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77" r:id="rId2"/>
    <p:sldId id="382" r:id="rId3"/>
    <p:sldId id="384" r:id="rId4"/>
    <p:sldId id="390" r:id="rId5"/>
    <p:sldId id="385" r:id="rId6"/>
    <p:sldId id="386" r:id="rId7"/>
    <p:sldId id="391" r:id="rId8"/>
    <p:sldId id="387" r:id="rId9"/>
    <p:sldId id="388" r:id="rId10"/>
    <p:sldId id="389" r:id="rId11"/>
    <p:sldId id="392" r:id="rId12"/>
    <p:sldId id="290"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7" autoAdjust="0"/>
    <p:restoredTop sz="86441" autoAdjust="0"/>
  </p:normalViewPr>
  <p:slideViewPr>
    <p:cSldViewPr>
      <p:cViewPr varScale="1">
        <p:scale>
          <a:sx n="73" d="100"/>
          <a:sy n="73" d="100"/>
        </p:scale>
        <p:origin x="1109" y="72"/>
      </p:cViewPr>
      <p:guideLst>
        <p:guide orient="horz" pos="2160"/>
        <p:guide pos="2880"/>
      </p:guideLst>
    </p:cSldViewPr>
  </p:slideViewPr>
  <p:outlineViewPr>
    <p:cViewPr>
      <p:scale>
        <a:sx n="33" d="100"/>
        <a:sy n="33" d="100"/>
      </p:scale>
      <p:origin x="0" y="-341"/>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12020AA-E479-45AD-81C1-210800702282}" type="doc">
      <dgm:prSet loTypeId="urn:microsoft.com/office/officeart/2005/8/layout/radial4" loCatId="relationship" qsTypeId="urn:microsoft.com/office/officeart/2005/8/quickstyle/3d2" qsCatId="3D" csTypeId="urn:microsoft.com/office/officeart/2005/8/colors/colorful1#1" csCatId="colorful" phldr="1"/>
      <dgm:spPr/>
      <dgm:t>
        <a:bodyPr/>
        <a:lstStyle/>
        <a:p>
          <a:endParaRPr lang="en-US"/>
        </a:p>
      </dgm:t>
    </dgm:pt>
    <dgm:pt modelId="{05D86E3F-F96A-4C7E-B79C-1E206D4E9309}">
      <dgm:prSet phldrT="[Text]" custT="1"/>
      <dgm:spPr/>
      <dgm:t>
        <a:bodyPr/>
        <a:lstStyle/>
        <a:p>
          <a:r>
            <a:rPr lang="ar-JO" sz="4800" dirty="0" smtClean="0"/>
            <a:t>القاعدة القانونية </a:t>
          </a:r>
          <a:endParaRPr lang="en-US" sz="4800" dirty="0"/>
        </a:p>
      </dgm:t>
    </dgm:pt>
    <dgm:pt modelId="{1AEDEBFA-CD4C-4D59-915A-5847711085F5}" type="parTrans" cxnId="{672DDDF4-4947-4394-828C-0458F1E27631}">
      <dgm:prSet/>
      <dgm:spPr/>
      <dgm:t>
        <a:bodyPr/>
        <a:lstStyle/>
        <a:p>
          <a:endParaRPr lang="en-US"/>
        </a:p>
      </dgm:t>
    </dgm:pt>
    <dgm:pt modelId="{F4B39BFA-461F-4CE4-A9DC-FAB8102AD710}" type="sibTrans" cxnId="{672DDDF4-4947-4394-828C-0458F1E27631}">
      <dgm:prSet/>
      <dgm:spPr/>
      <dgm:t>
        <a:bodyPr/>
        <a:lstStyle/>
        <a:p>
          <a:endParaRPr lang="en-US"/>
        </a:p>
      </dgm:t>
    </dgm:pt>
    <dgm:pt modelId="{F9D149B0-0C75-49BE-B59D-FB11DC48DB9B}">
      <dgm:prSet phldrT="[Text]"/>
      <dgm:spPr/>
      <dgm:t>
        <a:bodyPr/>
        <a:lstStyle/>
        <a:p>
          <a:pPr algn="justLow" rtl="1"/>
          <a:r>
            <a:rPr lang="ar-JO" dirty="0" smtClean="0"/>
            <a:t>الشكل الخارجي: القوة الالزامية </a:t>
          </a:r>
          <a:endParaRPr lang="en-US" dirty="0"/>
        </a:p>
      </dgm:t>
    </dgm:pt>
    <dgm:pt modelId="{DBBAD2B0-9548-46F5-8609-9EEABED3F28E}" type="parTrans" cxnId="{C2EEAFCA-34BA-4807-919A-1613A39E2248}">
      <dgm:prSet/>
      <dgm:spPr/>
      <dgm:t>
        <a:bodyPr/>
        <a:lstStyle/>
        <a:p>
          <a:endParaRPr lang="en-US"/>
        </a:p>
      </dgm:t>
    </dgm:pt>
    <dgm:pt modelId="{EC93C16C-1CC1-45A5-8D8C-00ADAEC29E58}" type="sibTrans" cxnId="{C2EEAFCA-34BA-4807-919A-1613A39E2248}">
      <dgm:prSet/>
      <dgm:spPr/>
      <dgm:t>
        <a:bodyPr/>
        <a:lstStyle/>
        <a:p>
          <a:endParaRPr lang="en-US"/>
        </a:p>
      </dgm:t>
    </dgm:pt>
    <dgm:pt modelId="{DC2E1966-6BAD-4191-A0B2-12E0BBFB8B79}">
      <dgm:prSet phldrT="[Text]"/>
      <dgm:spPr/>
      <dgm:t>
        <a:bodyPr/>
        <a:lstStyle/>
        <a:p>
          <a:pPr algn="justLow" rtl="1"/>
          <a:r>
            <a:rPr lang="ar-JO" dirty="0" smtClean="0">
              <a:effectLst>
                <a:outerShdw blurRad="38100" dist="38100" dir="2700000" algn="tl">
                  <a:srgbClr val="000000">
                    <a:alpha val="43137"/>
                  </a:srgbClr>
                </a:outerShdw>
              </a:effectLst>
            </a:rPr>
            <a:t>المصدر المادي: الحقائق و الوقائع المجتمعية </a:t>
          </a:r>
          <a:endParaRPr lang="en-US" dirty="0">
            <a:effectLst>
              <a:outerShdw blurRad="38100" dist="38100" dir="2700000" algn="tl">
                <a:srgbClr val="000000">
                  <a:alpha val="43137"/>
                </a:srgbClr>
              </a:outerShdw>
            </a:effectLst>
          </a:endParaRPr>
        </a:p>
      </dgm:t>
    </dgm:pt>
    <dgm:pt modelId="{D02C6556-830A-42E5-A51D-363AF4AB5438}" type="parTrans" cxnId="{C7853785-13CA-4DC2-9674-2CEAE0338F36}">
      <dgm:prSet/>
      <dgm:spPr/>
      <dgm:t>
        <a:bodyPr/>
        <a:lstStyle/>
        <a:p>
          <a:endParaRPr lang="en-US"/>
        </a:p>
      </dgm:t>
    </dgm:pt>
    <dgm:pt modelId="{6C346C30-7E5D-4743-8C1D-ABD9A06B5405}" type="sibTrans" cxnId="{C7853785-13CA-4DC2-9674-2CEAE0338F36}">
      <dgm:prSet/>
      <dgm:spPr/>
      <dgm:t>
        <a:bodyPr/>
        <a:lstStyle/>
        <a:p>
          <a:endParaRPr lang="en-US"/>
        </a:p>
      </dgm:t>
    </dgm:pt>
    <dgm:pt modelId="{90100200-C5EF-41C0-AFBE-BA6EBC3E8193}" type="pres">
      <dgm:prSet presAssocID="{912020AA-E479-45AD-81C1-210800702282}" presName="cycle" presStyleCnt="0">
        <dgm:presLayoutVars>
          <dgm:chMax val="1"/>
          <dgm:dir val="rev"/>
          <dgm:animLvl val="ctr"/>
          <dgm:resizeHandles val="exact"/>
        </dgm:presLayoutVars>
      </dgm:prSet>
      <dgm:spPr/>
      <dgm:t>
        <a:bodyPr/>
        <a:lstStyle/>
        <a:p>
          <a:pPr rtl="1"/>
          <a:endParaRPr lang="ar-JO"/>
        </a:p>
      </dgm:t>
    </dgm:pt>
    <dgm:pt modelId="{82157D46-79A9-4895-931E-DBA9837E610C}" type="pres">
      <dgm:prSet presAssocID="{05D86E3F-F96A-4C7E-B79C-1E206D4E9309}" presName="centerShape" presStyleLbl="node0" presStyleIdx="0" presStyleCnt="1"/>
      <dgm:spPr/>
      <dgm:t>
        <a:bodyPr/>
        <a:lstStyle/>
        <a:p>
          <a:pPr rtl="1"/>
          <a:endParaRPr lang="ar-JO"/>
        </a:p>
      </dgm:t>
    </dgm:pt>
    <dgm:pt modelId="{3044885B-A2AF-442C-8D14-7AB2367D3CB6}" type="pres">
      <dgm:prSet presAssocID="{DBBAD2B0-9548-46F5-8609-9EEABED3F28E}" presName="parTrans" presStyleLbl="bgSibTrans2D1" presStyleIdx="0" presStyleCnt="2" custLinFactY="55838" custLinFactNeighborX="12578" custLinFactNeighborY="100000"/>
      <dgm:spPr/>
      <dgm:t>
        <a:bodyPr/>
        <a:lstStyle/>
        <a:p>
          <a:pPr rtl="1"/>
          <a:endParaRPr lang="ar-JO"/>
        </a:p>
      </dgm:t>
    </dgm:pt>
    <dgm:pt modelId="{7329004B-6FDB-4F78-A53F-E755E47013A8}" type="pres">
      <dgm:prSet presAssocID="{F9D149B0-0C75-49BE-B59D-FB11DC48DB9B}" presName="node" presStyleLbl="node1" presStyleIdx="0" presStyleCnt="2">
        <dgm:presLayoutVars>
          <dgm:bulletEnabled val="1"/>
        </dgm:presLayoutVars>
      </dgm:prSet>
      <dgm:spPr/>
      <dgm:t>
        <a:bodyPr/>
        <a:lstStyle/>
        <a:p>
          <a:endParaRPr lang="en-US"/>
        </a:p>
      </dgm:t>
    </dgm:pt>
    <dgm:pt modelId="{893F1DE9-8156-4828-8B3E-838908774A80}" type="pres">
      <dgm:prSet presAssocID="{D02C6556-830A-42E5-A51D-363AF4AB5438}" presName="parTrans" presStyleLbl="bgSibTrans2D1" presStyleIdx="1" presStyleCnt="2" custLinFactY="55838" custLinFactNeighborX="-7684" custLinFactNeighborY="100000"/>
      <dgm:spPr/>
      <dgm:t>
        <a:bodyPr/>
        <a:lstStyle/>
        <a:p>
          <a:pPr rtl="1"/>
          <a:endParaRPr lang="ar-JO"/>
        </a:p>
      </dgm:t>
    </dgm:pt>
    <dgm:pt modelId="{23B7AE10-55E0-4653-B60D-EA53382DAB31}" type="pres">
      <dgm:prSet presAssocID="{DC2E1966-6BAD-4191-A0B2-12E0BBFB8B79}" presName="node" presStyleLbl="node1" presStyleIdx="1" presStyleCnt="2">
        <dgm:presLayoutVars>
          <dgm:bulletEnabled val="1"/>
        </dgm:presLayoutVars>
      </dgm:prSet>
      <dgm:spPr/>
      <dgm:t>
        <a:bodyPr/>
        <a:lstStyle/>
        <a:p>
          <a:pPr rtl="1"/>
          <a:endParaRPr lang="ar-JO"/>
        </a:p>
      </dgm:t>
    </dgm:pt>
  </dgm:ptLst>
  <dgm:cxnLst>
    <dgm:cxn modelId="{C7853785-13CA-4DC2-9674-2CEAE0338F36}" srcId="{05D86E3F-F96A-4C7E-B79C-1E206D4E9309}" destId="{DC2E1966-6BAD-4191-A0B2-12E0BBFB8B79}" srcOrd="1" destOrd="0" parTransId="{D02C6556-830A-42E5-A51D-363AF4AB5438}" sibTransId="{6C346C30-7E5D-4743-8C1D-ABD9A06B5405}"/>
    <dgm:cxn modelId="{0E99CB67-6684-4E1E-AA9C-0213C18FE64B}" type="presOf" srcId="{F9D149B0-0C75-49BE-B59D-FB11DC48DB9B}" destId="{7329004B-6FDB-4F78-A53F-E755E47013A8}" srcOrd="0" destOrd="0" presId="urn:microsoft.com/office/officeart/2005/8/layout/radial4"/>
    <dgm:cxn modelId="{626B668E-E8ED-4763-960B-0A3E08C297D2}" type="presOf" srcId="{912020AA-E479-45AD-81C1-210800702282}" destId="{90100200-C5EF-41C0-AFBE-BA6EBC3E8193}" srcOrd="0" destOrd="0" presId="urn:microsoft.com/office/officeart/2005/8/layout/radial4"/>
    <dgm:cxn modelId="{672DDDF4-4947-4394-828C-0458F1E27631}" srcId="{912020AA-E479-45AD-81C1-210800702282}" destId="{05D86E3F-F96A-4C7E-B79C-1E206D4E9309}" srcOrd="0" destOrd="0" parTransId="{1AEDEBFA-CD4C-4D59-915A-5847711085F5}" sibTransId="{F4B39BFA-461F-4CE4-A9DC-FAB8102AD710}"/>
    <dgm:cxn modelId="{2767B741-34C9-46D5-BCBF-CD47D92063C4}" type="presOf" srcId="{DC2E1966-6BAD-4191-A0B2-12E0BBFB8B79}" destId="{23B7AE10-55E0-4653-B60D-EA53382DAB31}" srcOrd="0" destOrd="0" presId="urn:microsoft.com/office/officeart/2005/8/layout/radial4"/>
    <dgm:cxn modelId="{8D5C9840-A286-4282-A29E-323485A06859}" type="presOf" srcId="{05D86E3F-F96A-4C7E-B79C-1E206D4E9309}" destId="{82157D46-79A9-4895-931E-DBA9837E610C}" srcOrd="0" destOrd="0" presId="urn:microsoft.com/office/officeart/2005/8/layout/radial4"/>
    <dgm:cxn modelId="{B2A3D7D6-CC12-4DB7-92F4-3D4CF8336098}" type="presOf" srcId="{DBBAD2B0-9548-46F5-8609-9EEABED3F28E}" destId="{3044885B-A2AF-442C-8D14-7AB2367D3CB6}" srcOrd="0" destOrd="0" presId="urn:microsoft.com/office/officeart/2005/8/layout/radial4"/>
    <dgm:cxn modelId="{7D5A99EE-36A1-4E7B-93BC-7F49BC0F1DB8}" type="presOf" srcId="{D02C6556-830A-42E5-A51D-363AF4AB5438}" destId="{893F1DE9-8156-4828-8B3E-838908774A80}" srcOrd="0" destOrd="0" presId="urn:microsoft.com/office/officeart/2005/8/layout/radial4"/>
    <dgm:cxn modelId="{C2EEAFCA-34BA-4807-919A-1613A39E2248}" srcId="{05D86E3F-F96A-4C7E-B79C-1E206D4E9309}" destId="{F9D149B0-0C75-49BE-B59D-FB11DC48DB9B}" srcOrd="0" destOrd="0" parTransId="{DBBAD2B0-9548-46F5-8609-9EEABED3F28E}" sibTransId="{EC93C16C-1CC1-45A5-8D8C-00ADAEC29E58}"/>
    <dgm:cxn modelId="{D7ADC6AC-B583-4CFD-A60A-DF854A3E1D9F}" type="presParOf" srcId="{90100200-C5EF-41C0-AFBE-BA6EBC3E8193}" destId="{82157D46-79A9-4895-931E-DBA9837E610C}" srcOrd="0" destOrd="0" presId="urn:microsoft.com/office/officeart/2005/8/layout/radial4"/>
    <dgm:cxn modelId="{A1C38AEE-6386-422B-B2F3-28C5E72D12C4}" type="presParOf" srcId="{90100200-C5EF-41C0-AFBE-BA6EBC3E8193}" destId="{3044885B-A2AF-442C-8D14-7AB2367D3CB6}" srcOrd="1" destOrd="0" presId="urn:microsoft.com/office/officeart/2005/8/layout/radial4"/>
    <dgm:cxn modelId="{16AD07B8-9ACD-4F48-8593-DC8F9F30B72C}" type="presParOf" srcId="{90100200-C5EF-41C0-AFBE-BA6EBC3E8193}" destId="{7329004B-6FDB-4F78-A53F-E755E47013A8}" srcOrd="2" destOrd="0" presId="urn:microsoft.com/office/officeart/2005/8/layout/radial4"/>
    <dgm:cxn modelId="{FF2E23E8-B0CC-4DA0-9796-CC86449DC42D}" type="presParOf" srcId="{90100200-C5EF-41C0-AFBE-BA6EBC3E8193}" destId="{893F1DE9-8156-4828-8B3E-838908774A80}" srcOrd="3" destOrd="0" presId="urn:microsoft.com/office/officeart/2005/8/layout/radial4"/>
    <dgm:cxn modelId="{EDF7DDDF-A037-47DD-8A54-A10ACDCA87A6}" type="presParOf" srcId="{90100200-C5EF-41C0-AFBE-BA6EBC3E8193}" destId="{23B7AE10-55E0-4653-B60D-EA53382DAB31}" srcOrd="4"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12020AA-E479-45AD-81C1-210800702282}" type="doc">
      <dgm:prSet loTypeId="urn:microsoft.com/office/officeart/2005/8/layout/radial4" loCatId="relationship" qsTypeId="urn:microsoft.com/office/officeart/2005/8/quickstyle/3d2" qsCatId="3D" csTypeId="urn:microsoft.com/office/officeart/2005/8/colors/colorful1#1" csCatId="colorful" phldr="1"/>
      <dgm:spPr/>
      <dgm:t>
        <a:bodyPr/>
        <a:lstStyle/>
        <a:p>
          <a:endParaRPr lang="en-US"/>
        </a:p>
      </dgm:t>
    </dgm:pt>
    <dgm:pt modelId="{05D86E3F-F96A-4C7E-B79C-1E206D4E9309}">
      <dgm:prSet phldrT="[Text]" custT="1"/>
      <dgm:spPr/>
      <dgm:t>
        <a:bodyPr/>
        <a:lstStyle/>
        <a:p>
          <a:r>
            <a:rPr lang="ar-JO" sz="4800" dirty="0" smtClean="0"/>
            <a:t>القاعدة القانونية </a:t>
          </a:r>
          <a:endParaRPr lang="en-US" sz="4800" dirty="0"/>
        </a:p>
      </dgm:t>
    </dgm:pt>
    <dgm:pt modelId="{1AEDEBFA-CD4C-4D59-915A-5847711085F5}" type="parTrans" cxnId="{672DDDF4-4947-4394-828C-0458F1E27631}">
      <dgm:prSet/>
      <dgm:spPr/>
      <dgm:t>
        <a:bodyPr/>
        <a:lstStyle/>
        <a:p>
          <a:endParaRPr lang="en-US"/>
        </a:p>
      </dgm:t>
    </dgm:pt>
    <dgm:pt modelId="{F4B39BFA-461F-4CE4-A9DC-FAB8102AD710}" type="sibTrans" cxnId="{672DDDF4-4947-4394-828C-0458F1E27631}">
      <dgm:prSet/>
      <dgm:spPr/>
      <dgm:t>
        <a:bodyPr/>
        <a:lstStyle/>
        <a:p>
          <a:endParaRPr lang="en-US"/>
        </a:p>
      </dgm:t>
    </dgm:pt>
    <dgm:pt modelId="{F9D149B0-0C75-49BE-B59D-FB11DC48DB9B}">
      <dgm:prSet phldrT="[Text]"/>
      <dgm:spPr/>
      <dgm:t>
        <a:bodyPr/>
        <a:lstStyle/>
        <a:p>
          <a:pPr algn="justLow" rtl="1"/>
          <a:r>
            <a:rPr lang="ar-JO" dirty="0" smtClean="0"/>
            <a:t>الشكل الخارجي: القوة الالزامية </a:t>
          </a:r>
          <a:endParaRPr lang="en-US" dirty="0"/>
        </a:p>
      </dgm:t>
    </dgm:pt>
    <dgm:pt modelId="{DBBAD2B0-9548-46F5-8609-9EEABED3F28E}" type="parTrans" cxnId="{C2EEAFCA-34BA-4807-919A-1613A39E2248}">
      <dgm:prSet/>
      <dgm:spPr/>
      <dgm:t>
        <a:bodyPr/>
        <a:lstStyle/>
        <a:p>
          <a:endParaRPr lang="en-US"/>
        </a:p>
      </dgm:t>
    </dgm:pt>
    <dgm:pt modelId="{EC93C16C-1CC1-45A5-8D8C-00ADAEC29E58}" type="sibTrans" cxnId="{C2EEAFCA-34BA-4807-919A-1613A39E2248}">
      <dgm:prSet/>
      <dgm:spPr/>
      <dgm:t>
        <a:bodyPr/>
        <a:lstStyle/>
        <a:p>
          <a:endParaRPr lang="en-US"/>
        </a:p>
      </dgm:t>
    </dgm:pt>
    <dgm:pt modelId="{DC2E1966-6BAD-4191-A0B2-12E0BBFB8B79}">
      <dgm:prSet phldrT="[Text]"/>
      <dgm:spPr/>
      <dgm:t>
        <a:bodyPr/>
        <a:lstStyle/>
        <a:p>
          <a:pPr algn="justLow" rtl="1"/>
          <a:r>
            <a:rPr lang="ar-JO" dirty="0" smtClean="0">
              <a:effectLst>
                <a:outerShdw blurRad="38100" dist="38100" dir="2700000" algn="tl">
                  <a:srgbClr val="000000">
                    <a:alpha val="43137"/>
                  </a:srgbClr>
                </a:outerShdw>
              </a:effectLst>
            </a:rPr>
            <a:t>المصدر التاريخي: اقتباسات </a:t>
          </a:r>
          <a:r>
            <a:rPr lang="ar-JO" smtClean="0">
              <a:effectLst>
                <a:outerShdw blurRad="38100" dist="38100" dir="2700000" algn="tl">
                  <a:srgbClr val="000000">
                    <a:alpha val="43137"/>
                  </a:srgbClr>
                </a:outerShdw>
              </a:effectLst>
            </a:rPr>
            <a:t>من قوانين وتشريعات اخرى</a:t>
          </a:r>
          <a:endParaRPr lang="en-US" dirty="0">
            <a:effectLst>
              <a:outerShdw blurRad="38100" dist="38100" dir="2700000" algn="tl">
                <a:srgbClr val="000000">
                  <a:alpha val="43137"/>
                </a:srgbClr>
              </a:outerShdw>
            </a:effectLst>
          </a:endParaRPr>
        </a:p>
      </dgm:t>
    </dgm:pt>
    <dgm:pt modelId="{D02C6556-830A-42E5-A51D-363AF4AB5438}" type="parTrans" cxnId="{C7853785-13CA-4DC2-9674-2CEAE0338F36}">
      <dgm:prSet/>
      <dgm:spPr/>
      <dgm:t>
        <a:bodyPr/>
        <a:lstStyle/>
        <a:p>
          <a:endParaRPr lang="en-US"/>
        </a:p>
      </dgm:t>
    </dgm:pt>
    <dgm:pt modelId="{6C346C30-7E5D-4743-8C1D-ABD9A06B5405}" type="sibTrans" cxnId="{C7853785-13CA-4DC2-9674-2CEAE0338F36}">
      <dgm:prSet/>
      <dgm:spPr/>
      <dgm:t>
        <a:bodyPr/>
        <a:lstStyle/>
        <a:p>
          <a:endParaRPr lang="en-US"/>
        </a:p>
      </dgm:t>
    </dgm:pt>
    <dgm:pt modelId="{90100200-C5EF-41C0-AFBE-BA6EBC3E8193}" type="pres">
      <dgm:prSet presAssocID="{912020AA-E479-45AD-81C1-210800702282}" presName="cycle" presStyleCnt="0">
        <dgm:presLayoutVars>
          <dgm:chMax val="1"/>
          <dgm:dir val="rev"/>
          <dgm:animLvl val="ctr"/>
          <dgm:resizeHandles val="exact"/>
        </dgm:presLayoutVars>
      </dgm:prSet>
      <dgm:spPr/>
      <dgm:t>
        <a:bodyPr/>
        <a:lstStyle/>
        <a:p>
          <a:pPr rtl="1"/>
          <a:endParaRPr lang="ar-JO"/>
        </a:p>
      </dgm:t>
    </dgm:pt>
    <dgm:pt modelId="{82157D46-79A9-4895-931E-DBA9837E610C}" type="pres">
      <dgm:prSet presAssocID="{05D86E3F-F96A-4C7E-B79C-1E206D4E9309}" presName="centerShape" presStyleLbl="node0" presStyleIdx="0" presStyleCnt="1"/>
      <dgm:spPr/>
      <dgm:t>
        <a:bodyPr/>
        <a:lstStyle/>
        <a:p>
          <a:pPr rtl="1"/>
          <a:endParaRPr lang="ar-JO"/>
        </a:p>
      </dgm:t>
    </dgm:pt>
    <dgm:pt modelId="{3044885B-A2AF-442C-8D14-7AB2367D3CB6}" type="pres">
      <dgm:prSet presAssocID="{DBBAD2B0-9548-46F5-8609-9EEABED3F28E}" presName="parTrans" presStyleLbl="bgSibTrans2D1" presStyleIdx="0" presStyleCnt="2" custLinFactY="55838" custLinFactNeighborX="12578" custLinFactNeighborY="100000"/>
      <dgm:spPr/>
      <dgm:t>
        <a:bodyPr/>
        <a:lstStyle/>
        <a:p>
          <a:pPr rtl="1"/>
          <a:endParaRPr lang="ar-JO"/>
        </a:p>
      </dgm:t>
    </dgm:pt>
    <dgm:pt modelId="{7329004B-6FDB-4F78-A53F-E755E47013A8}" type="pres">
      <dgm:prSet presAssocID="{F9D149B0-0C75-49BE-B59D-FB11DC48DB9B}" presName="node" presStyleLbl="node1" presStyleIdx="0" presStyleCnt="2">
        <dgm:presLayoutVars>
          <dgm:bulletEnabled val="1"/>
        </dgm:presLayoutVars>
      </dgm:prSet>
      <dgm:spPr/>
      <dgm:t>
        <a:bodyPr/>
        <a:lstStyle/>
        <a:p>
          <a:endParaRPr lang="en-US"/>
        </a:p>
      </dgm:t>
    </dgm:pt>
    <dgm:pt modelId="{893F1DE9-8156-4828-8B3E-838908774A80}" type="pres">
      <dgm:prSet presAssocID="{D02C6556-830A-42E5-A51D-363AF4AB5438}" presName="parTrans" presStyleLbl="bgSibTrans2D1" presStyleIdx="1" presStyleCnt="2" custLinFactY="55838" custLinFactNeighborX="-7684" custLinFactNeighborY="100000"/>
      <dgm:spPr/>
      <dgm:t>
        <a:bodyPr/>
        <a:lstStyle/>
        <a:p>
          <a:pPr rtl="1"/>
          <a:endParaRPr lang="ar-JO"/>
        </a:p>
      </dgm:t>
    </dgm:pt>
    <dgm:pt modelId="{23B7AE10-55E0-4653-B60D-EA53382DAB31}" type="pres">
      <dgm:prSet presAssocID="{DC2E1966-6BAD-4191-A0B2-12E0BBFB8B79}" presName="node" presStyleLbl="node1" presStyleIdx="1" presStyleCnt="2">
        <dgm:presLayoutVars>
          <dgm:bulletEnabled val="1"/>
        </dgm:presLayoutVars>
      </dgm:prSet>
      <dgm:spPr/>
      <dgm:t>
        <a:bodyPr/>
        <a:lstStyle/>
        <a:p>
          <a:pPr rtl="1"/>
          <a:endParaRPr lang="ar-JO"/>
        </a:p>
      </dgm:t>
    </dgm:pt>
  </dgm:ptLst>
  <dgm:cxnLst>
    <dgm:cxn modelId="{C7853785-13CA-4DC2-9674-2CEAE0338F36}" srcId="{05D86E3F-F96A-4C7E-B79C-1E206D4E9309}" destId="{DC2E1966-6BAD-4191-A0B2-12E0BBFB8B79}" srcOrd="1" destOrd="0" parTransId="{D02C6556-830A-42E5-A51D-363AF4AB5438}" sibTransId="{6C346C30-7E5D-4743-8C1D-ABD9A06B5405}"/>
    <dgm:cxn modelId="{672DDDF4-4947-4394-828C-0458F1E27631}" srcId="{912020AA-E479-45AD-81C1-210800702282}" destId="{05D86E3F-F96A-4C7E-B79C-1E206D4E9309}" srcOrd="0" destOrd="0" parTransId="{1AEDEBFA-CD4C-4D59-915A-5847711085F5}" sibTransId="{F4B39BFA-461F-4CE4-A9DC-FAB8102AD710}"/>
    <dgm:cxn modelId="{07B5B790-E9A1-49E2-B4B9-9C7ABE0234CA}" type="presOf" srcId="{912020AA-E479-45AD-81C1-210800702282}" destId="{90100200-C5EF-41C0-AFBE-BA6EBC3E8193}" srcOrd="0" destOrd="0" presId="urn:microsoft.com/office/officeart/2005/8/layout/radial4"/>
    <dgm:cxn modelId="{B3EE4A49-6051-470E-8014-1FADD8599A52}" type="presOf" srcId="{DC2E1966-6BAD-4191-A0B2-12E0BBFB8B79}" destId="{23B7AE10-55E0-4653-B60D-EA53382DAB31}" srcOrd="0" destOrd="0" presId="urn:microsoft.com/office/officeart/2005/8/layout/radial4"/>
    <dgm:cxn modelId="{1E786D40-9609-4BA3-945F-D6A36E194E8D}" type="presOf" srcId="{DBBAD2B0-9548-46F5-8609-9EEABED3F28E}" destId="{3044885B-A2AF-442C-8D14-7AB2367D3CB6}" srcOrd="0" destOrd="0" presId="urn:microsoft.com/office/officeart/2005/8/layout/radial4"/>
    <dgm:cxn modelId="{04CCE2E5-85D0-4742-A707-D6C147FAFC8B}" type="presOf" srcId="{D02C6556-830A-42E5-A51D-363AF4AB5438}" destId="{893F1DE9-8156-4828-8B3E-838908774A80}" srcOrd="0" destOrd="0" presId="urn:microsoft.com/office/officeart/2005/8/layout/radial4"/>
    <dgm:cxn modelId="{C2EEAFCA-34BA-4807-919A-1613A39E2248}" srcId="{05D86E3F-F96A-4C7E-B79C-1E206D4E9309}" destId="{F9D149B0-0C75-49BE-B59D-FB11DC48DB9B}" srcOrd="0" destOrd="0" parTransId="{DBBAD2B0-9548-46F5-8609-9EEABED3F28E}" sibTransId="{EC93C16C-1CC1-45A5-8D8C-00ADAEC29E58}"/>
    <dgm:cxn modelId="{DAC25C02-1A7D-4AA5-A620-B91021F41C66}" type="presOf" srcId="{F9D149B0-0C75-49BE-B59D-FB11DC48DB9B}" destId="{7329004B-6FDB-4F78-A53F-E755E47013A8}" srcOrd="0" destOrd="0" presId="urn:microsoft.com/office/officeart/2005/8/layout/radial4"/>
    <dgm:cxn modelId="{FC68A310-1455-498C-8A5D-81BA1B303EBA}" type="presOf" srcId="{05D86E3F-F96A-4C7E-B79C-1E206D4E9309}" destId="{82157D46-79A9-4895-931E-DBA9837E610C}" srcOrd="0" destOrd="0" presId="urn:microsoft.com/office/officeart/2005/8/layout/radial4"/>
    <dgm:cxn modelId="{7086EF08-C2F3-49F8-B48A-ACE341165835}" type="presParOf" srcId="{90100200-C5EF-41C0-AFBE-BA6EBC3E8193}" destId="{82157D46-79A9-4895-931E-DBA9837E610C}" srcOrd="0" destOrd="0" presId="urn:microsoft.com/office/officeart/2005/8/layout/radial4"/>
    <dgm:cxn modelId="{699C001C-836B-4ACF-A9DC-6AE17D1905F6}" type="presParOf" srcId="{90100200-C5EF-41C0-AFBE-BA6EBC3E8193}" destId="{3044885B-A2AF-442C-8D14-7AB2367D3CB6}" srcOrd="1" destOrd="0" presId="urn:microsoft.com/office/officeart/2005/8/layout/radial4"/>
    <dgm:cxn modelId="{C151166F-A9F6-451E-A7E2-C710BB306359}" type="presParOf" srcId="{90100200-C5EF-41C0-AFBE-BA6EBC3E8193}" destId="{7329004B-6FDB-4F78-A53F-E755E47013A8}" srcOrd="2" destOrd="0" presId="urn:microsoft.com/office/officeart/2005/8/layout/radial4"/>
    <dgm:cxn modelId="{24653A1E-0FB8-4CA8-81CD-7C5ECC2F5441}" type="presParOf" srcId="{90100200-C5EF-41C0-AFBE-BA6EBC3E8193}" destId="{893F1DE9-8156-4828-8B3E-838908774A80}" srcOrd="3" destOrd="0" presId="urn:microsoft.com/office/officeart/2005/8/layout/radial4"/>
    <dgm:cxn modelId="{0DAACAB9-A858-4358-B651-4073CAA678DC}" type="presParOf" srcId="{90100200-C5EF-41C0-AFBE-BA6EBC3E8193}" destId="{23B7AE10-55E0-4653-B60D-EA53382DAB31}" srcOrd="4"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157D46-79A9-4895-931E-DBA9837E610C}">
      <dsp:nvSpPr>
        <dsp:cNvPr id="0" name=""/>
        <dsp:cNvSpPr/>
      </dsp:nvSpPr>
      <dsp:spPr>
        <a:xfrm>
          <a:off x="2737842" y="1928112"/>
          <a:ext cx="2525315" cy="2525315"/>
        </a:xfrm>
        <a:prstGeom prst="ellips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2133600">
            <a:lnSpc>
              <a:spcPct val="90000"/>
            </a:lnSpc>
            <a:spcBef>
              <a:spcPct val="0"/>
            </a:spcBef>
            <a:spcAft>
              <a:spcPct val="35000"/>
            </a:spcAft>
          </a:pPr>
          <a:r>
            <a:rPr lang="ar-JO" sz="4800" kern="1200" dirty="0" smtClean="0"/>
            <a:t>القاعدة القانونية </a:t>
          </a:r>
          <a:endParaRPr lang="en-US" sz="4800" kern="1200" dirty="0"/>
        </a:p>
      </dsp:txBody>
      <dsp:txXfrm>
        <a:off x="3107666" y="2297936"/>
        <a:ext cx="1785667" cy="1785667"/>
      </dsp:txXfrm>
    </dsp:sp>
    <dsp:sp modelId="{3044885B-A2AF-442C-8D14-7AB2367D3CB6}">
      <dsp:nvSpPr>
        <dsp:cNvPr id="0" name=""/>
        <dsp:cNvSpPr/>
      </dsp:nvSpPr>
      <dsp:spPr>
        <a:xfrm rot="19500000">
          <a:off x="5203885" y="2576309"/>
          <a:ext cx="2036293" cy="719714"/>
        </a:xfrm>
        <a:prstGeom prst="leftArrow">
          <a:avLst>
            <a:gd name="adj1" fmla="val 60000"/>
            <a:gd name="adj2" fmla="val 50000"/>
          </a:avLst>
        </a:prstGeom>
        <a:solidFill>
          <a:schemeClr val="accent2">
            <a:hueOff val="0"/>
            <a:satOff val="0"/>
            <a:lumOff val="0"/>
            <a:alphaOff val="0"/>
          </a:schemeClr>
        </a:solidFill>
        <a:ln>
          <a:noFill/>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7329004B-6FDB-4F78-A53F-E755E47013A8}">
      <dsp:nvSpPr>
        <dsp:cNvPr id="0" name=""/>
        <dsp:cNvSpPr/>
      </dsp:nvSpPr>
      <dsp:spPr>
        <a:xfrm>
          <a:off x="5600399" y="270972"/>
          <a:ext cx="2399049" cy="1919239"/>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justLow" defTabSz="1422400" rtl="1">
            <a:lnSpc>
              <a:spcPct val="90000"/>
            </a:lnSpc>
            <a:spcBef>
              <a:spcPct val="0"/>
            </a:spcBef>
            <a:spcAft>
              <a:spcPct val="35000"/>
            </a:spcAft>
          </a:pPr>
          <a:r>
            <a:rPr lang="ar-JO" sz="3200" kern="1200" dirty="0" smtClean="0"/>
            <a:t>الشكل الخارجي: القوة الالزامية </a:t>
          </a:r>
          <a:endParaRPr lang="en-US" sz="3200" kern="1200" dirty="0"/>
        </a:p>
      </dsp:txBody>
      <dsp:txXfrm>
        <a:off x="5656612" y="327185"/>
        <a:ext cx="2286623" cy="1806813"/>
      </dsp:txXfrm>
    </dsp:sp>
    <dsp:sp modelId="{893F1DE9-8156-4828-8B3E-838908774A80}">
      <dsp:nvSpPr>
        <dsp:cNvPr id="0" name=""/>
        <dsp:cNvSpPr/>
      </dsp:nvSpPr>
      <dsp:spPr>
        <a:xfrm rot="12900000">
          <a:off x="860477" y="2576309"/>
          <a:ext cx="2036293" cy="719714"/>
        </a:xfrm>
        <a:prstGeom prst="leftArrow">
          <a:avLst>
            <a:gd name="adj1" fmla="val 60000"/>
            <a:gd name="adj2" fmla="val 50000"/>
          </a:avLst>
        </a:prstGeom>
        <a:solidFill>
          <a:schemeClr val="accent3">
            <a:hueOff val="0"/>
            <a:satOff val="0"/>
            <a:lumOff val="0"/>
            <a:alphaOff val="0"/>
          </a:schemeClr>
        </a:solidFill>
        <a:ln>
          <a:noFill/>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23B7AE10-55E0-4653-B60D-EA53382DAB31}">
      <dsp:nvSpPr>
        <dsp:cNvPr id="0" name=""/>
        <dsp:cNvSpPr/>
      </dsp:nvSpPr>
      <dsp:spPr>
        <a:xfrm>
          <a:off x="1550" y="270972"/>
          <a:ext cx="2399049" cy="1919239"/>
        </a:xfrm>
        <a:prstGeom prst="roundRect">
          <a:avLst>
            <a:gd name="adj" fmla="val 1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lvl="0" algn="justLow" defTabSz="1422400" rtl="1">
            <a:lnSpc>
              <a:spcPct val="90000"/>
            </a:lnSpc>
            <a:spcBef>
              <a:spcPct val="0"/>
            </a:spcBef>
            <a:spcAft>
              <a:spcPct val="35000"/>
            </a:spcAft>
          </a:pPr>
          <a:r>
            <a:rPr lang="ar-JO" sz="3200" kern="1200" dirty="0" smtClean="0">
              <a:effectLst>
                <a:outerShdw blurRad="38100" dist="38100" dir="2700000" algn="tl">
                  <a:srgbClr val="000000">
                    <a:alpha val="43137"/>
                  </a:srgbClr>
                </a:outerShdw>
              </a:effectLst>
            </a:rPr>
            <a:t>المصدر المادي: الحقائق و الوقائع المجتمعية </a:t>
          </a:r>
          <a:endParaRPr lang="en-US" sz="3200" kern="1200" dirty="0">
            <a:effectLst>
              <a:outerShdw blurRad="38100" dist="38100" dir="2700000" algn="tl">
                <a:srgbClr val="000000">
                  <a:alpha val="43137"/>
                </a:srgbClr>
              </a:outerShdw>
            </a:effectLst>
          </a:endParaRPr>
        </a:p>
      </dsp:txBody>
      <dsp:txXfrm>
        <a:off x="57763" y="327185"/>
        <a:ext cx="2286623" cy="18068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157D46-79A9-4895-931E-DBA9837E610C}">
      <dsp:nvSpPr>
        <dsp:cNvPr id="0" name=""/>
        <dsp:cNvSpPr/>
      </dsp:nvSpPr>
      <dsp:spPr>
        <a:xfrm>
          <a:off x="2816066" y="1815818"/>
          <a:ext cx="2597467" cy="2597467"/>
        </a:xfrm>
        <a:prstGeom prst="ellipse">
          <a:avLst/>
        </a:prstGeom>
        <a:gradFill rotWithShape="0">
          <a:gsLst>
            <a:gs pos="0">
              <a:schemeClr val="accent1">
                <a:hueOff val="0"/>
                <a:satOff val="0"/>
                <a:lumOff val="0"/>
                <a:alphaOff val="0"/>
                <a:shade val="15000"/>
                <a:satMod val="180000"/>
              </a:schemeClr>
            </a:gs>
            <a:gs pos="50000">
              <a:schemeClr val="accent1">
                <a:hueOff val="0"/>
                <a:satOff val="0"/>
                <a:lumOff val="0"/>
                <a:alphaOff val="0"/>
                <a:shade val="45000"/>
                <a:satMod val="170000"/>
              </a:schemeClr>
            </a:gs>
            <a:gs pos="70000">
              <a:schemeClr val="accent1">
                <a:hueOff val="0"/>
                <a:satOff val="0"/>
                <a:lumOff val="0"/>
                <a:alphaOff val="0"/>
                <a:tint val="99000"/>
                <a:shade val="65000"/>
                <a:satMod val="155000"/>
              </a:schemeClr>
            </a:gs>
            <a:gs pos="100000">
              <a:schemeClr val="accen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lvl="0" algn="ctr" defTabSz="2133600">
            <a:lnSpc>
              <a:spcPct val="90000"/>
            </a:lnSpc>
            <a:spcBef>
              <a:spcPct val="0"/>
            </a:spcBef>
            <a:spcAft>
              <a:spcPct val="35000"/>
            </a:spcAft>
          </a:pPr>
          <a:r>
            <a:rPr lang="ar-JO" sz="4800" kern="1200" dirty="0" smtClean="0"/>
            <a:t>القاعدة القانونية </a:t>
          </a:r>
          <a:endParaRPr lang="en-US" sz="4800" kern="1200" dirty="0"/>
        </a:p>
      </dsp:txBody>
      <dsp:txXfrm>
        <a:off x="3196456" y="2196208"/>
        <a:ext cx="1836687" cy="1836687"/>
      </dsp:txXfrm>
    </dsp:sp>
    <dsp:sp modelId="{3044885B-A2AF-442C-8D14-7AB2367D3CB6}">
      <dsp:nvSpPr>
        <dsp:cNvPr id="0" name=""/>
        <dsp:cNvSpPr/>
      </dsp:nvSpPr>
      <dsp:spPr>
        <a:xfrm rot="19500000">
          <a:off x="5352383" y="2483244"/>
          <a:ext cx="2092256" cy="740278"/>
        </a:xfrm>
        <a:prstGeom prst="leftArrow">
          <a:avLst>
            <a:gd name="adj1" fmla="val 60000"/>
            <a:gd name="adj2" fmla="val 50000"/>
          </a:avLst>
        </a:prstGeom>
        <a:solidFill>
          <a:schemeClr val="accent2">
            <a:hueOff val="0"/>
            <a:satOff val="0"/>
            <a:lumOff val="0"/>
            <a:alphaOff val="0"/>
          </a:schemeClr>
        </a:solidFill>
        <a:ln>
          <a:noFill/>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7329004B-6FDB-4F78-A53F-E755E47013A8}">
      <dsp:nvSpPr>
        <dsp:cNvPr id="0" name=""/>
        <dsp:cNvSpPr/>
      </dsp:nvSpPr>
      <dsp:spPr>
        <a:xfrm>
          <a:off x="5758489" y="112676"/>
          <a:ext cx="2467594" cy="1974075"/>
        </a:xfrm>
        <a:prstGeom prst="roundRect">
          <a:avLst>
            <a:gd name="adj" fmla="val 1000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justLow" defTabSz="1333500" rtl="1">
            <a:lnSpc>
              <a:spcPct val="90000"/>
            </a:lnSpc>
            <a:spcBef>
              <a:spcPct val="0"/>
            </a:spcBef>
            <a:spcAft>
              <a:spcPct val="35000"/>
            </a:spcAft>
          </a:pPr>
          <a:r>
            <a:rPr lang="ar-JO" sz="3000" kern="1200" dirty="0" smtClean="0"/>
            <a:t>الشكل الخارجي: القوة الالزامية </a:t>
          </a:r>
          <a:endParaRPr lang="en-US" sz="3000" kern="1200" dirty="0"/>
        </a:p>
      </dsp:txBody>
      <dsp:txXfrm>
        <a:off x="5816308" y="170495"/>
        <a:ext cx="2351956" cy="1858437"/>
      </dsp:txXfrm>
    </dsp:sp>
    <dsp:sp modelId="{893F1DE9-8156-4828-8B3E-838908774A80}">
      <dsp:nvSpPr>
        <dsp:cNvPr id="0" name=""/>
        <dsp:cNvSpPr/>
      </dsp:nvSpPr>
      <dsp:spPr>
        <a:xfrm rot="12900000">
          <a:off x="887354" y="2483244"/>
          <a:ext cx="2092256" cy="740278"/>
        </a:xfrm>
        <a:prstGeom prst="leftArrow">
          <a:avLst>
            <a:gd name="adj1" fmla="val 60000"/>
            <a:gd name="adj2" fmla="val 50000"/>
          </a:avLst>
        </a:prstGeom>
        <a:solidFill>
          <a:schemeClr val="accent3">
            <a:hueOff val="0"/>
            <a:satOff val="0"/>
            <a:lumOff val="0"/>
            <a:alphaOff val="0"/>
          </a:schemeClr>
        </a:solidFill>
        <a:ln>
          <a:noFill/>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matte">
          <a:bevelT w="25400" h="6350" prst="relaxedInset"/>
          <a:contourClr>
            <a:schemeClr val="bg1"/>
          </a:contourClr>
        </a:sp3d>
      </dsp:spPr>
      <dsp:style>
        <a:lnRef idx="0">
          <a:scrgbClr r="0" g="0" b="0"/>
        </a:lnRef>
        <a:fillRef idx="1">
          <a:scrgbClr r="0" g="0" b="0"/>
        </a:fillRef>
        <a:effectRef idx="2">
          <a:scrgbClr r="0" g="0" b="0"/>
        </a:effectRef>
        <a:fontRef idx="minor">
          <a:schemeClr val="lt1"/>
        </a:fontRef>
      </dsp:style>
    </dsp:sp>
    <dsp:sp modelId="{23B7AE10-55E0-4653-B60D-EA53382DAB31}">
      <dsp:nvSpPr>
        <dsp:cNvPr id="0" name=""/>
        <dsp:cNvSpPr/>
      </dsp:nvSpPr>
      <dsp:spPr>
        <a:xfrm>
          <a:off x="3516" y="112676"/>
          <a:ext cx="2467594" cy="1974075"/>
        </a:xfrm>
        <a:prstGeom prst="roundRect">
          <a:avLst>
            <a:gd name="adj" fmla="val 1000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57150" tIns="57150" rIns="57150" bIns="57150" numCol="1" spcCol="1270" anchor="ctr" anchorCtr="0">
          <a:noAutofit/>
        </a:bodyPr>
        <a:lstStyle/>
        <a:p>
          <a:pPr lvl="0" algn="justLow" defTabSz="1333500" rtl="1">
            <a:lnSpc>
              <a:spcPct val="90000"/>
            </a:lnSpc>
            <a:spcBef>
              <a:spcPct val="0"/>
            </a:spcBef>
            <a:spcAft>
              <a:spcPct val="35000"/>
            </a:spcAft>
          </a:pPr>
          <a:r>
            <a:rPr lang="ar-JO" sz="3000" kern="1200" dirty="0" smtClean="0">
              <a:effectLst>
                <a:outerShdw blurRad="38100" dist="38100" dir="2700000" algn="tl">
                  <a:srgbClr val="000000">
                    <a:alpha val="43137"/>
                  </a:srgbClr>
                </a:outerShdw>
              </a:effectLst>
            </a:rPr>
            <a:t>المصدر التاريخي: اقتباسات </a:t>
          </a:r>
          <a:r>
            <a:rPr lang="ar-JO" sz="3000" kern="1200" smtClean="0">
              <a:effectLst>
                <a:outerShdw blurRad="38100" dist="38100" dir="2700000" algn="tl">
                  <a:srgbClr val="000000">
                    <a:alpha val="43137"/>
                  </a:srgbClr>
                </a:outerShdw>
              </a:effectLst>
            </a:rPr>
            <a:t>من قوانين وتشريعات اخرى</a:t>
          </a:r>
          <a:endParaRPr lang="en-US" sz="3000" kern="1200" dirty="0">
            <a:effectLst>
              <a:outerShdw blurRad="38100" dist="38100" dir="2700000" algn="tl">
                <a:srgbClr val="000000">
                  <a:alpha val="43137"/>
                </a:srgbClr>
              </a:outerShdw>
            </a:effectLst>
          </a:endParaRPr>
        </a:p>
      </dsp:txBody>
      <dsp:txXfrm>
        <a:off x="61335" y="170495"/>
        <a:ext cx="2351956" cy="1858437"/>
      </dsp:txXfrm>
    </dsp:sp>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1/30/2019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a:t>
            </a:fld>
            <a:endParaRPr lang="en-US" altLang="en-US" dirty="0"/>
          </a:p>
        </p:txBody>
      </p:sp>
    </p:spTree>
    <p:extLst>
      <p:ext uri="{BB962C8B-B14F-4D97-AF65-F5344CB8AC3E}">
        <p14:creationId xmlns:p14="http://schemas.microsoft.com/office/powerpoint/2010/main" val="158088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12</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6D9CF676-7350-48BA-97D0-222D74FBCA9C}" type="datetime1">
              <a:rPr lang="en-US" smtClean="0"/>
              <a:t>1/30/2019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49FF56E1-5692-4728-8186-8F53586B2C84}"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17AB970B-990C-4E98-8425-75FA4E4013FD}"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578612B2-8F2E-4704-9445-4306A51CAB1B}" type="datetime1">
              <a:rPr lang="en-US" smtClean="0"/>
              <a:t>1/30/2019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66624CDE-9F21-419C-87D0-6E0E6BA8958B}" type="datetime1">
              <a:rPr lang="en-US" smtClean="0"/>
              <a:t>1/30/2019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42205853-FB71-42DC-8E03-CF7C2BEA2429}" type="datetime1">
              <a:rPr lang="en-US" smtClean="0"/>
              <a:t>1/30/2019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8DEC2DF9-DE0D-4125-B8AB-971395B48F4A}" type="datetime1">
              <a:rPr lang="en-US" smtClean="0"/>
              <a:t>1/30/2019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0B1E70CC-ECC3-429D-A772-BEEE72285213}" type="datetime1">
              <a:rPr lang="en-US" smtClean="0"/>
              <a:t>1/30/2019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244FA708-4049-4499-BF3F-263364D7D0BB}" type="datetime1">
              <a:rPr lang="en-US" smtClean="0"/>
              <a:t>1/30/2019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DE06414D-385F-485B-98B9-ADE8D8905F55}" type="datetime1">
              <a:rPr lang="en-US" smtClean="0"/>
              <a:t>1/30/2019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7BC947B0-B2AD-4591-BE76-88AD9D84E7F1}" type="datetime1">
              <a:rPr lang="en-US" smtClean="0"/>
              <a:t>1/30/2019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4BFC9700-C983-4A5A-8CE8-A3F09D4AB5BA}" type="datetime1">
              <a:rPr lang="en-US" smtClean="0"/>
              <a:t>1/30/2019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685800" y="1295400"/>
            <a:ext cx="7772400" cy="2057400"/>
          </a:xfrm>
        </p:spPr>
        <p:txBody>
          <a:bodyPr>
            <a:normAutofit fontScale="90000"/>
          </a:bodyPr>
          <a:lstStyle/>
          <a:p>
            <a:pPr algn="ctr"/>
            <a:r>
              <a:rPr lang="ar-JO" dirty="0" smtClean="0">
                <a:solidFill>
                  <a:schemeClr val="bg1"/>
                </a:solidFill>
              </a:rPr>
              <a:t>المدخل الى علم القانون</a:t>
            </a:r>
            <a:br>
              <a:rPr lang="ar-JO" dirty="0" smtClean="0">
                <a:solidFill>
                  <a:schemeClr val="bg1"/>
                </a:solidFill>
              </a:rPr>
            </a:br>
            <a:r>
              <a:rPr lang="ar-JO" dirty="0" smtClean="0">
                <a:solidFill>
                  <a:schemeClr val="bg1"/>
                </a:solidFill>
              </a:rPr>
              <a:t/>
            </a:r>
            <a:br>
              <a:rPr lang="ar-JO" dirty="0" smtClean="0">
                <a:solidFill>
                  <a:schemeClr val="bg1"/>
                </a:solidFill>
              </a:rPr>
            </a:br>
            <a:r>
              <a:rPr lang="ar-JO" dirty="0">
                <a:solidFill>
                  <a:srgbClr val="FFFF00"/>
                </a:solidFill>
              </a:rPr>
              <a:t>المصدر المادي </a:t>
            </a:r>
            <a:r>
              <a:rPr lang="ar-JO" dirty="0" smtClean="0">
                <a:solidFill>
                  <a:srgbClr val="FFFF00"/>
                </a:solidFill>
              </a:rPr>
              <a:t>والتاريخي للقانون</a:t>
            </a:r>
            <a:r>
              <a:rPr lang="en-US" dirty="0">
                <a:solidFill>
                  <a:schemeClr val="bg1"/>
                </a:solidFill>
              </a:rPr>
              <a:t/>
            </a:r>
            <a:br>
              <a:rPr lang="en-US" dirty="0">
                <a:solidFill>
                  <a:schemeClr val="bg1"/>
                </a:solidFill>
              </a:rPr>
            </a:br>
            <a:endParaRPr lang="en-US" dirty="0">
              <a:solidFill>
                <a:schemeClr val="bg1"/>
              </a:solidFill>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457200"/>
            <a:ext cx="8229600" cy="4525963"/>
          </a:xfrm>
        </p:spPr>
        <p:txBody>
          <a:bodyPr>
            <a:noAutofit/>
          </a:bodyPr>
          <a:lstStyle/>
          <a:p>
            <a:pPr algn="just" rtl="1"/>
            <a:r>
              <a:rPr lang="ar-JO" sz="3600" b="1" dirty="0" smtClean="0">
                <a:solidFill>
                  <a:srgbClr val="FFFF00"/>
                </a:solidFill>
                <a:effectLst/>
                <a:latin typeface="Simplified Arabic" panose="02020603050405020304" pitchFamily="18" charset="-78"/>
                <a:cs typeface="Simplified Arabic" panose="02020603050405020304" pitchFamily="18" charset="-78"/>
              </a:rPr>
              <a:t>فيقال مثلا ان المصدر التاريخي لهذه القاعدة القانونية من قواعد القانون المدني الاردني هو القانون المدني المصري او القانون المدني العراقي او مجلة الاحكام العدلية او الفقه الاسلامي.</a:t>
            </a:r>
          </a:p>
          <a:p>
            <a:pPr algn="just" rtl="1"/>
            <a:endParaRPr 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a:r>
              <a:rPr lang="ar-JO" sz="3600" b="1" dirty="0" smtClean="0">
                <a:solidFill>
                  <a:srgbClr val="FFFF00"/>
                </a:solidFill>
                <a:effectLst/>
                <a:latin typeface="Simplified Arabic" panose="02020603050405020304" pitchFamily="18" charset="-78"/>
                <a:cs typeface="Simplified Arabic" panose="02020603050405020304" pitchFamily="18" charset="-78"/>
              </a:rPr>
              <a:t>في الواقع ان كل دولة من دول العالم المتحضر المعاصر انما تستمد قواعدها القانونية من قواعد قانونية سابقة ثبتت صلاحيتها تاريخياً سواء اوجدت تلك القواعد في تراثها القانوني ام وجدتها في قانون </a:t>
            </a:r>
            <a:r>
              <a:rPr lang="ar-JO" sz="3600" b="1" dirty="0">
                <a:solidFill>
                  <a:srgbClr val="FFFF00"/>
                </a:solidFill>
                <a:latin typeface="Simplified Arabic" panose="02020603050405020304" pitchFamily="18" charset="-78"/>
                <a:cs typeface="Simplified Arabic" panose="02020603050405020304" pitchFamily="18" charset="-78"/>
              </a:rPr>
              <a:t>دولة اخرى.</a:t>
            </a:r>
          </a:p>
          <a:p>
            <a:pPr algn="ctr" rtl="1">
              <a:buNone/>
            </a:pPr>
            <a:endParaRPr lang="en-US" sz="2800" dirty="0">
              <a:effectLst>
                <a:outerShdw blurRad="38100" dist="38100" dir="2700000" algn="tl">
                  <a:srgbClr val="000000">
                    <a:alpha val="43137"/>
                  </a:srgbClr>
                </a:outerShdw>
              </a:effectLst>
            </a:endParaRPr>
          </a:p>
        </p:txBody>
      </p:sp>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a:xfrm>
            <a:off x="8458200" y="6408738"/>
            <a:ext cx="555625" cy="365125"/>
          </a:xfrm>
        </p:spPr>
        <p:txBody>
          <a:bodyPr/>
          <a:lstStyle/>
          <a:p>
            <a:pPr algn="l" rtl="1"/>
            <a:fld id="{5CC9CE27-4982-444C-9312-3DD47D12EDF3}" type="slidenum">
              <a:rPr lang="en-US" altLang="en-US" smtClean="0"/>
              <a:pPr algn="l" rtl="1"/>
              <a:t>10</a:t>
            </a:fld>
            <a:r>
              <a:rPr lang="ar-JO" altLang="en-US" dirty="0" smtClean="0"/>
              <a:t>/12</a:t>
            </a:r>
            <a:endParaRPr lang="en-US" altLang="en-US" dirty="0"/>
          </a:p>
        </p:txBody>
      </p:sp>
    </p:spTree>
    <p:extLst>
      <p:ext uri="{BB962C8B-B14F-4D97-AF65-F5344CB8AC3E}">
        <p14:creationId xmlns:p14="http://schemas.microsoft.com/office/powerpoint/2010/main" val="398101495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562569875"/>
              </p:ext>
            </p:extLst>
          </p:nvPr>
        </p:nvGraphicFramePr>
        <p:xfrm>
          <a:off x="457200" y="1481138"/>
          <a:ext cx="8229600" cy="452596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Rectangle 4"/>
          <p:cNvSpPr/>
          <p:nvPr/>
        </p:nvSpPr>
        <p:spPr>
          <a:xfrm>
            <a:off x="1219200" y="6324600"/>
            <a:ext cx="453970" cy="369332"/>
          </a:xfrm>
          <a:prstGeom prst="rect">
            <a:avLst/>
          </a:prstGeom>
        </p:spPr>
        <p:txBody>
          <a:bodyPr wrap="none">
            <a:spAutoFit/>
          </a:bodyPr>
          <a:lstStyle/>
          <a:p>
            <a:r>
              <a:rPr lang="ar-JO" dirty="0">
                <a:effectLst>
                  <a:outerShdw blurRad="38100" dist="38100" dir="2700000" algn="tl">
                    <a:srgbClr val="000000">
                      <a:alpha val="43137"/>
                    </a:srgbClr>
                  </a:outerShdw>
                </a:effectLst>
              </a:rPr>
              <a:t>***</a:t>
            </a:r>
            <a:endParaRPr lang="en-US" dirty="0"/>
          </a:p>
        </p:txBody>
      </p:sp>
      <p:sp>
        <p:nvSpPr>
          <p:cNvPr id="2" name="Slide Number Placeholder 1"/>
          <p:cNvSpPr>
            <a:spLocks noGrp="1"/>
          </p:cNvSpPr>
          <p:nvPr>
            <p:ph type="sldNum" sz="quarter" idx="12"/>
          </p:nvPr>
        </p:nvSpPr>
        <p:spPr>
          <a:xfrm>
            <a:off x="8382000" y="6408738"/>
            <a:ext cx="631825" cy="365125"/>
          </a:xfrm>
        </p:spPr>
        <p:txBody>
          <a:bodyPr/>
          <a:lstStyle/>
          <a:p>
            <a:pPr algn="l" rtl="1"/>
            <a:fld id="{5CC9CE27-4982-444C-9312-3DD47D12EDF3}" type="slidenum">
              <a:rPr lang="en-US" altLang="en-US" smtClean="0"/>
              <a:pPr algn="l" rtl="1"/>
              <a:t>11</a:t>
            </a:fld>
            <a:r>
              <a:rPr lang="ar-JO" altLang="en-US" dirty="0" smtClean="0"/>
              <a:t>/12</a:t>
            </a:r>
            <a:endParaRPr lang="en-US" altLang="en-US" dirty="0"/>
          </a:p>
        </p:txBody>
      </p:sp>
    </p:spTree>
    <p:extLst>
      <p:ext uri="{BB962C8B-B14F-4D97-AF65-F5344CB8AC3E}">
        <p14:creationId xmlns:p14="http://schemas.microsoft.com/office/powerpoint/2010/main" val="285146637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graphicEl>
                                              <a:dgm id="{82157D46-79A9-4895-931E-DBA9837E610C}"/>
                                            </p:graphicEl>
                                          </p:spTgt>
                                        </p:tgtEl>
                                        <p:attrNameLst>
                                          <p:attrName>style.visibility</p:attrName>
                                        </p:attrNameLst>
                                      </p:cBhvr>
                                      <p:to>
                                        <p:strVal val="visible"/>
                                      </p:to>
                                    </p:set>
                                    <p:animEffect transition="in" filter="fade">
                                      <p:cBhvr>
                                        <p:cTn id="7" dur="2000"/>
                                        <p:tgtEl>
                                          <p:spTgt spid="4">
                                            <p:graphicEl>
                                              <a:dgm id="{82157D46-79A9-4895-931E-DBA9837E610C}"/>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graphicEl>
                                              <a:dgm id="{3044885B-A2AF-442C-8D14-7AB2367D3CB6}"/>
                                            </p:graphicEl>
                                          </p:spTgt>
                                        </p:tgtEl>
                                        <p:attrNameLst>
                                          <p:attrName>style.visibility</p:attrName>
                                        </p:attrNameLst>
                                      </p:cBhvr>
                                      <p:to>
                                        <p:strVal val="visible"/>
                                      </p:to>
                                    </p:set>
                                    <p:animEffect transition="in" filter="fade">
                                      <p:cBhvr>
                                        <p:cTn id="12" dur="2000"/>
                                        <p:tgtEl>
                                          <p:spTgt spid="4">
                                            <p:graphicEl>
                                              <a:dgm id="{3044885B-A2AF-442C-8D14-7AB2367D3CB6}"/>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4">
                                            <p:graphicEl>
                                              <a:dgm id="{7329004B-6FDB-4F78-A53F-E755E47013A8}"/>
                                            </p:graphicEl>
                                          </p:spTgt>
                                        </p:tgtEl>
                                        <p:attrNameLst>
                                          <p:attrName>style.visibility</p:attrName>
                                        </p:attrNameLst>
                                      </p:cBhvr>
                                      <p:to>
                                        <p:strVal val="visible"/>
                                      </p:to>
                                    </p:set>
                                    <p:animEffect transition="in" filter="fade">
                                      <p:cBhvr>
                                        <p:cTn id="15" dur="2000"/>
                                        <p:tgtEl>
                                          <p:spTgt spid="4">
                                            <p:graphicEl>
                                              <a:dgm id="{7329004B-6FDB-4F78-A53F-E755E47013A8}"/>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4">
                                            <p:graphicEl>
                                              <a:dgm id="{893F1DE9-8156-4828-8B3E-838908774A80}"/>
                                            </p:graphicEl>
                                          </p:spTgt>
                                        </p:tgtEl>
                                        <p:attrNameLst>
                                          <p:attrName>style.visibility</p:attrName>
                                        </p:attrNameLst>
                                      </p:cBhvr>
                                      <p:to>
                                        <p:strVal val="visible"/>
                                      </p:to>
                                    </p:set>
                                    <p:animEffect transition="in" filter="fade">
                                      <p:cBhvr>
                                        <p:cTn id="20" dur="2000"/>
                                        <p:tgtEl>
                                          <p:spTgt spid="4">
                                            <p:graphicEl>
                                              <a:dgm id="{893F1DE9-8156-4828-8B3E-838908774A80}"/>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4">
                                            <p:graphicEl>
                                              <a:dgm id="{23B7AE10-55E0-4653-B60D-EA53382DAB31}"/>
                                            </p:graphicEl>
                                          </p:spTgt>
                                        </p:tgtEl>
                                        <p:attrNameLst>
                                          <p:attrName>style.visibility</p:attrName>
                                        </p:attrNameLst>
                                      </p:cBhvr>
                                      <p:to>
                                        <p:strVal val="visible"/>
                                      </p:to>
                                    </p:set>
                                    <p:animEffect transition="in" filter="fade">
                                      <p:cBhvr>
                                        <p:cTn id="23" dur="2000"/>
                                        <p:tgtEl>
                                          <p:spTgt spid="4">
                                            <p:graphicEl>
                                              <a:dgm id="{23B7AE10-55E0-4653-B60D-EA53382DAB31}"/>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Sub>
          <a:bldDgm bld="one"/>
        </p:bldSub>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dirty="0" smtClean="0">
                <a:solidFill>
                  <a:srgbClr val="FFFF00"/>
                </a:solidFill>
                <a:latin typeface="Simplified Arabic" panose="02020603050405020304" pitchFamily="18" charset="-78"/>
                <a:cs typeface="Simplified Arabic" panose="02020603050405020304" pitchFamily="18" charset="-78"/>
              </a:rPr>
              <a:t>شكراً لحسن استماعكم</a:t>
            </a:r>
            <a:endParaRPr lang="en-US" sz="3600" dirty="0">
              <a:solidFill>
                <a:srgbClr val="FFFF00"/>
              </a:solidFill>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12</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endParaRPr lang="en-US" dirty="0"/>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7" name="TextBox 6"/>
          <p:cNvSpPr txBox="1"/>
          <p:nvPr/>
        </p:nvSpPr>
        <p:spPr>
          <a:xfrm>
            <a:off x="2590800" y="2362200"/>
            <a:ext cx="5105400" cy="2862322"/>
          </a:xfrm>
          <a:prstGeom prst="rect">
            <a:avLst/>
          </a:prstGeom>
          <a:noFill/>
        </p:spPr>
        <p:txBody>
          <a:bodyPr wrap="square" rtlCol="0">
            <a:spAutoFit/>
          </a:bodyPr>
          <a:lstStyle/>
          <a:p>
            <a:pPr algn="r" rtl="1"/>
            <a:r>
              <a:rPr lang="ar-JO" sz="3600" dirty="0" smtClean="0">
                <a:solidFill>
                  <a:srgbClr val="FFFF00"/>
                </a:solidFill>
                <a:latin typeface="Simplified Arabic" panose="02020603050405020304" pitchFamily="18" charset="-78"/>
                <a:cs typeface="Simplified Arabic" panose="02020603050405020304" pitchFamily="18" charset="-78"/>
              </a:rPr>
              <a:t>ما المقصود بمصادر القاعدة القانونية؟</a:t>
            </a:r>
          </a:p>
          <a:p>
            <a:pPr algn="just" rtl="1"/>
            <a:r>
              <a:rPr lang="ar-JO" sz="3600" dirty="0" smtClean="0">
                <a:solidFill>
                  <a:srgbClr val="FFFF00"/>
                </a:solidFill>
                <a:latin typeface="Simplified Arabic" panose="02020603050405020304" pitchFamily="18" charset="-78"/>
                <a:cs typeface="Simplified Arabic" panose="02020603050405020304" pitchFamily="18" charset="-78"/>
              </a:rPr>
              <a:t>ماذا نعني بالمصدر المادي والتاريخي للقاعدة القانونية؟</a:t>
            </a:r>
          </a:p>
          <a:p>
            <a:pPr algn="r" rtl="1"/>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5CC9CE27-4982-444C-9312-3DD47D12EDF3}" type="slidenum">
              <a:rPr lang="en-US" altLang="en-US" smtClean="0"/>
              <a:pPr/>
              <a:t>2</a:t>
            </a:fld>
            <a:endParaRPr lang="en-US" altLang="en-US" dirty="0"/>
          </a:p>
        </p:txBody>
      </p:sp>
    </p:spTree>
    <p:extLst>
      <p:ext uri="{BB962C8B-B14F-4D97-AF65-F5344CB8AC3E}">
        <p14:creationId xmlns:p14="http://schemas.microsoft.com/office/powerpoint/2010/main" val="216646846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Effect transition="in" filter="fade">
                                      <p:cBhvr>
                                        <p:cTn id="20" dur="1000"/>
                                        <p:tgtEl>
                                          <p:spTgt spid="7">
                                            <p:txEl>
                                              <p:pRg st="0" end="0"/>
                                            </p:txEl>
                                          </p:spTgt>
                                        </p:tgtEl>
                                      </p:cBhvr>
                                    </p:animEffect>
                                    <p:anim calcmode="lin" valueType="num">
                                      <p:cBhvr>
                                        <p:cTn id="21"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7">
                                            <p:txEl>
                                              <p:pRg st="1" end="1"/>
                                            </p:txEl>
                                          </p:spTgt>
                                        </p:tgtEl>
                                        <p:attrNameLst>
                                          <p:attrName>style.visibility</p:attrName>
                                        </p:attrNameLst>
                                      </p:cBhvr>
                                      <p:to>
                                        <p:strVal val="visible"/>
                                      </p:to>
                                    </p:set>
                                    <p:animEffect transition="in" filter="fade">
                                      <p:cBhvr>
                                        <p:cTn id="27" dur="1000"/>
                                        <p:tgtEl>
                                          <p:spTgt spid="7">
                                            <p:txEl>
                                              <p:pRg st="1" end="1"/>
                                            </p:txEl>
                                          </p:spTgt>
                                        </p:tgtEl>
                                      </p:cBhvr>
                                    </p:animEffect>
                                    <p:anim calcmode="lin" valueType="num">
                                      <p:cBhvr>
                                        <p:cTn id="28"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29"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295400"/>
            <a:ext cx="8229600" cy="3873691"/>
          </a:xfrm>
        </p:spPr>
        <p:txBody>
          <a:bodyPr>
            <a:noAutofit/>
          </a:bodyPr>
          <a:lstStyle/>
          <a:p>
            <a:pPr algn="just" rtl="1"/>
            <a:r>
              <a:rPr lang="ar-JO" sz="3600" b="1" dirty="0" smtClean="0">
                <a:solidFill>
                  <a:srgbClr val="FFFF00"/>
                </a:solidFill>
                <a:effectLst/>
                <a:latin typeface="Simplified Arabic" panose="02020603050405020304" pitchFamily="18" charset="-78"/>
                <a:cs typeface="Simplified Arabic" panose="02020603050405020304" pitchFamily="18" charset="-78"/>
              </a:rPr>
              <a:t>لعبارة «مصدر القاعدة القانونية» معان متعددة ، فقد يقصد بها :</a:t>
            </a:r>
          </a:p>
          <a:p>
            <a:pPr lvl="1" algn="just" rtl="1"/>
            <a:r>
              <a:rPr lang="ar-JO" sz="3600" b="1" dirty="0" smtClean="0">
                <a:solidFill>
                  <a:srgbClr val="FFFF00"/>
                </a:solidFill>
                <a:effectLst/>
                <a:latin typeface="Simplified Arabic" panose="02020603050405020304" pitchFamily="18" charset="-78"/>
                <a:cs typeface="Simplified Arabic" panose="02020603050405020304" pitchFamily="18" charset="-78"/>
              </a:rPr>
              <a:t>الاصل </a:t>
            </a:r>
            <a:r>
              <a:rPr lang="ar-JO" sz="3600" b="1" dirty="0" smtClean="0">
                <a:solidFill>
                  <a:schemeClr val="bg1"/>
                </a:solidFill>
                <a:effectLst/>
                <a:latin typeface="Simplified Arabic" panose="02020603050405020304" pitchFamily="18" charset="-78"/>
                <a:cs typeface="Simplified Arabic" panose="02020603050405020304" pitchFamily="18" charset="-78"/>
              </a:rPr>
              <a:t>المادي او المضمون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الذي تكونت منه هذه القاعدة </a:t>
            </a:r>
          </a:p>
          <a:p>
            <a:pPr lvl="1" algn="just" rtl="1"/>
            <a:r>
              <a:rPr lang="ar-JO" sz="3600" b="1" dirty="0" smtClean="0">
                <a:solidFill>
                  <a:srgbClr val="FFFF00"/>
                </a:solidFill>
                <a:effectLst/>
                <a:latin typeface="Simplified Arabic" panose="02020603050405020304" pitchFamily="18" charset="-78"/>
                <a:cs typeface="Simplified Arabic" panose="02020603050405020304" pitchFamily="18" charset="-78"/>
              </a:rPr>
              <a:t> قد يقصد بها </a:t>
            </a:r>
            <a:r>
              <a:rPr lang="ar-JO" sz="3600" b="1" dirty="0" smtClean="0">
                <a:solidFill>
                  <a:schemeClr val="bg1"/>
                </a:solidFill>
                <a:effectLst/>
                <a:latin typeface="Simplified Arabic" panose="02020603050405020304" pitchFamily="18" charset="-78"/>
                <a:cs typeface="Simplified Arabic" panose="02020603050405020304" pitchFamily="18" charset="-78"/>
              </a:rPr>
              <a:t>المصدر التاريخي </a:t>
            </a:r>
            <a:r>
              <a:rPr lang="ar-JO" sz="3600" b="1" dirty="0" smtClean="0">
                <a:solidFill>
                  <a:srgbClr val="FFFF00"/>
                </a:solidFill>
                <a:effectLst/>
                <a:latin typeface="Simplified Arabic" panose="02020603050405020304" pitchFamily="18" charset="-78"/>
                <a:cs typeface="Simplified Arabic" panose="02020603050405020304" pitchFamily="18" charset="-78"/>
              </a:rPr>
              <a:t>الذي  اخذت عنه القاعدة ثم وضعت في صلب قانون معين.</a:t>
            </a:r>
          </a:p>
          <a:p>
            <a:pPr lvl="1" algn="just" rtl="1"/>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28297" y="0"/>
            <a:ext cx="8229600" cy="1143000"/>
          </a:xfrm>
        </p:spPr>
        <p:txBody>
          <a:bodyPr>
            <a:normAutofit fontScale="90000"/>
          </a:bodyPr>
          <a:lstStyle/>
          <a:p>
            <a:pPr marL="571500" indent="-571500" algn="ctr" rtl="1">
              <a:buFont typeface="Arial" panose="020B0604020202020204" pitchFamily="34" charset="0"/>
              <a:buChar char="•"/>
            </a:pPr>
            <a:r>
              <a:rPr lang="ar-JO" dirty="0" smtClean="0">
                <a:solidFill>
                  <a:schemeClr val="bg1"/>
                </a:solidFill>
              </a:rPr>
              <a:t>المقصو</a:t>
            </a:r>
            <a:r>
              <a:rPr lang="ar-JO" dirty="0">
                <a:solidFill>
                  <a:schemeClr val="bg1"/>
                </a:solidFill>
              </a:rPr>
              <a:t>د</a:t>
            </a:r>
            <a:r>
              <a:rPr lang="ar-JO" dirty="0" smtClean="0">
                <a:solidFill>
                  <a:schemeClr val="bg1"/>
                </a:solidFill>
              </a:rPr>
              <a:t> بمصدر القاعدة </a:t>
            </a:r>
            <a:r>
              <a:rPr lang="ar-JO" sz="3600" b="1" dirty="0" smtClean="0">
                <a:solidFill>
                  <a:schemeClr val="bg1"/>
                </a:solidFill>
                <a:effectLst/>
                <a:latin typeface="Simplified Arabic" panose="02020603050405020304" pitchFamily="18" charset="-78"/>
                <a:cs typeface="Simplified Arabic" panose="02020603050405020304" pitchFamily="18" charset="-78"/>
              </a:rPr>
              <a:t>القانونية</a:t>
            </a:r>
            <a:br>
              <a:rPr lang="ar-JO" sz="3600" b="1" dirty="0" smtClean="0">
                <a:solidFill>
                  <a:schemeClr val="bg1"/>
                </a:solidFill>
                <a:effectLst/>
                <a:latin typeface="Simplified Arabic" panose="02020603050405020304" pitchFamily="18" charset="-78"/>
                <a:cs typeface="Simplified Arabic" panose="02020603050405020304" pitchFamily="18" charset="-78"/>
              </a:rPr>
            </a:br>
            <a:endParaRPr lang="en-US" sz="3600" b="1" dirty="0">
              <a:solidFill>
                <a:schemeClr val="bg1"/>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a:xfrm>
            <a:off x="8458200" y="6408738"/>
            <a:ext cx="555625" cy="365125"/>
          </a:xfrm>
        </p:spPr>
        <p:txBody>
          <a:bodyPr/>
          <a:lstStyle/>
          <a:p>
            <a:pPr algn="l" rtl="1"/>
            <a:fld id="{5CC9CE27-4982-444C-9312-3DD47D12EDF3}" type="slidenum">
              <a:rPr lang="en-US" altLang="en-US" smtClean="0"/>
              <a:pPr algn="l" rtl="1"/>
              <a:t>3</a:t>
            </a:fld>
            <a:r>
              <a:rPr lang="ar-JO" altLang="en-US" dirty="0" smtClean="0"/>
              <a:t>/12</a:t>
            </a:r>
            <a:endParaRPr lang="en-US" altLang="en-US" dirty="0"/>
          </a:p>
        </p:txBody>
      </p:sp>
    </p:spTree>
    <p:extLst>
      <p:ext uri="{BB962C8B-B14F-4D97-AF65-F5344CB8AC3E}">
        <p14:creationId xmlns:p14="http://schemas.microsoft.com/office/powerpoint/2010/main" val="182245702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2000"/>
                                        <p:tgtEl>
                                          <p:spTgt spid="2">
                                            <p:txEl>
                                              <p:pRg st="1" end="1"/>
                                            </p:txEl>
                                          </p:spTgt>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Effect transition="in" filter="fade">
                                      <p:cBhvr>
                                        <p:cTn id="13"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lvl="1" algn="just" rtl="1">
              <a:lnSpc>
                <a:spcPct val="150000"/>
              </a:lnSpc>
            </a:pPr>
            <a:r>
              <a:rPr lang="ar-JO" sz="3600" b="1" dirty="0">
                <a:solidFill>
                  <a:srgbClr val="FFFF00"/>
                </a:solidFill>
                <a:latin typeface="Simplified Arabic" panose="02020603050405020304" pitchFamily="18" charset="-78"/>
                <a:cs typeface="Simplified Arabic" panose="02020603050405020304" pitchFamily="18" charset="-78"/>
              </a:rPr>
              <a:t>قد يقصد بها الاصل الذي اعطى القاعدة بناء على ما قضى به المشرع </a:t>
            </a:r>
            <a:r>
              <a:rPr lang="ar-JO" sz="3600" b="1" dirty="0">
                <a:solidFill>
                  <a:schemeClr val="bg1"/>
                </a:solidFill>
                <a:latin typeface="Simplified Arabic" panose="02020603050405020304" pitchFamily="18" charset="-78"/>
                <a:cs typeface="Simplified Arabic" panose="02020603050405020304" pitchFamily="18" charset="-78"/>
              </a:rPr>
              <a:t>قوتها الملزمة </a:t>
            </a:r>
          </a:p>
          <a:p>
            <a:pPr lvl="1" algn="just" rtl="1">
              <a:lnSpc>
                <a:spcPct val="150000"/>
              </a:lnSpc>
            </a:pPr>
            <a:r>
              <a:rPr lang="ar-JO" sz="3600" b="1" dirty="0">
                <a:solidFill>
                  <a:srgbClr val="FFFF00"/>
                </a:solidFill>
                <a:latin typeface="Simplified Arabic" panose="02020603050405020304" pitchFamily="18" charset="-78"/>
                <a:cs typeface="Simplified Arabic" panose="02020603050405020304" pitchFamily="18" charset="-78"/>
              </a:rPr>
              <a:t> قد يقصد بها المرجع الذي يلتمس عنده </a:t>
            </a:r>
            <a:r>
              <a:rPr lang="ar-JO" sz="3600" b="1" dirty="0">
                <a:solidFill>
                  <a:schemeClr val="bg1"/>
                </a:solidFill>
                <a:latin typeface="Simplified Arabic" panose="02020603050405020304" pitchFamily="18" charset="-78"/>
                <a:cs typeface="Simplified Arabic" panose="02020603050405020304" pitchFamily="18" charset="-78"/>
              </a:rPr>
              <a:t>تفسير</a:t>
            </a:r>
            <a:r>
              <a:rPr lang="ar-JO" sz="3600" b="1" dirty="0">
                <a:solidFill>
                  <a:srgbClr val="FFFF00"/>
                </a:solidFill>
                <a:latin typeface="Simplified Arabic" panose="02020603050405020304" pitchFamily="18" charset="-78"/>
                <a:cs typeface="Simplified Arabic" panose="02020603050405020304" pitchFamily="18" charset="-78"/>
              </a:rPr>
              <a:t> القاعدة القانونية عندما تحتاج الى تفسير.</a:t>
            </a:r>
            <a:endParaRPr lang="en-US" sz="3600" b="1" dirty="0">
              <a:solidFill>
                <a:srgbClr val="FFFF00"/>
              </a:solidFill>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endParaRPr lang="en-US" dirty="0"/>
          </a:p>
        </p:txBody>
      </p:sp>
      <p:pic>
        <p:nvPicPr>
          <p:cNvPr id="4" name="Picture 3">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5" name="Slide Number Placeholder 4"/>
          <p:cNvSpPr>
            <a:spLocks noGrp="1"/>
          </p:cNvSpPr>
          <p:nvPr>
            <p:ph type="sldNum" sz="quarter" idx="12"/>
          </p:nvPr>
        </p:nvSpPr>
        <p:spPr>
          <a:xfrm>
            <a:off x="8458200" y="6408738"/>
            <a:ext cx="555625" cy="365125"/>
          </a:xfrm>
        </p:spPr>
        <p:txBody>
          <a:bodyPr/>
          <a:lstStyle/>
          <a:p>
            <a:pPr algn="l" rtl="1"/>
            <a:fld id="{5CC9CE27-4982-444C-9312-3DD47D12EDF3}" type="slidenum">
              <a:rPr lang="en-US" altLang="en-US" smtClean="0"/>
              <a:pPr algn="l" rtl="1"/>
              <a:t>4</a:t>
            </a:fld>
            <a:r>
              <a:rPr lang="ar-JO" altLang="en-US" dirty="0" smtClean="0"/>
              <a:t>/12</a:t>
            </a:r>
            <a:endParaRPr lang="en-US" altLang="en-US" dirty="0"/>
          </a:p>
        </p:txBody>
      </p:sp>
    </p:spTree>
    <p:extLst>
      <p:ext uri="{BB962C8B-B14F-4D97-AF65-F5344CB8AC3E}">
        <p14:creationId xmlns:p14="http://schemas.microsoft.com/office/powerpoint/2010/main" val="747219300"/>
      </p:ext>
    </p:extLst>
  </p:cSld>
  <p:clrMapOvr>
    <a:masterClrMapping/>
  </p:clrMapOvr>
  <p:transition spd="slow">
    <p:push dir="u"/>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5016691"/>
          </a:xfrm>
        </p:spPr>
        <p:txBody>
          <a:bodyPr>
            <a:normAutofit/>
          </a:bodyPr>
          <a:lstStyle/>
          <a:p>
            <a:pPr algn="justLow" rtl="1"/>
            <a:r>
              <a:rPr lang="ar-JO" sz="3600" b="1" dirty="0" smtClean="0">
                <a:solidFill>
                  <a:srgbClr val="FFFF00"/>
                </a:solidFill>
                <a:effectLst/>
                <a:latin typeface="Simplified Arabic" panose="02020603050405020304" pitchFamily="18" charset="-78"/>
                <a:cs typeface="Simplified Arabic" panose="02020603050405020304" pitchFamily="18" charset="-78"/>
              </a:rPr>
              <a:t>يقوم المصدر المادي على ان القاعدة القانونية ما هي الا انعكاس لمجموعة من العوامل والمعطيات البيئية (الطبيعية والاقتصادية والسياسية والاجتماعية).</a:t>
            </a:r>
          </a:p>
          <a:p>
            <a:pPr algn="just" rtl="1"/>
            <a:endParaRPr lang="ar-JO" sz="3600" b="1" dirty="0" smtClean="0">
              <a:solidFill>
                <a:srgbClr val="FFFF00"/>
              </a:solidFill>
              <a:effectLst/>
              <a:latin typeface="Simplified Arabic" panose="02020603050405020304" pitchFamily="18" charset="-78"/>
              <a:cs typeface="Simplified Arabic" panose="02020603050405020304" pitchFamily="18" charset="-78"/>
            </a:endParaRPr>
          </a:p>
          <a:p>
            <a:pPr algn="just" rtl="1"/>
            <a:r>
              <a:rPr lang="ar-JO" sz="3600" b="1" dirty="0" smtClean="0">
                <a:solidFill>
                  <a:srgbClr val="FFFF00"/>
                </a:solidFill>
                <a:effectLst/>
                <a:latin typeface="Simplified Arabic" panose="02020603050405020304" pitchFamily="18" charset="-78"/>
                <a:cs typeface="Simplified Arabic" panose="02020603050405020304" pitchFamily="18" charset="-78"/>
              </a:rPr>
              <a:t>فالقاعدة القانونية بناءً عليه تتطور بتطور البيئة والمجتمع المحلي، مما يجعل جل اهتمامها التركيز على جوهر القاعدة القانونية.</a:t>
            </a: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marL="571500" indent="-571500" algn="ctr" rtl="1">
              <a:buFont typeface="Arial" panose="020B0604020202020204" pitchFamily="34" charset="0"/>
              <a:buChar char="•"/>
            </a:pPr>
            <a:r>
              <a:rPr lang="ar-JO" sz="3600" b="1" dirty="0" smtClean="0">
                <a:solidFill>
                  <a:schemeClr val="bg1"/>
                </a:solidFill>
                <a:effectLst/>
                <a:latin typeface="Simplified Arabic" panose="02020603050405020304" pitchFamily="18" charset="-78"/>
                <a:cs typeface="Simplified Arabic" panose="02020603050405020304" pitchFamily="18" charset="-78"/>
              </a:rPr>
              <a:t>المصدر المادي للقاعدة القانونية </a:t>
            </a:r>
            <a:endParaRPr lang="en-US" sz="3600" b="1" dirty="0">
              <a:solidFill>
                <a:schemeClr val="bg1"/>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a:xfrm>
            <a:off x="8534400" y="6408738"/>
            <a:ext cx="479425" cy="365125"/>
          </a:xfrm>
        </p:spPr>
        <p:txBody>
          <a:bodyPr/>
          <a:lstStyle/>
          <a:p>
            <a:pPr algn="l" rtl="1"/>
            <a:fld id="{5CC9CE27-4982-444C-9312-3DD47D12EDF3}" type="slidenum">
              <a:rPr lang="en-US" altLang="en-US" smtClean="0"/>
              <a:pPr algn="l" rtl="1"/>
              <a:t>5</a:t>
            </a:fld>
            <a:r>
              <a:rPr lang="ar-JO" altLang="en-US" dirty="0" smtClean="0"/>
              <a:t>/12</a:t>
            </a:r>
            <a:endParaRPr lang="en-US" altLang="en-US" dirty="0"/>
          </a:p>
        </p:txBody>
      </p:sp>
    </p:spTree>
    <p:extLst>
      <p:ext uri="{BB962C8B-B14F-4D97-AF65-F5344CB8AC3E}">
        <p14:creationId xmlns:p14="http://schemas.microsoft.com/office/powerpoint/2010/main" val="46611874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2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524000"/>
            <a:ext cx="8229600" cy="4525963"/>
          </a:xfrm>
        </p:spPr>
        <p:txBody>
          <a:bodyPr/>
          <a:lstStyle/>
          <a:p>
            <a:pPr algn="just" rtl="1"/>
            <a:r>
              <a:rPr lang="ar-JO" sz="3600" b="1" dirty="0" smtClean="0">
                <a:solidFill>
                  <a:srgbClr val="FFFF00"/>
                </a:solidFill>
                <a:effectLst/>
                <a:latin typeface="Simplified Arabic" panose="02020603050405020304" pitchFamily="18" charset="-78"/>
                <a:cs typeface="Simplified Arabic" panose="02020603050405020304" pitchFamily="18" charset="-78"/>
              </a:rPr>
              <a:t>عندما يتولى المشرع وضع تشريع معين فانه يجد امامه مجموعة من الحقائق والوقائع التي تحكم المجتمع والتي تنبثق عن العلاقات الاجتماعية والاقتصادية والسياسية والفكرية السائدة في المجتمع.</a:t>
            </a:r>
          </a:p>
          <a:p>
            <a:pPr algn="just" rtl="1"/>
            <a:endParaRPr lang="ar-JO" sz="3600" b="1" dirty="0" smtClean="0">
              <a:solidFill>
                <a:srgbClr val="FFFF00"/>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Slide Number Placeholder 2"/>
          <p:cNvSpPr>
            <a:spLocks noGrp="1"/>
          </p:cNvSpPr>
          <p:nvPr>
            <p:ph type="sldNum" sz="quarter" idx="12"/>
          </p:nvPr>
        </p:nvSpPr>
        <p:spPr>
          <a:xfrm>
            <a:off x="8305800" y="6408738"/>
            <a:ext cx="708025" cy="365125"/>
          </a:xfrm>
        </p:spPr>
        <p:txBody>
          <a:bodyPr/>
          <a:lstStyle/>
          <a:p>
            <a:pPr algn="l" rtl="1"/>
            <a:fld id="{5CC9CE27-4982-444C-9312-3DD47D12EDF3}" type="slidenum">
              <a:rPr lang="en-US" altLang="en-US" smtClean="0"/>
              <a:pPr algn="l" rtl="1"/>
              <a:t>6</a:t>
            </a:fld>
            <a:r>
              <a:rPr lang="ar-JO" altLang="en-US" dirty="0" smtClean="0"/>
              <a:t>/12</a:t>
            </a:r>
            <a:endParaRPr lang="en-US" altLang="en-US" dirty="0"/>
          </a:p>
        </p:txBody>
      </p:sp>
    </p:spTree>
    <p:extLst>
      <p:ext uri="{BB962C8B-B14F-4D97-AF65-F5344CB8AC3E}">
        <p14:creationId xmlns:p14="http://schemas.microsoft.com/office/powerpoint/2010/main" val="220508048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Low" rtl="1"/>
            <a:r>
              <a:rPr lang="ar-JO" sz="4000" b="1" dirty="0">
                <a:solidFill>
                  <a:srgbClr val="FFFF00"/>
                </a:solidFill>
                <a:latin typeface="Simplified Arabic" panose="02020603050405020304" pitchFamily="18" charset="-78"/>
                <a:cs typeface="Simplified Arabic" panose="02020603050405020304" pitchFamily="18" charset="-78"/>
              </a:rPr>
              <a:t>هذه الحقائق </a:t>
            </a:r>
            <a:r>
              <a:rPr lang="ar-JO" sz="4000" b="1" dirty="0" smtClean="0">
                <a:solidFill>
                  <a:srgbClr val="FFFF00"/>
                </a:solidFill>
                <a:latin typeface="Simplified Arabic" panose="02020603050405020304" pitchFamily="18" charset="-78"/>
                <a:cs typeface="Simplified Arabic" panose="02020603050405020304" pitchFamily="18" charset="-78"/>
              </a:rPr>
              <a:t>والوقائع </a:t>
            </a:r>
            <a:r>
              <a:rPr lang="ar-JO" sz="4000" b="1" dirty="0">
                <a:solidFill>
                  <a:srgbClr val="FFFF00"/>
                </a:solidFill>
                <a:latin typeface="Simplified Arabic" panose="02020603050405020304" pitchFamily="18" charset="-78"/>
                <a:cs typeface="Simplified Arabic" panose="02020603050405020304" pitchFamily="18" charset="-78"/>
              </a:rPr>
              <a:t>هي التي يستخلص منها واضع النصوص مجموعة القواعد التي تضع احكاما و حلولا تنظم العلاقات التي يريد تنظيمها المشرع </a:t>
            </a:r>
            <a:r>
              <a:rPr lang="ar-JO" sz="4000" b="1" dirty="0" smtClean="0">
                <a:solidFill>
                  <a:srgbClr val="FFFF00"/>
                </a:solidFill>
                <a:latin typeface="Simplified Arabic" panose="02020603050405020304" pitchFamily="18" charset="-78"/>
                <a:cs typeface="Simplified Arabic" panose="02020603050405020304" pitchFamily="18" charset="-78"/>
              </a:rPr>
              <a:t>وعليه </a:t>
            </a:r>
            <a:r>
              <a:rPr lang="ar-JO" sz="4000" b="1" dirty="0">
                <a:solidFill>
                  <a:srgbClr val="FFFF00"/>
                </a:solidFill>
                <a:latin typeface="Simplified Arabic" panose="02020603050405020304" pitchFamily="18" charset="-78"/>
                <a:cs typeface="Simplified Arabic" panose="02020603050405020304" pitchFamily="18" charset="-78"/>
              </a:rPr>
              <a:t>فان هذه الحقائق </a:t>
            </a:r>
            <a:r>
              <a:rPr lang="ar-JO" sz="4000" b="1" dirty="0" smtClean="0">
                <a:solidFill>
                  <a:srgbClr val="FFFF00"/>
                </a:solidFill>
                <a:latin typeface="Simplified Arabic" panose="02020603050405020304" pitchFamily="18" charset="-78"/>
                <a:cs typeface="Simplified Arabic" panose="02020603050405020304" pitchFamily="18" charset="-78"/>
              </a:rPr>
              <a:t>والوقائع </a:t>
            </a:r>
            <a:r>
              <a:rPr lang="ar-JO" sz="4000" b="1" dirty="0">
                <a:solidFill>
                  <a:srgbClr val="FFFF00"/>
                </a:solidFill>
                <a:latin typeface="Simplified Arabic" panose="02020603050405020304" pitchFamily="18" charset="-78"/>
                <a:cs typeface="Simplified Arabic" panose="02020603050405020304" pitchFamily="18" charset="-78"/>
              </a:rPr>
              <a:t>هي الاصل المادي للقاعدة القانونية.</a:t>
            </a:r>
            <a:endParaRPr lang="en-US" sz="4000" b="1" dirty="0">
              <a:solidFill>
                <a:srgbClr val="FFFF00"/>
              </a:solidFill>
              <a:latin typeface="Simplified Arabic" panose="02020603050405020304" pitchFamily="18" charset="-78"/>
              <a:cs typeface="Simplified Arabic" panose="02020603050405020304" pitchFamily="18" charset="-78"/>
            </a:endParaRPr>
          </a:p>
          <a:p>
            <a:pPr algn="justLow"/>
            <a:endParaRPr lang="en-US" sz="4000" dirty="0"/>
          </a:p>
        </p:txBody>
      </p:sp>
      <p:sp>
        <p:nvSpPr>
          <p:cNvPr id="3" name="Title 2"/>
          <p:cNvSpPr>
            <a:spLocks noGrp="1"/>
          </p:cNvSpPr>
          <p:nvPr>
            <p:ph type="title"/>
          </p:nvPr>
        </p:nvSpPr>
        <p:spPr/>
        <p:txBody>
          <a:bodyPr/>
          <a:lstStyle/>
          <a:p>
            <a:endParaRPr lang="en-US" dirty="0"/>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a:xfrm>
            <a:off x="8305800" y="6397491"/>
            <a:ext cx="564356" cy="365125"/>
          </a:xfrm>
        </p:spPr>
        <p:txBody>
          <a:bodyPr/>
          <a:lstStyle/>
          <a:p>
            <a:pPr algn="l" rtl="1"/>
            <a:fld id="{5CC9CE27-4982-444C-9312-3DD47D12EDF3}" type="slidenum">
              <a:rPr lang="en-US" altLang="en-US" smtClean="0"/>
              <a:pPr algn="l" rtl="1"/>
              <a:t>7</a:t>
            </a:fld>
            <a:r>
              <a:rPr lang="ar-JO" altLang="en-US" dirty="0" smtClean="0"/>
              <a:t>/12</a:t>
            </a:r>
            <a:endParaRPr lang="en-US" altLang="en-US" dirty="0"/>
          </a:p>
        </p:txBody>
      </p:sp>
    </p:spTree>
    <p:extLst>
      <p:ext uri="{BB962C8B-B14F-4D97-AF65-F5344CB8AC3E}">
        <p14:creationId xmlns:p14="http://schemas.microsoft.com/office/powerpoint/2010/main" val="912694219"/>
      </p:ext>
    </p:extLst>
  </p:cSld>
  <p:clrMapOvr>
    <a:masterClrMapping/>
  </p:clrMapOvr>
  <p:transition spd="slow">
    <p:push dir="u"/>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365125" indent="-255588" algn="just" rtl="1"/>
            <a:r>
              <a:rPr lang="ar-JO" sz="3600" b="1" dirty="0" smtClean="0">
                <a:solidFill>
                  <a:srgbClr val="FFFF00"/>
                </a:solidFill>
                <a:effectLst/>
                <a:latin typeface="Simplified Arabic" panose="02020603050405020304" pitchFamily="18" charset="-78"/>
                <a:cs typeface="Simplified Arabic" panose="02020603050405020304" pitchFamily="18" charset="-78"/>
              </a:rPr>
              <a:t> </a:t>
            </a: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marL="571500" indent="-571500" algn="just" rtl="1">
              <a:buFont typeface="Arial" panose="020B0604020202020204" pitchFamily="34" charset="0"/>
              <a:buChar char="•"/>
            </a:pP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graphicFrame>
        <p:nvGraphicFramePr>
          <p:cNvPr id="5" name="Diagram 4"/>
          <p:cNvGraphicFramePr/>
          <p:nvPr>
            <p:extLst>
              <p:ext uri="{D42A27DB-BD31-4B8C-83A1-F6EECF244321}">
                <p14:modId xmlns:p14="http://schemas.microsoft.com/office/powerpoint/2010/main" val="497177648"/>
              </p:ext>
            </p:extLst>
          </p:nvPr>
        </p:nvGraphicFramePr>
        <p:xfrm>
          <a:off x="533400" y="2133600"/>
          <a:ext cx="8001000" cy="47244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a16="http://schemas.microsoft.com/office/drawing/2014/main" xmlns=""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a:xfrm>
            <a:off x="8534400" y="6408738"/>
            <a:ext cx="479425" cy="365125"/>
          </a:xfrm>
        </p:spPr>
        <p:txBody>
          <a:bodyPr/>
          <a:lstStyle/>
          <a:p>
            <a:pPr algn="l" rtl="1"/>
            <a:fld id="{5CC9CE27-4982-444C-9312-3DD47D12EDF3}" type="slidenum">
              <a:rPr lang="en-US" altLang="en-US" smtClean="0"/>
              <a:pPr algn="l" rtl="1"/>
              <a:t>8</a:t>
            </a:fld>
            <a:r>
              <a:rPr lang="ar-JO" altLang="en-US" dirty="0" smtClean="0"/>
              <a:t>/12</a:t>
            </a:r>
            <a:endParaRPr lang="en-US" altLang="en-US" dirty="0"/>
          </a:p>
        </p:txBody>
      </p:sp>
    </p:spTree>
    <p:extLst>
      <p:ext uri="{BB962C8B-B14F-4D97-AF65-F5344CB8AC3E}">
        <p14:creationId xmlns:p14="http://schemas.microsoft.com/office/powerpoint/2010/main" val="303828485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graphicEl>
                                              <a:dgm id="{82157D46-79A9-4895-931E-DBA9837E610C}"/>
                                            </p:graphicEl>
                                          </p:spTgt>
                                        </p:tgtEl>
                                        <p:attrNameLst>
                                          <p:attrName>style.visibility</p:attrName>
                                        </p:attrNameLst>
                                      </p:cBhvr>
                                      <p:to>
                                        <p:strVal val="visible"/>
                                      </p:to>
                                    </p:set>
                                    <p:animEffect transition="in" filter="fade">
                                      <p:cBhvr>
                                        <p:cTn id="7" dur="2000"/>
                                        <p:tgtEl>
                                          <p:spTgt spid="5">
                                            <p:graphicEl>
                                              <a:dgm id="{82157D46-79A9-4895-931E-DBA9837E610C}"/>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graphicEl>
                                              <a:dgm id="{3044885B-A2AF-442C-8D14-7AB2367D3CB6}"/>
                                            </p:graphicEl>
                                          </p:spTgt>
                                        </p:tgtEl>
                                        <p:attrNameLst>
                                          <p:attrName>style.visibility</p:attrName>
                                        </p:attrNameLst>
                                      </p:cBhvr>
                                      <p:to>
                                        <p:strVal val="visible"/>
                                      </p:to>
                                    </p:set>
                                    <p:animEffect transition="in" filter="fade">
                                      <p:cBhvr>
                                        <p:cTn id="12" dur="2000"/>
                                        <p:tgtEl>
                                          <p:spTgt spid="5">
                                            <p:graphicEl>
                                              <a:dgm id="{3044885B-A2AF-442C-8D14-7AB2367D3CB6}"/>
                                            </p:graphicEl>
                                          </p:spTgt>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5">
                                            <p:graphicEl>
                                              <a:dgm id="{7329004B-6FDB-4F78-A53F-E755E47013A8}"/>
                                            </p:graphicEl>
                                          </p:spTgt>
                                        </p:tgtEl>
                                        <p:attrNameLst>
                                          <p:attrName>style.visibility</p:attrName>
                                        </p:attrNameLst>
                                      </p:cBhvr>
                                      <p:to>
                                        <p:strVal val="visible"/>
                                      </p:to>
                                    </p:set>
                                    <p:animEffect transition="in" filter="fade">
                                      <p:cBhvr>
                                        <p:cTn id="15" dur="2000"/>
                                        <p:tgtEl>
                                          <p:spTgt spid="5">
                                            <p:graphicEl>
                                              <a:dgm id="{7329004B-6FDB-4F78-A53F-E755E47013A8}"/>
                                            </p:graphic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5">
                                            <p:graphicEl>
                                              <a:dgm id="{893F1DE9-8156-4828-8B3E-838908774A80}"/>
                                            </p:graphicEl>
                                          </p:spTgt>
                                        </p:tgtEl>
                                        <p:attrNameLst>
                                          <p:attrName>style.visibility</p:attrName>
                                        </p:attrNameLst>
                                      </p:cBhvr>
                                      <p:to>
                                        <p:strVal val="visible"/>
                                      </p:to>
                                    </p:set>
                                    <p:animEffect transition="in" filter="fade">
                                      <p:cBhvr>
                                        <p:cTn id="20" dur="2000"/>
                                        <p:tgtEl>
                                          <p:spTgt spid="5">
                                            <p:graphicEl>
                                              <a:dgm id="{893F1DE9-8156-4828-8B3E-838908774A80}"/>
                                            </p:graphic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5">
                                            <p:graphicEl>
                                              <a:dgm id="{23B7AE10-55E0-4653-B60D-EA53382DAB31}"/>
                                            </p:graphicEl>
                                          </p:spTgt>
                                        </p:tgtEl>
                                        <p:attrNameLst>
                                          <p:attrName>style.visibility</p:attrName>
                                        </p:attrNameLst>
                                      </p:cBhvr>
                                      <p:to>
                                        <p:strVal val="visible"/>
                                      </p:to>
                                    </p:set>
                                    <p:animEffect transition="in" filter="fade">
                                      <p:cBhvr>
                                        <p:cTn id="23" dur="2000"/>
                                        <p:tgtEl>
                                          <p:spTgt spid="5">
                                            <p:graphicEl>
                                              <a:dgm id="{23B7AE10-55E0-4653-B60D-EA53382DAB31}"/>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417638"/>
            <a:ext cx="8229600" cy="4894453"/>
          </a:xfrm>
        </p:spPr>
        <p:txBody>
          <a:bodyPr>
            <a:normAutofit/>
          </a:bodyPr>
          <a:lstStyle/>
          <a:p>
            <a:pPr marL="392113" lvl="1" indent="0" algn="just" rtl="1">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فقد يستلهم المشرع نصوص القاعدة القاونية من الظروف والاحكام والوقائع السائدة في المجتمع كما سبق وان </a:t>
            </a:r>
            <a:r>
              <a:rPr lang="ar-JO" sz="3600" b="1" dirty="0" smtClean="0">
                <a:solidFill>
                  <a:srgbClr val="FFFF00"/>
                </a:solidFill>
                <a:effectLst/>
                <a:latin typeface="Simplified Arabic" panose="02020603050405020304" pitchFamily="18" charset="-78"/>
                <a:cs typeface="Simplified Arabic" panose="02020603050405020304" pitchFamily="18" charset="-78"/>
              </a:rPr>
              <a:t>اشرنا، </a:t>
            </a:r>
            <a:r>
              <a:rPr lang="ar-JO" sz="3600" b="1" dirty="0" smtClean="0">
                <a:solidFill>
                  <a:srgbClr val="FFFF00"/>
                </a:solidFill>
                <a:effectLst/>
                <a:latin typeface="Simplified Arabic" panose="02020603050405020304" pitchFamily="18" charset="-78"/>
                <a:cs typeface="Simplified Arabic" panose="02020603050405020304" pitchFamily="18" charset="-78"/>
              </a:rPr>
              <a:t>وقد تكون هذه القواعد مبتكرة يصوغها من شكلا وموضوعا.</a:t>
            </a:r>
          </a:p>
          <a:p>
            <a:pPr marL="392113" lvl="1" indent="0" algn="just" rtl="1">
              <a:buNone/>
            </a:pPr>
            <a:r>
              <a:rPr lang="ar-JO" sz="3600" b="1" dirty="0" smtClean="0">
                <a:solidFill>
                  <a:srgbClr val="FFFF00"/>
                </a:solidFill>
                <a:effectLst/>
                <a:latin typeface="Simplified Arabic" panose="02020603050405020304" pitchFamily="18" charset="-78"/>
                <a:cs typeface="Simplified Arabic" panose="02020603050405020304" pitchFamily="18" charset="-78"/>
              </a:rPr>
              <a:t>قد يكون حكم القاعدة القانونية مقتبساً من قانون قديم كان سائدا في المجتمع ذاته، او من قانون قديم أجنبي، فاحكام الشريعة الاسلامية تعد مصدرا تاريخياً لمعظم الدول الاسلامية و العربية.</a:t>
            </a:r>
            <a:endParaRPr lang="en-US" sz="3600" b="1" dirty="0">
              <a:solidFill>
                <a:srgbClr val="FFFF00"/>
              </a:solidFill>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200" y="274638"/>
            <a:ext cx="8001000" cy="1143000"/>
          </a:xfrm>
        </p:spPr>
        <p:txBody>
          <a:bodyPr/>
          <a:lstStyle/>
          <a:p>
            <a:pPr marL="571500" indent="-571500" algn="ctr" rtl="1">
              <a:buFont typeface="Arial" panose="020B0604020202020204" pitchFamily="34" charset="0"/>
              <a:buChar char="•"/>
            </a:pPr>
            <a:r>
              <a:rPr lang="ar-JO" sz="3600" b="1" dirty="0" smtClean="0">
                <a:solidFill>
                  <a:schemeClr val="bg1"/>
                </a:solidFill>
                <a:effectLst/>
                <a:latin typeface="Simplified Arabic" panose="02020603050405020304" pitchFamily="18" charset="-78"/>
                <a:cs typeface="Simplified Arabic" panose="02020603050405020304" pitchFamily="18" charset="-78"/>
              </a:rPr>
              <a:t>المصدر التاريخي</a:t>
            </a:r>
            <a:endParaRPr lang="en-US" sz="3600" b="1" dirty="0">
              <a:solidFill>
                <a:schemeClr val="bg1"/>
              </a:solidFill>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a16="http://schemas.microsoft.com/office/drawing/2014/main" xmlns=""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a:xfrm>
            <a:off x="8458200" y="6408738"/>
            <a:ext cx="555625" cy="365125"/>
          </a:xfrm>
        </p:spPr>
        <p:txBody>
          <a:bodyPr/>
          <a:lstStyle/>
          <a:p>
            <a:pPr algn="l" rtl="1"/>
            <a:fld id="{5CC9CE27-4982-444C-9312-3DD47D12EDF3}" type="slidenum">
              <a:rPr lang="en-US" altLang="en-US" smtClean="0"/>
              <a:pPr algn="l" rtl="1"/>
              <a:t>9</a:t>
            </a:fld>
            <a:r>
              <a:rPr lang="ar-JO" altLang="en-US" dirty="0" smtClean="0"/>
              <a:t>/12</a:t>
            </a:r>
            <a:endParaRPr lang="en-US" altLang="en-US" dirty="0"/>
          </a:p>
        </p:txBody>
      </p:sp>
    </p:spTree>
    <p:extLst>
      <p:ext uri="{BB962C8B-B14F-4D97-AF65-F5344CB8AC3E}">
        <p14:creationId xmlns:p14="http://schemas.microsoft.com/office/powerpoint/2010/main" val="133223864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2000"/>
                                        <p:tgtEl>
                                          <p:spTgt spid="2">
                                            <p:txEl>
                                              <p:pRg st="0" end="0"/>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
                                            <p:txEl>
                                              <p:pRg st="1" end="1"/>
                                            </p:txEl>
                                          </p:spTgt>
                                        </p:tgtEl>
                                        <p:attrNameLst>
                                          <p:attrName>style.visibility</p:attrName>
                                        </p:attrNameLst>
                                      </p:cBhvr>
                                      <p:to>
                                        <p:strVal val="visible"/>
                                      </p:to>
                                    </p:set>
                                    <p:animEffect transition="in" filter="fade">
                                      <p:cBhvr>
                                        <p:cTn id="10" dur="2000"/>
                                        <p:tgtEl>
                                          <p:spTgt spid="2">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17978</TotalTime>
  <Words>383</Words>
  <Application>Microsoft Office PowerPoint</Application>
  <PresentationFormat>On-screen Show (4:3)</PresentationFormat>
  <Paragraphs>44</Paragraphs>
  <Slides>12</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Arial</vt:lpstr>
      <vt:lpstr>Calibri</vt:lpstr>
      <vt:lpstr>Lucida Sans Unicode</vt:lpstr>
      <vt:lpstr>Simplified Arabic</vt:lpstr>
      <vt:lpstr>Verdana</vt:lpstr>
      <vt:lpstr>Wingdings 2</vt:lpstr>
      <vt:lpstr>Wingdings 3</vt:lpstr>
      <vt:lpstr>Concourse</vt:lpstr>
      <vt:lpstr>المدخل الى علم القانون  المصدر المادي والتاريخي للقانون </vt:lpstr>
      <vt:lpstr>PowerPoint Presentation</vt:lpstr>
      <vt:lpstr>المقصود بمصدر القاعدة القانونية </vt:lpstr>
      <vt:lpstr>PowerPoint Presentation</vt:lpstr>
      <vt:lpstr>المصدر المادي للقاعدة القانونية </vt:lpstr>
      <vt:lpstr>PowerPoint Presentation</vt:lpstr>
      <vt:lpstr>PowerPoint Presentation</vt:lpstr>
      <vt:lpstr>PowerPoint Presentation</vt:lpstr>
      <vt:lpstr>المصدر التاريخي</vt:lpstr>
      <vt:lpstr>PowerPoint Presentation</vt:lpstr>
      <vt:lpstr>PowerPoint Presentation</vt:lpstr>
      <vt:lpstr>شكراً لحسن استماعكم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1</cp:lastModifiedBy>
  <cp:revision>343</cp:revision>
  <dcterms:created xsi:type="dcterms:W3CDTF">2016-01-06T11:52:01Z</dcterms:created>
  <dcterms:modified xsi:type="dcterms:W3CDTF">2019-01-30T17:11:57Z</dcterms:modified>
</cp:coreProperties>
</file>