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77" r:id="rId2"/>
    <p:sldId id="382" r:id="rId3"/>
    <p:sldId id="383" r:id="rId4"/>
    <p:sldId id="384" r:id="rId5"/>
    <p:sldId id="385" r:id="rId6"/>
    <p:sldId id="386" r:id="rId7"/>
    <p:sldId id="387" r:id="rId8"/>
    <p:sldId id="388" r:id="rId9"/>
    <p:sldId id="389" r:id="rId10"/>
    <p:sldId id="390" r:id="rId11"/>
    <p:sldId id="391" r:id="rId12"/>
    <p:sldId id="392" r:id="rId13"/>
    <p:sldId id="393" r:id="rId14"/>
    <p:sldId id="394" r:id="rId15"/>
    <p:sldId id="395" r:id="rId16"/>
    <p:sldId id="396" r:id="rId17"/>
    <p:sldId id="290" r:id="rId1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87" autoAdjust="0"/>
    <p:restoredTop sz="86441" autoAdjust="0"/>
  </p:normalViewPr>
  <p:slideViewPr>
    <p:cSldViewPr>
      <p:cViewPr varScale="1">
        <p:scale>
          <a:sx n="73" d="100"/>
          <a:sy n="73" d="100"/>
        </p:scale>
        <p:origin x="360" y="43"/>
      </p:cViewPr>
      <p:guideLst>
        <p:guide orient="horz" pos="2160"/>
        <p:guide pos="2880"/>
      </p:guideLst>
    </p:cSldViewPr>
  </p:slideViewPr>
  <p:outlineViewPr>
    <p:cViewPr>
      <p:scale>
        <a:sx n="33" d="100"/>
        <a:sy n="33" d="100"/>
      </p:scale>
      <p:origin x="0" y="-274"/>
    </p:cViewPr>
  </p:outlineViewPr>
  <p:notesTextViewPr>
    <p:cViewPr>
      <p:scale>
        <a:sx n="100" d="100"/>
        <a:sy n="100" d="100"/>
      </p:scale>
      <p:origin x="0" y="0"/>
    </p:cViewPr>
  </p:notesTextViewPr>
  <p:sorterViewPr>
    <p:cViewPr>
      <p:scale>
        <a:sx n="100" d="100"/>
        <a:sy n="100" d="100"/>
      </p:scale>
      <p:origin x="0" y="-312"/>
    </p:cViewPr>
  </p:sorterViewPr>
  <p:notesViewPr>
    <p:cSldViewPr>
      <p:cViewPr varScale="1">
        <p:scale>
          <a:sx n="67" d="100"/>
          <a:sy n="67" d="100"/>
        </p:scale>
        <p:origin x="3120" y="7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37"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6">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3FA7C51-13F2-4E29-AEE4-65E8D2F122D7}" type="doc">
      <dgm:prSet loTypeId="urn:microsoft.com/office/officeart/2005/8/layout/target3" loCatId="list" qsTypeId="urn:microsoft.com/office/officeart/2005/8/quickstyle/simple1" qsCatId="simple" csTypeId="urn:microsoft.com/office/officeart/2005/8/colors/colorful1#6" csCatId="colorful" phldr="1"/>
      <dgm:spPr/>
      <dgm:t>
        <a:bodyPr/>
        <a:lstStyle/>
        <a:p>
          <a:pPr rtl="1"/>
          <a:endParaRPr lang="ar-JO"/>
        </a:p>
      </dgm:t>
    </dgm:pt>
    <dgm:pt modelId="{54140703-7CE6-4A5C-8308-816D896547B4}">
      <dgm:prSet phldrT="[Text]"/>
      <dgm:spPr/>
      <dgm:t>
        <a:bodyPr/>
        <a:lstStyle/>
        <a:p>
          <a:pPr rtl="1"/>
          <a:r>
            <a:rPr lang="ar-JO" dirty="0" smtClean="0"/>
            <a:t>القانون المفسر</a:t>
          </a:r>
          <a:endParaRPr lang="ar-JO" dirty="0"/>
        </a:p>
      </dgm:t>
    </dgm:pt>
    <dgm:pt modelId="{F52DDBC6-AC32-42E8-89E9-E50053344529}" type="parTrans" cxnId="{00F8463C-07E5-42D2-906C-BEB37775A11B}">
      <dgm:prSet/>
      <dgm:spPr/>
      <dgm:t>
        <a:bodyPr/>
        <a:lstStyle/>
        <a:p>
          <a:pPr rtl="1"/>
          <a:endParaRPr lang="ar-JO"/>
        </a:p>
      </dgm:t>
    </dgm:pt>
    <dgm:pt modelId="{40269AD3-BEEE-4CA3-8E85-4AF5B7B60F04}" type="sibTrans" cxnId="{00F8463C-07E5-42D2-906C-BEB37775A11B}">
      <dgm:prSet/>
      <dgm:spPr/>
      <dgm:t>
        <a:bodyPr/>
        <a:lstStyle/>
        <a:p>
          <a:pPr rtl="1"/>
          <a:endParaRPr lang="ar-JO"/>
        </a:p>
      </dgm:t>
    </dgm:pt>
    <dgm:pt modelId="{6A974EAB-DA87-461D-AEC4-CDD4836B97E3}">
      <dgm:prSet phldrT="[Text]"/>
      <dgm:spPr/>
      <dgm:t>
        <a:bodyPr/>
        <a:lstStyle/>
        <a:p>
          <a:pPr rtl="1"/>
          <a:r>
            <a:rPr lang="ar-JO" dirty="0" smtClean="0"/>
            <a:t>النظام العام</a:t>
          </a:r>
          <a:endParaRPr lang="ar-JO" dirty="0"/>
        </a:p>
      </dgm:t>
    </dgm:pt>
    <dgm:pt modelId="{4537DBE9-9067-46D1-942C-72486B8565D3}" type="parTrans" cxnId="{D3E34774-F070-4A87-8EF4-56031674B5F9}">
      <dgm:prSet/>
      <dgm:spPr/>
      <dgm:t>
        <a:bodyPr/>
        <a:lstStyle/>
        <a:p>
          <a:pPr rtl="1"/>
          <a:endParaRPr lang="ar-JO"/>
        </a:p>
      </dgm:t>
    </dgm:pt>
    <dgm:pt modelId="{B37986EF-5481-441D-9355-4B467609E493}" type="sibTrans" cxnId="{D3E34774-F070-4A87-8EF4-56031674B5F9}">
      <dgm:prSet/>
      <dgm:spPr/>
      <dgm:t>
        <a:bodyPr/>
        <a:lstStyle/>
        <a:p>
          <a:pPr rtl="1"/>
          <a:endParaRPr lang="ar-JO"/>
        </a:p>
      </dgm:t>
    </dgm:pt>
    <dgm:pt modelId="{860F0077-9A65-4D5A-9961-EE005C574275}">
      <dgm:prSet phldrT="[Text]"/>
      <dgm:spPr/>
      <dgm:t>
        <a:bodyPr/>
        <a:lstStyle/>
        <a:p>
          <a:pPr rtl="1"/>
          <a:r>
            <a:rPr lang="ar-JO" dirty="0" smtClean="0"/>
            <a:t>النص على الرجعية	</a:t>
          </a:r>
          <a:endParaRPr lang="ar-JO" dirty="0"/>
        </a:p>
      </dgm:t>
    </dgm:pt>
    <dgm:pt modelId="{8A724CEA-36C8-49C1-A35E-7AA5056576FD}" type="parTrans" cxnId="{E4C675A7-7C7D-488D-959F-37EAF91BE640}">
      <dgm:prSet/>
      <dgm:spPr/>
      <dgm:t>
        <a:bodyPr/>
        <a:lstStyle/>
        <a:p>
          <a:pPr rtl="1"/>
          <a:endParaRPr lang="ar-JO"/>
        </a:p>
      </dgm:t>
    </dgm:pt>
    <dgm:pt modelId="{FB3E6F61-064F-4581-A899-4A5542D31C53}" type="sibTrans" cxnId="{E4C675A7-7C7D-488D-959F-37EAF91BE640}">
      <dgm:prSet/>
      <dgm:spPr/>
      <dgm:t>
        <a:bodyPr/>
        <a:lstStyle/>
        <a:p>
          <a:pPr rtl="1"/>
          <a:endParaRPr lang="ar-JO"/>
        </a:p>
      </dgm:t>
    </dgm:pt>
    <dgm:pt modelId="{130C4815-E320-450C-84C4-2711D459090F}">
      <dgm:prSet phldrT="[Text]"/>
      <dgm:spPr/>
      <dgm:t>
        <a:bodyPr/>
        <a:lstStyle/>
        <a:p>
          <a:pPr rtl="1"/>
          <a:r>
            <a:rPr lang="ar-JO" dirty="0" smtClean="0"/>
            <a:t>القانون الاصلح للمتهم</a:t>
          </a:r>
          <a:endParaRPr lang="ar-JO" dirty="0"/>
        </a:p>
      </dgm:t>
    </dgm:pt>
    <dgm:pt modelId="{AE6CEC26-1363-4EFF-B96B-564FDB0192ED}" type="parTrans" cxnId="{EA89ED04-AA96-4A3A-9F35-A9CE4D0B489F}">
      <dgm:prSet/>
      <dgm:spPr/>
      <dgm:t>
        <a:bodyPr/>
        <a:lstStyle/>
        <a:p>
          <a:pPr rtl="1"/>
          <a:endParaRPr lang="ar-JO"/>
        </a:p>
      </dgm:t>
    </dgm:pt>
    <dgm:pt modelId="{CCA5314B-241D-41E1-9A1D-FE031CB59434}" type="sibTrans" cxnId="{EA89ED04-AA96-4A3A-9F35-A9CE4D0B489F}">
      <dgm:prSet/>
      <dgm:spPr/>
      <dgm:t>
        <a:bodyPr/>
        <a:lstStyle/>
        <a:p>
          <a:pPr rtl="1"/>
          <a:endParaRPr lang="ar-JO"/>
        </a:p>
      </dgm:t>
    </dgm:pt>
    <dgm:pt modelId="{17522F70-EAF5-4F19-8DF9-F230016D9A6D}" type="pres">
      <dgm:prSet presAssocID="{23FA7C51-13F2-4E29-AEE4-65E8D2F122D7}" presName="Name0" presStyleCnt="0">
        <dgm:presLayoutVars>
          <dgm:chMax val="7"/>
          <dgm:dir val="rev"/>
          <dgm:animLvl val="lvl"/>
          <dgm:resizeHandles val="exact"/>
        </dgm:presLayoutVars>
      </dgm:prSet>
      <dgm:spPr/>
      <dgm:t>
        <a:bodyPr/>
        <a:lstStyle/>
        <a:p>
          <a:pPr rtl="1"/>
          <a:endParaRPr lang="ar-JO"/>
        </a:p>
      </dgm:t>
    </dgm:pt>
    <dgm:pt modelId="{2E48072D-9663-4174-BF14-052306481130}" type="pres">
      <dgm:prSet presAssocID="{54140703-7CE6-4A5C-8308-816D896547B4}" presName="circle1" presStyleLbl="node1" presStyleIdx="0" presStyleCnt="4"/>
      <dgm:spPr/>
    </dgm:pt>
    <dgm:pt modelId="{1B40661F-35BB-4A88-B710-16911116B896}" type="pres">
      <dgm:prSet presAssocID="{54140703-7CE6-4A5C-8308-816D896547B4}" presName="space" presStyleCnt="0"/>
      <dgm:spPr/>
    </dgm:pt>
    <dgm:pt modelId="{A5A7C9AD-EC65-4ACD-9DB3-79DC49A59E8D}" type="pres">
      <dgm:prSet presAssocID="{54140703-7CE6-4A5C-8308-816D896547B4}" presName="rect1" presStyleLbl="alignAcc1" presStyleIdx="0" presStyleCnt="4"/>
      <dgm:spPr/>
      <dgm:t>
        <a:bodyPr/>
        <a:lstStyle/>
        <a:p>
          <a:pPr rtl="1"/>
          <a:endParaRPr lang="ar-JO"/>
        </a:p>
      </dgm:t>
    </dgm:pt>
    <dgm:pt modelId="{D26BE46A-3054-43DE-82F8-C8E271E8D49B}" type="pres">
      <dgm:prSet presAssocID="{6A974EAB-DA87-461D-AEC4-CDD4836B97E3}" presName="vertSpace2" presStyleLbl="node1" presStyleIdx="0" presStyleCnt="4"/>
      <dgm:spPr/>
    </dgm:pt>
    <dgm:pt modelId="{7471DF6C-9D25-470C-AD0E-5324033C7BA6}" type="pres">
      <dgm:prSet presAssocID="{6A974EAB-DA87-461D-AEC4-CDD4836B97E3}" presName="circle2" presStyleLbl="node1" presStyleIdx="1" presStyleCnt="4"/>
      <dgm:spPr/>
    </dgm:pt>
    <dgm:pt modelId="{3B1BBD45-B4A9-439B-BFE9-C2DC3A6E8D0F}" type="pres">
      <dgm:prSet presAssocID="{6A974EAB-DA87-461D-AEC4-CDD4836B97E3}" presName="rect2" presStyleLbl="alignAcc1" presStyleIdx="1" presStyleCnt="4"/>
      <dgm:spPr/>
      <dgm:t>
        <a:bodyPr/>
        <a:lstStyle/>
        <a:p>
          <a:pPr rtl="1"/>
          <a:endParaRPr lang="ar-JO"/>
        </a:p>
      </dgm:t>
    </dgm:pt>
    <dgm:pt modelId="{4DA877F5-12C9-4166-8A53-3C77E5F50C96}" type="pres">
      <dgm:prSet presAssocID="{860F0077-9A65-4D5A-9961-EE005C574275}" presName="vertSpace3" presStyleLbl="node1" presStyleIdx="1" presStyleCnt="4"/>
      <dgm:spPr/>
    </dgm:pt>
    <dgm:pt modelId="{A82ECA76-AE65-4A0D-B2AA-B75ABF3C8880}" type="pres">
      <dgm:prSet presAssocID="{860F0077-9A65-4D5A-9961-EE005C574275}" presName="circle3" presStyleLbl="node1" presStyleIdx="2" presStyleCnt="4"/>
      <dgm:spPr/>
    </dgm:pt>
    <dgm:pt modelId="{12BF4FEA-177B-4918-AB13-A26C4A4968D7}" type="pres">
      <dgm:prSet presAssocID="{860F0077-9A65-4D5A-9961-EE005C574275}" presName="rect3" presStyleLbl="alignAcc1" presStyleIdx="2" presStyleCnt="4"/>
      <dgm:spPr/>
      <dgm:t>
        <a:bodyPr/>
        <a:lstStyle/>
        <a:p>
          <a:pPr rtl="1"/>
          <a:endParaRPr lang="ar-JO"/>
        </a:p>
      </dgm:t>
    </dgm:pt>
    <dgm:pt modelId="{82B66991-1DBE-4F1C-8DBA-39A82AA8C942}" type="pres">
      <dgm:prSet presAssocID="{130C4815-E320-450C-84C4-2711D459090F}" presName="vertSpace4" presStyleLbl="node1" presStyleIdx="2" presStyleCnt="4"/>
      <dgm:spPr/>
    </dgm:pt>
    <dgm:pt modelId="{FE916C40-120D-43CF-8B0A-44CDE8C599F7}" type="pres">
      <dgm:prSet presAssocID="{130C4815-E320-450C-84C4-2711D459090F}" presName="circle4" presStyleLbl="node1" presStyleIdx="3" presStyleCnt="4"/>
      <dgm:spPr/>
    </dgm:pt>
    <dgm:pt modelId="{20128E98-6494-45B0-829B-F8692584C03C}" type="pres">
      <dgm:prSet presAssocID="{130C4815-E320-450C-84C4-2711D459090F}" presName="rect4" presStyleLbl="alignAcc1" presStyleIdx="3" presStyleCnt="4"/>
      <dgm:spPr/>
      <dgm:t>
        <a:bodyPr/>
        <a:lstStyle/>
        <a:p>
          <a:pPr rtl="1"/>
          <a:endParaRPr lang="ar-JO"/>
        </a:p>
      </dgm:t>
    </dgm:pt>
    <dgm:pt modelId="{C05A1FFF-234A-44FD-8C11-5B660D247AD4}" type="pres">
      <dgm:prSet presAssocID="{54140703-7CE6-4A5C-8308-816D896547B4}" presName="rect1ParTxNoCh" presStyleLbl="alignAcc1" presStyleIdx="3" presStyleCnt="4">
        <dgm:presLayoutVars>
          <dgm:chMax val="1"/>
          <dgm:bulletEnabled val="1"/>
        </dgm:presLayoutVars>
      </dgm:prSet>
      <dgm:spPr/>
      <dgm:t>
        <a:bodyPr/>
        <a:lstStyle/>
        <a:p>
          <a:pPr rtl="1"/>
          <a:endParaRPr lang="ar-JO"/>
        </a:p>
      </dgm:t>
    </dgm:pt>
    <dgm:pt modelId="{A3B0B77B-CF9E-4208-A13C-DF9604EAFD2F}" type="pres">
      <dgm:prSet presAssocID="{6A974EAB-DA87-461D-AEC4-CDD4836B97E3}" presName="rect2ParTxNoCh" presStyleLbl="alignAcc1" presStyleIdx="3" presStyleCnt="4">
        <dgm:presLayoutVars>
          <dgm:chMax val="1"/>
          <dgm:bulletEnabled val="1"/>
        </dgm:presLayoutVars>
      </dgm:prSet>
      <dgm:spPr/>
      <dgm:t>
        <a:bodyPr/>
        <a:lstStyle/>
        <a:p>
          <a:pPr rtl="1"/>
          <a:endParaRPr lang="ar-JO"/>
        </a:p>
      </dgm:t>
    </dgm:pt>
    <dgm:pt modelId="{FFFCAB72-9D47-4B0A-B431-B7E67C51426F}" type="pres">
      <dgm:prSet presAssocID="{860F0077-9A65-4D5A-9961-EE005C574275}" presName="rect3ParTxNoCh" presStyleLbl="alignAcc1" presStyleIdx="3" presStyleCnt="4">
        <dgm:presLayoutVars>
          <dgm:chMax val="1"/>
          <dgm:bulletEnabled val="1"/>
        </dgm:presLayoutVars>
      </dgm:prSet>
      <dgm:spPr/>
      <dgm:t>
        <a:bodyPr/>
        <a:lstStyle/>
        <a:p>
          <a:pPr rtl="1"/>
          <a:endParaRPr lang="ar-JO"/>
        </a:p>
      </dgm:t>
    </dgm:pt>
    <dgm:pt modelId="{07B2278B-AECC-4EE0-B637-25FC8E5B5888}" type="pres">
      <dgm:prSet presAssocID="{130C4815-E320-450C-84C4-2711D459090F}" presName="rect4ParTxNoCh" presStyleLbl="alignAcc1" presStyleIdx="3" presStyleCnt="4">
        <dgm:presLayoutVars>
          <dgm:chMax val="1"/>
          <dgm:bulletEnabled val="1"/>
        </dgm:presLayoutVars>
      </dgm:prSet>
      <dgm:spPr/>
      <dgm:t>
        <a:bodyPr/>
        <a:lstStyle/>
        <a:p>
          <a:pPr rtl="1"/>
          <a:endParaRPr lang="ar-JO"/>
        </a:p>
      </dgm:t>
    </dgm:pt>
  </dgm:ptLst>
  <dgm:cxnLst>
    <dgm:cxn modelId="{7239175A-DBAD-4F5E-A97D-926086324332}" type="presOf" srcId="{860F0077-9A65-4D5A-9961-EE005C574275}" destId="{12BF4FEA-177B-4918-AB13-A26C4A4968D7}" srcOrd="0" destOrd="0" presId="urn:microsoft.com/office/officeart/2005/8/layout/target3"/>
    <dgm:cxn modelId="{61251B55-EA40-427F-83D3-0CE073E770D2}" type="presOf" srcId="{130C4815-E320-450C-84C4-2711D459090F}" destId="{07B2278B-AECC-4EE0-B637-25FC8E5B5888}" srcOrd="1" destOrd="0" presId="urn:microsoft.com/office/officeart/2005/8/layout/target3"/>
    <dgm:cxn modelId="{00F8463C-07E5-42D2-906C-BEB37775A11B}" srcId="{23FA7C51-13F2-4E29-AEE4-65E8D2F122D7}" destId="{54140703-7CE6-4A5C-8308-816D896547B4}" srcOrd="0" destOrd="0" parTransId="{F52DDBC6-AC32-42E8-89E9-E50053344529}" sibTransId="{40269AD3-BEEE-4CA3-8E85-4AF5B7B60F04}"/>
    <dgm:cxn modelId="{D3E34774-F070-4A87-8EF4-56031674B5F9}" srcId="{23FA7C51-13F2-4E29-AEE4-65E8D2F122D7}" destId="{6A974EAB-DA87-461D-AEC4-CDD4836B97E3}" srcOrd="1" destOrd="0" parTransId="{4537DBE9-9067-46D1-942C-72486B8565D3}" sibTransId="{B37986EF-5481-441D-9355-4B467609E493}"/>
    <dgm:cxn modelId="{143BC13F-F350-4441-BE59-4633C5D32EAA}" type="presOf" srcId="{860F0077-9A65-4D5A-9961-EE005C574275}" destId="{FFFCAB72-9D47-4B0A-B431-B7E67C51426F}" srcOrd="1" destOrd="0" presId="urn:microsoft.com/office/officeart/2005/8/layout/target3"/>
    <dgm:cxn modelId="{EA89ED04-AA96-4A3A-9F35-A9CE4D0B489F}" srcId="{23FA7C51-13F2-4E29-AEE4-65E8D2F122D7}" destId="{130C4815-E320-450C-84C4-2711D459090F}" srcOrd="3" destOrd="0" parTransId="{AE6CEC26-1363-4EFF-B96B-564FDB0192ED}" sibTransId="{CCA5314B-241D-41E1-9A1D-FE031CB59434}"/>
    <dgm:cxn modelId="{130665AD-3B36-4B15-8AAB-38DDFB7C18B8}" type="presOf" srcId="{54140703-7CE6-4A5C-8308-816D896547B4}" destId="{C05A1FFF-234A-44FD-8C11-5B660D247AD4}" srcOrd="1" destOrd="0" presId="urn:microsoft.com/office/officeart/2005/8/layout/target3"/>
    <dgm:cxn modelId="{E4C675A7-7C7D-488D-959F-37EAF91BE640}" srcId="{23FA7C51-13F2-4E29-AEE4-65E8D2F122D7}" destId="{860F0077-9A65-4D5A-9961-EE005C574275}" srcOrd="2" destOrd="0" parTransId="{8A724CEA-36C8-49C1-A35E-7AA5056576FD}" sibTransId="{FB3E6F61-064F-4581-A899-4A5542D31C53}"/>
    <dgm:cxn modelId="{D62D9933-2568-4336-B0D1-7D390A340122}" type="presOf" srcId="{6A974EAB-DA87-461D-AEC4-CDD4836B97E3}" destId="{A3B0B77B-CF9E-4208-A13C-DF9604EAFD2F}" srcOrd="1" destOrd="0" presId="urn:microsoft.com/office/officeart/2005/8/layout/target3"/>
    <dgm:cxn modelId="{11745B34-0703-4222-95D3-6BEF553DB5E9}" type="presOf" srcId="{6A974EAB-DA87-461D-AEC4-CDD4836B97E3}" destId="{3B1BBD45-B4A9-439B-BFE9-C2DC3A6E8D0F}" srcOrd="0" destOrd="0" presId="urn:microsoft.com/office/officeart/2005/8/layout/target3"/>
    <dgm:cxn modelId="{094EECDB-9AF7-46D1-94AB-DCB7D5BB6EF8}" type="presOf" srcId="{130C4815-E320-450C-84C4-2711D459090F}" destId="{20128E98-6494-45B0-829B-F8692584C03C}" srcOrd="0" destOrd="0" presId="urn:microsoft.com/office/officeart/2005/8/layout/target3"/>
    <dgm:cxn modelId="{2361E17B-6261-4A9D-8477-B08C9DD0300B}" type="presOf" srcId="{23FA7C51-13F2-4E29-AEE4-65E8D2F122D7}" destId="{17522F70-EAF5-4F19-8DF9-F230016D9A6D}" srcOrd="0" destOrd="0" presId="urn:microsoft.com/office/officeart/2005/8/layout/target3"/>
    <dgm:cxn modelId="{017DAEC7-715B-4FE5-A843-05A0821135A3}" type="presOf" srcId="{54140703-7CE6-4A5C-8308-816D896547B4}" destId="{A5A7C9AD-EC65-4ACD-9DB3-79DC49A59E8D}" srcOrd="0" destOrd="0" presId="urn:microsoft.com/office/officeart/2005/8/layout/target3"/>
    <dgm:cxn modelId="{F862B036-7486-4D27-9337-06694C048D31}" type="presParOf" srcId="{17522F70-EAF5-4F19-8DF9-F230016D9A6D}" destId="{2E48072D-9663-4174-BF14-052306481130}" srcOrd="0" destOrd="0" presId="urn:microsoft.com/office/officeart/2005/8/layout/target3"/>
    <dgm:cxn modelId="{7262E590-D2C3-4AC3-AD30-54DDC62B4AA3}" type="presParOf" srcId="{17522F70-EAF5-4F19-8DF9-F230016D9A6D}" destId="{1B40661F-35BB-4A88-B710-16911116B896}" srcOrd="1" destOrd="0" presId="urn:microsoft.com/office/officeart/2005/8/layout/target3"/>
    <dgm:cxn modelId="{834CF99E-3705-4D3A-BF0A-7817DBBC41C5}" type="presParOf" srcId="{17522F70-EAF5-4F19-8DF9-F230016D9A6D}" destId="{A5A7C9AD-EC65-4ACD-9DB3-79DC49A59E8D}" srcOrd="2" destOrd="0" presId="urn:microsoft.com/office/officeart/2005/8/layout/target3"/>
    <dgm:cxn modelId="{329C0244-6163-4961-8E31-1146E63D2139}" type="presParOf" srcId="{17522F70-EAF5-4F19-8DF9-F230016D9A6D}" destId="{D26BE46A-3054-43DE-82F8-C8E271E8D49B}" srcOrd="3" destOrd="0" presId="urn:microsoft.com/office/officeart/2005/8/layout/target3"/>
    <dgm:cxn modelId="{21A022F9-0BF2-4514-8D80-E54EFC01D4B7}" type="presParOf" srcId="{17522F70-EAF5-4F19-8DF9-F230016D9A6D}" destId="{7471DF6C-9D25-470C-AD0E-5324033C7BA6}" srcOrd="4" destOrd="0" presId="urn:microsoft.com/office/officeart/2005/8/layout/target3"/>
    <dgm:cxn modelId="{964E2A39-B6A6-4333-BB35-44D0E30354AE}" type="presParOf" srcId="{17522F70-EAF5-4F19-8DF9-F230016D9A6D}" destId="{3B1BBD45-B4A9-439B-BFE9-C2DC3A6E8D0F}" srcOrd="5" destOrd="0" presId="urn:microsoft.com/office/officeart/2005/8/layout/target3"/>
    <dgm:cxn modelId="{B5953C67-5D92-44E7-845E-BF84866F5646}" type="presParOf" srcId="{17522F70-EAF5-4F19-8DF9-F230016D9A6D}" destId="{4DA877F5-12C9-4166-8A53-3C77E5F50C96}" srcOrd="6" destOrd="0" presId="urn:microsoft.com/office/officeart/2005/8/layout/target3"/>
    <dgm:cxn modelId="{E8EA4BF7-8885-44C6-BDA9-ED8B18AFD2B0}" type="presParOf" srcId="{17522F70-EAF5-4F19-8DF9-F230016D9A6D}" destId="{A82ECA76-AE65-4A0D-B2AA-B75ABF3C8880}" srcOrd="7" destOrd="0" presId="urn:microsoft.com/office/officeart/2005/8/layout/target3"/>
    <dgm:cxn modelId="{3F6D3576-9152-4D44-919F-D37BB262F3D7}" type="presParOf" srcId="{17522F70-EAF5-4F19-8DF9-F230016D9A6D}" destId="{12BF4FEA-177B-4918-AB13-A26C4A4968D7}" srcOrd="8" destOrd="0" presId="urn:microsoft.com/office/officeart/2005/8/layout/target3"/>
    <dgm:cxn modelId="{6CF345C9-5F7C-4223-8678-0D2F92EEB45E}" type="presParOf" srcId="{17522F70-EAF5-4F19-8DF9-F230016D9A6D}" destId="{82B66991-1DBE-4F1C-8DBA-39A82AA8C942}" srcOrd="9" destOrd="0" presId="urn:microsoft.com/office/officeart/2005/8/layout/target3"/>
    <dgm:cxn modelId="{D9F65F0D-AE89-40AA-B452-FDD50A9D4523}" type="presParOf" srcId="{17522F70-EAF5-4F19-8DF9-F230016D9A6D}" destId="{FE916C40-120D-43CF-8B0A-44CDE8C599F7}" srcOrd="10" destOrd="0" presId="urn:microsoft.com/office/officeart/2005/8/layout/target3"/>
    <dgm:cxn modelId="{4DDC94F5-02C5-4569-8E47-D8E24BAE29A3}" type="presParOf" srcId="{17522F70-EAF5-4F19-8DF9-F230016D9A6D}" destId="{20128E98-6494-45B0-829B-F8692584C03C}" srcOrd="11" destOrd="0" presId="urn:microsoft.com/office/officeart/2005/8/layout/target3"/>
    <dgm:cxn modelId="{C5579827-1791-40AC-AC62-E3B294BA0F40}" type="presParOf" srcId="{17522F70-EAF5-4F19-8DF9-F230016D9A6D}" destId="{C05A1FFF-234A-44FD-8C11-5B660D247AD4}" srcOrd="12" destOrd="0" presId="urn:microsoft.com/office/officeart/2005/8/layout/target3"/>
    <dgm:cxn modelId="{EF154900-AA95-4356-8B69-CD135080351E}" type="presParOf" srcId="{17522F70-EAF5-4F19-8DF9-F230016D9A6D}" destId="{A3B0B77B-CF9E-4208-A13C-DF9604EAFD2F}" srcOrd="13" destOrd="0" presId="urn:microsoft.com/office/officeart/2005/8/layout/target3"/>
    <dgm:cxn modelId="{11B63473-1E6A-4361-B3AD-F42EB4DF7ABE}" type="presParOf" srcId="{17522F70-EAF5-4F19-8DF9-F230016D9A6D}" destId="{FFFCAB72-9D47-4B0A-B431-B7E67C51426F}" srcOrd="14" destOrd="0" presId="urn:microsoft.com/office/officeart/2005/8/layout/target3"/>
    <dgm:cxn modelId="{537EC074-6775-4E52-98FD-4470349A2606}" type="presParOf" srcId="{17522F70-EAF5-4F19-8DF9-F230016D9A6D}" destId="{07B2278B-AECC-4EE0-B637-25FC8E5B5888}" srcOrd="15"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D875281-78A5-4473-B9FB-D9797259B570}" type="doc">
      <dgm:prSet loTypeId="urn:microsoft.com/office/officeart/2011/layout/CircleProcess" loCatId="process" qsTypeId="urn:microsoft.com/office/officeart/2005/8/quickstyle/3d3" qsCatId="3D" csTypeId="urn:microsoft.com/office/officeart/2005/8/colors/colorful1" csCatId="colorful" phldr="1"/>
      <dgm:spPr/>
    </dgm:pt>
    <dgm:pt modelId="{E2B8F4ED-7614-4F6C-9061-D5AFC2584A00}">
      <dgm:prSet phldrT="[Text]" custT="1"/>
      <dgm:spPr/>
      <dgm:t>
        <a:bodyPr/>
        <a:lstStyle/>
        <a:p>
          <a:r>
            <a:rPr lang="ar-JO" sz="1800" b="1"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الفعل مجرم في ظل  قانون قديم</a:t>
          </a:r>
          <a:endParaRPr lang="en-US" sz="1800" b="1"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D66F9E49-4E9E-4F66-92C8-87EDB020D0FB}" type="parTrans" cxnId="{1E1609B2-281F-4DAE-87E5-259E719B0A3D}">
      <dgm:prSet/>
      <dgm:spPr/>
      <dgm:t>
        <a:bodyPr/>
        <a:lstStyle/>
        <a:p>
          <a:endParaRPr lang="en-US"/>
        </a:p>
      </dgm:t>
    </dgm:pt>
    <dgm:pt modelId="{1AB80C45-22C5-42B4-9410-1CA43748BBE7}" type="sibTrans" cxnId="{1E1609B2-281F-4DAE-87E5-259E719B0A3D}">
      <dgm:prSet/>
      <dgm:spPr/>
      <dgm:t>
        <a:bodyPr/>
        <a:lstStyle/>
        <a:p>
          <a:endParaRPr lang="en-US"/>
        </a:p>
      </dgm:t>
    </dgm:pt>
    <dgm:pt modelId="{F8B3CF29-2DB0-41C3-A665-3169BBCAB006}">
      <dgm:prSet phldrT="[Text]" custT="1"/>
      <dgm:spPr/>
      <dgm:t>
        <a:bodyPr/>
        <a:lstStyle/>
        <a:p>
          <a:r>
            <a:rPr lang="ar-JO" sz="1800" b="1"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صدور قانون جديد: قبل النطق بالحكم على الفعل المجرم</a:t>
          </a:r>
          <a:endParaRPr lang="en-US" sz="1800" b="1"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AB104B69-C0C3-4960-8D02-0E1C609D5DF9}" type="parTrans" cxnId="{CB68C307-9621-4DB6-A61A-61126435BDF7}">
      <dgm:prSet/>
      <dgm:spPr/>
      <dgm:t>
        <a:bodyPr/>
        <a:lstStyle/>
        <a:p>
          <a:endParaRPr lang="en-US"/>
        </a:p>
      </dgm:t>
    </dgm:pt>
    <dgm:pt modelId="{072CEE77-5D41-41B1-B1E2-543E1BCC857F}" type="sibTrans" cxnId="{CB68C307-9621-4DB6-A61A-61126435BDF7}">
      <dgm:prSet/>
      <dgm:spPr/>
      <dgm:t>
        <a:bodyPr/>
        <a:lstStyle/>
        <a:p>
          <a:endParaRPr lang="en-US"/>
        </a:p>
      </dgm:t>
    </dgm:pt>
    <dgm:pt modelId="{2FA93DB1-F0BA-4942-AB6A-5D9C379F627C}">
      <dgm:prSet phldrT="[Text]" custT="1"/>
      <dgm:spPr/>
      <dgm:t>
        <a:bodyPr/>
        <a:lstStyle/>
        <a:p>
          <a:r>
            <a:rPr lang="ar-JO" sz="1800" b="1"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الفعل اما مجرم او غير مجرم وفق القانون الجديد</a:t>
          </a:r>
          <a:endParaRPr lang="en-US" sz="1800" b="1"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B9D677D8-654E-4DE2-A6EE-D49525850754}" type="parTrans" cxnId="{0DD90418-C51F-4E28-B11E-123D83BF0C99}">
      <dgm:prSet/>
      <dgm:spPr/>
      <dgm:t>
        <a:bodyPr/>
        <a:lstStyle/>
        <a:p>
          <a:endParaRPr lang="en-US"/>
        </a:p>
      </dgm:t>
    </dgm:pt>
    <dgm:pt modelId="{9AEAB270-0A19-4393-A671-669EFA337DC5}" type="sibTrans" cxnId="{0DD90418-C51F-4E28-B11E-123D83BF0C99}">
      <dgm:prSet/>
      <dgm:spPr/>
      <dgm:t>
        <a:bodyPr/>
        <a:lstStyle/>
        <a:p>
          <a:endParaRPr lang="en-US"/>
        </a:p>
      </dgm:t>
    </dgm:pt>
    <dgm:pt modelId="{788AE2C4-44C2-4254-8B74-F136393A6500}">
      <dgm:prSet phldrT="[Text]" custT="1"/>
      <dgm:spPr/>
      <dgm:t>
        <a:bodyPr/>
        <a:lstStyle/>
        <a:p>
          <a:r>
            <a:rPr lang="ar-JO" sz="1800" b="1"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تطبيق فوري ومباشر</a:t>
          </a:r>
          <a:endParaRPr lang="en-US" sz="1800" b="1"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D091BE0D-964D-4A4A-8DB5-63B572EF8A0B}" type="parTrans" cxnId="{967941A3-68DD-44B0-BA2B-D3F312E54A96}">
      <dgm:prSet/>
      <dgm:spPr/>
      <dgm:t>
        <a:bodyPr/>
        <a:lstStyle/>
        <a:p>
          <a:endParaRPr lang="en-US"/>
        </a:p>
      </dgm:t>
    </dgm:pt>
    <dgm:pt modelId="{D3023274-C689-468F-9130-8F12DC9E53EC}" type="sibTrans" cxnId="{967941A3-68DD-44B0-BA2B-D3F312E54A96}">
      <dgm:prSet/>
      <dgm:spPr/>
      <dgm:t>
        <a:bodyPr/>
        <a:lstStyle/>
        <a:p>
          <a:endParaRPr lang="en-US"/>
        </a:p>
      </dgm:t>
    </dgm:pt>
    <dgm:pt modelId="{69BFAE69-88FC-422E-998C-B614BF16505C}" type="pres">
      <dgm:prSet presAssocID="{8D875281-78A5-4473-B9FB-D9797259B570}" presName="Name0" presStyleCnt="0">
        <dgm:presLayoutVars>
          <dgm:chMax val="11"/>
          <dgm:chPref val="11"/>
          <dgm:dir val="rev"/>
          <dgm:resizeHandles/>
        </dgm:presLayoutVars>
      </dgm:prSet>
      <dgm:spPr/>
    </dgm:pt>
    <dgm:pt modelId="{407C3A75-6FD7-4D90-9D7C-5E79916201CC}" type="pres">
      <dgm:prSet presAssocID="{2FA93DB1-F0BA-4942-AB6A-5D9C379F627C}" presName="Accent4" presStyleCnt="0"/>
      <dgm:spPr/>
    </dgm:pt>
    <dgm:pt modelId="{08E23BDC-0F4D-4678-B243-95C5DB9465F0}" type="pres">
      <dgm:prSet presAssocID="{2FA93DB1-F0BA-4942-AB6A-5D9C379F627C}" presName="Accent" presStyleLbl="node1" presStyleIdx="0" presStyleCnt="4"/>
      <dgm:spPr/>
    </dgm:pt>
    <dgm:pt modelId="{FC6B9AB5-9B50-49D7-9B28-90810FBEF4F4}" type="pres">
      <dgm:prSet presAssocID="{2FA93DB1-F0BA-4942-AB6A-5D9C379F627C}" presName="ParentBackground4" presStyleCnt="0"/>
      <dgm:spPr/>
    </dgm:pt>
    <dgm:pt modelId="{6B11E020-7F03-44AC-B421-282F30F1BD87}" type="pres">
      <dgm:prSet presAssocID="{2FA93DB1-F0BA-4942-AB6A-5D9C379F627C}" presName="ParentBackground" presStyleLbl="fgAcc1" presStyleIdx="0" presStyleCnt="4"/>
      <dgm:spPr/>
    </dgm:pt>
    <dgm:pt modelId="{978D8AF0-6187-443B-8A9D-2ABF8CB8D6A8}" type="pres">
      <dgm:prSet presAssocID="{2FA93DB1-F0BA-4942-AB6A-5D9C379F627C}" presName="Parent4" presStyleLbl="revTx" presStyleIdx="0" presStyleCnt="0">
        <dgm:presLayoutVars>
          <dgm:chMax val="1"/>
          <dgm:chPref val="1"/>
          <dgm:bulletEnabled val="1"/>
        </dgm:presLayoutVars>
      </dgm:prSet>
      <dgm:spPr/>
    </dgm:pt>
    <dgm:pt modelId="{21F67927-98E2-4DD8-A2A0-8F6D33D39504}" type="pres">
      <dgm:prSet presAssocID="{788AE2C4-44C2-4254-8B74-F136393A6500}" presName="Accent3" presStyleCnt="0"/>
      <dgm:spPr/>
    </dgm:pt>
    <dgm:pt modelId="{5B6413E9-4CD3-45CD-AD98-C5F247AF224C}" type="pres">
      <dgm:prSet presAssocID="{788AE2C4-44C2-4254-8B74-F136393A6500}" presName="Accent" presStyleLbl="node1" presStyleIdx="1" presStyleCnt="4"/>
      <dgm:spPr/>
    </dgm:pt>
    <dgm:pt modelId="{C2CBE839-92FE-44CA-AFE4-BFA56A68A289}" type="pres">
      <dgm:prSet presAssocID="{788AE2C4-44C2-4254-8B74-F136393A6500}" presName="ParentBackground3" presStyleCnt="0"/>
      <dgm:spPr/>
    </dgm:pt>
    <dgm:pt modelId="{3891855D-BD01-4D56-95D4-7B0004B11719}" type="pres">
      <dgm:prSet presAssocID="{788AE2C4-44C2-4254-8B74-F136393A6500}" presName="ParentBackground" presStyleLbl="fgAcc1" presStyleIdx="1" presStyleCnt="4"/>
      <dgm:spPr/>
      <dgm:t>
        <a:bodyPr/>
        <a:lstStyle/>
        <a:p>
          <a:endParaRPr lang="en-US"/>
        </a:p>
      </dgm:t>
    </dgm:pt>
    <dgm:pt modelId="{B0EC3713-01EE-4EBC-A1AB-86A6B61A334E}" type="pres">
      <dgm:prSet presAssocID="{788AE2C4-44C2-4254-8B74-F136393A6500}" presName="Parent3" presStyleLbl="revTx" presStyleIdx="0" presStyleCnt="0">
        <dgm:presLayoutVars>
          <dgm:chMax val="1"/>
          <dgm:chPref val="1"/>
          <dgm:bulletEnabled val="1"/>
        </dgm:presLayoutVars>
      </dgm:prSet>
      <dgm:spPr/>
      <dgm:t>
        <a:bodyPr/>
        <a:lstStyle/>
        <a:p>
          <a:endParaRPr lang="en-US"/>
        </a:p>
      </dgm:t>
    </dgm:pt>
    <dgm:pt modelId="{C607199E-F716-436D-BDD7-197F69434700}" type="pres">
      <dgm:prSet presAssocID="{F8B3CF29-2DB0-41C3-A665-3169BBCAB006}" presName="Accent2" presStyleCnt="0"/>
      <dgm:spPr/>
    </dgm:pt>
    <dgm:pt modelId="{625796CE-517B-4218-B3A9-4169AD2D317E}" type="pres">
      <dgm:prSet presAssocID="{F8B3CF29-2DB0-41C3-A665-3169BBCAB006}" presName="Accent" presStyleLbl="node1" presStyleIdx="2" presStyleCnt="4"/>
      <dgm:spPr/>
    </dgm:pt>
    <dgm:pt modelId="{81384DD1-FBD7-45D9-86FD-2106150252B0}" type="pres">
      <dgm:prSet presAssocID="{F8B3CF29-2DB0-41C3-A665-3169BBCAB006}" presName="ParentBackground2" presStyleCnt="0"/>
      <dgm:spPr/>
    </dgm:pt>
    <dgm:pt modelId="{27A01CF1-9D39-456E-BCD3-8CD000F47F25}" type="pres">
      <dgm:prSet presAssocID="{F8B3CF29-2DB0-41C3-A665-3169BBCAB006}" presName="ParentBackground" presStyleLbl="fgAcc1" presStyleIdx="2" presStyleCnt="4"/>
      <dgm:spPr/>
    </dgm:pt>
    <dgm:pt modelId="{E75685AD-E3FA-495E-8C94-1DF4149B0AFB}" type="pres">
      <dgm:prSet presAssocID="{F8B3CF29-2DB0-41C3-A665-3169BBCAB006}" presName="Parent2" presStyleLbl="revTx" presStyleIdx="0" presStyleCnt="0">
        <dgm:presLayoutVars>
          <dgm:chMax val="1"/>
          <dgm:chPref val="1"/>
          <dgm:bulletEnabled val="1"/>
        </dgm:presLayoutVars>
      </dgm:prSet>
      <dgm:spPr/>
    </dgm:pt>
    <dgm:pt modelId="{7DB30D4C-8352-4F6E-869C-E1129902728B}" type="pres">
      <dgm:prSet presAssocID="{E2B8F4ED-7614-4F6C-9061-D5AFC2584A00}" presName="Accent1" presStyleCnt="0"/>
      <dgm:spPr/>
    </dgm:pt>
    <dgm:pt modelId="{520894ED-D502-46C7-9403-28140D3FB857}" type="pres">
      <dgm:prSet presAssocID="{E2B8F4ED-7614-4F6C-9061-D5AFC2584A00}" presName="Accent" presStyleLbl="node1" presStyleIdx="3" presStyleCnt="4"/>
      <dgm:spPr/>
    </dgm:pt>
    <dgm:pt modelId="{6EE73490-8F79-4F77-A65F-76DD1D3BA62F}" type="pres">
      <dgm:prSet presAssocID="{E2B8F4ED-7614-4F6C-9061-D5AFC2584A00}" presName="ParentBackground1" presStyleCnt="0"/>
      <dgm:spPr/>
    </dgm:pt>
    <dgm:pt modelId="{CB31BDDE-E287-4C0C-BB51-F2B1F8FB9B11}" type="pres">
      <dgm:prSet presAssocID="{E2B8F4ED-7614-4F6C-9061-D5AFC2584A00}" presName="ParentBackground" presStyleLbl="fgAcc1" presStyleIdx="3" presStyleCnt="4"/>
      <dgm:spPr/>
    </dgm:pt>
    <dgm:pt modelId="{3BB0DC34-97CF-4383-86FD-419C78A245E2}" type="pres">
      <dgm:prSet presAssocID="{E2B8F4ED-7614-4F6C-9061-D5AFC2584A00}" presName="Parent1" presStyleLbl="revTx" presStyleIdx="0" presStyleCnt="0">
        <dgm:presLayoutVars>
          <dgm:chMax val="1"/>
          <dgm:chPref val="1"/>
          <dgm:bulletEnabled val="1"/>
        </dgm:presLayoutVars>
      </dgm:prSet>
      <dgm:spPr/>
    </dgm:pt>
  </dgm:ptLst>
  <dgm:cxnLst>
    <dgm:cxn modelId="{B961AE32-FDF0-4B52-923B-DC48AC523076}" type="presOf" srcId="{8D875281-78A5-4473-B9FB-D9797259B570}" destId="{69BFAE69-88FC-422E-998C-B614BF16505C}" srcOrd="0" destOrd="0" presId="urn:microsoft.com/office/officeart/2011/layout/CircleProcess"/>
    <dgm:cxn modelId="{D724ECB3-1F54-420D-89EB-4E45191A2688}" type="presOf" srcId="{F8B3CF29-2DB0-41C3-A665-3169BBCAB006}" destId="{E75685AD-E3FA-495E-8C94-1DF4149B0AFB}" srcOrd="1" destOrd="0" presId="urn:microsoft.com/office/officeart/2011/layout/CircleProcess"/>
    <dgm:cxn modelId="{8B669907-53A1-47EE-84FD-7651474D3AF3}" type="presOf" srcId="{F8B3CF29-2DB0-41C3-A665-3169BBCAB006}" destId="{27A01CF1-9D39-456E-BCD3-8CD000F47F25}" srcOrd="0" destOrd="0" presId="urn:microsoft.com/office/officeart/2011/layout/CircleProcess"/>
    <dgm:cxn modelId="{260B2412-1E50-44BC-81A4-A0B84A9CB861}" type="presOf" srcId="{2FA93DB1-F0BA-4942-AB6A-5D9C379F627C}" destId="{6B11E020-7F03-44AC-B421-282F30F1BD87}" srcOrd="0" destOrd="0" presId="urn:microsoft.com/office/officeart/2011/layout/CircleProcess"/>
    <dgm:cxn modelId="{0DD90418-C51F-4E28-B11E-123D83BF0C99}" srcId="{8D875281-78A5-4473-B9FB-D9797259B570}" destId="{2FA93DB1-F0BA-4942-AB6A-5D9C379F627C}" srcOrd="3" destOrd="0" parTransId="{B9D677D8-654E-4DE2-A6EE-D49525850754}" sibTransId="{9AEAB270-0A19-4393-A671-669EFA337DC5}"/>
    <dgm:cxn modelId="{52099C76-2B8C-4688-BCEC-4D159946589C}" type="presOf" srcId="{788AE2C4-44C2-4254-8B74-F136393A6500}" destId="{3891855D-BD01-4D56-95D4-7B0004B11719}" srcOrd="0" destOrd="0" presId="urn:microsoft.com/office/officeart/2011/layout/CircleProcess"/>
    <dgm:cxn modelId="{2D44691E-8891-4730-8745-0066FA0C3054}" type="presOf" srcId="{788AE2C4-44C2-4254-8B74-F136393A6500}" destId="{B0EC3713-01EE-4EBC-A1AB-86A6B61A334E}" srcOrd="1" destOrd="0" presId="urn:microsoft.com/office/officeart/2011/layout/CircleProcess"/>
    <dgm:cxn modelId="{CB68C307-9621-4DB6-A61A-61126435BDF7}" srcId="{8D875281-78A5-4473-B9FB-D9797259B570}" destId="{F8B3CF29-2DB0-41C3-A665-3169BBCAB006}" srcOrd="1" destOrd="0" parTransId="{AB104B69-C0C3-4960-8D02-0E1C609D5DF9}" sibTransId="{072CEE77-5D41-41B1-B1E2-543E1BCC857F}"/>
    <dgm:cxn modelId="{967941A3-68DD-44B0-BA2B-D3F312E54A96}" srcId="{8D875281-78A5-4473-B9FB-D9797259B570}" destId="{788AE2C4-44C2-4254-8B74-F136393A6500}" srcOrd="2" destOrd="0" parTransId="{D091BE0D-964D-4A4A-8DB5-63B572EF8A0B}" sibTransId="{D3023274-C689-468F-9130-8F12DC9E53EC}"/>
    <dgm:cxn modelId="{1E1609B2-281F-4DAE-87E5-259E719B0A3D}" srcId="{8D875281-78A5-4473-B9FB-D9797259B570}" destId="{E2B8F4ED-7614-4F6C-9061-D5AFC2584A00}" srcOrd="0" destOrd="0" parTransId="{D66F9E49-4E9E-4F66-92C8-87EDB020D0FB}" sibTransId="{1AB80C45-22C5-42B4-9410-1CA43748BBE7}"/>
    <dgm:cxn modelId="{DC5EFB63-938D-4239-9B3D-9A70FD3588BC}" type="presOf" srcId="{E2B8F4ED-7614-4F6C-9061-D5AFC2584A00}" destId="{3BB0DC34-97CF-4383-86FD-419C78A245E2}" srcOrd="1" destOrd="0" presId="urn:microsoft.com/office/officeart/2011/layout/CircleProcess"/>
    <dgm:cxn modelId="{CD0023F6-FCB7-4E74-AFCD-685FD323023F}" type="presOf" srcId="{E2B8F4ED-7614-4F6C-9061-D5AFC2584A00}" destId="{CB31BDDE-E287-4C0C-BB51-F2B1F8FB9B11}" srcOrd="0" destOrd="0" presId="urn:microsoft.com/office/officeart/2011/layout/CircleProcess"/>
    <dgm:cxn modelId="{469B6DEB-AB4F-49FC-BB77-FDB7E38C392F}" type="presOf" srcId="{2FA93DB1-F0BA-4942-AB6A-5D9C379F627C}" destId="{978D8AF0-6187-443B-8A9D-2ABF8CB8D6A8}" srcOrd="1" destOrd="0" presId="urn:microsoft.com/office/officeart/2011/layout/CircleProcess"/>
    <dgm:cxn modelId="{F08D2573-B272-48D6-8C4B-355C1A3F2A45}" type="presParOf" srcId="{69BFAE69-88FC-422E-998C-B614BF16505C}" destId="{407C3A75-6FD7-4D90-9D7C-5E79916201CC}" srcOrd="0" destOrd="0" presId="urn:microsoft.com/office/officeart/2011/layout/CircleProcess"/>
    <dgm:cxn modelId="{2F3D3812-7C51-4D18-8244-8594D99DE171}" type="presParOf" srcId="{407C3A75-6FD7-4D90-9D7C-5E79916201CC}" destId="{08E23BDC-0F4D-4678-B243-95C5DB9465F0}" srcOrd="0" destOrd="0" presId="urn:microsoft.com/office/officeart/2011/layout/CircleProcess"/>
    <dgm:cxn modelId="{595E0794-43F0-4099-B303-63A1ECF7B890}" type="presParOf" srcId="{69BFAE69-88FC-422E-998C-B614BF16505C}" destId="{FC6B9AB5-9B50-49D7-9B28-90810FBEF4F4}" srcOrd="1" destOrd="0" presId="urn:microsoft.com/office/officeart/2011/layout/CircleProcess"/>
    <dgm:cxn modelId="{DAD3BD9C-D376-40AD-82C0-C7383D16EFF1}" type="presParOf" srcId="{FC6B9AB5-9B50-49D7-9B28-90810FBEF4F4}" destId="{6B11E020-7F03-44AC-B421-282F30F1BD87}" srcOrd="0" destOrd="0" presId="urn:microsoft.com/office/officeart/2011/layout/CircleProcess"/>
    <dgm:cxn modelId="{B87272D4-B130-482A-A2EF-A17C30BF7120}" type="presParOf" srcId="{69BFAE69-88FC-422E-998C-B614BF16505C}" destId="{978D8AF0-6187-443B-8A9D-2ABF8CB8D6A8}" srcOrd="2" destOrd="0" presId="urn:microsoft.com/office/officeart/2011/layout/CircleProcess"/>
    <dgm:cxn modelId="{CA9719D3-E3B3-4D66-8384-025F6E181F40}" type="presParOf" srcId="{69BFAE69-88FC-422E-998C-B614BF16505C}" destId="{21F67927-98E2-4DD8-A2A0-8F6D33D39504}" srcOrd="3" destOrd="0" presId="urn:microsoft.com/office/officeart/2011/layout/CircleProcess"/>
    <dgm:cxn modelId="{4DE8D148-A9B5-4697-AC60-9279D39B7D2D}" type="presParOf" srcId="{21F67927-98E2-4DD8-A2A0-8F6D33D39504}" destId="{5B6413E9-4CD3-45CD-AD98-C5F247AF224C}" srcOrd="0" destOrd="0" presId="urn:microsoft.com/office/officeart/2011/layout/CircleProcess"/>
    <dgm:cxn modelId="{B15C749A-BCA3-46CD-8B0E-AE7F9A088604}" type="presParOf" srcId="{69BFAE69-88FC-422E-998C-B614BF16505C}" destId="{C2CBE839-92FE-44CA-AFE4-BFA56A68A289}" srcOrd="4" destOrd="0" presId="urn:microsoft.com/office/officeart/2011/layout/CircleProcess"/>
    <dgm:cxn modelId="{EB843CD4-133B-44B3-A159-EC49B243372B}" type="presParOf" srcId="{C2CBE839-92FE-44CA-AFE4-BFA56A68A289}" destId="{3891855D-BD01-4D56-95D4-7B0004B11719}" srcOrd="0" destOrd="0" presId="urn:microsoft.com/office/officeart/2011/layout/CircleProcess"/>
    <dgm:cxn modelId="{5D4FD7A6-B8BC-49CF-A4FA-E7C4DC26A6B3}" type="presParOf" srcId="{69BFAE69-88FC-422E-998C-B614BF16505C}" destId="{B0EC3713-01EE-4EBC-A1AB-86A6B61A334E}" srcOrd="5" destOrd="0" presId="urn:microsoft.com/office/officeart/2011/layout/CircleProcess"/>
    <dgm:cxn modelId="{F2A86F87-D587-4DC2-B9A2-D7D64EA74698}" type="presParOf" srcId="{69BFAE69-88FC-422E-998C-B614BF16505C}" destId="{C607199E-F716-436D-BDD7-197F69434700}" srcOrd="6" destOrd="0" presId="urn:microsoft.com/office/officeart/2011/layout/CircleProcess"/>
    <dgm:cxn modelId="{F252F763-AE57-4BA0-BFAE-76D825CE989C}" type="presParOf" srcId="{C607199E-F716-436D-BDD7-197F69434700}" destId="{625796CE-517B-4218-B3A9-4169AD2D317E}" srcOrd="0" destOrd="0" presId="urn:microsoft.com/office/officeart/2011/layout/CircleProcess"/>
    <dgm:cxn modelId="{022A3CB5-8E77-47E4-BBEC-B6FAA863C5F4}" type="presParOf" srcId="{69BFAE69-88FC-422E-998C-B614BF16505C}" destId="{81384DD1-FBD7-45D9-86FD-2106150252B0}" srcOrd="7" destOrd="0" presId="urn:microsoft.com/office/officeart/2011/layout/CircleProcess"/>
    <dgm:cxn modelId="{E8A06D04-2EC3-4971-A59D-4BD3E6BC4D3B}" type="presParOf" srcId="{81384DD1-FBD7-45D9-86FD-2106150252B0}" destId="{27A01CF1-9D39-456E-BCD3-8CD000F47F25}" srcOrd="0" destOrd="0" presId="urn:microsoft.com/office/officeart/2011/layout/CircleProcess"/>
    <dgm:cxn modelId="{222C06A8-5FCE-4184-AC00-43B863BBEDDD}" type="presParOf" srcId="{69BFAE69-88FC-422E-998C-B614BF16505C}" destId="{E75685AD-E3FA-495E-8C94-1DF4149B0AFB}" srcOrd="8" destOrd="0" presId="urn:microsoft.com/office/officeart/2011/layout/CircleProcess"/>
    <dgm:cxn modelId="{B50F3E06-FE40-4EBF-80A0-7BAB8AF345E9}" type="presParOf" srcId="{69BFAE69-88FC-422E-998C-B614BF16505C}" destId="{7DB30D4C-8352-4F6E-869C-E1129902728B}" srcOrd="9" destOrd="0" presId="urn:microsoft.com/office/officeart/2011/layout/CircleProcess"/>
    <dgm:cxn modelId="{3DF2F34B-51AA-4E5A-9B76-C40680B8A8C9}" type="presParOf" srcId="{7DB30D4C-8352-4F6E-869C-E1129902728B}" destId="{520894ED-D502-46C7-9403-28140D3FB857}" srcOrd="0" destOrd="0" presId="urn:microsoft.com/office/officeart/2011/layout/CircleProcess"/>
    <dgm:cxn modelId="{F4E8507E-2289-42CA-A34C-889F45800EEB}" type="presParOf" srcId="{69BFAE69-88FC-422E-998C-B614BF16505C}" destId="{6EE73490-8F79-4F77-A65F-76DD1D3BA62F}" srcOrd="10" destOrd="0" presId="urn:microsoft.com/office/officeart/2011/layout/CircleProcess"/>
    <dgm:cxn modelId="{07775537-3410-4593-96C3-4340C3BD6553}" type="presParOf" srcId="{6EE73490-8F79-4F77-A65F-76DD1D3BA62F}" destId="{CB31BDDE-E287-4C0C-BB51-F2B1F8FB9B11}" srcOrd="0" destOrd="0" presId="urn:microsoft.com/office/officeart/2011/layout/CircleProcess"/>
    <dgm:cxn modelId="{EFC1DD45-E5C2-4A41-ADD1-94FA0B8A1906}" type="presParOf" srcId="{69BFAE69-88FC-422E-998C-B614BF16505C}" destId="{3BB0DC34-97CF-4383-86FD-419C78A245E2}" srcOrd="11" destOrd="0" presId="urn:microsoft.com/office/officeart/2011/layout/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48072D-9663-4174-BF14-052306481130}">
      <dsp:nvSpPr>
        <dsp:cNvPr id="0" name=""/>
        <dsp:cNvSpPr/>
      </dsp:nvSpPr>
      <dsp:spPr>
        <a:xfrm>
          <a:off x="3047999" y="0"/>
          <a:ext cx="3124200" cy="3124200"/>
        </a:xfrm>
        <a:prstGeom prst="pie">
          <a:avLst>
            <a:gd name="adj1" fmla="val 16200000"/>
            <a:gd name="adj2" fmla="val 5400000"/>
          </a:avLst>
        </a:prstGeom>
        <a:solidFill>
          <a:schemeClr val="accent2">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5A7C9AD-EC65-4ACD-9DB3-79DC49A59E8D}">
      <dsp:nvSpPr>
        <dsp:cNvPr id="0" name=""/>
        <dsp:cNvSpPr/>
      </dsp:nvSpPr>
      <dsp:spPr>
        <a:xfrm>
          <a:off x="0" y="0"/>
          <a:ext cx="4610100" cy="3124200"/>
        </a:xfrm>
        <a:prstGeom prst="rect">
          <a:avLst/>
        </a:prstGeom>
        <a:solidFill>
          <a:schemeClr val="lt1">
            <a:alpha val="90000"/>
            <a:hueOff val="0"/>
            <a:satOff val="0"/>
            <a:lumOff val="0"/>
            <a:alphaOff val="0"/>
          </a:schemeClr>
        </a:solidFill>
        <a:ln w="55000" cap="flat" cmpd="thickThin"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8110" tIns="118110" rIns="118110" bIns="118110" numCol="1" spcCol="1270" anchor="ctr" anchorCtr="0">
          <a:noAutofit/>
        </a:bodyPr>
        <a:lstStyle/>
        <a:p>
          <a:pPr lvl="0" algn="ctr" defTabSz="1377950" rtl="1">
            <a:lnSpc>
              <a:spcPct val="90000"/>
            </a:lnSpc>
            <a:spcBef>
              <a:spcPct val="0"/>
            </a:spcBef>
            <a:spcAft>
              <a:spcPct val="35000"/>
            </a:spcAft>
          </a:pPr>
          <a:r>
            <a:rPr lang="ar-JO" sz="3100" kern="1200" dirty="0" smtClean="0"/>
            <a:t>القانون المفسر</a:t>
          </a:r>
          <a:endParaRPr lang="ar-JO" sz="3100" kern="1200" dirty="0"/>
        </a:p>
      </dsp:txBody>
      <dsp:txXfrm>
        <a:off x="0" y="0"/>
        <a:ext cx="4610100" cy="663892"/>
      </dsp:txXfrm>
    </dsp:sp>
    <dsp:sp modelId="{7471DF6C-9D25-470C-AD0E-5324033C7BA6}">
      <dsp:nvSpPr>
        <dsp:cNvPr id="0" name=""/>
        <dsp:cNvSpPr/>
      </dsp:nvSpPr>
      <dsp:spPr>
        <a:xfrm>
          <a:off x="3458051" y="663892"/>
          <a:ext cx="2304097" cy="2304097"/>
        </a:xfrm>
        <a:prstGeom prst="pie">
          <a:avLst>
            <a:gd name="adj1" fmla="val 16200000"/>
            <a:gd name="adj2" fmla="val 5400000"/>
          </a:avLst>
        </a:prstGeom>
        <a:solidFill>
          <a:schemeClr val="accent3">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B1BBD45-B4A9-439B-BFE9-C2DC3A6E8D0F}">
      <dsp:nvSpPr>
        <dsp:cNvPr id="0" name=""/>
        <dsp:cNvSpPr/>
      </dsp:nvSpPr>
      <dsp:spPr>
        <a:xfrm>
          <a:off x="0" y="663892"/>
          <a:ext cx="4610100" cy="2304097"/>
        </a:xfrm>
        <a:prstGeom prst="rect">
          <a:avLst/>
        </a:prstGeom>
        <a:solidFill>
          <a:schemeClr val="lt1">
            <a:alpha val="90000"/>
            <a:hueOff val="0"/>
            <a:satOff val="0"/>
            <a:lumOff val="0"/>
            <a:alphaOff val="0"/>
          </a:schemeClr>
        </a:solidFill>
        <a:ln w="55000" cap="flat" cmpd="thickThin"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8110" tIns="118110" rIns="118110" bIns="118110" numCol="1" spcCol="1270" anchor="ctr" anchorCtr="0">
          <a:noAutofit/>
        </a:bodyPr>
        <a:lstStyle/>
        <a:p>
          <a:pPr lvl="0" algn="ctr" defTabSz="1377950" rtl="1">
            <a:lnSpc>
              <a:spcPct val="90000"/>
            </a:lnSpc>
            <a:spcBef>
              <a:spcPct val="0"/>
            </a:spcBef>
            <a:spcAft>
              <a:spcPct val="35000"/>
            </a:spcAft>
          </a:pPr>
          <a:r>
            <a:rPr lang="ar-JO" sz="3100" kern="1200" dirty="0" smtClean="0"/>
            <a:t>النظام العام</a:t>
          </a:r>
          <a:endParaRPr lang="ar-JO" sz="3100" kern="1200" dirty="0"/>
        </a:p>
      </dsp:txBody>
      <dsp:txXfrm>
        <a:off x="0" y="663892"/>
        <a:ext cx="4610100" cy="663892"/>
      </dsp:txXfrm>
    </dsp:sp>
    <dsp:sp modelId="{A82ECA76-AE65-4A0D-B2AA-B75ABF3C8880}">
      <dsp:nvSpPr>
        <dsp:cNvPr id="0" name=""/>
        <dsp:cNvSpPr/>
      </dsp:nvSpPr>
      <dsp:spPr>
        <a:xfrm>
          <a:off x="3868102" y="1327784"/>
          <a:ext cx="1483994" cy="1483994"/>
        </a:xfrm>
        <a:prstGeom prst="pie">
          <a:avLst>
            <a:gd name="adj1" fmla="val 16200000"/>
            <a:gd name="adj2" fmla="val 5400000"/>
          </a:avLst>
        </a:prstGeom>
        <a:solidFill>
          <a:schemeClr val="accent4">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2BF4FEA-177B-4918-AB13-A26C4A4968D7}">
      <dsp:nvSpPr>
        <dsp:cNvPr id="0" name=""/>
        <dsp:cNvSpPr/>
      </dsp:nvSpPr>
      <dsp:spPr>
        <a:xfrm>
          <a:off x="0" y="1327784"/>
          <a:ext cx="4610100" cy="1483994"/>
        </a:xfrm>
        <a:prstGeom prst="rect">
          <a:avLst/>
        </a:prstGeom>
        <a:solidFill>
          <a:schemeClr val="lt1">
            <a:alpha val="90000"/>
            <a:hueOff val="0"/>
            <a:satOff val="0"/>
            <a:lumOff val="0"/>
            <a:alphaOff val="0"/>
          </a:schemeClr>
        </a:solidFill>
        <a:ln w="55000" cap="flat" cmpd="thickThin"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8110" tIns="118110" rIns="118110" bIns="118110" numCol="1" spcCol="1270" anchor="ctr" anchorCtr="0">
          <a:noAutofit/>
        </a:bodyPr>
        <a:lstStyle/>
        <a:p>
          <a:pPr lvl="0" algn="ctr" defTabSz="1377950" rtl="1">
            <a:lnSpc>
              <a:spcPct val="90000"/>
            </a:lnSpc>
            <a:spcBef>
              <a:spcPct val="0"/>
            </a:spcBef>
            <a:spcAft>
              <a:spcPct val="35000"/>
            </a:spcAft>
          </a:pPr>
          <a:r>
            <a:rPr lang="ar-JO" sz="3100" kern="1200" dirty="0" smtClean="0"/>
            <a:t>النص على الرجعية	</a:t>
          </a:r>
          <a:endParaRPr lang="ar-JO" sz="3100" kern="1200" dirty="0"/>
        </a:p>
      </dsp:txBody>
      <dsp:txXfrm>
        <a:off x="0" y="1327784"/>
        <a:ext cx="4610100" cy="663892"/>
      </dsp:txXfrm>
    </dsp:sp>
    <dsp:sp modelId="{FE916C40-120D-43CF-8B0A-44CDE8C599F7}">
      <dsp:nvSpPr>
        <dsp:cNvPr id="0" name=""/>
        <dsp:cNvSpPr/>
      </dsp:nvSpPr>
      <dsp:spPr>
        <a:xfrm>
          <a:off x="4278153" y="1991677"/>
          <a:ext cx="663892" cy="663892"/>
        </a:xfrm>
        <a:prstGeom prst="pie">
          <a:avLst>
            <a:gd name="adj1" fmla="val 16200000"/>
            <a:gd name="adj2" fmla="val 5400000"/>
          </a:avLst>
        </a:prstGeom>
        <a:solidFill>
          <a:schemeClr val="accent5">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0128E98-6494-45B0-829B-F8692584C03C}">
      <dsp:nvSpPr>
        <dsp:cNvPr id="0" name=""/>
        <dsp:cNvSpPr/>
      </dsp:nvSpPr>
      <dsp:spPr>
        <a:xfrm>
          <a:off x="0" y="1991677"/>
          <a:ext cx="4610100" cy="663892"/>
        </a:xfrm>
        <a:prstGeom prst="rect">
          <a:avLst/>
        </a:prstGeom>
        <a:solidFill>
          <a:schemeClr val="lt1">
            <a:alpha val="90000"/>
            <a:hueOff val="0"/>
            <a:satOff val="0"/>
            <a:lumOff val="0"/>
            <a:alphaOff val="0"/>
          </a:schemeClr>
        </a:solidFill>
        <a:ln w="55000" cap="flat" cmpd="thickThin"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8110" tIns="118110" rIns="118110" bIns="118110" numCol="1" spcCol="1270" anchor="ctr" anchorCtr="0">
          <a:noAutofit/>
        </a:bodyPr>
        <a:lstStyle/>
        <a:p>
          <a:pPr lvl="0" algn="ctr" defTabSz="1377950" rtl="1">
            <a:lnSpc>
              <a:spcPct val="90000"/>
            </a:lnSpc>
            <a:spcBef>
              <a:spcPct val="0"/>
            </a:spcBef>
            <a:spcAft>
              <a:spcPct val="35000"/>
            </a:spcAft>
          </a:pPr>
          <a:r>
            <a:rPr lang="ar-JO" sz="3100" kern="1200" dirty="0" smtClean="0"/>
            <a:t>القانون الاصلح للمتهم</a:t>
          </a:r>
          <a:endParaRPr lang="ar-JO" sz="3100" kern="1200" dirty="0"/>
        </a:p>
      </dsp:txBody>
      <dsp:txXfrm>
        <a:off x="0" y="1991677"/>
        <a:ext cx="4610100" cy="66389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E23BDC-0F4D-4678-B243-95C5DB9465F0}">
      <dsp:nvSpPr>
        <dsp:cNvPr id="0" name=""/>
        <dsp:cNvSpPr/>
      </dsp:nvSpPr>
      <dsp:spPr>
        <a:xfrm>
          <a:off x="0" y="1336329"/>
          <a:ext cx="1831307" cy="1831401"/>
        </a:xfrm>
        <a:prstGeom prst="ellipse">
          <a:avLst/>
        </a:prstGeom>
        <a:solidFill>
          <a:schemeClr val="accent2">
            <a:hueOff val="0"/>
            <a:satOff val="0"/>
            <a:lumOff val="0"/>
            <a:alphaOff val="0"/>
          </a:schemeClr>
        </a:solidFill>
        <a:ln>
          <a:noFill/>
        </a:ln>
        <a:effectLst>
          <a:outerShdw blurRad="50800" dist="381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6B11E020-7F03-44AC-B421-282F30F1BD87}">
      <dsp:nvSpPr>
        <dsp:cNvPr id="0" name=""/>
        <dsp:cNvSpPr/>
      </dsp:nvSpPr>
      <dsp:spPr>
        <a:xfrm>
          <a:off x="60467" y="1397386"/>
          <a:ext cx="1709586" cy="1709286"/>
        </a:xfrm>
        <a:prstGeom prst="ellipse">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ar-JO" sz="1800" b="1" kern="1200"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الفعل اما مجرم او غير مجرم وفق القانون الجديد</a:t>
          </a:r>
          <a:endParaRPr lang="en-US" sz="1800" b="1" kern="1200"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sp:txBody>
      <dsp:txXfrm>
        <a:off x="304694" y="1641616"/>
        <a:ext cx="1221133" cy="1220827"/>
      </dsp:txXfrm>
    </dsp:sp>
    <dsp:sp modelId="{5B6413E9-4CD3-45CD-AD98-C5F247AF224C}">
      <dsp:nvSpPr>
        <dsp:cNvPr id="0" name=""/>
        <dsp:cNvSpPr/>
      </dsp:nvSpPr>
      <dsp:spPr>
        <a:xfrm rot="13500000">
          <a:off x="1900398" y="1336200"/>
          <a:ext cx="1831337" cy="1831337"/>
        </a:xfrm>
        <a:prstGeom prst="teardrop">
          <a:avLst>
            <a:gd name="adj" fmla="val 100000"/>
          </a:avLst>
        </a:prstGeom>
        <a:solidFill>
          <a:schemeClr val="accent3">
            <a:hueOff val="0"/>
            <a:satOff val="0"/>
            <a:lumOff val="0"/>
            <a:alphaOff val="0"/>
          </a:schemeClr>
        </a:solidFill>
        <a:ln>
          <a:noFill/>
        </a:ln>
        <a:effectLst>
          <a:outerShdw blurRad="50800" dist="381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3891855D-BD01-4D56-95D4-7B0004B11719}">
      <dsp:nvSpPr>
        <dsp:cNvPr id="0" name=""/>
        <dsp:cNvSpPr/>
      </dsp:nvSpPr>
      <dsp:spPr>
        <a:xfrm>
          <a:off x="1953028" y="1397386"/>
          <a:ext cx="1709586" cy="1709286"/>
        </a:xfrm>
        <a:prstGeom prst="ellipse">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ar-JO" sz="1800" b="1" kern="1200"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تطبيق فوري ومباشر</a:t>
          </a:r>
          <a:endParaRPr lang="en-US" sz="1800" b="1" kern="1200"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sp:txBody>
      <dsp:txXfrm>
        <a:off x="2197255" y="1641616"/>
        <a:ext cx="1221133" cy="1220827"/>
      </dsp:txXfrm>
    </dsp:sp>
    <dsp:sp modelId="{625796CE-517B-4218-B3A9-4169AD2D317E}">
      <dsp:nvSpPr>
        <dsp:cNvPr id="0" name=""/>
        <dsp:cNvSpPr/>
      </dsp:nvSpPr>
      <dsp:spPr>
        <a:xfrm rot="13500000">
          <a:off x="3785106" y="1336200"/>
          <a:ext cx="1831337" cy="1831337"/>
        </a:xfrm>
        <a:prstGeom prst="teardrop">
          <a:avLst>
            <a:gd name="adj" fmla="val 100000"/>
          </a:avLst>
        </a:prstGeom>
        <a:solidFill>
          <a:schemeClr val="accent4">
            <a:hueOff val="0"/>
            <a:satOff val="0"/>
            <a:lumOff val="0"/>
            <a:alphaOff val="0"/>
          </a:schemeClr>
        </a:solidFill>
        <a:ln>
          <a:noFill/>
        </a:ln>
        <a:effectLst>
          <a:outerShdw blurRad="50800" dist="381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27A01CF1-9D39-456E-BCD3-8CD000F47F25}">
      <dsp:nvSpPr>
        <dsp:cNvPr id="0" name=""/>
        <dsp:cNvSpPr/>
      </dsp:nvSpPr>
      <dsp:spPr>
        <a:xfrm>
          <a:off x="3845588" y="1397386"/>
          <a:ext cx="1709586" cy="1709286"/>
        </a:xfrm>
        <a:prstGeom prst="ellipse">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ar-JO" sz="1800" b="1" kern="1200"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صدور قانون جديد: قبل النطق بالحكم على الفعل المجرم</a:t>
          </a:r>
          <a:endParaRPr lang="en-US" sz="1800" b="1" kern="1200"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sp:txBody>
      <dsp:txXfrm>
        <a:off x="4089815" y="1641616"/>
        <a:ext cx="1221133" cy="1220827"/>
      </dsp:txXfrm>
    </dsp:sp>
    <dsp:sp modelId="{520894ED-D502-46C7-9403-28140D3FB857}">
      <dsp:nvSpPr>
        <dsp:cNvPr id="0" name=""/>
        <dsp:cNvSpPr/>
      </dsp:nvSpPr>
      <dsp:spPr>
        <a:xfrm rot="13500000">
          <a:off x="5677666" y="1336200"/>
          <a:ext cx="1831337" cy="1831337"/>
        </a:xfrm>
        <a:prstGeom prst="teardrop">
          <a:avLst>
            <a:gd name="adj" fmla="val 100000"/>
          </a:avLst>
        </a:prstGeom>
        <a:solidFill>
          <a:schemeClr val="accent5">
            <a:hueOff val="0"/>
            <a:satOff val="0"/>
            <a:lumOff val="0"/>
            <a:alphaOff val="0"/>
          </a:schemeClr>
        </a:solidFill>
        <a:ln>
          <a:noFill/>
        </a:ln>
        <a:effectLst>
          <a:outerShdw blurRad="50800" dist="381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CB31BDDE-E287-4C0C-BB51-F2B1F8FB9B11}">
      <dsp:nvSpPr>
        <dsp:cNvPr id="0" name=""/>
        <dsp:cNvSpPr/>
      </dsp:nvSpPr>
      <dsp:spPr>
        <a:xfrm>
          <a:off x="5738149" y="1397386"/>
          <a:ext cx="1709586" cy="1709286"/>
        </a:xfrm>
        <a:prstGeom prst="ellipse">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ar-JO" sz="1800" b="1" kern="1200"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الفعل مجرم في ظل  قانون قديم</a:t>
          </a:r>
          <a:endParaRPr lang="en-US" sz="1800" b="1" kern="1200"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sp:txBody>
      <dsp:txXfrm>
        <a:off x="5982376" y="1641616"/>
        <a:ext cx="1221133" cy="1220827"/>
      </dsp:txXfrm>
    </dsp:sp>
  </dsp:spTree>
</dsp:drawing>
</file>

<file path=ppt/diagrams/layout1.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11/layout/CircleProcess">
  <dgm:title val="Circle Process"/>
  <dgm:desc val="Use to show sequential steps in a process. Limited to eleven Level 1 shapes with an unlimited number of Level 2 shapes. Works best with small amounts of text. Unused text does not appear, but remains available if you switch layouts."/>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fgAcc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763438F2-FFAF-47A5-9663-DC5DB7901D17}" type="datetimeFigureOut">
              <a:rPr lang="en-US"/>
              <a:pPr>
                <a:defRPr/>
              </a:pPr>
              <a:t>1/28/2019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cs typeface="Simplified Arabic" panose="02020603050405020304" pitchFamily="18" charset="-78"/>
              </a:defRPr>
            </a:lvl1pPr>
          </a:lstStyle>
          <a:p>
            <a:fld id="{53A078BA-11B0-4AA5-882C-B3ABA81EA047}" type="slidenum">
              <a:rPr lang="en-US" altLang="en-US" smtClean="0"/>
              <a:pPr/>
              <a:t>‹#›</a:t>
            </a:fld>
            <a:endParaRPr lang="en-US" altLang="en-US" dirty="0"/>
          </a:p>
        </p:txBody>
      </p:sp>
    </p:spTree>
    <p:extLst>
      <p:ext uri="{BB962C8B-B14F-4D97-AF65-F5344CB8AC3E}">
        <p14:creationId xmlns:p14="http://schemas.microsoft.com/office/powerpoint/2010/main" val="293067184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A078BA-11B0-4AA5-882C-B3ABA81EA047}" type="slidenum">
              <a:rPr lang="en-US" altLang="en-US" smtClean="0"/>
              <a:pPr/>
              <a:t>14</a:t>
            </a:fld>
            <a:endParaRPr lang="en-US" altLang="en-US" dirty="0"/>
          </a:p>
        </p:txBody>
      </p:sp>
    </p:spTree>
    <p:extLst>
      <p:ext uri="{BB962C8B-B14F-4D97-AF65-F5344CB8AC3E}">
        <p14:creationId xmlns:p14="http://schemas.microsoft.com/office/powerpoint/2010/main" val="37552643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A078BA-11B0-4AA5-882C-B3ABA81EA047}" type="slidenum">
              <a:rPr lang="en-US" altLang="en-US" smtClean="0"/>
              <a:pPr/>
              <a:t>17</a:t>
            </a:fld>
            <a:endParaRPr lang="en-US" altLang="en-US" dirty="0"/>
          </a:p>
        </p:txBody>
      </p:sp>
    </p:spTree>
    <p:extLst>
      <p:ext uri="{BB962C8B-B14F-4D97-AF65-F5344CB8AC3E}">
        <p14:creationId xmlns:p14="http://schemas.microsoft.com/office/powerpoint/2010/main" val="4294881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11" name="Date Placeholder 29"/>
          <p:cNvSpPr>
            <a:spLocks noGrp="1"/>
          </p:cNvSpPr>
          <p:nvPr>
            <p:ph type="dt" sz="half" idx="10"/>
          </p:nvPr>
        </p:nvSpPr>
        <p:spPr/>
        <p:txBody>
          <a:bodyPr/>
          <a:lstStyle>
            <a:lvl1pPr>
              <a:defRPr smtClean="0">
                <a:solidFill>
                  <a:srgbClr val="FFFFFF"/>
                </a:solidFill>
              </a:defRPr>
            </a:lvl1pPr>
            <a:extLst/>
          </a:lstStyle>
          <a:p>
            <a:pPr>
              <a:defRPr/>
            </a:pPr>
            <a:fld id="{15FFE605-8C4E-4294-A85F-986C78986880}" type="datetime1">
              <a:rPr lang="en-US" smtClean="0"/>
              <a:t>1/28/2019</a:t>
            </a:fld>
            <a:endParaRPr lang="en-US" dirty="0"/>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dirty="0"/>
          </a:p>
        </p:txBody>
      </p:sp>
      <p:sp>
        <p:nvSpPr>
          <p:cNvPr id="13" name="Slide Number Placeholder 26"/>
          <p:cNvSpPr>
            <a:spLocks noGrp="1"/>
          </p:cNvSpPr>
          <p:nvPr>
            <p:ph type="sldNum" sz="quarter" idx="12"/>
          </p:nvPr>
        </p:nvSpPr>
        <p:spPr/>
        <p:txBody>
          <a:bodyPr/>
          <a:lstStyle>
            <a:lvl1pPr>
              <a:defRPr>
                <a:solidFill>
                  <a:srgbClr val="FFFFFF"/>
                </a:solidFill>
              </a:defRPr>
            </a:lvl1pPr>
          </a:lstStyle>
          <a:p>
            <a:fld id="{D6DA028E-B514-4AB6-B2EA-B51A3B5E11CF}" type="slidenum">
              <a:rPr lang="en-US" altLang="en-US"/>
              <a:pPr/>
              <a:t>‹#›</a:t>
            </a:fld>
            <a:endParaRPr lang="en-US" altLang="en-US" dirty="0"/>
          </a:p>
        </p:txBody>
      </p:sp>
    </p:spTree>
    <p:extLst>
      <p:ext uri="{BB962C8B-B14F-4D97-AF65-F5344CB8AC3E}">
        <p14:creationId xmlns:p14="http://schemas.microsoft.com/office/powerpoint/2010/main" val="965838522"/>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D71B4950-594F-4E01-8FE8-F79B7EF529DA}" type="datetime1">
              <a:rPr lang="en-US" smtClean="0"/>
              <a:t>1/28/2019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C9F4A4D9-ED05-4ACE-8A1A-B56A75B5D0D1}" type="slidenum">
              <a:rPr lang="en-US" altLang="en-US"/>
              <a:pPr/>
              <a:t>‹#›</a:t>
            </a:fld>
            <a:endParaRPr lang="en-US" altLang="en-US" dirty="0"/>
          </a:p>
        </p:txBody>
      </p:sp>
    </p:spTree>
    <p:extLst>
      <p:ext uri="{BB962C8B-B14F-4D97-AF65-F5344CB8AC3E}">
        <p14:creationId xmlns:p14="http://schemas.microsoft.com/office/powerpoint/2010/main" val="2798441020"/>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1C177E4D-CF76-4F5F-BCA0-9E673BEA0E22}" type="datetime1">
              <a:rPr lang="en-US" smtClean="0"/>
              <a:t>1/28/2019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64F7AE81-4ABA-4122-AA68-6A9C22319880}" type="slidenum">
              <a:rPr lang="en-US" altLang="en-US"/>
              <a:pPr/>
              <a:t>‹#›</a:t>
            </a:fld>
            <a:endParaRPr lang="en-US" altLang="en-US" dirty="0"/>
          </a:p>
        </p:txBody>
      </p:sp>
    </p:spTree>
    <p:extLst>
      <p:ext uri="{BB962C8B-B14F-4D97-AF65-F5344CB8AC3E}">
        <p14:creationId xmlns:p14="http://schemas.microsoft.com/office/powerpoint/2010/main" val="3628316200"/>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rtlCol="0"/>
          <a:lstStyle/>
          <a:p>
            <a:r>
              <a:rPr lang="en-US"/>
              <a:t>Click to edit Master title style</a:t>
            </a:r>
          </a:p>
        </p:txBody>
      </p:sp>
      <p:sp>
        <p:nvSpPr>
          <p:cNvPr id="4" name="Date Placeholder 9"/>
          <p:cNvSpPr>
            <a:spLocks noGrp="1"/>
          </p:cNvSpPr>
          <p:nvPr>
            <p:ph type="dt" sz="half" idx="10"/>
          </p:nvPr>
        </p:nvSpPr>
        <p:spPr/>
        <p:txBody>
          <a:bodyPr/>
          <a:lstStyle>
            <a:lvl1pPr>
              <a:defRPr/>
            </a:lvl1pPr>
          </a:lstStyle>
          <a:p>
            <a:pPr>
              <a:defRPr/>
            </a:pPr>
            <a:fld id="{D589CCB1-E8E1-4B1C-A872-1D4B9629C61B}" type="datetime1">
              <a:rPr lang="en-US" smtClean="0"/>
              <a:t>1/28/2019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5CC9CE27-4982-444C-9312-3DD47D12EDF3}" type="slidenum">
              <a:rPr lang="en-US" altLang="en-US"/>
              <a:pPr/>
              <a:t>‹#›</a:t>
            </a:fld>
            <a:endParaRPr lang="en-US" altLang="en-US" dirty="0"/>
          </a:p>
        </p:txBody>
      </p:sp>
    </p:spTree>
    <p:extLst>
      <p:ext uri="{BB962C8B-B14F-4D97-AF65-F5344CB8AC3E}">
        <p14:creationId xmlns:p14="http://schemas.microsoft.com/office/powerpoint/2010/main" val="547888255"/>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a:t>Click to edit Master title style</a:t>
            </a:r>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4759AD95-19C4-484D-A0AD-DC29DBE39F55}" type="datetime1">
              <a:rPr lang="en-US" smtClean="0"/>
              <a:t>1/28/2019</a:t>
            </a:fld>
            <a:endParaRPr lang="en-US" dirty="0"/>
          </a:p>
        </p:txBody>
      </p:sp>
      <p:sp>
        <p:nvSpPr>
          <p:cNvPr id="7" name="Footer Placeholder 4"/>
          <p:cNvSpPr>
            <a:spLocks noGrp="1"/>
          </p:cNvSpPr>
          <p:nvPr>
            <p:ph type="ftr" sz="quarter" idx="11"/>
          </p:nvPr>
        </p:nvSpPr>
        <p:spPr/>
        <p:txBody>
          <a:bodyPr/>
          <a:lstStyle>
            <a:lvl1pPr>
              <a:defRPr/>
            </a:lvl1pPr>
            <a:extLst/>
          </a:lstStyle>
          <a:p>
            <a:pPr>
              <a:defRPr/>
            </a:pPr>
            <a:endParaRPr lang="en-US" dirty="0"/>
          </a:p>
        </p:txBody>
      </p:sp>
      <p:sp>
        <p:nvSpPr>
          <p:cNvPr id="8" name="Slide Number Placeholder 5"/>
          <p:cNvSpPr>
            <a:spLocks noGrp="1"/>
          </p:cNvSpPr>
          <p:nvPr>
            <p:ph type="sldNum" sz="quarter" idx="12"/>
          </p:nvPr>
        </p:nvSpPr>
        <p:spPr/>
        <p:txBody>
          <a:bodyPr/>
          <a:lstStyle>
            <a:lvl1pPr>
              <a:defRPr/>
            </a:lvl1pPr>
          </a:lstStyle>
          <a:p>
            <a:fld id="{63F130A3-53D0-4DA5-AFC3-BDBB5488FCCC}" type="slidenum">
              <a:rPr lang="en-US" altLang="en-US"/>
              <a:pPr/>
              <a:t>‹#›</a:t>
            </a:fld>
            <a:endParaRPr lang="en-US" altLang="en-US" dirty="0"/>
          </a:p>
        </p:txBody>
      </p:sp>
    </p:spTree>
    <p:extLst>
      <p:ext uri="{BB962C8B-B14F-4D97-AF65-F5344CB8AC3E}">
        <p14:creationId xmlns:p14="http://schemas.microsoft.com/office/powerpoint/2010/main" val="3177205225"/>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rtlCol="0"/>
          <a:lstStyle/>
          <a:p>
            <a:r>
              <a:rPr lang="en-US"/>
              <a:t>Click to edit Master title style</a:t>
            </a:r>
          </a:p>
        </p:txBody>
      </p:sp>
      <p:sp>
        <p:nvSpPr>
          <p:cNvPr id="5" name="Date Placeholder 4"/>
          <p:cNvSpPr>
            <a:spLocks noGrp="1"/>
          </p:cNvSpPr>
          <p:nvPr>
            <p:ph type="dt" sz="half" idx="10"/>
          </p:nvPr>
        </p:nvSpPr>
        <p:spPr/>
        <p:txBody>
          <a:bodyPr/>
          <a:lstStyle>
            <a:lvl1pPr>
              <a:defRPr/>
            </a:lvl1pPr>
            <a:extLst/>
          </a:lstStyle>
          <a:p>
            <a:pPr>
              <a:defRPr/>
            </a:pPr>
            <a:fld id="{30B9E2AC-AD25-459F-9C12-F754E6A037DF}" type="datetime1">
              <a:rPr lang="en-US" smtClean="0"/>
              <a:t>1/28/2019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2712445D-6287-4F25-973C-D1263A2BE7DF}" type="slidenum">
              <a:rPr lang="en-US" altLang="en-US"/>
              <a:pPr/>
              <a:t>‹#›</a:t>
            </a:fld>
            <a:endParaRPr lang="en-US" altLang="en-US" dirty="0"/>
          </a:p>
        </p:txBody>
      </p:sp>
    </p:spTree>
    <p:extLst>
      <p:ext uri="{BB962C8B-B14F-4D97-AF65-F5344CB8AC3E}">
        <p14:creationId xmlns:p14="http://schemas.microsoft.com/office/powerpoint/2010/main" val="3162837076"/>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extLst/>
          </a:lstStyle>
          <a:p>
            <a:pPr>
              <a:defRPr/>
            </a:pPr>
            <a:fld id="{D1946132-254F-48EE-9B51-E1F26C96BCFB}" type="datetime1">
              <a:rPr lang="en-US" smtClean="0"/>
              <a:t>1/28/2019</a:t>
            </a:fld>
            <a:endParaRPr lang="en-US" dirty="0"/>
          </a:p>
        </p:txBody>
      </p:sp>
      <p:sp>
        <p:nvSpPr>
          <p:cNvPr id="8" name="Footer Placeholder 7"/>
          <p:cNvSpPr>
            <a:spLocks noGrp="1"/>
          </p:cNvSpPr>
          <p:nvPr>
            <p:ph type="ftr" sz="quarter" idx="11"/>
          </p:nvPr>
        </p:nvSpPr>
        <p:spPr/>
        <p:txBody>
          <a:bodyPr/>
          <a:lstStyle>
            <a:lvl1pPr>
              <a:defRPr/>
            </a:lvl1pPr>
            <a:extLst/>
          </a:lstStyle>
          <a:p>
            <a:pPr>
              <a:defRPr/>
            </a:pPr>
            <a:endParaRPr lang="en-US" dirty="0"/>
          </a:p>
        </p:txBody>
      </p:sp>
      <p:sp>
        <p:nvSpPr>
          <p:cNvPr id="9" name="Slide Number Placeholder 8"/>
          <p:cNvSpPr>
            <a:spLocks noGrp="1"/>
          </p:cNvSpPr>
          <p:nvPr>
            <p:ph type="sldNum" sz="quarter" idx="12"/>
          </p:nvPr>
        </p:nvSpPr>
        <p:spPr/>
        <p:txBody>
          <a:bodyPr/>
          <a:lstStyle>
            <a:lvl1pPr>
              <a:defRPr/>
            </a:lvl1pPr>
          </a:lstStyle>
          <a:p>
            <a:fld id="{613609EC-8B2B-4DD3-B05B-EE53E6BEA5B3}" type="slidenum">
              <a:rPr lang="en-US" altLang="en-US"/>
              <a:pPr/>
              <a:t>‹#›</a:t>
            </a:fld>
            <a:endParaRPr lang="en-US" altLang="en-US" dirty="0"/>
          </a:p>
        </p:txBody>
      </p:sp>
    </p:spTree>
    <p:extLst>
      <p:ext uri="{BB962C8B-B14F-4D97-AF65-F5344CB8AC3E}">
        <p14:creationId xmlns:p14="http://schemas.microsoft.com/office/powerpoint/2010/main" val="2500437263"/>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a:t>Click to edit Master title style</a:t>
            </a:r>
          </a:p>
        </p:txBody>
      </p:sp>
      <p:sp>
        <p:nvSpPr>
          <p:cNvPr id="3" name="Date Placeholder 2"/>
          <p:cNvSpPr>
            <a:spLocks noGrp="1"/>
          </p:cNvSpPr>
          <p:nvPr>
            <p:ph type="dt" sz="half" idx="10"/>
          </p:nvPr>
        </p:nvSpPr>
        <p:spPr/>
        <p:txBody>
          <a:bodyPr/>
          <a:lstStyle>
            <a:lvl1pPr>
              <a:defRPr/>
            </a:lvl1pPr>
            <a:extLst/>
          </a:lstStyle>
          <a:p>
            <a:pPr>
              <a:defRPr/>
            </a:pPr>
            <a:fld id="{8416AA2F-8052-42D6-AED4-F7F410DD5D31}" type="datetime1">
              <a:rPr lang="en-US" smtClean="0"/>
              <a:t>1/28/2019</a:t>
            </a:fld>
            <a:endParaRPr lang="en-US" dirty="0"/>
          </a:p>
        </p:txBody>
      </p:sp>
      <p:sp>
        <p:nvSpPr>
          <p:cNvPr id="4" name="Footer Placeholder 3"/>
          <p:cNvSpPr>
            <a:spLocks noGrp="1"/>
          </p:cNvSpPr>
          <p:nvPr>
            <p:ph type="ftr" sz="quarter" idx="11"/>
          </p:nvPr>
        </p:nvSpPr>
        <p:spPr/>
        <p:txBody>
          <a:bodyPr/>
          <a:lstStyle>
            <a:lvl1pPr>
              <a:defRPr/>
            </a:lvl1pPr>
            <a:extLst/>
          </a:lstStyle>
          <a:p>
            <a:pPr>
              <a:defRPr/>
            </a:pPr>
            <a:endParaRPr lang="en-US" dirty="0"/>
          </a:p>
        </p:txBody>
      </p:sp>
      <p:sp>
        <p:nvSpPr>
          <p:cNvPr id="5" name="Slide Number Placeholder 4"/>
          <p:cNvSpPr>
            <a:spLocks noGrp="1"/>
          </p:cNvSpPr>
          <p:nvPr>
            <p:ph type="sldNum" sz="quarter" idx="12"/>
          </p:nvPr>
        </p:nvSpPr>
        <p:spPr/>
        <p:txBody>
          <a:bodyPr/>
          <a:lstStyle>
            <a:lvl1pPr>
              <a:defRPr/>
            </a:lvl1pPr>
          </a:lstStyle>
          <a:p>
            <a:fld id="{6179A3DA-7CEC-45FF-91E5-2A27438CC260}" type="slidenum">
              <a:rPr lang="en-US" altLang="en-US"/>
              <a:pPr/>
              <a:t>‹#›</a:t>
            </a:fld>
            <a:endParaRPr lang="en-US" altLang="en-US" dirty="0"/>
          </a:p>
        </p:txBody>
      </p:sp>
    </p:spTree>
    <p:extLst>
      <p:ext uri="{BB962C8B-B14F-4D97-AF65-F5344CB8AC3E}">
        <p14:creationId xmlns:p14="http://schemas.microsoft.com/office/powerpoint/2010/main" val="192119839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60B435F1-24AD-4A84-929F-D38110DAC7A0}" type="datetime1">
              <a:rPr lang="en-US" smtClean="0"/>
              <a:t>1/28/2019</a:t>
            </a:fld>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dirty="0"/>
          </a:p>
        </p:txBody>
      </p:sp>
      <p:sp>
        <p:nvSpPr>
          <p:cNvPr id="4" name="Slide Number Placeholder 17"/>
          <p:cNvSpPr>
            <a:spLocks noGrp="1"/>
          </p:cNvSpPr>
          <p:nvPr>
            <p:ph type="sldNum" sz="quarter" idx="12"/>
          </p:nvPr>
        </p:nvSpPr>
        <p:spPr/>
        <p:txBody>
          <a:bodyPr/>
          <a:lstStyle>
            <a:lvl1pPr>
              <a:defRPr/>
            </a:lvl1pPr>
          </a:lstStyle>
          <a:p>
            <a:fld id="{0DC03BF1-4270-4B6D-84EA-FD2A929024F0}" type="slidenum">
              <a:rPr lang="en-US" altLang="en-US"/>
              <a:pPr/>
              <a:t>‹#›</a:t>
            </a:fld>
            <a:endParaRPr lang="en-US" altLang="en-US" dirty="0"/>
          </a:p>
        </p:txBody>
      </p:sp>
    </p:spTree>
    <p:extLst>
      <p:ext uri="{BB962C8B-B14F-4D97-AF65-F5344CB8AC3E}">
        <p14:creationId xmlns:p14="http://schemas.microsoft.com/office/powerpoint/2010/main" val="1605166619"/>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extLst/>
          </a:lstStyle>
          <a:p>
            <a:pPr>
              <a:defRPr/>
            </a:pPr>
            <a:fld id="{E0AEF5B1-8586-449B-9398-AB03E813160D}" type="datetime1">
              <a:rPr lang="en-US" smtClean="0"/>
              <a:t>1/28/2019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F6CF19CC-F72A-450D-942A-CED7DC44845B}" type="slidenum">
              <a:rPr lang="en-US" altLang="en-US"/>
              <a:pPr/>
              <a:t>‹#›</a:t>
            </a:fld>
            <a:endParaRPr lang="en-US" altLang="en-US" dirty="0"/>
          </a:p>
        </p:txBody>
      </p:sp>
    </p:spTree>
    <p:extLst>
      <p:ext uri="{BB962C8B-B14F-4D97-AF65-F5344CB8AC3E}">
        <p14:creationId xmlns:p14="http://schemas.microsoft.com/office/powerpoint/2010/main" val="1685781505"/>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a:t>Click icon to add picture</a:t>
            </a: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t>Click to edit Master title style</a:t>
            </a:r>
          </a:p>
        </p:txBody>
      </p:sp>
      <p:sp>
        <p:nvSpPr>
          <p:cNvPr id="11" name="Date Placeholder 4"/>
          <p:cNvSpPr>
            <a:spLocks noGrp="1"/>
          </p:cNvSpPr>
          <p:nvPr>
            <p:ph type="dt" sz="half" idx="10"/>
          </p:nvPr>
        </p:nvSpPr>
        <p:spPr/>
        <p:txBody>
          <a:bodyPr/>
          <a:lstStyle>
            <a:lvl1pPr>
              <a:defRPr smtClean="0">
                <a:solidFill>
                  <a:schemeClr val="tx1"/>
                </a:solidFill>
              </a:defRPr>
            </a:lvl1pPr>
            <a:extLst/>
          </a:lstStyle>
          <a:p>
            <a:pPr>
              <a:defRPr/>
            </a:pPr>
            <a:fld id="{F5685A6B-762B-45EA-AB17-3309DD24AB50}" type="datetime1">
              <a:rPr lang="en-US" smtClean="0"/>
              <a:t>1/28/2019</a:t>
            </a:fld>
            <a:endParaRPr lang="en-US" dirty="0"/>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dirty="0"/>
          </a:p>
        </p:txBody>
      </p:sp>
      <p:sp>
        <p:nvSpPr>
          <p:cNvPr id="13" name="Slide Number Placeholder 6"/>
          <p:cNvSpPr>
            <a:spLocks noGrp="1"/>
          </p:cNvSpPr>
          <p:nvPr>
            <p:ph type="sldNum" sz="quarter" idx="12"/>
          </p:nvPr>
        </p:nvSpPr>
        <p:spPr/>
        <p:txBody>
          <a:bodyPr/>
          <a:lstStyle>
            <a:lvl1pPr>
              <a:defRPr/>
            </a:lvl1pPr>
          </a:lstStyle>
          <a:p>
            <a:fld id="{EE1FC46B-7DE7-4DE1-B5DD-59B25234D861}" type="slidenum">
              <a:rPr lang="en-US" altLang="en-US"/>
              <a:pPr/>
              <a:t>‹#›</a:t>
            </a:fld>
            <a:endParaRPr lang="en-US" altLang="en-US" dirty="0"/>
          </a:p>
        </p:txBody>
      </p:sp>
    </p:spTree>
    <p:extLst>
      <p:ext uri="{BB962C8B-B14F-4D97-AF65-F5344CB8AC3E}">
        <p14:creationId xmlns:p14="http://schemas.microsoft.com/office/powerpoint/2010/main" val="198255201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a:t>Click to edit Master title style</a:t>
            </a:r>
          </a:p>
        </p:txBody>
      </p:sp>
      <p:sp>
        <p:nvSpPr>
          <p:cNvPr id="1033"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cs typeface="+mn-cs"/>
              </a:defRPr>
            </a:lvl1pPr>
            <a:extLst/>
          </a:lstStyle>
          <a:p>
            <a:pPr>
              <a:defRPr/>
            </a:pPr>
            <a:fld id="{E591F664-F12A-45FD-BC24-C481AD569519}" type="datetime1">
              <a:rPr lang="en-US" smtClean="0"/>
              <a:t>1/28/2019</a:t>
            </a:fld>
            <a:endParaRPr lang="en-US"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n-US" dirty="0"/>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a:defRPr sz="1000">
                <a:latin typeface="Lucida Sans Unicode" panose="020B0602030504020204" pitchFamily="34" charset="0"/>
                <a:cs typeface="Simplified Arabic" panose="02020603050405020304" pitchFamily="18" charset="-78"/>
              </a:defRPr>
            </a:lvl1pPr>
          </a:lstStyle>
          <a:p>
            <a:fld id="{F4F7265A-0115-4F7F-9917-C4E5D848EC5A}" type="slidenum">
              <a:rPr lang="en-US" altLang="en-US" smtClean="0"/>
              <a:pPr/>
              <a:t>‹#›</a:t>
            </a:fld>
            <a:endParaRPr lang="en-US" altLang="en-US" dirty="0"/>
          </a:p>
        </p:txBody>
      </p:sp>
    </p:spTree>
  </p:cSld>
  <p:clrMap bg1="lt1" tx1="dk1" bg2="lt2" tx2="dk2" accent1="accent1" accent2="accent2" accent3="accent3" accent4="accent4" accent5="accent5" accent6="accent6" hlink="hlink" folHlink="folHlink"/>
  <p:sldLayoutIdLst>
    <p:sldLayoutId id="2147483683" r:id="rId1"/>
    <p:sldLayoutId id="2147483679" r:id="rId2"/>
    <p:sldLayoutId id="2147483684" r:id="rId3"/>
    <p:sldLayoutId id="2147483685" r:id="rId4"/>
    <p:sldLayoutId id="2147483686" r:id="rId5"/>
    <p:sldLayoutId id="2147483687" r:id="rId6"/>
    <p:sldLayoutId id="2147483680" r:id="rId7"/>
    <p:sldLayoutId id="2147483688" r:id="rId8"/>
    <p:sldLayoutId id="2147483689" r:id="rId9"/>
    <p:sldLayoutId id="2147483681" r:id="rId10"/>
    <p:sldLayoutId id="2147483682" r:id="rId11"/>
  </p:sldLayoutIdLst>
  <p:transition spd="slow">
    <p:push dir="u"/>
  </p:transition>
  <p:hf hdr="0" ftr="0" dt="0"/>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anose="020B0602030504020204" pitchFamily="34" charset="0"/>
        </a:defRPr>
      </a:lvl2pPr>
      <a:lvl3pPr algn="l" rtl="0" fontAlgn="base">
        <a:spcBef>
          <a:spcPct val="0"/>
        </a:spcBef>
        <a:spcAft>
          <a:spcPct val="0"/>
        </a:spcAft>
        <a:defRPr sz="4100" b="1">
          <a:solidFill>
            <a:schemeClr val="tx2"/>
          </a:solidFill>
          <a:latin typeface="Lucida Sans Unicode" panose="020B0602030504020204" pitchFamily="34" charset="0"/>
        </a:defRPr>
      </a:lvl3pPr>
      <a:lvl4pPr algn="l" rtl="0" fontAlgn="base">
        <a:spcBef>
          <a:spcPct val="0"/>
        </a:spcBef>
        <a:spcAft>
          <a:spcPct val="0"/>
        </a:spcAft>
        <a:defRPr sz="4100" b="1">
          <a:solidFill>
            <a:schemeClr val="tx2"/>
          </a:solidFill>
          <a:latin typeface="Lucida Sans Unicode" panose="020B0602030504020204" pitchFamily="34" charset="0"/>
        </a:defRPr>
      </a:lvl4pPr>
      <a:lvl5pPr algn="l" rtl="0" fontAlgn="base">
        <a:spcBef>
          <a:spcPct val="0"/>
        </a:spcBef>
        <a:spcAft>
          <a:spcPct val="0"/>
        </a:spcAft>
        <a:defRPr sz="4100" b="1">
          <a:solidFill>
            <a:schemeClr val="tx2"/>
          </a:solidFill>
          <a:latin typeface="Lucida Sans Unicode" panose="020B0602030504020204" pitchFamily="34" charset="0"/>
        </a:defRPr>
      </a:lvl5pPr>
      <a:lvl6pPr marL="457200" algn="l" rtl="0" fontAlgn="base">
        <a:spcBef>
          <a:spcPct val="0"/>
        </a:spcBef>
        <a:spcAft>
          <a:spcPct val="0"/>
        </a:spcAft>
        <a:defRPr sz="4100" b="1">
          <a:solidFill>
            <a:schemeClr val="tx2"/>
          </a:solidFill>
          <a:latin typeface="Lucida Sans Unicode" panose="020B0602030504020204" pitchFamily="34" charset="0"/>
        </a:defRPr>
      </a:lvl6pPr>
      <a:lvl7pPr marL="914400" algn="l" rtl="0" fontAlgn="base">
        <a:spcBef>
          <a:spcPct val="0"/>
        </a:spcBef>
        <a:spcAft>
          <a:spcPct val="0"/>
        </a:spcAft>
        <a:defRPr sz="4100" b="1">
          <a:solidFill>
            <a:schemeClr val="tx2"/>
          </a:solidFill>
          <a:latin typeface="Lucida Sans Unicode" panose="020B0602030504020204" pitchFamily="34" charset="0"/>
        </a:defRPr>
      </a:lvl7pPr>
      <a:lvl8pPr marL="1371600" algn="l" rtl="0" fontAlgn="base">
        <a:spcBef>
          <a:spcPct val="0"/>
        </a:spcBef>
        <a:spcAft>
          <a:spcPct val="0"/>
        </a:spcAft>
        <a:defRPr sz="4100" b="1">
          <a:solidFill>
            <a:schemeClr val="tx2"/>
          </a:solidFill>
          <a:latin typeface="Lucida Sans Unicode" panose="020B0602030504020204" pitchFamily="34" charset="0"/>
        </a:defRPr>
      </a:lvl8pPr>
      <a:lvl9pPr marL="1828800" algn="l" rtl="0" fontAlgn="base">
        <a:spcBef>
          <a:spcPct val="0"/>
        </a:spcBef>
        <a:spcAft>
          <a:spcPct val="0"/>
        </a:spcAft>
        <a:defRPr sz="4100" b="1">
          <a:solidFill>
            <a:schemeClr val="tx2"/>
          </a:solidFill>
          <a:latin typeface="Lucida Sans Unicode" panose="020B0602030504020204" pitchFamily="34" charset="0"/>
        </a:defRPr>
      </a:lvl9pPr>
      <a:extLst/>
    </p:titleStyle>
    <p:bodyStyle>
      <a:lvl1pPr marL="365125" indent="-255588" algn="l" rtl="0" fontAlgn="base">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anose="05020102010507070707"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2.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pic>
        <p:nvPicPr>
          <p:cNvPr id="5" name="Content Placeholder 3"/>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24200" y="3657600"/>
            <a:ext cx="2286000" cy="22860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Title 2"/>
          <p:cNvSpPr>
            <a:spLocks noGrp="1"/>
          </p:cNvSpPr>
          <p:nvPr>
            <p:ph type="ctrTitle"/>
          </p:nvPr>
        </p:nvSpPr>
        <p:spPr>
          <a:xfrm>
            <a:off x="685800" y="1295400"/>
            <a:ext cx="7772400" cy="2057400"/>
          </a:xfrm>
        </p:spPr>
        <p:txBody>
          <a:bodyPr>
            <a:normAutofit/>
          </a:bodyPr>
          <a:lstStyle/>
          <a:p>
            <a:pPr marL="0" indent="0" algn="ctr" rtl="1">
              <a:buFont typeface="Arial" panose="020B0604020202020204" pitchFamily="34" charset="0"/>
              <a:buNone/>
            </a:pPr>
            <a:r>
              <a:rPr lang="ar-JO" sz="3600" b="1" dirty="0">
                <a:solidFill>
                  <a:srgbClr val="FFFF00"/>
                </a:solidFill>
                <a:effectLst/>
                <a:latin typeface="Simplified Arabic" panose="02020603050405020304" pitchFamily="18" charset="-78"/>
                <a:cs typeface="Simplified Arabic" panose="02020603050405020304" pitchFamily="18" charset="-78"/>
              </a:rPr>
              <a:t>مبدأ عدم رجعية </a:t>
            </a:r>
            <a:r>
              <a:rPr lang="ar-JO" sz="3600" b="1" dirty="0" smtClean="0">
                <a:solidFill>
                  <a:srgbClr val="FFFF00"/>
                </a:solidFill>
                <a:effectLst/>
                <a:latin typeface="Simplified Arabic" panose="02020603050405020304" pitchFamily="18" charset="-78"/>
                <a:cs typeface="Simplified Arabic" panose="02020603050405020304" pitchFamily="18" charset="-78"/>
              </a:rPr>
              <a:t>القوانين:</a:t>
            </a:r>
            <a:br>
              <a:rPr lang="ar-JO" sz="3600" b="1" dirty="0" smtClean="0">
                <a:solidFill>
                  <a:srgbClr val="FFFF00"/>
                </a:solidFill>
                <a:effectLst/>
                <a:latin typeface="Simplified Arabic" panose="02020603050405020304" pitchFamily="18" charset="-78"/>
                <a:cs typeface="Simplified Arabic" panose="02020603050405020304" pitchFamily="18" charset="-78"/>
              </a:rPr>
            </a:br>
            <a:r>
              <a:rPr lang="ar-JO" sz="3600" b="1" dirty="0" smtClean="0">
                <a:solidFill>
                  <a:srgbClr val="FFFF00"/>
                </a:solidFill>
                <a:effectLst/>
                <a:latin typeface="Simplified Arabic" panose="02020603050405020304" pitchFamily="18" charset="-78"/>
                <a:cs typeface="Simplified Arabic" panose="02020603050405020304" pitchFamily="18" charset="-78"/>
              </a:rPr>
              <a:t>القانون الاصلح للمتهم</a:t>
            </a:r>
            <a:r>
              <a:rPr lang="en-US" sz="3600" b="1" dirty="0" smtClean="0">
                <a:solidFill>
                  <a:srgbClr val="FFFF00"/>
                </a:solidFill>
                <a:effectLst/>
                <a:latin typeface="Simplified Arabic" panose="02020603050405020304" pitchFamily="18" charset="-78"/>
                <a:cs typeface="Simplified Arabic" panose="02020603050405020304" pitchFamily="18" charset="-78"/>
              </a:rPr>
              <a:t> </a:t>
            </a:r>
            <a:endParaRPr lang="en-US" sz="3600" b="1" dirty="0">
              <a:solidFill>
                <a:srgbClr val="FFFF00"/>
              </a:solidFill>
              <a:effectLst/>
              <a:latin typeface="Simplified Arabic" panose="02020603050405020304" pitchFamily="18" charset="-78"/>
              <a:cs typeface="Simplified Arabic" panose="02020603050405020304" pitchFamily="18" charset="-78"/>
            </a:endParaRPr>
          </a:p>
        </p:txBody>
      </p:sp>
      <p:sp>
        <p:nvSpPr>
          <p:cNvPr id="2" name="Slide Number Placeholder 1"/>
          <p:cNvSpPr>
            <a:spLocks noGrp="1"/>
          </p:cNvSpPr>
          <p:nvPr>
            <p:ph type="sldNum" sz="quarter" idx="12"/>
          </p:nvPr>
        </p:nvSpPr>
        <p:spPr/>
        <p:txBody>
          <a:bodyPr/>
          <a:lstStyle/>
          <a:p>
            <a:fld id="{D6DA028E-B514-4AB6-B2EA-B51A3B5E11CF}" type="slidenum">
              <a:rPr lang="en-US" altLang="en-US" smtClean="0"/>
              <a:pPr/>
              <a:t>1</a:t>
            </a:fld>
            <a:endParaRPr lang="en-US" altLang="en-US" dirty="0"/>
          </a:p>
        </p:txBody>
      </p:sp>
    </p:spTree>
    <p:extLst>
      <p:ext uri="{BB962C8B-B14F-4D97-AF65-F5344CB8AC3E}">
        <p14:creationId xmlns:p14="http://schemas.microsoft.com/office/powerpoint/2010/main" val="1348398545"/>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2057400"/>
            <a:ext cx="8229600" cy="4525963"/>
          </a:xfrm>
        </p:spPr>
        <p:txBody>
          <a:bodyPr>
            <a:normAutofit/>
          </a:bodyPr>
          <a:lstStyle/>
          <a:p>
            <a:pPr marL="109537" indent="0" algn="just" rtl="1">
              <a:lnSpc>
                <a:spcPct val="150000"/>
              </a:lnSpc>
              <a:buNone/>
            </a:pPr>
            <a:r>
              <a:rPr lang="ar-JO" sz="3600" b="1" dirty="0" smtClean="0">
                <a:solidFill>
                  <a:srgbClr val="FFFF00"/>
                </a:solidFill>
                <a:effectLst/>
                <a:latin typeface="Simplified Arabic" panose="02020603050405020304" pitchFamily="18" charset="-78"/>
                <a:cs typeface="Simplified Arabic" panose="02020603050405020304" pitchFamily="18" charset="-78"/>
              </a:rPr>
              <a:t>و عليه فان القانون الجنائي الجديد لا يطبق اذا كان من شأنه فرض </a:t>
            </a:r>
            <a:r>
              <a:rPr lang="ar-JO" sz="3600" b="1" dirty="0" smtClean="0">
                <a:solidFill>
                  <a:srgbClr val="FFFF00"/>
                </a:solidFill>
                <a:effectLst/>
                <a:latin typeface="Simplified Arabic" panose="02020603050405020304" pitchFamily="18" charset="-78"/>
                <a:cs typeface="Simplified Arabic" panose="02020603050405020304" pitchFamily="18" charset="-78"/>
              </a:rPr>
              <a:t>وتغليظ </a:t>
            </a:r>
            <a:r>
              <a:rPr lang="ar-JO" sz="3600" b="1" dirty="0" smtClean="0">
                <a:solidFill>
                  <a:srgbClr val="FFFF00"/>
                </a:solidFill>
                <a:effectLst/>
                <a:latin typeface="Simplified Arabic" panose="02020603050405020304" pitchFamily="18" charset="-78"/>
                <a:cs typeface="Simplified Arabic" panose="02020603050405020304" pitchFamily="18" charset="-78"/>
              </a:rPr>
              <a:t>العقوبة المفروضة على الفعل المرتكب.</a:t>
            </a:r>
            <a:endParaRPr lang="en-US" sz="3600" b="1" dirty="0">
              <a:solidFill>
                <a:srgbClr val="FFFF00"/>
              </a:solidFill>
              <a:effectLst/>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p:txBody>
          <a:bodyPr/>
          <a:lstStyle/>
          <a:p>
            <a:pPr marL="0" indent="0" algn="r" rtl="1">
              <a:buFont typeface="Arial" panose="020B0604020202020204" pitchFamily="34" charset="0"/>
              <a:buNone/>
            </a:pPr>
            <a:endParaRPr lang="en-US" sz="3600" b="1" dirty="0">
              <a:solidFill>
                <a:srgbClr val="FFFF00"/>
              </a:solidFill>
              <a:effectLst/>
              <a:latin typeface="Simplified Arabic" panose="02020603050405020304" pitchFamily="18" charset="-78"/>
              <a:cs typeface="Simplified Arabic" panose="02020603050405020304" pitchFamily="18" charset="-78"/>
            </a:endParaRPr>
          </a:p>
        </p:txBody>
      </p:sp>
      <p:sp>
        <p:nvSpPr>
          <p:cNvPr id="5" name="Slide Number Placeholder 4"/>
          <p:cNvSpPr>
            <a:spLocks noGrp="1"/>
          </p:cNvSpPr>
          <p:nvPr>
            <p:ph type="sldNum" sz="quarter" idx="12"/>
          </p:nvPr>
        </p:nvSpPr>
        <p:spPr>
          <a:xfrm>
            <a:off x="8458200" y="6408738"/>
            <a:ext cx="555625" cy="365125"/>
          </a:xfrm>
        </p:spPr>
        <p:txBody>
          <a:bodyPr/>
          <a:lstStyle/>
          <a:p>
            <a:pPr algn="l" rtl="1"/>
            <a:fld id="{5CC9CE27-4982-444C-9312-3DD47D12EDF3}" type="slidenum">
              <a:rPr lang="en-US" altLang="en-US" smtClean="0"/>
              <a:pPr algn="l" rtl="1"/>
              <a:t>10</a:t>
            </a:fld>
            <a:r>
              <a:rPr lang="ar-JO" altLang="en-US" dirty="0" smtClean="0"/>
              <a:t>/17</a:t>
            </a:r>
            <a:endParaRPr lang="en-US" altLang="en-US" dirty="0"/>
          </a:p>
        </p:txBody>
      </p:sp>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529364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12383"/>
            <a:ext cx="8229600" cy="4267200"/>
          </a:xfrm>
        </p:spPr>
        <p:txBody>
          <a:bodyPr>
            <a:noAutofit/>
          </a:bodyPr>
          <a:lstStyle/>
          <a:p>
            <a:pPr marL="852487" indent="-742950" algn="just" rtl="1">
              <a:buClr>
                <a:schemeClr val="bg1"/>
              </a:buClr>
              <a:buFont typeface="+mj-lt"/>
              <a:buAutoNum type="arabicPeriod"/>
            </a:pPr>
            <a:r>
              <a:rPr lang="ar-JO" sz="3600" b="1" dirty="0" smtClean="0">
                <a:solidFill>
                  <a:srgbClr val="FFFF00"/>
                </a:solidFill>
                <a:effectLst/>
                <a:latin typeface="Simplified Arabic" panose="02020603050405020304" pitchFamily="18" charset="-78"/>
                <a:cs typeface="Simplified Arabic" panose="02020603050405020304" pitchFamily="18" charset="-78"/>
              </a:rPr>
              <a:t>ان يكون القانون الجنائي اصلح للمتهم كما تم </a:t>
            </a:r>
            <a:r>
              <a:rPr lang="ar-JO" sz="3600" b="1" dirty="0" smtClean="0">
                <a:solidFill>
                  <a:srgbClr val="FFFF00"/>
                </a:solidFill>
                <a:effectLst/>
                <a:latin typeface="Simplified Arabic" panose="02020603050405020304" pitchFamily="18" charset="-78"/>
                <a:cs typeface="Simplified Arabic" panose="02020603050405020304" pitchFamily="18" charset="-78"/>
              </a:rPr>
              <a:t>شرحه.</a:t>
            </a:r>
            <a:endParaRPr lang="ar-JO" sz="3600" b="1" dirty="0" smtClean="0">
              <a:solidFill>
                <a:srgbClr val="FFFF00"/>
              </a:solidFill>
              <a:effectLst/>
              <a:latin typeface="Simplified Arabic" panose="02020603050405020304" pitchFamily="18" charset="-78"/>
              <a:cs typeface="Simplified Arabic" panose="02020603050405020304" pitchFamily="18" charset="-78"/>
            </a:endParaRPr>
          </a:p>
          <a:p>
            <a:pPr marL="852487" indent="-742950" algn="just" rtl="1">
              <a:buClr>
                <a:schemeClr val="bg1"/>
              </a:buClr>
              <a:buFont typeface="+mj-lt"/>
              <a:buAutoNum type="arabicPeriod"/>
            </a:pPr>
            <a:r>
              <a:rPr lang="ar-JO" sz="3600" b="1" dirty="0" smtClean="0">
                <a:solidFill>
                  <a:srgbClr val="FFFF00"/>
                </a:solidFill>
                <a:effectLst/>
                <a:latin typeface="Simplified Arabic" panose="02020603050405020304" pitchFamily="18" charset="-78"/>
                <a:cs typeface="Simplified Arabic" panose="02020603050405020304" pitchFamily="18" charset="-78"/>
              </a:rPr>
              <a:t>ان يكون القانون الجنائي الجديد اصلح للمتهم قد صدر بعد وقوع </a:t>
            </a:r>
            <a:r>
              <a:rPr lang="ar-JO" sz="3600" b="1" dirty="0" smtClean="0">
                <a:solidFill>
                  <a:srgbClr val="FFFF00"/>
                </a:solidFill>
                <a:effectLst/>
                <a:latin typeface="Simplified Arabic" panose="02020603050405020304" pitchFamily="18" charset="-78"/>
                <a:cs typeface="Simplified Arabic" panose="02020603050405020304" pitchFamily="18" charset="-78"/>
              </a:rPr>
              <a:t>الفعل.</a:t>
            </a:r>
            <a:endParaRPr lang="ar-JO" sz="3600" b="1" dirty="0" smtClean="0">
              <a:solidFill>
                <a:srgbClr val="FFFF00"/>
              </a:solidFill>
              <a:effectLst/>
              <a:latin typeface="Simplified Arabic" panose="02020603050405020304" pitchFamily="18" charset="-78"/>
              <a:cs typeface="Simplified Arabic" panose="02020603050405020304" pitchFamily="18" charset="-78"/>
            </a:endParaRPr>
          </a:p>
          <a:p>
            <a:pPr marL="852487" indent="-742950" algn="just" rtl="1">
              <a:buClr>
                <a:schemeClr val="bg1"/>
              </a:buClr>
              <a:buFont typeface="+mj-lt"/>
              <a:buAutoNum type="arabicPeriod"/>
            </a:pPr>
            <a:r>
              <a:rPr lang="ar-JO" sz="3600" b="1" dirty="0" smtClean="0">
                <a:solidFill>
                  <a:srgbClr val="FFFF00"/>
                </a:solidFill>
                <a:effectLst/>
                <a:latin typeface="Simplified Arabic" panose="02020603050405020304" pitchFamily="18" charset="-78"/>
                <a:cs typeface="Simplified Arabic" panose="02020603050405020304" pitchFamily="18" charset="-78"/>
              </a:rPr>
              <a:t>الا يكون القانون الجنائي الجديد الاصلح للمتهم قد صدر بعد صدور حكم نهائي بات </a:t>
            </a:r>
            <a:r>
              <a:rPr lang="ar-JO" sz="3600" b="1" dirty="0" smtClean="0">
                <a:solidFill>
                  <a:srgbClr val="FFFF00"/>
                </a:solidFill>
                <a:effectLst/>
                <a:latin typeface="Simplified Arabic" panose="02020603050405020304" pitchFamily="18" charset="-78"/>
                <a:cs typeface="Simplified Arabic" panose="02020603050405020304" pitchFamily="18" charset="-78"/>
              </a:rPr>
              <a:t>ومبرم </a:t>
            </a:r>
            <a:r>
              <a:rPr lang="ar-JO" sz="3600" b="1" dirty="0" smtClean="0">
                <a:solidFill>
                  <a:srgbClr val="FFFF00"/>
                </a:solidFill>
                <a:effectLst/>
                <a:latin typeface="Simplified Arabic" panose="02020603050405020304" pitchFamily="18" charset="-78"/>
                <a:cs typeface="Simplified Arabic" panose="02020603050405020304" pitchFamily="18" charset="-78"/>
              </a:rPr>
              <a:t>في القضية .</a:t>
            </a:r>
          </a:p>
          <a:p>
            <a:pPr marL="852487" indent="-742950" algn="r" rtl="1">
              <a:buClr>
                <a:schemeClr val="bg1"/>
              </a:buClr>
              <a:buFont typeface="+mj-lt"/>
              <a:buAutoNum type="arabicPeriod"/>
            </a:pPr>
            <a:endParaRPr lang="ar-JO" sz="3600" b="1" dirty="0" smtClean="0">
              <a:solidFill>
                <a:srgbClr val="FFFF00"/>
              </a:solidFill>
              <a:effectLst/>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457200" y="274638"/>
            <a:ext cx="7467600" cy="1143000"/>
          </a:xfrm>
        </p:spPr>
        <p:txBody>
          <a:bodyPr>
            <a:normAutofit/>
          </a:bodyPr>
          <a:lstStyle/>
          <a:p>
            <a:pPr marL="0" indent="0" algn="ctr" rtl="1">
              <a:buFont typeface="Arial" panose="020B0604020202020204" pitchFamily="34" charset="0"/>
              <a:buNone/>
            </a:pPr>
            <a:r>
              <a:rPr lang="ar-JO" sz="3600" b="1" dirty="0" smtClean="0">
                <a:solidFill>
                  <a:schemeClr val="bg1"/>
                </a:solidFill>
                <a:effectLst/>
                <a:latin typeface="Simplified Arabic" panose="02020603050405020304" pitchFamily="18" charset="-78"/>
                <a:cs typeface="Simplified Arabic" panose="02020603050405020304" pitchFamily="18" charset="-78"/>
              </a:rPr>
              <a:t>شروط سريان القانون الجنائي الاصلح للمتهم </a:t>
            </a:r>
            <a:endParaRPr lang="en-US" sz="3600" b="1" dirty="0">
              <a:solidFill>
                <a:schemeClr val="bg1"/>
              </a:solidFill>
              <a:effectLst/>
              <a:latin typeface="Simplified Arabic" panose="02020603050405020304" pitchFamily="18" charset="-78"/>
              <a:cs typeface="Simplified Arabic" panose="02020603050405020304" pitchFamily="18" charset="-78"/>
            </a:endParaRPr>
          </a:p>
        </p:txBody>
      </p:sp>
      <p:sp>
        <p:nvSpPr>
          <p:cNvPr id="5" name="Slide Number Placeholder 4"/>
          <p:cNvSpPr>
            <a:spLocks noGrp="1"/>
          </p:cNvSpPr>
          <p:nvPr>
            <p:ph type="sldNum" sz="quarter" idx="12"/>
          </p:nvPr>
        </p:nvSpPr>
        <p:spPr/>
        <p:txBody>
          <a:bodyPr/>
          <a:lstStyle/>
          <a:p>
            <a:fld id="{5CC9CE27-4982-444C-9312-3DD47D12EDF3}" type="slidenum">
              <a:rPr lang="en-US" altLang="en-US" smtClean="0"/>
              <a:pPr/>
              <a:t>11</a:t>
            </a:fld>
            <a:endParaRPr lang="en-US" altLang="en-US" dirty="0"/>
          </a:p>
        </p:txBody>
      </p:sp>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022228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057400"/>
            <a:ext cx="8229600" cy="3949891"/>
          </a:xfrm>
        </p:spPr>
        <p:txBody>
          <a:bodyPr/>
          <a:lstStyle/>
          <a:p>
            <a:pPr marL="109537" indent="0" algn="just" rtl="1">
              <a:lnSpc>
                <a:spcPct val="150000"/>
              </a:lnSpc>
              <a:buNone/>
            </a:pPr>
            <a:r>
              <a:rPr lang="ar-JO" sz="3600" b="1" dirty="0" smtClean="0">
                <a:solidFill>
                  <a:srgbClr val="FFFF00"/>
                </a:solidFill>
                <a:effectLst/>
                <a:latin typeface="Simplified Arabic" panose="02020603050405020304" pitchFamily="18" charset="-78"/>
                <a:cs typeface="Simplified Arabic" panose="02020603050405020304" pitchFamily="18" charset="-78"/>
              </a:rPr>
              <a:t>اذا صدر القانون الجنائي الاصلح للمتهم بعد صدور حكم نهائي في القضية </a:t>
            </a:r>
            <a:r>
              <a:rPr lang="ar-JO" sz="3600" b="1" dirty="0" smtClean="0">
                <a:solidFill>
                  <a:srgbClr val="FFFF00"/>
                </a:solidFill>
                <a:effectLst/>
                <a:latin typeface="Simplified Arabic" panose="02020603050405020304" pitchFamily="18" charset="-78"/>
                <a:cs typeface="Simplified Arabic" panose="02020603050405020304" pitchFamily="18" charset="-78"/>
              </a:rPr>
              <a:t>واباح </a:t>
            </a:r>
            <a:r>
              <a:rPr lang="ar-JO" sz="3600" b="1" dirty="0" smtClean="0">
                <a:solidFill>
                  <a:srgbClr val="FFFF00"/>
                </a:solidFill>
                <a:effectLst/>
                <a:latin typeface="Simplified Arabic" panose="02020603050405020304" pitchFamily="18" charset="-78"/>
                <a:cs typeface="Simplified Arabic" panose="02020603050405020304" pitchFamily="18" charset="-78"/>
              </a:rPr>
              <a:t>الفعل الذي ادين الشخص </a:t>
            </a:r>
            <a:r>
              <a:rPr lang="ar-JO" sz="3600" b="1" dirty="0" smtClean="0">
                <a:solidFill>
                  <a:srgbClr val="FFFF00"/>
                </a:solidFill>
                <a:effectLst/>
                <a:latin typeface="Simplified Arabic" panose="02020603050405020304" pitchFamily="18" charset="-78"/>
                <a:cs typeface="Simplified Arabic" panose="02020603050405020304" pitchFamily="18" charset="-78"/>
              </a:rPr>
              <a:t>بسببه، </a:t>
            </a:r>
            <a:r>
              <a:rPr lang="ar-JO" sz="3600" b="1" dirty="0" smtClean="0">
                <a:solidFill>
                  <a:srgbClr val="FFFF00"/>
                </a:solidFill>
                <a:effectLst/>
                <a:latin typeface="Simplified Arabic" panose="02020603050405020304" pitchFamily="18" charset="-78"/>
                <a:cs typeface="Simplified Arabic" panose="02020603050405020304" pitchFamily="18" charset="-78"/>
              </a:rPr>
              <a:t>فيجب ايقاف الحكم </a:t>
            </a:r>
            <a:r>
              <a:rPr lang="ar-JO" sz="3600" b="1" dirty="0" smtClean="0">
                <a:solidFill>
                  <a:srgbClr val="FFFF00"/>
                </a:solidFill>
                <a:effectLst/>
                <a:latin typeface="Simplified Arabic" panose="02020603050405020304" pitchFamily="18" charset="-78"/>
                <a:cs typeface="Simplified Arabic" panose="02020603050405020304" pitchFamily="18" charset="-78"/>
              </a:rPr>
              <a:t>والعقوبة واخلاء </a:t>
            </a:r>
            <a:r>
              <a:rPr lang="ar-JO" sz="3600" b="1" dirty="0" smtClean="0">
                <a:solidFill>
                  <a:srgbClr val="FFFF00"/>
                </a:solidFill>
                <a:effectLst/>
                <a:latin typeface="Simplified Arabic" panose="02020603050405020304" pitchFamily="18" charset="-78"/>
                <a:cs typeface="Simplified Arabic" panose="02020603050405020304" pitchFamily="18" charset="-78"/>
              </a:rPr>
              <a:t>سبيل المحكوم عليه اذا كان في السجن .</a:t>
            </a:r>
          </a:p>
          <a:p>
            <a:pPr marL="109537" indent="0" algn="ctr" rtl="1">
              <a:lnSpc>
                <a:spcPct val="150000"/>
              </a:lnSpc>
              <a:buNone/>
            </a:pPr>
            <a:endParaRPr lang="en-US" sz="3600" b="1" dirty="0" smtClean="0">
              <a:solidFill>
                <a:srgbClr val="FFFF00"/>
              </a:solidFill>
              <a:effectLst/>
              <a:latin typeface="Simplified Arabic" panose="02020603050405020304" pitchFamily="18" charset="-78"/>
              <a:cs typeface="Simplified Arabic" panose="02020603050405020304" pitchFamily="18" charset="-78"/>
            </a:endParaRPr>
          </a:p>
          <a:p>
            <a:pPr marL="109537" indent="0" algn="r" rtl="1">
              <a:lnSpc>
                <a:spcPct val="150000"/>
              </a:lnSpc>
              <a:buNone/>
            </a:pPr>
            <a:endParaRPr lang="en-US" sz="3600" b="1" dirty="0">
              <a:solidFill>
                <a:srgbClr val="FFFF00"/>
              </a:solidFill>
              <a:effectLst/>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p:txBody>
          <a:bodyPr/>
          <a:lstStyle/>
          <a:p>
            <a:pPr marL="0" indent="0" algn="r" rtl="1">
              <a:buFont typeface="Arial" panose="020B0604020202020204" pitchFamily="34" charset="0"/>
              <a:buNone/>
            </a:pPr>
            <a:endParaRPr lang="en-US" sz="3600" b="1" dirty="0">
              <a:solidFill>
                <a:srgbClr val="FFFF00"/>
              </a:solidFill>
              <a:effectLst/>
              <a:latin typeface="Simplified Arabic" panose="02020603050405020304" pitchFamily="18" charset="-78"/>
              <a:cs typeface="Simplified Arabic" panose="02020603050405020304" pitchFamily="18" charset="-78"/>
            </a:endParaRPr>
          </a:p>
        </p:txBody>
      </p:sp>
      <p:sp>
        <p:nvSpPr>
          <p:cNvPr id="4" name="Slide Number Placeholder 3"/>
          <p:cNvSpPr>
            <a:spLocks noGrp="1"/>
          </p:cNvSpPr>
          <p:nvPr>
            <p:ph type="sldNum" sz="quarter" idx="12"/>
          </p:nvPr>
        </p:nvSpPr>
        <p:spPr>
          <a:xfrm>
            <a:off x="8382000" y="6408738"/>
            <a:ext cx="631825" cy="365125"/>
          </a:xfrm>
        </p:spPr>
        <p:txBody>
          <a:bodyPr/>
          <a:lstStyle/>
          <a:p>
            <a:pPr algn="l" rtl="1"/>
            <a:fld id="{5CC9CE27-4982-444C-9312-3DD47D12EDF3}" type="slidenum">
              <a:rPr lang="en-US" altLang="en-US" smtClean="0"/>
              <a:pPr algn="l" rtl="1"/>
              <a:t>12</a:t>
            </a:fld>
            <a:r>
              <a:rPr lang="ar-JO" altLang="en-US" dirty="0" smtClean="0"/>
              <a:t>/17</a:t>
            </a:r>
            <a:endParaRPr lang="en-US" altLang="en-US" dirty="0"/>
          </a:p>
        </p:txBody>
      </p:sp>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013508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17513" y="76200"/>
            <a:ext cx="8596312" cy="6172200"/>
          </a:xfrm>
        </p:spPr>
        <p:txBody>
          <a:bodyPr>
            <a:normAutofit fontScale="92500" lnSpcReduction="20000"/>
          </a:bodyPr>
          <a:lstStyle/>
          <a:p>
            <a:pPr marL="109537" indent="0" algn="just" rtl="1">
              <a:lnSpc>
                <a:spcPct val="160000"/>
              </a:lnSpc>
              <a:buNone/>
            </a:pPr>
            <a:endParaRPr lang="ar-JO" sz="3600" b="1" dirty="0" smtClean="0">
              <a:solidFill>
                <a:srgbClr val="FFFF00"/>
              </a:solidFill>
              <a:effectLst/>
              <a:latin typeface="Simplified Arabic" panose="02020603050405020304" pitchFamily="18" charset="-78"/>
              <a:cs typeface="Simplified Arabic" panose="02020603050405020304" pitchFamily="18" charset="-78"/>
            </a:endParaRPr>
          </a:p>
          <a:p>
            <a:pPr marL="109537" indent="0" algn="just" rtl="1">
              <a:lnSpc>
                <a:spcPct val="160000"/>
              </a:lnSpc>
              <a:buNone/>
            </a:pPr>
            <a:r>
              <a:rPr lang="ar-JO" sz="3600" b="1" dirty="0" smtClean="0">
                <a:solidFill>
                  <a:srgbClr val="FFFF00"/>
                </a:solidFill>
                <a:effectLst/>
                <a:latin typeface="Simplified Arabic" panose="02020603050405020304" pitchFamily="18" charset="-78"/>
                <a:cs typeface="Simplified Arabic" panose="02020603050405020304" pitchFamily="18" charset="-78"/>
              </a:rPr>
              <a:t>اذن </a:t>
            </a:r>
            <a:r>
              <a:rPr lang="ar-JO" sz="3600" b="1" dirty="0" smtClean="0">
                <a:solidFill>
                  <a:srgbClr val="FFFF00"/>
                </a:solidFill>
                <a:effectLst/>
                <a:latin typeface="Simplified Arabic" panose="02020603050405020304" pitchFamily="18" charset="-78"/>
                <a:cs typeface="Simplified Arabic" panose="02020603050405020304" pitchFamily="18" charset="-78"/>
              </a:rPr>
              <a:t>مما سبق نستطيع القول </a:t>
            </a:r>
            <a:r>
              <a:rPr lang="ar-JO" sz="3600" b="1" u="sng" dirty="0" smtClean="0">
                <a:solidFill>
                  <a:srgbClr val="FFFF00"/>
                </a:solidFill>
                <a:effectLst/>
                <a:latin typeface="Simplified Arabic" panose="02020603050405020304" pitchFamily="18" charset="-78"/>
                <a:cs typeface="Simplified Arabic" panose="02020603050405020304" pitchFamily="18" charset="-78"/>
              </a:rPr>
              <a:t>: يكون القانون أصلح للمتهم إذا كان يرفع عن الفعل صفة التجريم أو </a:t>
            </a:r>
            <a:r>
              <a:rPr lang="ar-JO" sz="3600" b="1" u="sng" dirty="0" smtClean="0">
                <a:solidFill>
                  <a:srgbClr val="FFFF00"/>
                </a:solidFill>
                <a:effectLst/>
                <a:latin typeface="Simplified Arabic" panose="02020603050405020304" pitchFamily="18" charset="-78"/>
                <a:cs typeface="Simplified Arabic" panose="02020603050405020304" pitchFamily="18" charset="-78"/>
              </a:rPr>
              <a:t>يخفف منها</a:t>
            </a:r>
            <a:endParaRPr lang="ar-JO" sz="3600" b="1" u="sng" dirty="0" smtClean="0">
              <a:solidFill>
                <a:srgbClr val="FFFF00"/>
              </a:solidFill>
              <a:effectLst/>
              <a:latin typeface="Simplified Arabic" panose="02020603050405020304" pitchFamily="18" charset="-78"/>
              <a:cs typeface="Simplified Arabic" panose="02020603050405020304" pitchFamily="18" charset="-78"/>
            </a:endParaRPr>
          </a:p>
          <a:p>
            <a:pPr marL="109537" indent="0" algn="just" rtl="1">
              <a:lnSpc>
                <a:spcPct val="160000"/>
              </a:lnSpc>
              <a:buNone/>
            </a:pPr>
            <a:endParaRPr lang="ar-JO" sz="3600" b="1" dirty="0" smtClean="0">
              <a:solidFill>
                <a:srgbClr val="FFFF00"/>
              </a:solidFill>
              <a:effectLst/>
              <a:latin typeface="Simplified Arabic" panose="02020603050405020304" pitchFamily="18" charset="-78"/>
              <a:cs typeface="Simplified Arabic" panose="02020603050405020304" pitchFamily="18" charset="-78"/>
            </a:endParaRPr>
          </a:p>
          <a:p>
            <a:pPr marL="109537" indent="0" algn="just" rtl="1">
              <a:lnSpc>
                <a:spcPct val="160000"/>
              </a:lnSpc>
              <a:buNone/>
            </a:pPr>
            <a:r>
              <a:rPr lang="ar-JO" sz="3600" b="1" u="sng" dirty="0" smtClean="0">
                <a:solidFill>
                  <a:srgbClr val="FFFF00"/>
                </a:solidFill>
                <a:effectLst/>
                <a:latin typeface="Simplified Arabic" panose="02020603050405020304" pitchFamily="18" charset="-78"/>
                <a:cs typeface="Simplified Arabic" panose="02020603050405020304" pitchFamily="18" charset="-78"/>
              </a:rPr>
              <a:t>صور القانون الأصلح للمتهم </a:t>
            </a:r>
            <a:r>
              <a:rPr lang="ar-JO" sz="3600" b="1" dirty="0" smtClean="0">
                <a:solidFill>
                  <a:srgbClr val="FFFF00"/>
                </a:solidFill>
                <a:effectLst/>
                <a:latin typeface="Simplified Arabic" panose="02020603050405020304" pitchFamily="18" charset="-78"/>
                <a:cs typeface="Simplified Arabic" panose="02020603050405020304" pitchFamily="18" charset="-78"/>
              </a:rPr>
              <a:t>: </a:t>
            </a:r>
          </a:p>
          <a:p>
            <a:pPr marL="0" lvl="1" indent="392113" algn="just" rtl="1">
              <a:lnSpc>
                <a:spcPct val="160000"/>
              </a:lnSpc>
              <a:buNone/>
            </a:pPr>
            <a:r>
              <a:rPr lang="ar-JO" sz="3600" b="1" dirty="0" smtClean="0">
                <a:solidFill>
                  <a:schemeClr val="bg1"/>
                </a:solidFill>
                <a:effectLst/>
                <a:latin typeface="Simplified Arabic" panose="02020603050405020304" pitchFamily="18" charset="-78"/>
                <a:cs typeface="Simplified Arabic" panose="02020603050405020304" pitchFamily="18" charset="-78"/>
              </a:rPr>
              <a:t>الصورة الأولى </a:t>
            </a:r>
            <a:r>
              <a:rPr lang="ar-JO" sz="3600" b="1" dirty="0" smtClean="0">
                <a:solidFill>
                  <a:srgbClr val="FFFF00"/>
                </a:solidFill>
                <a:effectLst/>
                <a:latin typeface="Simplified Arabic" panose="02020603050405020304" pitchFamily="18" charset="-78"/>
                <a:cs typeface="Simplified Arabic" panose="02020603050405020304" pitchFamily="18" charset="-78"/>
              </a:rPr>
              <a:t>: قانون يجعل الفعل غير معاقب عليه فيخفف من العقوبة المقررة </a:t>
            </a:r>
            <a:r>
              <a:rPr lang="ar-JO" sz="3600" b="1" dirty="0" smtClean="0">
                <a:solidFill>
                  <a:srgbClr val="FFFF00"/>
                </a:solidFill>
                <a:effectLst/>
                <a:latin typeface="Simplified Arabic" panose="02020603050405020304" pitchFamily="18" charset="-78"/>
                <a:cs typeface="Simplified Arabic" panose="02020603050405020304" pitchFamily="18" charset="-78"/>
              </a:rPr>
              <a:t>للفعل. ويشمل </a:t>
            </a:r>
            <a:r>
              <a:rPr lang="ar-JO" sz="3600" b="1" dirty="0" smtClean="0">
                <a:solidFill>
                  <a:srgbClr val="FFFF00"/>
                </a:solidFill>
                <a:effectLst/>
                <a:latin typeface="Simplified Arabic" panose="02020603050405020304" pitchFamily="18" charset="-78"/>
                <a:cs typeface="Simplified Arabic" panose="02020603050405020304" pitchFamily="18" charset="-78"/>
              </a:rPr>
              <a:t>كل قانون </a:t>
            </a:r>
            <a:r>
              <a:rPr lang="ar-JO" sz="3600" b="1" dirty="0" smtClean="0">
                <a:solidFill>
                  <a:schemeClr val="bg1"/>
                </a:solidFill>
                <a:effectLst/>
                <a:latin typeface="Simplified Arabic" panose="02020603050405020304" pitchFamily="18" charset="-78"/>
                <a:cs typeface="Simplified Arabic" panose="02020603050405020304" pitchFamily="18" charset="-78"/>
              </a:rPr>
              <a:t>يبيح</a:t>
            </a:r>
            <a:r>
              <a:rPr lang="ar-JO" sz="3600" b="1" dirty="0" smtClean="0">
                <a:solidFill>
                  <a:srgbClr val="FFFF00"/>
                </a:solidFill>
                <a:effectLst/>
                <a:latin typeface="Simplified Arabic" panose="02020603050405020304" pitchFamily="18" charset="-78"/>
                <a:cs typeface="Simplified Arabic" panose="02020603050405020304" pitchFamily="18" charset="-78"/>
              </a:rPr>
              <a:t> الفعل الذي كان يشكل جريمة بأن يرفع عنه صفة التجريم </a:t>
            </a:r>
            <a:endParaRPr lang="ar-JO" sz="3600" b="1" dirty="0">
              <a:solidFill>
                <a:srgbClr val="FFFF00"/>
              </a:solidFill>
              <a:effectLst/>
              <a:latin typeface="Simplified Arabic" panose="02020603050405020304" pitchFamily="18" charset="-78"/>
              <a:cs typeface="Simplified Arabic" panose="02020603050405020304" pitchFamily="18" charset="-78"/>
            </a:endParaRPr>
          </a:p>
        </p:txBody>
      </p:sp>
      <p:sp>
        <p:nvSpPr>
          <p:cNvPr id="5" name="Slide Number Placeholder 4"/>
          <p:cNvSpPr>
            <a:spLocks noGrp="1"/>
          </p:cNvSpPr>
          <p:nvPr>
            <p:ph type="sldNum" sz="quarter" idx="12"/>
          </p:nvPr>
        </p:nvSpPr>
        <p:spPr/>
        <p:txBody>
          <a:bodyPr/>
          <a:lstStyle/>
          <a:p>
            <a:fld id="{5CC9CE27-4982-444C-9312-3DD47D12EDF3}" type="slidenum">
              <a:rPr lang="en-US" altLang="en-US" smtClean="0"/>
              <a:pPr/>
              <a:t>13</a:t>
            </a:fld>
            <a:endParaRPr lang="en-US" altLang="en-US" dirty="0"/>
          </a:p>
        </p:txBody>
      </p:sp>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4299107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 calcmode="lin" valueType="num">
                                      <p:cBhvr additive="base">
                                        <p:cTn id="1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533400"/>
            <a:ext cx="8229600" cy="5473700"/>
          </a:xfrm>
        </p:spPr>
        <p:txBody>
          <a:bodyPr>
            <a:noAutofit/>
          </a:bodyPr>
          <a:lstStyle/>
          <a:p>
            <a:pPr marL="109537" indent="0" algn="just" rtl="1">
              <a:buNone/>
            </a:pPr>
            <a:endParaRPr lang="ar-JO" sz="3600" b="1" dirty="0" smtClean="0">
              <a:solidFill>
                <a:srgbClr val="FFFF00"/>
              </a:solidFill>
              <a:effectLst/>
              <a:latin typeface="Simplified Arabic" panose="02020603050405020304" pitchFamily="18" charset="-78"/>
              <a:cs typeface="Simplified Arabic" panose="02020603050405020304" pitchFamily="18" charset="-78"/>
            </a:endParaRPr>
          </a:p>
          <a:p>
            <a:pPr marL="109537" indent="0" algn="just" rtl="1">
              <a:lnSpc>
                <a:spcPct val="150000"/>
              </a:lnSpc>
              <a:buNone/>
            </a:pPr>
            <a:r>
              <a:rPr lang="ar-JO" sz="3600" b="1" dirty="0" smtClean="0">
                <a:solidFill>
                  <a:srgbClr val="FFFF00"/>
                </a:solidFill>
                <a:effectLst/>
                <a:latin typeface="Simplified Arabic" panose="02020603050405020304" pitchFamily="18" charset="-78"/>
                <a:cs typeface="Simplified Arabic" panose="02020603050405020304" pitchFamily="18" charset="-78"/>
              </a:rPr>
              <a:t>الصورة </a:t>
            </a:r>
            <a:r>
              <a:rPr lang="ar-JO" sz="3600" b="1" dirty="0" smtClean="0">
                <a:solidFill>
                  <a:srgbClr val="FFFF00"/>
                </a:solidFill>
                <a:effectLst/>
                <a:latin typeface="Simplified Arabic" panose="02020603050405020304" pitchFamily="18" charset="-78"/>
                <a:cs typeface="Simplified Arabic" panose="02020603050405020304" pitchFamily="18" charset="-78"/>
              </a:rPr>
              <a:t>الثانية : قانون </a:t>
            </a:r>
            <a:r>
              <a:rPr lang="ar-JO" sz="3600" b="1" dirty="0" smtClean="0">
                <a:solidFill>
                  <a:schemeClr val="bg1"/>
                </a:solidFill>
                <a:effectLst/>
                <a:latin typeface="Simplified Arabic" panose="02020603050405020304" pitchFamily="18" charset="-78"/>
                <a:cs typeface="Simplified Arabic" panose="02020603050405020304" pitchFamily="18" charset="-78"/>
              </a:rPr>
              <a:t>يخفف</a:t>
            </a:r>
            <a:r>
              <a:rPr lang="ar-JO" sz="3600" b="1" dirty="0" smtClean="0">
                <a:solidFill>
                  <a:srgbClr val="FFFF00"/>
                </a:solidFill>
                <a:effectLst/>
                <a:latin typeface="Simplified Arabic" panose="02020603050405020304" pitchFamily="18" charset="-78"/>
                <a:cs typeface="Simplified Arabic" panose="02020603050405020304" pitchFamily="18" charset="-78"/>
              </a:rPr>
              <a:t> العقوبة في هذا الفرض لا يرفع القانون عن الفعل صفة </a:t>
            </a:r>
            <a:r>
              <a:rPr lang="ar-JO" sz="3600" b="1" dirty="0" smtClean="0">
                <a:solidFill>
                  <a:srgbClr val="FFFF00"/>
                </a:solidFill>
                <a:effectLst/>
                <a:latin typeface="Simplified Arabic" panose="02020603050405020304" pitchFamily="18" charset="-78"/>
                <a:cs typeface="Simplified Arabic" panose="02020603050405020304" pitchFamily="18" charset="-78"/>
              </a:rPr>
              <a:t>التجريم، </a:t>
            </a:r>
            <a:r>
              <a:rPr lang="ar-JO" sz="3600" b="1" dirty="0" smtClean="0">
                <a:solidFill>
                  <a:srgbClr val="FFFF00"/>
                </a:solidFill>
                <a:effectLst/>
                <a:latin typeface="Simplified Arabic" panose="02020603050405020304" pitchFamily="18" charset="-78"/>
                <a:cs typeface="Simplified Arabic" panose="02020603050405020304" pitchFamily="18" charset="-78"/>
              </a:rPr>
              <a:t>بل يظل الفعل مشكلا لجريمة أي </a:t>
            </a:r>
            <a:r>
              <a:rPr lang="ar-JO" sz="3600" b="1" dirty="0" smtClean="0">
                <a:solidFill>
                  <a:srgbClr val="FFFF00"/>
                </a:solidFill>
                <a:effectLst/>
                <a:latin typeface="Simplified Arabic" panose="02020603050405020304" pitchFamily="18" charset="-78"/>
                <a:cs typeface="Simplified Arabic" panose="02020603050405020304" pitchFamily="18" charset="-78"/>
              </a:rPr>
              <a:t>معاقباً عليه، </a:t>
            </a:r>
            <a:r>
              <a:rPr lang="ar-JO" sz="3600" b="1" dirty="0" smtClean="0">
                <a:solidFill>
                  <a:srgbClr val="FFFF00"/>
                </a:solidFill>
                <a:effectLst/>
                <a:latin typeface="Simplified Arabic" panose="02020603050405020304" pitchFamily="18" charset="-78"/>
                <a:cs typeface="Simplified Arabic" panose="02020603050405020304" pitchFamily="18" charset="-78"/>
              </a:rPr>
              <a:t>ولكن القانون الجديد يخفف من العقوبة المقررة لذلك الفعل.</a:t>
            </a:r>
          </a:p>
          <a:p>
            <a:pPr marL="109537" indent="0" algn="just" rtl="1">
              <a:buNone/>
            </a:pPr>
            <a:endParaRPr lang="ar-JO" sz="3600" b="1" dirty="0" smtClean="0">
              <a:solidFill>
                <a:srgbClr val="FFFF00"/>
              </a:solidFill>
              <a:effectLst/>
              <a:latin typeface="Simplified Arabic" panose="02020603050405020304" pitchFamily="18" charset="-78"/>
              <a:cs typeface="Simplified Arabic" panose="02020603050405020304" pitchFamily="18" charset="-78"/>
            </a:endParaRPr>
          </a:p>
          <a:p>
            <a:pPr marL="109537" indent="0" algn="ctr" rtl="1">
              <a:buNone/>
            </a:pPr>
            <a:endParaRPr lang="ar-JO" sz="3600" b="1" dirty="0">
              <a:solidFill>
                <a:srgbClr val="FFFF00"/>
              </a:solidFill>
              <a:effectLst/>
              <a:latin typeface="Simplified Arabic" panose="02020603050405020304" pitchFamily="18" charset="-78"/>
              <a:cs typeface="Simplified Arabic" panose="02020603050405020304" pitchFamily="18" charset="-78"/>
            </a:endParaRPr>
          </a:p>
        </p:txBody>
      </p:sp>
      <p:sp>
        <p:nvSpPr>
          <p:cNvPr id="5" name="Slide Number Placeholder 4"/>
          <p:cNvSpPr>
            <a:spLocks noGrp="1"/>
          </p:cNvSpPr>
          <p:nvPr>
            <p:ph type="sldNum" sz="quarter" idx="12"/>
          </p:nvPr>
        </p:nvSpPr>
        <p:spPr>
          <a:xfrm>
            <a:off x="8458200" y="6408738"/>
            <a:ext cx="555625" cy="365125"/>
          </a:xfrm>
        </p:spPr>
        <p:txBody>
          <a:bodyPr/>
          <a:lstStyle/>
          <a:p>
            <a:pPr algn="l" rtl="1"/>
            <a:fld id="{5CC9CE27-4982-444C-9312-3DD47D12EDF3}" type="slidenum">
              <a:rPr lang="en-US" altLang="en-US" smtClean="0"/>
              <a:pPr algn="l" rtl="1"/>
              <a:t>14</a:t>
            </a:fld>
            <a:r>
              <a:rPr lang="ar-JO" altLang="en-US" dirty="0" smtClean="0"/>
              <a:t>/17</a:t>
            </a:r>
            <a:endParaRPr lang="en-US" altLang="en-US" dirty="0"/>
          </a:p>
        </p:txBody>
      </p:sp>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4435239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537" indent="0" algn="just" rtl="1">
              <a:lnSpc>
                <a:spcPct val="150000"/>
              </a:lnSpc>
              <a:buNone/>
            </a:pPr>
            <a:r>
              <a:rPr lang="ar-JO" sz="3600" b="1" dirty="0" smtClean="0">
                <a:solidFill>
                  <a:srgbClr val="FFFF00"/>
                </a:solidFill>
                <a:latin typeface="Simplified Arabic" panose="02020603050405020304" pitchFamily="18" charset="-78"/>
                <a:cs typeface="Simplified Arabic" panose="02020603050405020304" pitchFamily="18" charset="-78"/>
              </a:rPr>
              <a:t>أخيراً تجدر الإشارة الى النظرية الفقهية القانونية الجديدة ترى ان تطبيق القانون الاصلح للمتهم لا يعتبر تطبيقاً للقانون بأثر رجعي وانما هو تطبيق فوري ومباشر للقانون الجديد.</a:t>
            </a:r>
          </a:p>
          <a:p>
            <a:pPr marL="109537" indent="0" algn="just" rtl="1">
              <a:lnSpc>
                <a:spcPct val="150000"/>
              </a:lnSpc>
              <a:buNone/>
            </a:pPr>
            <a:endParaRPr lang="ar-JO" sz="3600" b="1" dirty="0">
              <a:solidFill>
                <a:srgbClr val="FFFF00"/>
              </a:solidFill>
              <a:latin typeface="Simplified Arabic" panose="02020603050405020304" pitchFamily="18" charset="-78"/>
              <a:cs typeface="Simplified Arabic" panose="02020603050405020304" pitchFamily="18" charset="-78"/>
            </a:endParaRPr>
          </a:p>
        </p:txBody>
      </p:sp>
      <p:sp>
        <p:nvSpPr>
          <p:cNvPr id="4" name="Slide Number Placeholder 3"/>
          <p:cNvSpPr>
            <a:spLocks noGrp="1"/>
          </p:cNvSpPr>
          <p:nvPr>
            <p:ph type="sldNum" sz="quarter" idx="12"/>
          </p:nvPr>
        </p:nvSpPr>
        <p:spPr/>
        <p:txBody>
          <a:bodyPr/>
          <a:lstStyle/>
          <a:p>
            <a:fld id="{5CC9CE27-4982-444C-9312-3DD47D12EDF3}" type="slidenum">
              <a:rPr lang="en-US" altLang="en-US" smtClean="0"/>
              <a:pPr/>
              <a:t>15</a:t>
            </a:fld>
            <a:endParaRPr lang="en-US" altLang="en-US" dirty="0"/>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5957505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762000"/>
            <a:ext cx="8229600" cy="5245100"/>
          </a:xfrm>
        </p:spPr>
        <p:txBody>
          <a:bodyPr/>
          <a:lstStyle/>
          <a:p>
            <a:pPr algn="just" rtl="1"/>
            <a:r>
              <a:rPr lang="ar-JO" sz="3600" b="1" dirty="0">
                <a:solidFill>
                  <a:srgbClr val="FFFF00"/>
                </a:solidFill>
                <a:latin typeface="Simplified Arabic" panose="02020603050405020304" pitchFamily="18" charset="-78"/>
                <a:cs typeface="Simplified Arabic" panose="02020603050405020304" pitchFamily="18" charset="-78"/>
              </a:rPr>
              <a:t>الحجة: ان الفعل و ان ارتكب في ظل القانون القديم فان المركز القانوني الناشئ عنه </a:t>
            </a:r>
            <a:r>
              <a:rPr lang="ar-JO" sz="3600" b="1" dirty="0" smtClean="0">
                <a:solidFill>
                  <a:srgbClr val="FFFF00"/>
                </a:solidFill>
                <a:latin typeface="Simplified Arabic" panose="02020603050405020304" pitchFamily="18" charset="-78"/>
                <a:cs typeface="Simplified Arabic" panose="02020603050405020304" pitchFamily="18" charset="-78"/>
              </a:rPr>
              <a:t>واعتبار </a:t>
            </a:r>
            <a:r>
              <a:rPr lang="ar-JO" sz="3600" b="1" dirty="0">
                <a:solidFill>
                  <a:srgbClr val="FFFF00"/>
                </a:solidFill>
                <a:latin typeface="Simplified Arabic" panose="02020603050405020304" pitchFamily="18" charset="-78"/>
                <a:cs typeface="Simplified Arabic" panose="02020603050405020304" pitchFamily="18" charset="-78"/>
              </a:rPr>
              <a:t>الفاعل مجرماً لا يتم تكوينه الا بعد صدور قرار قطعي ونهائي من المحكمة بتجريم </a:t>
            </a:r>
            <a:r>
              <a:rPr lang="ar-JO" sz="3600" b="1" dirty="0" smtClean="0">
                <a:solidFill>
                  <a:srgbClr val="FFFF00"/>
                </a:solidFill>
                <a:latin typeface="Simplified Arabic" panose="02020603050405020304" pitchFamily="18" charset="-78"/>
                <a:cs typeface="Simplified Arabic" panose="02020603050405020304" pitchFamily="18" charset="-78"/>
              </a:rPr>
              <a:t>الفعل.</a:t>
            </a:r>
          </a:p>
          <a:p>
            <a:pPr algn="just" rtl="1"/>
            <a:endParaRPr lang="ar-JO" sz="3600" b="1" dirty="0">
              <a:solidFill>
                <a:srgbClr val="FFFF00"/>
              </a:solidFill>
              <a:latin typeface="Simplified Arabic" panose="02020603050405020304" pitchFamily="18" charset="-78"/>
              <a:cs typeface="Simplified Arabic" panose="02020603050405020304" pitchFamily="18" charset="-78"/>
            </a:endParaRPr>
          </a:p>
          <a:p>
            <a:pPr algn="just" rtl="1"/>
            <a:endParaRPr lang="ar-JO" sz="3600" b="1" dirty="0" smtClean="0">
              <a:solidFill>
                <a:srgbClr val="FFFF00"/>
              </a:solidFill>
              <a:latin typeface="Simplified Arabic" panose="02020603050405020304" pitchFamily="18" charset="-78"/>
              <a:cs typeface="Simplified Arabic" panose="02020603050405020304" pitchFamily="18" charset="-78"/>
            </a:endParaRPr>
          </a:p>
          <a:p>
            <a:pPr algn="just" rtl="1"/>
            <a:endParaRPr lang="ar-JO" sz="3600" b="1" dirty="0">
              <a:solidFill>
                <a:srgbClr val="FFFF00"/>
              </a:solidFill>
              <a:latin typeface="Simplified Arabic" panose="02020603050405020304" pitchFamily="18" charset="-78"/>
              <a:cs typeface="Simplified Arabic" panose="02020603050405020304" pitchFamily="18" charset="-78"/>
            </a:endParaRPr>
          </a:p>
          <a:p>
            <a:pPr algn="just" rtl="1"/>
            <a:endParaRPr lang="ar-JO" sz="3600" b="1" dirty="0" smtClean="0">
              <a:solidFill>
                <a:srgbClr val="FFFF00"/>
              </a:solidFill>
              <a:latin typeface="Simplified Arabic" panose="02020603050405020304" pitchFamily="18" charset="-78"/>
              <a:cs typeface="Simplified Arabic" panose="02020603050405020304" pitchFamily="18" charset="-78"/>
            </a:endParaRPr>
          </a:p>
          <a:p>
            <a:pPr marL="109537" indent="0" algn="just" rtl="1">
              <a:buNone/>
            </a:pPr>
            <a:r>
              <a:rPr lang="ar-JO" sz="3600" b="1" dirty="0" smtClean="0">
                <a:solidFill>
                  <a:srgbClr val="FFFF00"/>
                </a:solidFill>
                <a:latin typeface="Simplified Arabic" panose="02020603050405020304" pitchFamily="18" charset="-78"/>
                <a:cs typeface="Simplified Arabic" panose="02020603050405020304" pitchFamily="18" charset="-78"/>
              </a:rPr>
              <a:t>				*** </a:t>
            </a:r>
            <a:endParaRPr lang="en-US" sz="3600" dirty="0">
              <a:latin typeface="Simplified Arabic" panose="02020603050405020304" pitchFamily="18" charset="-78"/>
              <a:cs typeface="Simplified Arabic" panose="02020603050405020304" pitchFamily="18" charset="-78"/>
            </a:endParaRPr>
          </a:p>
          <a:p>
            <a:endParaRPr lang="en-US" dirty="0"/>
          </a:p>
        </p:txBody>
      </p:sp>
      <p:sp>
        <p:nvSpPr>
          <p:cNvPr id="4" name="Slide Number Placeholder 3"/>
          <p:cNvSpPr>
            <a:spLocks noGrp="1"/>
          </p:cNvSpPr>
          <p:nvPr>
            <p:ph type="sldNum" sz="quarter" idx="12"/>
          </p:nvPr>
        </p:nvSpPr>
        <p:spPr>
          <a:xfrm>
            <a:off x="8382000" y="6408738"/>
            <a:ext cx="631825" cy="365125"/>
          </a:xfrm>
        </p:spPr>
        <p:txBody>
          <a:bodyPr/>
          <a:lstStyle/>
          <a:p>
            <a:pPr algn="l" rtl="1"/>
            <a:fld id="{5CC9CE27-4982-444C-9312-3DD47D12EDF3}" type="slidenum">
              <a:rPr lang="en-US" altLang="en-US" smtClean="0"/>
              <a:pPr algn="l" rtl="1"/>
              <a:t>16</a:t>
            </a:fld>
            <a:r>
              <a:rPr lang="ar-JO" altLang="en-US" dirty="0" smtClean="0"/>
              <a:t>/17</a:t>
            </a:r>
            <a:endParaRPr lang="en-US" altLang="en-US" dirty="0"/>
          </a:p>
        </p:txBody>
      </p:sp>
      <p:graphicFrame>
        <p:nvGraphicFramePr>
          <p:cNvPr id="5" name="Diagram 4"/>
          <p:cNvGraphicFramePr/>
          <p:nvPr>
            <p:extLst>
              <p:ext uri="{D42A27DB-BD31-4B8C-83A1-F6EECF244321}">
                <p14:modId xmlns:p14="http://schemas.microsoft.com/office/powerpoint/2010/main" val="2805127692"/>
              </p:ext>
            </p:extLst>
          </p:nvPr>
        </p:nvGraphicFramePr>
        <p:xfrm>
          <a:off x="874712" y="1905001"/>
          <a:ext cx="7888287" cy="45037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4191060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5" end="5"/>
                                            </p:txEl>
                                          </p:spTgt>
                                        </p:tgtEl>
                                        <p:attrNameLst>
                                          <p:attrName>style.visibility</p:attrName>
                                        </p:attrNameLst>
                                      </p:cBhvr>
                                      <p:to>
                                        <p:strVal val="visible"/>
                                      </p:to>
                                    </p:set>
                                    <p:anim calcmode="lin" valueType="num">
                                      <p:cBhvr additive="base">
                                        <p:cTn id="1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Graphic spid="5" grpId="0">
        <p:bldAsOne/>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990600"/>
            <a:ext cx="8991600" cy="1676400"/>
          </a:xfrm>
        </p:spPr>
        <p:txBody>
          <a:bodyPr>
            <a:normAutofit/>
          </a:bodyPr>
          <a:lstStyle/>
          <a:p>
            <a:pPr marL="0" indent="0" algn="ctr" rtl="1">
              <a:lnSpc>
                <a:spcPct val="150000"/>
              </a:lnSpc>
              <a:buFont typeface="Arial" panose="020B0604020202020204" pitchFamily="34" charset="0"/>
              <a:buNone/>
              <a:defRPr/>
            </a:pPr>
            <a:r>
              <a:rPr lang="ar-JO" sz="3600" b="1" dirty="0" smtClean="0">
                <a:solidFill>
                  <a:srgbClr val="FFFF00"/>
                </a:solidFill>
                <a:effectLst/>
                <a:latin typeface="Simplified Arabic" panose="02020603050405020304" pitchFamily="18" charset="-78"/>
                <a:cs typeface="Simplified Arabic" panose="02020603050405020304" pitchFamily="18" charset="-78"/>
              </a:rPr>
              <a:t>شكراً لحسن استماعكم</a:t>
            </a:r>
            <a:endParaRPr lang="en-US"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5" name="Content Placeholder 3"/>
          <p:cNvPicPr preferRelativeResize="0">
            <a:picLocks noGrp="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3548190" y="2720309"/>
            <a:ext cx="2047619" cy="2047619"/>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17</a:t>
            </a:fld>
            <a:endParaRPr lang="en-US" altLang="en-US" dirty="0"/>
          </a:p>
        </p:txBody>
      </p:sp>
    </p:spTree>
    <p:extLst>
      <p:ext uri="{BB962C8B-B14F-4D97-AF65-F5344CB8AC3E}">
        <p14:creationId xmlns:p14="http://schemas.microsoft.com/office/powerpoint/2010/main" val="2693126933"/>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3" name="Content Placeholder 2"/>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828800" y="1752600"/>
            <a:ext cx="6349206" cy="3796825"/>
          </a:xfrm>
        </p:spPr>
      </p:pic>
      <p:sp>
        <p:nvSpPr>
          <p:cNvPr id="7" name="TextBox 6"/>
          <p:cNvSpPr txBox="1"/>
          <p:nvPr/>
        </p:nvSpPr>
        <p:spPr>
          <a:xfrm>
            <a:off x="2590800" y="2362200"/>
            <a:ext cx="5105400" cy="2308324"/>
          </a:xfrm>
          <a:prstGeom prst="rect">
            <a:avLst/>
          </a:prstGeom>
          <a:noFill/>
        </p:spPr>
        <p:txBody>
          <a:bodyPr wrap="square" rtlCol="0">
            <a:spAutoFit/>
          </a:bodyPr>
          <a:lstStyle/>
          <a:p>
            <a:pPr algn="r" rtl="1"/>
            <a:r>
              <a:rPr lang="ar-JO" sz="3600" dirty="0" smtClean="0">
                <a:solidFill>
                  <a:srgbClr val="FFFF00"/>
                </a:solidFill>
                <a:latin typeface="Simplified Arabic" panose="02020603050405020304" pitchFamily="18" charset="-78"/>
                <a:cs typeface="Simplified Arabic" panose="02020603050405020304" pitchFamily="18" charset="-78"/>
              </a:rPr>
              <a:t>هل يؤثر صدور قانون على مركز المتهم القانوني؟</a:t>
            </a:r>
          </a:p>
          <a:p>
            <a:pPr algn="just" rtl="1"/>
            <a:r>
              <a:rPr lang="ar-JO" sz="3600" dirty="0" smtClean="0">
                <a:solidFill>
                  <a:srgbClr val="FFFF00"/>
                </a:solidFill>
                <a:latin typeface="Simplified Arabic" panose="02020603050405020304" pitchFamily="18" charset="-78"/>
                <a:cs typeface="Simplified Arabic" panose="02020603050405020304" pitchFamily="18" charset="-78"/>
              </a:rPr>
              <a:t>هل بالإمكان تطبيق القانون بأثر رجعي ان كان اصلح للمتهم؟</a:t>
            </a:r>
            <a:endParaRPr lang="en-US" sz="3600" dirty="0">
              <a:solidFill>
                <a:srgbClr val="FFFF00"/>
              </a:solidFill>
              <a:latin typeface="Simplified Arabic" panose="02020603050405020304" pitchFamily="18" charset="-78"/>
              <a:cs typeface="Simplified Arabic" panose="02020603050405020304" pitchFamily="18" charset="-78"/>
            </a:endParaRPr>
          </a:p>
        </p:txBody>
      </p:sp>
      <p:sp>
        <p:nvSpPr>
          <p:cNvPr id="2" name="Slide Number Placeholder 1"/>
          <p:cNvSpPr>
            <a:spLocks noGrp="1"/>
          </p:cNvSpPr>
          <p:nvPr>
            <p:ph type="sldNum" sz="quarter" idx="12"/>
          </p:nvPr>
        </p:nvSpPr>
        <p:spPr>
          <a:xfrm>
            <a:off x="8305800" y="6408738"/>
            <a:ext cx="708025" cy="365125"/>
          </a:xfrm>
        </p:spPr>
        <p:txBody>
          <a:bodyPr/>
          <a:lstStyle/>
          <a:p>
            <a:pPr algn="l" rtl="1"/>
            <a:fld id="{5CC9CE27-4982-444C-9312-3DD47D12EDF3}" type="slidenum">
              <a:rPr lang="en-US" altLang="en-US" smtClean="0"/>
              <a:pPr algn="l" rtl="1"/>
              <a:t>2</a:t>
            </a:fld>
            <a:r>
              <a:rPr lang="ar-JO" altLang="en-US" dirty="0" smtClean="0"/>
              <a:t>/17</a:t>
            </a:r>
            <a:endParaRPr lang="en-US" altLang="en-US" dirty="0"/>
          </a:p>
        </p:txBody>
      </p:sp>
    </p:spTree>
    <p:extLst>
      <p:ext uri="{BB962C8B-B14F-4D97-AF65-F5344CB8AC3E}">
        <p14:creationId xmlns:p14="http://schemas.microsoft.com/office/powerpoint/2010/main" val="2166468469"/>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1"/>
          <p:cNvSpPr>
            <a:spLocks noGrp="1"/>
          </p:cNvSpPr>
          <p:nvPr>
            <p:ph idx="1"/>
          </p:nvPr>
        </p:nvSpPr>
        <p:spPr>
          <a:xfrm>
            <a:off x="417513" y="1066800"/>
            <a:ext cx="8229600" cy="4525962"/>
          </a:xfrm>
        </p:spPr>
        <p:txBody>
          <a:bodyPr/>
          <a:lstStyle/>
          <a:p>
            <a:pPr marL="109537" indent="0" algn="r" rtl="1" eaLnBrk="1" hangingPunct="1">
              <a:buNone/>
            </a:pPr>
            <a:endParaRPr lang="ar-JO" sz="3600" b="1" dirty="0" smtClean="0">
              <a:solidFill>
                <a:srgbClr val="FFFF00"/>
              </a:solidFill>
              <a:effectLst/>
              <a:latin typeface="Simplified Arabic" panose="02020603050405020304" pitchFamily="18" charset="-78"/>
              <a:cs typeface="Simplified Arabic" panose="02020603050405020304" pitchFamily="18" charset="-78"/>
            </a:endParaRPr>
          </a:p>
          <a:p>
            <a:pPr marL="109537" indent="0" algn="just" rtl="1" eaLnBrk="1" hangingPunct="1">
              <a:lnSpc>
                <a:spcPct val="150000"/>
              </a:lnSpc>
              <a:buNone/>
            </a:pPr>
            <a:r>
              <a:rPr lang="ar-JO" sz="3600" b="1" dirty="0" smtClean="0">
                <a:solidFill>
                  <a:srgbClr val="FFFF00"/>
                </a:solidFill>
                <a:effectLst/>
                <a:latin typeface="Simplified Arabic" panose="02020603050405020304" pitchFamily="18" charset="-78"/>
                <a:cs typeface="Simplified Arabic" panose="02020603050405020304" pitchFamily="18" charset="-78"/>
              </a:rPr>
              <a:t>ان </a:t>
            </a:r>
            <a:r>
              <a:rPr lang="ar-JO" sz="3600" b="1" dirty="0" smtClean="0">
                <a:solidFill>
                  <a:srgbClr val="FFFF00"/>
                </a:solidFill>
                <a:effectLst/>
                <a:latin typeface="Simplified Arabic" panose="02020603050405020304" pitchFamily="18" charset="-78"/>
                <a:cs typeface="Simplified Arabic" panose="02020603050405020304" pitchFamily="18" charset="-78"/>
              </a:rPr>
              <a:t>القانون الجديد لا يمس ما نشأ او انقضى من المراكز القانونية والتي رتبها القانون القديم على الوقائع القانونية التي تمت في ظله كما لا يمس بما توافر من عناصرها خاصة بتكوين هذه المراكز او انقضائها ولا بما يترتب على هذه المراكز.</a:t>
            </a:r>
          </a:p>
          <a:p>
            <a:pPr marL="109537" indent="0" algn="r" rtl="1" eaLnBrk="1" hangingPunct="1">
              <a:buNone/>
            </a:pPr>
            <a:endParaRPr lang="en-US" sz="3600" b="1" dirty="0" smtClean="0">
              <a:solidFill>
                <a:srgbClr val="FFFF00"/>
              </a:solidFill>
              <a:effectLst/>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457200" y="274638"/>
            <a:ext cx="7772400" cy="1143000"/>
          </a:xfrm>
        </p:spPr>
        <p:txBody>
          <a:bodyPr>
            <a:normAutofit/>
          </a:bodyPr>
          <a:lstStyle/>
          <a:p>
            <a:pPr marL="0" indent="0" algn="ctr" rtl="1" eaLnBrk="1" fontAlgn="auto" hangingPunct="1">
              <a:spcAft>
                <a:spcPts val="0"/>
              </a:spcAft>
              <a:buFont typeface="Arial" panose="020B0604020202020204" pitchFamily="34" charset="0"/>
              <a:buNone/>
              <a:defRPr/>
            </a:pPr>
            <a:r>
              <a:rPr lang="ar-JO" sz="4000" b="1" dirty="0" smtClean="0">
                <a:solidFill>
                  <a:schemeClr val="bg1"/>
                </a:solidFill>
                <a:effectLst/>
                <a:latin typeface="Simplified Arabic" panose="02020603050405020304" pitchFamily="18" charset="-78"/>
                <a:cs typeface="Simplified Arabic" panose="02020603050405020304" pitchFamily="18" charset="-78"/>
              </a:rPr>
              <a:t>مبدأ عدم رجعية القوانين</a:t>
            </a:r>
            <a:endParaRPr lang="en-US" sz="4000" b="1" dirty="0">
              <a:solidFill>
                <a:schemeClr val="bg1"/>
              </a:solidFill>
              <a:effectLst/>
              <a:latin typeface="Simplified Arabic" panose="02020603050405020304" pitchFamily="18" charset="-78"/>
              <a:cs typeface="Simplified Arabic" panose="02020603050405020304" pitchFamily="18" charset="-78"/>
            </a:endParaRPr>
          </a:p>
        </p:txBody>
      </p:sp>
      <p:sp>
        <p:nvSpPr>
          <p:cNvPr id="2" name="Slide Number Placeholder 1"/>
          <p:cNvSpPr>
            <a:spLocks noGrp="1"/>
          </p:cNvSpPr>
          <p:nvPr>
            <p:ph type="sldNum" sz="quarter" idx="12"/>
          </p:nvPr>
        </p:nvSpPr>
        <p:spPr/>
        <p:txBody>
          <a:bodyPr/>
          <a:lstStyle/>
          <a:p>
            <a:fld id="{5CC9CE27-4982-444C-9312-3DD47D12EDF3}" type="slidenum">
              <a:rPr lang="en-US" altLang="en-US" smtClean="0"/>
              <a:pPr/>
              <a:t>3</a:t>
            </a:fld>
            <a:endParaRPr lang="en-US" altLang="en-US" dirty="0"/>
          </a:p>
        </p:txBody>
      </p:sp>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8891965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338">
                                            <p:txEl>
                                              <p:pRg st="1" end="1"/>
                                            </p:txEl>
                                          </p:spTgt>
                                        </p:tgtEl>
                                        <p:attrNameLst>
                                          <p:attrName>style.visibility</p:attrName>
                                        </p:attrNameLst>
                                      </p:cBhvr>
                                      <p:to>
                                        <p:strVal val="visible"/>
                                      </p:to>
                                    </p:set>
                                    <p:anim calcmode="lin" valueType="num">
                                      <p:cBhvr additive="base">
                                        <p:cTn id="7" dur="500" fill="hold"/>
                                        <p:tgtEl>
                                          <p:spTgt spid="14338">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338">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1"/>
          <p:cNvSpPr>
            <a:spLocks noGrp="1"/>
          </p:cNvSpPr>
          <p:nvPr>
            <p:ph idx="1"/>
          </p:nvPr>
        </p:nvSpPr>
        <p:spPr>
          <a:xfrm>
            <a:off x="457200" y="2133600"/>
            <a:ext cx="8229600" cy="3873500"/>
          </a:xfrm>
        </p:spPr>
        <p:txBody>
          <a:bodyPr/>
          <a:lstStyle/>
          <a:p>
            <a:pPr marL="109537" indent="0" algn="r" rtl="1" eaLnBrk="1" hangingPunct="1">
              <a:buNone/>
            </a:pPr>
            <a:r>
              <a:rPr lang="ar-JO" sz="3600" b="1" dirty="0" smtClean="0">
                <a:solidFill>
                  <a:srgbClr val="FFFF00"/>
                </a:solidFill>
                <a:effectLst/>
                <a:latin typeface="Simplified Arabic" panose="02020603050405020304" pitchFamily="18" charset="-78"/>
                <a:cs typeface="Simplified Arabic" panose="02020603050405020304" pitchFamily="18" charset="-78"/>
              </a:rPr>
              <a:t>يرد على مبدأ عدم الرجعية استثناءات هامة </a:t>
            </a:r>
            <a:r>
              <a:rPr lang="ar-JO" sz="3600" b="1" dirty="0" smtClean="0">
                <a:solidFill>
                  <a:srgbClr val="FFFF00"/>
                </a:solidFill>
                <a:effectLst/>
                <a:latin typeface="Simplified Arabic" panose="02020603050405020304" pitchFamily="18" charset="-78"/>
                <a:cs typeface="Simplified Arabic" panose="02020603050405020304" pitchFamily="18" charset="-78"/>
              </a:rPr>
              <a:t>وهي </a:t>
            </a:r>
            <a:r>
              <a:rPr lang="ar-JO" sz="3600" b="1" dirty="0" smtClean="0">
                <a:solidFill>
                  <a:srgbClr val="FFFF00"/>
                </a:solidFill>
                <a:effectLst/>
                <a:latin typeface="Simplified Arabic" panose="02020603050405020304" pitchFamily="18" charset="-78"/>
                <a:cs typeface="Simplified Arabic" panose="02020603050405020304" pitchFamily="18" charset="-78"/>
              </a:rPr>
              <a:t>كالاتي:</a:t>
            </a:r>
          </a:p>
          <a:p>
            <a:pPr marL="109537" indent="0" algn="r" rtl="1" eaLnBrk="1" hangingPunct="1">
              <a:buNone/>
            </a:pPr>
            <a:endParaRPr lang="en-US" sz="3600" b="1" dirty="0" smtClean="0">
              <a:solidFill>
                <a:srgbClr val="FFFF00"/>
              </a:solidFill>
              <a:effectLst/>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457200" y="274638"/>
            <a:ext cx="7543800" cy="1143000"/>
          </a:xfrm>
        </p:spPr>
        <p:txBody>
          <a:bodyPr>
            <a:normAutofit/>
          </a:bodyPr>
          <a:lstStyle/>
          <a:p>
            <a:pPr marL="0" indent="0" algn="ctr" rtl="1" eaLnBrk="1" fontAlgn="auto" hangingPunct="1">
              <a:spcAft>
                <a:spcPts val="0"/>
              </a:spcAft>
              <a:buFont typeface="Arial" panose="020B0604020202020204" pitchFamily="34" charset="0"/>
              <a:buNone/>
              <a:defRPr/>
            </a:pP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الاستثناءات التي ترد على مبدأ عدم الرجعية</a:t>
            </a:r>
            <a:endParaRPr lang="en-US"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graphicFrame>
        <p:nvGraphicFramePr>
          <p:cNvPr id="5" name="Diagram 4"/>
          <p:cNvGraphicFramePr/>
          <p:nvPr/>
        </p:nvGraphicFramePr>
        <p:xfrm>
          <a:off x="1600200" y="3276600"/>
          <a:ext cx="6172200" cy="3124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Slide Number Placeholder 1"/>
          <p:cNvSpPr>
            <a:spLocks noGrp="1"/>
          </p:cNvSpPr>
          <p:nvPr>
            <p:ph type="sldNum" sz="quarter" idx="12"/>
          </p:nvPr>
        </p:nvSpPr>
        <p:spPr>
          <a:xfrm>
            <a:off x="8153400" y="6408738"/>
            <a:ext cx="860425" cy="365125"/>
          </a:xfrm>
        </p:spPr>
        <p:txBody>
          <a:bodyPr/>
          <a:lstStyle/>
          <a:p>
            <a:pPr algn="l" rtl="1"/>
            <a:fld id="{5CC9CE27-4982-444C-9312-3DD47D12EDF3}" type="slidenum">
              <a:rPr lang="en-US" altLang="en-US" smtClean="0"/>
              <a:pPr algn="l" rtl="1"/>
              <a:t>4</a:t>
            </a:fld>
            <a:r>
              <a:rPr lang="ar-JO" altLang="en-US" dirty="0" smtClean="0"/>
              <a:t>/17</a:t>
            </a:r>
            <a:endParaRPr lang="en-US" altLang="en-US" dirty="0"/>
          </a:p>
        </p:txBody>
      </p:sp>
      <p:pic>
        <p:nvPicPr>
          <p:cNvPr id="7" name="Picture 6">
            <a:extLst>
              <a:ext uri="{FF2B5EF4-FFF2-40B4-BE49-F238E27FC236}">
                <a16:creationId xmlns:a16="http://schemas.microsoft.com/office/drawing/2014/main" xmlns=""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198496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362">
                                            <p:txEl>
                                              <p:pRg st="0" end="0"/>
                                            </p:txEl>
                                          </p:spTgt>
                                        </p:tgtEl>
                                        <p:attrNameLst>
                                          <p:attrName>style.visibility</p:attrName>
                                        </p:attrNameLst>
                                      </p:cBhvr>
                                      <p:to>
                                        <p:strVal val="visible"/>
                                      </p:to>
                                    </p:set>
                                    <p:anim calcmode="lin" valueType="num">
                                      <p:cBhvr additive="base">
                                        <p:cTn id="7" dur="500" fill="hold"/>
                                        <p:tgtEl>
                                          <p:spTgt spid="1536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36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5">
                                            <p:graphicEl>
                                              <a:dgm id="{2E48072D-9663-4174-BF14-052306481130}"/>
                                            </p:graphicEl>
                                          </p:spTgt>
                                        </p:tgtEl>
                                        <p:attrNameLst>
                                          <p:attrName>style.visibility</p:attrName>
                                        </p:attrNameLst>
                                      </p:cBhvr>
                                      <p:to>
                                        <p:strVal val="visible"/>
                                      </p:to>
                                    </p:set>
                                    <p:animEffect transition="in" filter="fade">
                                      <p:cBhvr>
                                        <p:cTn id="13" dur="2000"/>
                                        <p:tgtEl>
                                          <p:spTgt spid="5">
                                            <p:graphicEl>
                                              <a:dgm id="{2E48072D-9663-4174-BF14-052306481130}"/>
                                            </p:graphic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5">
                                            <p:graphicEl>
                                              <a:dgm id="{A5A7C9AD-EC65-4ACD-9DB3-79DC49A59E8D}"/>
                                            </p:graphicEl>
                                          </p:spTgt>
                                        </p:tgtEl>
                                        <p:attrNameLst>
                                          <p:attrName>style.visibility</p:attrName>
                                        </p:attrNameLst>
                                      </p:cBhvr>
                                      <p:to>
                                        <p:strVal val="visible"/>
                                      </p:to>
                                    </p:set>
                                    <p:animEffect transition="in" filter="fade">
                                      <p:cBhvr>
                                        <p:cTn id="16" dur="2000"/>
                                        <p:tgtEl>
                                          <p:spTgt spid="5">
                                            <p:graphicEl>
                                              <a:dgm id="{A5A7C9AD-EC65-4ACD-9DB3-79DC49A59E8D}"/>
                                            </p:graphic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5">
                                            <p:graphicEl>
                                              <a:dgm id="{7471DF6C-9D25-470C-AD0E-5324033C7BA6}"/>
                                            </p:graphicEl>
                                          </p:spTgt>
                                        </p:tgtEl>
                                        <p:attrNameLst>
                                          <p:attrName>style.visibility</p:attrName>
                                        </p:attrNameLst>
                                      </p:cBhvr>
                                      <p:to>
                                        <p:strVal val="visible"/>
                                      </p:to>
                                    </p:set>
                                    <p:animEffect transition="in" filter="fade">
                                      <p:cBhvr>
                                        <p:cTn id="21" dur="2000"/>
                                        <p:tgtEl>
                                          <p:spTgt spid="5">
                                            <p:graphicEl>
                                              <a:dgm id="{7471DF6C-9D25-470C-AD0E-5324033C7BA6}"/>
                                            </p:graphic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5">
                                            <p:graphicEl>
                                              <a:dgm id="{3B1BBD45-B4A9-439B-BFE9-C2DC3A6E8D0F}"/>
                                            </p:graphicEl>
                                          </p:spTgt>
                                        </p:tgtEl>
                                        <p:attrNameLst>
                                          <p:attrName>style.visibility</p:attrName>
                                        </p:attrNameLst>
                                      </p:cBhvr>
                                      <p:to>
                                        <p:strVal val="visible"/>
                                      </p:to>
                                    </p:set>
                                    <p:animEffect transition="in" filter="fade">
                                      <p:cBhvr>
                                        <p:cTn id="24" dur="2000"/>
                                        <p:tgtEl>
                                          <p:spTgt spid="5">
                                            <p:graphicEl>
                                              <a:dgm id="{3B1BBD45-B4A9-439B-BFE9-C2DC3A6E8D0F}"/>
                                            </p:graphic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5">
                                            <p:graphicEl>
                                              <a:dgm id="{A82ECA76-AE65-4A0D-B2AA-B75ABF3C8880}"/>
                                            </p:graphicEl>
                                          </p:spTgt>
                                        </p:tgtEl>
                                        <p:attrNameLst>
                                          <p:attrName>style.visibility</p:attrName>
                                        </p:attrNameLst>
                                      </p:cBhvr>
                                      <p:to>
                                        <p:strVal val="visible"/>
                                      </p:to>
                                    </p:set>
                                    <p:animEffect transition="in" filter="fade">
                                      <p:cBhvr>
                                        <p:cTn id="29" dur="2000"/>
                                        <p:tgtEl>
                                          <p:spTgt spid="5">
                                            <p:graphicEl>
                                              <a:dgm id="{A82ECA76-AE65-4A0D-B2AA-B75ABF3C8880}"/>
                                            </p:graphic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5">
                                            <p:graphicEl>
                                              <a:dgm id="{12BF4FEA-177B-4918-AB13-A26C4A4968D7}"/>
                                            </p:graphicEl>
                                          </p:spTgt>
                                        </p:tgtEl>
                                        <p:attrNameLst>
                                          <p:attrName>style.visibility</p:attrName>
                                        </p:attrNameLst>
                                      </p:cBhvr>
                                      <p:to>
                                        <p:strVal val="visible"/>
                                      </p:to>
                                    </p:set>
                                    <p:animEffect transition="in" filter="fade">
                                      <p:cBhvr>
                                        <p:cTn id="32" dur="2000"/>
                                        <p:tgtEl>
                                          <p:spTgt spid="5">
                                            <p:graphicEl>
                                              <a:dgm id="{12BF4FEA-177B-4918-AB13-A26C4A4968D7}"/>
                                            </p:graphic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5">
                                            <p:graphicEl>
                                              <a:dgm id="{FE916C40-120D-43CF-8B0A-44CDE8C599F7}"/>
                                            </p:graphicEl>
                                          </p:spTgt>
                                        </p:tgtEl>
                                        <p:attrNameLst>
                                          <p:attrName>style.visibility</p:attrName>
                                        </p:attrNameLst>
                                      </p:cBhvr>
                                      <p:to>
                                        <p:strVal val="visible"/>
                                      </p:to>
                                    </p:set>
                                    <p:animEffect transition="in" filter="fade">
                                      <p:cBhvr>
                                        <p:cTn id="37" dur="2000"/>
                                        <p:tgtEl>
                                          <p:spTgt spid="5">
                                            <p:graphicEl>
                                              <a:dgm id="{FE916C40-120D-43CF-8B0A-44CDE8C599F7}"/>
                                            </p:graphicEl>
                                          </p:spTgt>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5">
                                            <p:graphicEl>
                                              <a:dgm id="{20128E98-6494-45B0-829B-F8692584C03C}"/>
                                            </p:graphicEl>
                                          </p:spTgt>
                                        </p:tgtEl>
                                        <p:attrNameLst>
                                          <p:attrName>style.visibility</p:attrName>
                                        </p:attrNameLst>
                                      </p:cBhvr>
                                      <p:to>
                                        <p:strVal val="visible"/>
                                      </p:to>
                                    </p:set>
                                    <p:animEffect transition="in" filter="fade">
                                      <p:cBhvr>
                                        <p:cTn id="40" dur="2000"/>
                                        <p:tgtEl>
                                          <p:spTgt spid="5">
                                            <p:graphicEl>
                                              <a:dgm id="{20128E98-6494-45B0-829B-F8692584C03C}"/>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build="p"/>
      <p:bldGraphic spid="5" grpId="0">
        <p:bldSub>
          <a:bldDgm bld="one"/>
        </p:bldSub>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17513" y="381000"/>
            <a:ext cx="8229600" cy="5715000"/>
          </a:xfrm>
        </p:spPr>
        <p:txBody>
          <a:bodyPr>
            <a:normAutofit lnSpcReduction="10000"/>
          </a:bodyPr>
          <a:lstStyle/>
          <a:p>
            <a:pPr marL="109537" indent="0" algn="just" rtl="1">
              <a:lnSpc>
                <a:spcPct val="150000"/>
              </a:lnSpc>
              <a:buNone/>
            </a:pPr>
            <a:r>
              <a:rPr lang="ar-JO" sz="3600" b="1" dirty="0" smtClean="0">
                <a:solidFill>
                  <a:srgbClr val="FFFF00"/>
                </a:solidFill>
                <a:effectLst/>
                <a:latin typeface="Simplified Arabic" panose="02020603050405020304" pitchFamily="18" charset="-78"/>
                <a:cs typeface="Simplified Arabic" panose="02020603050405020304" pitchFamily="18" charset="-78"/>
              </a:rPr>
              <a:t>سبق </a:t>
            </a:r>
            <a:r>
              <a:rPr lang="ar-JO" sz="3600" b="1" dirty="0" smtClean="0">
                <a:solidFill>
                  <a:srgbClr val="FFFF00"/>
                </a:solidFill>
                <a:effectLst/>
                <a:latin typeface="Simplified Arabic" panose="02020603050405020304" pitchFamily="18" charset="-78"/>
                <a:cs typeface="Simplified Arabic" panose="02020603050405020304" pitchFamily="18" charset="-78"/>
              </a:rPr>
              <a:t>وان </a:t>
            </a:r>
            <a:r>
              <a:rPr lang="ar-JO" sz="3600" b="1" dirty="0" smtClean="0">
                <a:solidFill>
                  <a:srgbClr val="FFFF00"/>
                </a:solidFill>
                <a:effectLst/>
                <a:latin typeface="Simplified Arabic" panose="02020603050405020304" pitchFamily="18" charset="-78"/>
                <a:cs typeface="Simplified Arabic" panose="02020603050405020304" pitchFamily="18" charset="-78"/>
              </a:rPr>
              <a:t>اوضحنا بأن القانون يسري باثر </a:t>
            </a:r>
            <a:r>
              <a:rPr lang="ar-JO" sz="3600" b="1" dirty="0" smtClean="0">
                <a:solidFill>
                  <a:srgbClr val="FFFF00"/>
                </a:solidFill>
                <a:effectLst/>
                <a:latin typeface="Simplified Arabic" panose="02020603050405020304" pitchFamily="18" charset="-78"/>
                <a:cs typeface="Simplified Arabic" panose="02020603050405020304" pitchFamily="18" charset="-78"/>
              </a:rPr>
              <a:t>فوري، </a:t>
            </a:r>
            <a:r>
              <a:rPr lang="ar-JO" sz="3600" b="1" dirty="0" smtClean="0">
                <a:solidFill>
                  <a:srgbClr val="FFFF00"/>
                </a:solidFill>
                <a:effectLst/>
                <a:latin typeface="Simplified Arabic" panose="02020603050405020304" pitchFamily="18" charset="-78"/>
                <a:cs typeface="Simplified Arabic" panose="02020603050405020304" pitchFamily="18" charset="-78"/>
              </a:rPr>
              <a:t>بحيث لا يجوز له ان يمس المراكز </a:t>
            </a:r>
            <a:r>
              <a:rPr lang="ar-JO" sz="3600" b="1" dirty="0" smtClean="0">
                <a:solidFill>
                  <a:srgbClr val="FFFF00"/>
                </a:solidFill>
                <a:effectLst/>
                <a:latin typeface="Simplified Arabic" panose="02020603050405020304" pitchFamily="18" charset="-78"/>
                <a:cs typeface="Simplified Arabic" panose="02020603050405020304" pitchFamily="18" charset="-78"/>
              </a:rPr>
              <a:t>والوقائع </a:t>
            </a:r>
            <a:r>
              <a:rPr lang="ar-JO" sz="3600" b="1" dirty="0" smtClean="0">
                <a:solidFill>
                  <a:srgbClr val="FFFF00"/>
                </a:solidFill>
                <a:effectLst/>
                <a:latin typeface="Simplified Arabic" panose="02020603050405020304" pitchFamily="18" charset="-78"/>
                <a:cs typeface="Simplified Arabic" panose="02020603050405020304" pitchFamily="18" charset="-78"/>
              </a:rPr>
              <a:t>القانونية التي نشأت او انقضت في ظل قانون قديم . </a:t>
            </a:r>
          </a:p>
          <a:p>
            <a:pPr marL="109537" indent="0" algn="r" rtl="1">
              <a:lnSpc>
                <a:spcPct val="150000"/>
              </a:lnSpc>
              <a:buNone/>
            </a:pPr>
            <a:endParaRPr lang="ar-JO" sz="3600" b="1" dirty="0" smtClean="0">
              <a:solidFill>
                <a:srgbClr val="FFFF00"/>
              </a:solidFill>
              <a:effectLst/>
              <a:latin typeface="Simplified Arabic" panose="02020603050405020304" pitchFamily="18" charset="-78"/>
              <a:cs typeface="Simplified Arabic" panose="02020603050405020304" pitchFamily="18" charset="-78"/>
            </a:endParaRPr>
          </a:p>
          <a:p>
            <a:pPr marL="109537" indent="0" algn="r" rtl="1">
              <a:lnSpc>
                <a:spcPct val="150000"/>
              </a:lnSpc>
              <a:buNone/>
            </a:pPr>
            <a:r>
              <a:rPr lang="ar-JO" sz="3600" b="1" dirty="0" smtClean="0">
                <a:solidFill>
                  <a:srgbClr val="FFFF00"/>
                </a:solidFill>
                <a:effectLst/>
                <a:latin typeface="Simplified Arabic" panose="02020603050405020304" pitchFamily="18" charset="-78"/>
                <a:cs typeface="Simplified Arabic" panose="02020603050405020304" pitchFamily="18" charset="-78"/>
              </a:rPr>
              <a:t>غير ان مبدأ عدم رجعية القوانين ليس مبدأ </a:t>
            </a:r>
            <a:r>
              <a:rPr lang="ar-JO" sz="3600" b="1" dirty="0" smtClean="0">
                <a:solidFill>
                  <a:srgbClr val="FFFF00"/>
                </a:solidFill>
                <a:effectLst/>
                <a:latin typeface="Simplified Arabic" panose="02020603050405020304" pitchFamily="18" charset="-78"/>
                <a:cs typeface="Simplified Arabic" panose="02020603050405020304" pitchFamily="18" charset="-78"/>
              </a:rPr>
              <a:t>مطلقاً </a:t>
            </a:r>
            <a:r>
              <a:rPr lang="ar-JO" sz="3600" b="1" dirty="0" smtClean="0">
                <a:solidFill>
                  <a:srgbClr val="FFFF00"/>
                </a:solidFill>
                <a:effectLst/>
                <a:latin typeface="Simplified Arabic" panose="02020603050405020304" pitchFamily="18" charset="-78"/>
                <a:cs typeface="Simplified Arabic" panose="02020603050405020304" pitchFamily="18" charset="-78"/>
              </a:rPr>
              <a:t>اذ يلحق به بعض </a:t>
            </a:r>
            <a:r>
              <a:rPr lang="ar-JO" sz="3600" b="1" dirty="0" smtClean="0">
                <a:solidFill>
                  <a:srgbClr val="FFFF00"/>
                </a:solidFill>
                <a:effectLst/>
                <a:latin typeface="Simplified Arabic" panose="02020603050405020304" pitchFamily="18" charset="-78"/>
                <a:cs typeface="Simplified Arabic" panose="02020603050405020304" pitchFamily="18" charset="-78"/>
              </a:rPr>
              <a:t>الاستثناءات، واهمها </a:t>
            </a:r>
            <a:r>
              <a:rPr lang="ar-JO" sz="3600" b="1" dirty="0" smtClean="0">
                <a:solidFill>
                  <a:srgbClr val="FFFF00"/>
                </a:solidFill>
                <a:effectLst/>
                <a:latin typeface="Simplified Arabic" panose="02020603050405020304" pitchFamily="18" charset="-78"/>
                <a:cs typeface="Simplified Arabic" panose="02020603050405020304" pitchFamily="18" charset="-78"/>
              </a:rPr>
              <a:t>القانون </a:t>
            </a:r>
            <a:r>
              <a:rPr lang="ar-JO" sz="3600" b="1" dirty="0" smtClean="0">
                <a:solidFill>
                  <a:srgbClr val="FFFF00"/>
                </a:solidFill>
                <a:effectLst/>
                <a:latin typeface="Simplified Arabic" panose="02020603050405020304" pitchFamily="18" charset="-78"/>
                <a:cs typeface="Simplified Arabic" panose="02020603050405020304" pitchFamily="18" charset="-78"/>
              </a:rPr>
              <a:t>الاصلح </a:t>
            </a:r>
            <a:r>
              <a:rPr lang="ar-JO" sz="3600" b="1" dirty="0" smtClean="0">
                <a:solidFill>
                  <a:srgbClr val="FFFF00"/>
                </a:solidFill>
                <a:effectLst/>
                <a:latin typeface="Simplified Arabic" panose="02020603050405020304" pitchFamily="18" charset="-78"/>
                <a:cs typeface="Simplified Arabic" panose="02020603050405020304" pitchFamily="18" charset="-78"/>
              </a:rPr>
              <a:t>للمتهم.</a:t>
            </a:r>
            <a:endParaRPr lang="en-US" sz="3600" b="1" dirty="0">
              <a:solidFill>
                <a:srgbClr val="FFFF00"/>
              </a:solidFill>
              <a:effectLst/>
              <a:latin typeface="Simplified Arabic" panose="02020603050405020304" pitchFamily="18" charset="-78"/>
              <a:cs typeface="Simplified Arabic" panose="02020603050405020304" pitchFamily="18" charset="-78"/>
            </a:endParaRPr>
          </a:p>
        </p:txBody>
      </p:sp>
      <p:sp>
        <p:nvSpPr>
          <p:cNvPr id="3" name="Slide Number Placeholder 2"/>
          <p:cNvSpPr>
            <a:spLocks noGrp="1"/>
          </p:cNvSpPr>
          <p:nvPr>
            <p:ph type="sldNum" sz="quarter" idx="12"/>
          </p:nvPr>
        </p:nvSpPr>
        <p:spPr/>
        <p:txBody>
          <a:bodyPr/>
          <a:lstStyle/>
          <a:p>
            <a:fld id="{5CC9CE27-4982-444C-9312-3DD47D12EDF3}" type="slidenum">
              <a:rPr lang="en-US" altLang="en-US" smtClean="0"/>
              <a:pPr/>
              <a:t>5</a:t>
            </a:fld>
            <a:endParaRPr lang="en-US" altLang="en-US" dirty="0"/>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607324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17513" y="381000"/>
            <a:ext cx="8229600" cy="4525962"/>
          </a:xfrm>
        </p:spPr>
        <p:txBody>
          <a:bodyPr/>
          <a:lstStyle/>
          <a:p>
            <a:pPr marL="109537" indent="0" algn="just" rtl="1">
              <a:lnSpc>
                <a:spcPct val="150000"/>
              </a:lnSpc>
              <a:buNone/>
            </a:pPr>
            <a:r>
              <a:rPr lang="ar-JO" sz="3600" b="1" dirty="0" smtClean="0">
                <a:solidFill>
                  <a:srgbClr val="FFFF00"/>
                </a:solidFill>
                <a:effectLst/>
                <a:latin typeface="Simplified Arabic" panose="02020603050405020304" pitchFamily="18" charset="-78"/>
                <a:cs typeface="Simplified Arabic" panose="02020603050405020304" pitchFamily="18" charset="-78"/>
              </a:rPr>
              <a:t>ان </a:t>
            </a:r>
            <a:r>
              <a:rPr lang="ar-JO" sz="3600" b="1" dirty="0" smtClean="0">
                <a:solidFill>
                  <a:srgbClr val="FFFF00"/>
                </a:solidFill>
                <a:effectLst/>
                <a:latin typeface="Simplified Arabic" panose="02020603050405020304" pitchFamily="18" charset="-78"/>
                <a:cs typeface="Simplified Arabic" panose="02020603050405020304" pitchFamily="18" charset="-78"/>
              </a:rPr>
              <a:t>الحكمة المنشودة من هذا الاستثناء يكمن في ان سلطة الدولة في معاقبة مرتكب </a:t>
            </a:r>
            <a:r>
              <a:rPr lang="ar-JO" sz="3600" b="1" dirty="0" smtClean="0">
                <a:solidFill>
                  <a:srgbClr val="FFFF00"/>
                </a:solidFill>
                <a:effectLst/>
                <a:latin typeface="Simplified Arabic" panose="02020603050405020304" pitchFamily="18" charset="-78"/>
                <a:cs typeface="Simplified Arabic" panose="02020603050405020304" pitchFamily="18" charset="-78"/>
              </a:rPr>
              <a:t>الجرمة </a:t>
            </a:r>
            <a:r>
              <a:rPr lang="ar-JO" sz="3600" b="1" dirty="0" smtClean="0">
                <a:solidFill>
                  <a:srgbClr val="FFFF00"/>
                </a:solidFill>
                <a:effectLst/>
                <a:latin typeface="Simplified Arabic" panose="02020603050405020304" pitchFamily="18" charset="-78"/>
                <a:cs typeface="Simplified Arabic" panose="02020603050405020304" pitchFamily="18" charset="-78"/>
              </a:rPr>
              <a:t>مستمدة من الفائدة و الضرورة التي تعود على المجتمع من معاقبة الجاني ، وعليه </a:t>
            </a:r>
            <a:r>
              <a:rPr lang="ar-JO" sz="3600" b="1" u="sng" dirty="0" smtClean="0">
                <a:solidFill>
                  <a:schemeClr val="bg1"/>
                </a:solidFill>
                <a:effectLst/>
                <a:latin typeface="Simplified Arabic" panose="02020603050405020304" pitchFamily="18" charset="-78"/>
                <a:cs typeface="Simplified Arabic" panose="02020603050405020304" pitchFamily="18" charset="-78"/>
              </a:rPr>
              <a:t>اذا ما انتفت هذه الفائدة او الضرورة من توقيع العقوبة </a:t>
            </a:r>
            <a:r>
              <a:rPr lang="ar-JO" sz="3600" b="1" dirty="0" smtClean="0">
                <a:solidFill>
                  <a:srgbClr val="FFFF00"/>
                </a:solidFill>
                <a:effectLst/>
                <a:latin typeface="Simplified Arabic" panose="02020603050405020304" pitchFamily="18" charset="-78"/>
                <a:cs typeface="Simplified Arabic" panose="02020603050405020304" pitchFamily="18" charset="-78"/>
              </a:rPr>
              <a:t>فلا تصبح هناك حاجة لتوقيع </a:t>
            </a:r>
            <a:r>
              <a:rPr lang="ar-JO" sz="3600" b="1" dirty="0" smtClean="0">
                <a:solidFill>
                  <a:srgbClr val="FFFF00"/>
                </a:solidFill>
                <a:effectLst/>
                <a:latin typeface="Simplified Arabic" panose="02020603050405020304" pitchFamily="18" charset="-78"/>
                <a:cs typeface="Simplified Arabic" panose="02020603050405020304" pitchFamily="18" charset="-78"/>
              </a:rPr>
              <a:t>			   العقوبة ومعاقبة </a:t>
            </a:r>
            <a:r>
              <a:rPr lang="ar-JO" sz="3600" b="1" dirty="0" smtClean="0">
                <a:solidFill>
                  <a:srgbClr val="FFFF00"/>
                </a:solidFill>
                <a:effectLst/>
                <a:latin typeface="Simplified Arabic" panose="02020603050405020304" pitchFamily="18" charset="-78"/>
                <a:cs typeface="Simplified Arabic" panose="02020603050405020304" pitchFamily="18" charset="-78"/>
              </a:rPr>
              <a:t>الجاني.</a:t>
            </a:r>
            <a:endParaRPr lang="en-US" sz="3600" b="1" dirty="0" smtClean="0">
              <a:solidFill>
                <a:srgbClr val="FFFF00"/>
              </a:solidFill>
              <a:effectLst/>
              <a:latin typeface="Simplified Arabic" panose="02020603050405020304" pitchFamily="18" charset="-78"/>
              <a:cs typeface="Simplified Arabic" panose="02020603050405020304" pitchFamily="18" charset="-78"/>
            </a:endParaRPr>
          </a:p>
        </p:txBody>
      </p:sp>
      <p:sp>
        <p:nvSpPr>
          <p:cNvPr id="5" name="Slide Number Placeholder 4"/>
          <p:cNvSpPr>
            <a:spLocks noGrp="1"/>
          </p:cNvSpPr>
          <p:nvPr>
            <p:ph type="sldNum" sz="quarter" idx="12"/>
          </p:nvPr>
        </p:nvSpPr>
        <p:spPr>
          <a:xfrm>
            <a:off x="8458200" y="6408738"/>
            <a:ext cx="555625" cy="365125"/>
          </a:xfrm>
        </p:spPr>
        <p:txBody>
          <a:bodyPr/>
          <a:lstStyle/>
          <a:p>
            <a:pPr algn="l" rtl="1"/>
            <a:fld id="{5CC9CE27-4982-444C-9312-3DD47D12EDF3}" type="slidenum">
              <a:rPr lang="en-US" altLang="en-US" smtClean="0"/>
              <a:pPr algn="l" rtl="1"/>
              <a:t>6</a:t>
            </a:fld>
            <a:r>
              <a:rPr lang="ar-JO" altLang="en-US" dirty="0" smtClean="0"/>
              <a:t>/17</a:t>
            </a:r>
            <a:endParaRPr lang="en-US" alt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29462" y="4248150"/>
            <a:ext cx="2819400" cy="2819400"/>
          </a:xfrm>
          <a:prstGeom prst="rect">
            <a:avLst/>
          </a:prstGeom>
        </p:spPr>
      </p:pic>
      <p:pic>
        <p:nvPicPr>
          <p:cNvPr id="7" name="Picture 6">
            <a:extLst>
              <a:ext uri="{FF2B5EF4-FFF2-40B4-BE49-F238E27FC236}">
                <a16:creationId xmlns:a16="http://schemas.microsoft.com/office/drawing/2014/main" xmlns=""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8687607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marL="109728" indent="0" algn="r" rtl="1">
              <a:buNone/>
            </a:pPr>
            <a:endParaRPr lang="ar-JO" sz="3600" b="1" dirty="0" smtClean="0">
              <a:solidFill>
                <a:srgbClr val="FFFF00"/>
              </a:solidFill>
              <a:effectLst/>
              <a:latin typeface="Simplified Arabic" panose="02020603050405020304" pitchFamily="18" charset="-78"/>
              <a:cs typeface="Simplified Arabic" panose="02020603050405020304" pitchFamily="18" charset="-78"/>
            </a:endParaRPr>
          </a:p>
          <a:p>
            <a:pPr marL="109728" indent="0" algn="r" rtl="1">
              <a:buNone/>
            </a:pPr>
            <a:r>
              <a:rPr lang="ar-JO" sz="3600" b="1" dirty="0" smtClean="0">
                <a:solidFill>
                  <a:srgbClr val="FFFF00"/>
                </a:solidFill>
                <a:effectLst/>
                <a:latin typeface="Simplified Arabic" panose="02020603050405020304" pitchFamily="18" charset="-78"/>
                <a:cs typeface="Simplified Arabic" panose="02020603050405020304" pitchFamily="18" charset="-78"/>
              </a:rPr>
              <a:t>حتى </a:t>
            </a:r>
            <a:r>
              <a:rPr lang="ar-JO" sz="3600" b="1" dirty="0" smtClean="0">
                <a:solidFill>
                  <a:srgbClr val="FFFF00"/>
                </a:solidFill>
                <a:effectLst/>
                <a:latin typeface="Simplified Arabic" panose="02020603050405020304" pitchFamily="18" charset="-78"/>
                <a:cs typeface="Simplified Arabic" panose="02020603050405020304" pitchFamily="18" charset="-78"/>
              </a:rPr>
              <a:t>يتم تطبيق القانون الجنائي الاصلح للمتهم ، فان احدى الحالات التالية على الاقل يجب ان تتحقق:</a:t>
            </a:r>
          </a:p>
          <a:p>
            <a:pPr marL="109728" indent="0" algn="r" rtl="1">
              <a:buNone/>
            </a:pPr>
            <a:endParaRPr lang="ar-JO" sz="3600" b="1" dirty="0" smtClean="0">
              <a:solidFill>
                <a:srgbClr val="FFFF00"/>
              </a:solidFill>
              <a:effectLst/>
              <a:latin typeface="Simplified Arabic" panose="02020603050405020304" pitchFamily="18" charset="-78"/>
              <a:cs typeface="Simplified Arabic" panose="02020603050405020304" pitchFamily="18" charset="-78"/>
            </a:endParaRPr>
          </a:p>
          <a:p>
            <a:pPr marL="109728" indent="0" algn="just" rtl="1">
              <a:buNone/>
            </a:pPr>
            <a:r>
              <a:rPr lang="ar-JO" sz="3600" b="1" u="sng" dirty="0" smtClean="0">
                <a:solidFill>
                  <a:schemeClr val="bg1"/>
                </a:solidFill>
                <a:effectLst/>
                <a:latin typeface="Simplified Arabic" panose="02020603050405020304" pitchFamily="18" charset="-78"/>
                <a:cs typeface="Simplified Arabic" panose="02020603050405020304" pitchFamily="18" charset="-78"/>
              </a:rPr>
              <a:t>اولاً</a:t>
            </a:r>
            <a:r>
              <a:rPr lang="ar-JO" sz="3600" b="1" dirty="0" smtClean="0">
                <a:solidFill>
                  <a:srgbClr val="FFFF00"/>
                </a:solidFill>
                <a:effectLst/>
                <a:latin typeface="Simplified Arabic" panose="02020603050405020304" pitchFamily="18" charset="-78"/>
                <a:cs typeface="Simplified Arabic" panose="02020603050405020304" pitchFamily="18" charset="-78"/>
              </a:rPr>
              <a:t>: اذا </a:t>
            </a:r>
            <a:r>
              <a:rPr lang="ar-JO" sz="3600" b="1" dirty="0" smtClean="0">
                <a:solidFill>
                  <a:srgbClr val="FFFF00"/>
                </a:solidFill>
                <a:effectLst/>
                <a:latin typeface="Simplified Arabic" panose="02020603050405020304" pitchFamily="18" charset="-78"/>
                <a:cs typeface="Simplified Arabic" panose="02020603050405020304" pitchFamily="18" charset="-78"/>
              </a:rPr>
              <a:t>ما صدر قانون جنائي جديد يبيح الفعل المرتكب المعاقب عليه </a:t>
            </a:r>
          </a:p>
          <a:p>
            <a:pPr marL="109728" indent="0" algn="r" rtl="1">
              <a:buNone/>
            </a:pPr>
            <a:r>
              <a:rPr lang="ar-JO" sz="3600" b="1" dirty="0" smtClean="0">
                <a:solidFill>
                  <a:srgbClr val="FFFF00"/>
                </a:solidFill>
                <a:effectLst/>
                <a:latin typeface="Simplified Arabic" panose="02020603050405020304" pitchFamily="18" charset="-78"/>
                <a:cs typeface="Simplified Arabic" panose="02020603050405020304" pitchFamily="18" charset="-78"/>
              </a:rPr>
              <a:t> </a:t>
            </a:r>
            <a:endParaRPr lang="en-US" sz="3600" b="1" dirty="0">
              <a:solidFill>
                <a:srgbClr val="FFFF00"/>
              </a:solidFill>
              <a:effectLst/>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457200" y="274638"/>
            <a:ext cx="8077200" cy="1143000"/>
          </a:xfrm>
        </p:spPr>
        <p:txBody>
          <a:bodyPr>
            <a:normAutofit/>
          </a:bodyPr>
          <a:lstStyle/>
          <a:p>
            <a:pPr marL="0" indent="0" algn="ctr" rtl="1">
              <a:buFont typeface="Arial" panose="020B0604020202020204" pitchFamily="34" charset="0"/>
              <a:buNone/>
            </a:pPr>
            <a:r>
              <a:rPr lang="ar-JO" sz="3600" b="1" dirty="0" smtClean="0">
                <a:solidFill>
                  <a:schemeClr val="bg1"/>
                </a:solidFill>
                <a:effectLst/>
                <a:latin typeface="Simplified Arabic" panose="02020603050405020304" pitchFamily="18" charset="-78"/>
                <a:cs typeface="Simplified Arabic" panose="02020603050405020304" pitchFamily="18" charset="-78"/>
              </a:rPr>
              <a:t>حالات تطبيق القانون الجنائي الاصلح  للمتهم </a:t>
            </a:r>
            <a:endParaRPr lang="en-US" sz="3600" b="1" dirty="0">
              <a:solidFill>
                <a:schemeClr val="bg1"/>
              </a:solidFill>
              <a:effectLst/>
              <a:latin typeface="Simplified Arabic" panose="02020603050405020304" pitchFamily="18" charset="-78"/>
              <a:cs typeface="Simplified Arabic" panose="02020603050405020304" pitchFamily="18" charset="-78"/>
            </a:endParaRPr>
          </a:p>
        </p:txBody>
      </p:sp>
      <p:sp>
        <p:nvSpPr>
          <p:cNvPr id="5" name="Slide Number Placeholder 4"/>
          <p:cNvSpPr>
            <a:spLocks noGrp="1"/>
          </p:cNvSpPr>
          <p:nvPr>
            <p:ph type="sldNum" sz="quarter" idx="12"/>
          </p:nvPr>
        </p:nvSpPr>
        <p:spPr/>
        <p:txBody>
          <a:bodyPr/>
          <a:lstStyle/>
          <a:p>
            <a:fld id="{5CC9CE27-4982-444C-9312-3DD47D12EDF3}" type="slidenum">
              <a:rPr lang="en-US" altLang="en-US" smtClean="0"/>
              <a:pPr/>
              <a:t>7</a:t>
            </a:fld>
            <a:endParaRPr lang="en-US" altLang="en-US" dirty="0"/>
          </a:p>
        </p:txBody>
      </p:sp>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731530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20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fade">
                                      <p:cBhvr>
                                        <p:cTn id="12" dur="2000"/>
                                        <p:tgtEl>
                                          <p:spTgt spid="2">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fade">
                                      <p:cBhvr>
                                        <p:cTn id="17" dur="20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17513" y="1600200"/>
            <a:ext cx="8229600" cy="4297363"/>
          </a:xfrm>
        </p:spPr>
        <p:txBody>
          <a:bodyPr>
            <a:normAutofit/>
          </a:bodyPr>
          <a:lstStyle/>
          <a:p>
            <a:pPr marL="109537" indent="0" algn="r" rtl="1">
              <a:lnSpc>
                <a:spcPct val="150000"/>
              </a:lnSpc>
              <a:buNone/>
            </a:pPr>
            <a:r>
              <a:rPr lang="ar-JO" sz="3600" b="1" u="sng"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ثانياً</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600" b="1" dirty="0" smtClean="0">
                <a:solidFill>
                  <a:srgbClr val="FFFF00"/>
                </a:solidFill>
                <a:effectLst/>
                <a:latin typeface="Simplified Arabic" panose="02020603050405020304" pitchFamily="18" charset="-78"/>
                <a:cs typeface="Simplified Arabic" panose="02020603050405020304" pitchFamily="18" charset="-78"/>
              </a:rPr>
              <a:t>اذا صدر قانون جنائي جديد يفرض على ارتكاب فعل معين عقوبة  اخف نوعا او مقدارا مما كانت عليه في القانون السابق قبل صدور الحكم النهائي (المبرم).</a:t>
            </a:r>
          </a:p>
          <a:p>
            <a:pPr marL="109537" indent="0" algn="r" rtl="1">
              <a:lnSpc>
                <a:spcPct val="150000"/>
              </a:lnSpc>
              <a:buNone/>
            </a:pPr>
            <a:endParaRPr lang="en-US" sz="3600" b="1" dirty="0">
              <a:solidFill>
                <a:srgbClr val="FFFF00"/>
              </a:solidFill>
              <a:effectLst/>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1447800" y="304800"/>
            <a:ext cx="7010400" cy="1143000"/>
          </a:xfrm>
        </p:spPr>
        <p:txBody>
          <a:bodyPr>
            <a:normAutofit/>
          </a:bodyPr>
          <a:lstStyle/>
          <a:p>
            <a:pPr marL="0" indent="0" algn="ctr" rtl="1">
              <a:buFont typeface="Arial" panose="020B0604020202020204" pitchFamily="34" charset="0"/>
              <a:buNone/>
            </a:pPr>
            <a:r>
              <a:rPr lang="ar-JO" sz="3600" b="1" dirty="0" smtClean="0">
                <a:solidFill>
                  <a:schemeClr val="bg1"/>
                </a:solidFill>
                <a:effectLst/>
                <a:latin typeface="Simplified Arabic" panose="02020603050405020304" pitchFamily="18" charset="-78"/>
                <a:cs typeface="Simplified Arabic" panose="02020603050405020304" pitchFamily="18" charset="-78"/>
              </a:rPr>
              <a:t>حالات تطبيق القانون الجنائي الاصلح  للمتهم </a:t>
            </a:r>
            <a:endParaRPr lang="en-US" sz="3600" b="1" dirty="0">
              <a:solidFill>
                <a:schemeClr val="bg1"/>
              </a:solidFill>
              <a:effectLst/>
              <a:latin typeface="Simplified Arabic" panose="02020603050405020304" pitchFamily="18" charset="-78"/>
              <a:cs typeface="Simplified Arabic" panose="02020603050405020304" pitchFamily="18" charset="-78"/>
            </a:endParaRPr>
          </a:p>
        </p:txBody>
      </p:sp>
      <p:sp>
        <p:nvSpPr>
          <p:cNvPr id="4" name="Slide Number Placeholder 3"/>
          <p:cNvSpPr>
            <a:spLocks noGrp="1"/>
          </p:cNvSpPr>
          <p:nvPr>
            <p:ph type="sldNum" sz="quarter" idx="12"/>
          </p:nvPr>
        </p:nvSpPr>
        <p:spPr>
          <a:xfrm>
            <a:off x="8458200" y="6408738"/>
            <a:ext cx="555625" cy="365125"/>
          </a:xfrm>
        </p:spPr>
        <p:txBody>
          <a:bodyPr/>
          <a:lstStyle/>
          <a:p>
            <a:pPr algn="l" rtl="1"/>
            <a:fld id="{5CC9CE27-4982-444C-9312-3DD47D12EDF3}" type="slidenum">
              <a:rPr lang="en-US" altLang="en-US" smtClean="0"/>
              <a:pPr algn="l" rtl="1"/>
              <a:t>8</a:t>
            </a:fld>
            <a:r>
              <a:rPr lang="ar-JO" altLang="en-US" dirty="0" smtClean="0"/>
              <a:t>/17</a:t>
            </a:r>
            <a:endParaRPr lang="en-US" alt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10200" y="4267200"/>
            <a:ext cx="2227171" cy="1732739"/>
          </a:xfrm>
          <a:prstGeom prst="rect">
            <a:avLst/>
          </a:prstGeom>
        </p:spPr>
      </p:pic>
      <p:pic>
        <p:nvPicPr>
          <p:cNvPr id="7" name="Picture 6">
            <a:extLst>
              <a:ext uri="{FF2B5EF4-FFF2-40B4-BE49-F238E27FC236}">
                <a16:creationId xmlns:a16="http://schemas.microsoft.com/office/drawing/2014/main" xmlns=""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50821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4429464" y="1302119"/>
            <a:ext cx="4038600" cy="5106619"/>
          </a:xfrm>
        </p:spPr>
        <p:txBody>
          <a:bodyPr>
            <a:normAutofit/>
          </a:bodyPr>
          <a:lstStyle/>
          <a:p>
            <a:pPr marL="109537" indent="0" algn="just" rtl="1">
              <a:lnSpc>
                <a:spcPct val="150000"/>
              </a:lnSpc>
              <a:buNone/>
            </a:pPr>
            <a:r>
              <a:rPr lang="ar-JO" sz="3600" b="1" u="sng" dirty="0" smtClean="0">
                <a:solidFill>
                  <a:srgbClr val="FFFF00"/>
                </a:solidFill>
                <a:effectLst/>
                <a:latin typeface="Simplified Arabic" panose="02020603050405020304" pitchFamily="18" charset="-78"/>
                <a:cs typeface="Simplified Arabic" panose="02020603050405020304" pitchFamily="18" charset="-78"/>
              </a:rPr>
              <a:t>ثالثاً</a:t>
            </a:r>
            <a:r>
              <a:rPr lang="ar-JO" sz="3600" b="1" dirty="0" smtClean="0">
                <a:solidFill>
                  <a:srgbClr val="FFFF00"/>
                </a:solidFill>
                <a:effectLst/>
                <a:latin typeface="Simplified Arabic" panose="02020603050405020304" pitchFamily="18" charset="-78"/>
                <a:cs typeface="Simplified Arabic" panose="02020603050405020304" pitchFamily="18" charset="-78"/>
              </a:rPr>
              <a:t> اذا صدر قانون جنائي جديد يعدل من شروط التجريم تعديلا يصب في </a:t>
            </a:r>
            <a:r>
              <a:rPr lang="ar-JO" sz="3600" b="1" dirty="0" smtClean="0">
                <a:solidFill>
                  <a:srgbClr val="FFFF00"/>
                </a:solidFill>
                <a:effectLst/>
                <a:latin typeface="Simplified Arabic" panose="02020603050405020304" pitchFamily="18" charset="-78"/>
                <a:cs typeface="Simplified Arabic" panose="02020603050405020304" pitchFamily="18" charset="-78"/>
              </a:rPr>
              <a:t>مصلحة </a:t>
            </a:r>
            <a:r>
              <a:rPr lang="ar-JO" sz="3600" b="1" dirty="0" smtClean="0">
                <a:solidFill>
                  <a:srgbClr val="FFFF00"/>
                </a:solidFill>
                <a:effectLst/>
                <a:latin typeface="Simplified Arabic" panose="02020603050405020304" pitchFamily="18" charset="-78"/>
                <a:cs typeface="Simplified Arabic" panose="02020603050405020304" pitchFamily="18" charset="-78"/>
              </a:rPr>
              <a:t>المتهم (المشتكى عليه) </a:t>
            </a:r>
            <a:r>
              <a:rPr lang="ar-JO" sz="3600" b="1" dirty="0" smtClean="0">
                <a:effectLst/>
                <a:latin typeface="Simplified Arabic" panose="02020603050405020304" pitchFamily="18" charset="-78"/>
                <a:cs typeface="Simplified Arabic" panose="02020603050405020304" pitchFamily="18" charset="-78"/>
              </a:rPr>
              <a:t>قبل </a:t>
            </a:r>
            <a:r>
              <a:rPr lang="ar-JO" sz="3600" b="1" dirty="0" smtClean="0">
                <a:solidFill>
                  <a:srgbClr val="FFFF00"/>
                </a:solidFill>
                <a:effectLst/>
                <a:latin typeface="Simplified Arabic" panose="02020603050405020304" pitchFamily="18" charset="-78"/>
                <a:cs typeface="Simplified Arabic" panose="02020603050405020304" pitchFamily="18" charset="-78"/>
              </a:rPr>
              <a:t>صدور الحكم المبرم.</a:t>
            </a:r>
            <a:endParaRPr lang="en-US" sz="3600" b="1" dirty="0" smtClean="0">
              <a:solidFill>
                <a:srgbClr val="FFFF00"/>
              </a:solidFill>
              <a:effectLst/>
              <a:latin typeface="Simplified Arabic" panose="02020603050405020304" pitchFamily="18" charset="-78"/>
              <a:cs typeface="Simplified Arabic" panose="02020603050405020304" pitchFamily="18" charset="-78"/>
            </a:endParaRPr>
          </a:p>
          <a:p>
            <a:pPr marL="109537" indent="0" algn="r" rtl="1">
              <a:lnSpc>
                <a:spcPct val="150000"/>
              </a:lnSpc>
              <a:buNone/>
            </a:pPr>
            <a:endParaRPr lang="en-US" sz="3600" b="1" dirty="0">
              <a:solidFill>
                <a:srgbClr val="FFFF00"/>
              </a:solidFill>
              <a:effectLst/>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p:txBody>
          <a:bodyPr>
            <a:normAutofit/>
          </a:bodyPr>
          <a:lstStyle/>
          <a:p>
            <a:pPr marL="0" indent="0" algn="ctr" rtl="1">
              <a:buFont typeface="Arial" panose="020B0604020202020204" pitchFamily="34" charset="0"/>
              <a:buNone/>
            </a:pPr>
            <a:r>
              <a:rPr lang="ar-JO" sz="3600" b="1" dirty="0" smtClean="0">
                <a:solidFill>
                  <a:schemeClr val="tx1"/>
                </a:solidFill>
                <a:effectLst/>
                <a:latin typeface="Simplified Arabic" panose="02020603050405020304" pitchFamily="18" charset="-78"/>
                <a:cs typeface="Simplified Arabic" panose="02020603050405020304" pitchFamily="18" charset="-78"/>
              </a:rPr>
              <a:t>حالات تطبيق القانون الجنائي الاصلح  للمتهم </a:t>
            </a:r>
            <a:endParaRPr lang="en-US" sz="3600" b="1" dirty="0">
              <a:solidFill>
                <a:schemeClr val="tx1"/>
              </a:solidFill>
              <a:effectLst/>
              <a:latin typeface="Simplified Arabic" panose="02020603050405020304" pitchFamily="18" charset="-78"/>
              <a:cs typeface="Simplified Arabic" panose="02020603050405020304" pitchFamily="18" charset="-78"/>
            </a:endParaRPr>
          </a:p>
        </p:txBody>
      </p:sp>
      <p:sp>
        <p:nvSpPr>
          <p:cNvPr id="4" name="Slide Number Placeholder 3"/>
          <p:cNvSpPr>
            <a:spLocks noGrp="1"/>
          </p:cNvSpPr>
          <p:nvPr>
            <p:ph type="sldNum" sz="quarter" idx="12"/>
          </p:nvPr>
        </p:nvSpPr>
        <p:spPr/>
        <p:txBody>
          <a:bodyPr/>
          <a:lstStyle/>
          <a:p>
            <a:fld id="{5CC9CE27-4982-444C-9312-3DD47D12EDF3}" type="slidenum">
              <a:rPr lang="en-US" altLang="en-US" smtClean="0"/>
              <a:pPr/>
              <a:t>9</a:t>
            </a:fld>
            <a:endParaRPr lang="en-US" alt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3274" y="1323140"/>
            <a:ext cx="4076190" cy="3920085"/>
          </a:xfrm>
          <a:prstGeom prst="rect">
            <a:avLst/>
          </a:prstGeom>
          <a:noFill/>
          <a:ln>
            <a:noFill/>
          </a:ln>
        </p:spPr>
      </p:pic>
      <p:pic>
        <p:nvPicPr>
          <p:cNvPr id="8" name="Picture 7">
            <a:extLst>
              <a:ext uri="{FF2B5EF4-FFF2-40B4-BE49-F238E27FC236}">
                <a16:creationId xmlns:a16="http://schemas.microsoft.com/office/drawing/2014/main" xmlns=""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962050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Effect transition="in" filter="fade">
                                      <p:cBhvr>
                                        <p:cTn id="13"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18073</TotalTime>
  <Words>601</Words>
  <Application>Microsoft Office PowerPoint</Application>
  <PresentationFormat>On-screen Show (4:3)</PresentationFormat>
  <Paragraphs>70</Paragraphs>
  <Slides>17</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Arial</vt:lpstr>
      <vt:lpstr>Calibri</vt:lpstr>
      <vt:lpstr>Lucida Sans Unicode</vt:lpstr>
      <vt:lpstr>Simplified Arabic</vt:lpstr>
      <vt:lpstr>Verdana</vt:lpstr>
      <vt:lpstr>Wingdings 2</vt:lpstr>
      <vt:lpstr>Wingdings 3</vt:lpstr>
      <vt:lpstr>Concourse</vt:lpstr>
      <vt:lpstr>مبدأ عدم رجعية القوانين: القانون الاصلح للمتهم </vt:lpstr>
      <vt:lpstr>PowerPoint Presentation</vt:lpstr>
      <vt:lpstr>مبدأ عدم رجعية القوانين</vt:lpstr>
      <vt:lpstr>الاستثناءات التي ترد على مبدأ عدم الرجعية</vt:lpstr>
      <vt:lpstr>PowerPoint Presentation</vt:lpstr>
      <vt:lpstr>PowerPoint Presentation</vt:lpstr>
      <vt:lpstr>حالات تطبيق القانون الجنائي الاصلح  للمتهم </vt:lpstr>
      <vt:lpstr>حالات تطبيق القانون الجنائي الاصلح  للمتهم </vt:lpstr>
      <vt:lpstr>حالات تطبيق القانون الجنائي الاصلح  للمتهم </vt:lpstr>
      <vt:lpstr>PowerPoint Presentation</vt:lpstr>
      <vt:lpstr>شروط سريان القانون الجنائي الاصلح للمتهم </vt:lpstr>
      <vt:lpstr>PowerPoint Presentation</vt:lpstr>
      <vt:lpstr>PowerPoint Presentation</vt:lpstr>
      <vt:lpstr>PowerPoint Presentation</vt:lpstr>
      <vt:lpstr>PowerPoint Presentation</vt:lpstr>
      <vt:lpstr>PowerPoint Presentation</vt:lpstr>
      <vt:lpstr>شكراً لحسن استماعكم</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1</cp:lastModifiedBy>
  <cp:revision>342</cp:revision>
  <dcterms:created xsi:type="dcterms:W3CDTF">2016-01-06T11:52:01Z</dcterms:created>
  <dcterms:modified xsi:type="dcterms:W3CDTF">2019-01-28T19:17:35Z</dcterms:modified>
</cp:coreProperties>
</file>