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7" r:id="rId2"/>
    <p:sldId id="382" r:id="rId3"/>
    <p:sldId id="384" r:id="rId4"/>
    <p:sldId id="385" r:id="rId5"/>
    <p:sldId id="393" r:id="rId6"/>
    <p:sldId id="386" r:id="rId7"/>
    <p:sldId id="387" r:id="rId8"/>
    <p:sldId id="394" r:id="rId9"/>
    <p:sldId id="392" r:id="rId10"/>
    <p:sldId id="391" r:id="rId11"/>
    <p:sldId id="388" r:id="rId12"/>
    <p:sldId id="389" r:id="rId13"/>
    <p:sldId id="390" r:id="rId14"/>
    <p:sldId id="29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441" autoAdjust="0"/>
  </p:normalViewPr>
  <p:slideViewPr>
    <p:cSldViewPr>
      <p:cViewPr varScale="1">
        <p:scale>
          <a:sx n="73" d="100"/>
          <a:sy n="73" d="100"/>
        </p:scale>
        <p:origin x="7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54680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48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30DBB6E-0E58-4EDE-8727-6A70613917EC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318F0-B0FE-431F-9C17-5636613FC20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FF586-C0F5-49F3-B264-808DC1243744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6DDF3-BDE9-48A8-BAC9-7044D5C8CB10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8DDC6A-BEA2-4638-8EE3-73456D963A0F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64857B-0DAD-4B3A-B253-4DF4540045D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F7B2E9-6C4E-4FD0-BF78-0273289C96D3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B94AB7-BE57-4506-8349-79A35DFC4CB1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836BF-8D6D-430D-9189-A14D1628E005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F05747-5474-4432-B95F-049CE469437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397A7B8-974D-449B-8CA4-C8E1267CF46F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871B033-CC3B-4F65-9F33-FA2FCA722112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47800"/>
          </a:xfrm>
        </p:spPr>
        <p:txBody>
          <a:bodyPr>
            <a:normAutofit/>
          </a:bodyPr>
          <a:lstStyle/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انطباق </a:t>
            </a:r>
            <a:r>
              <a:rPr lang="ar-JO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من حيث </a:t>
            </a:r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الأشخاص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028E-B514-4AB6-B2EA-B51A3B5E11CF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اي نشر بغير هذه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الطريق،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سواء أكان بالجرائد اليومية او التلفاز او المذياع او غيرها من وسائل الاتصال الحديثة لا تغني عن النشر بالجريدة الرسمية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ولا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ترتب اي اثر قانوني.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53400" y="6408738"/>
            <a:ext cx="8604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10</a:t>
            </a:fld>
            <a:r>
              <a:rPr lang="ar-JO" altLang="en-US" dirty="0" smtClean="0"/>
              <a:t>/14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6061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lnSpcReduction="10000"/>
          </a:bodyPr>
          <a:lstStyle/>
          <a:p>
            <a:pPr marL="109537" indent="0" algn="just" rtl="1">
              <a:lnSpc>
                <a:spcPct val="160000"/>
              </a:lnSpc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القانون ذاته يبين للافراد تاريخ </a:t>
            </a:r>
            <a:r>
              <a:rPr lang="ar-JO" sz="3600" b="0" dirty="0" err="1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نفاذه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وسريانه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، اذ انه عادة ما ينص ضمن نصوص القانون على التاريخ الذي يصبح القانون نافذاً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وذلك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بالطبع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بعد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نشره بالجريدة الرسمية .</a:t>
            </a:r>
          </a:p>
          <a:p>
            <a:pPr marL="109537" indent="0" algn="just" rtl="1">
              <a:lnSpc>
                <a:spcPct val="160000"/>
              </a:lnSpc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بعد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نشر القانون بالجريدة الرسمية لا يقبل من اي شخص ان يحتج بعدم علمه بوجود القانون سواء أكان ذلك الشخص يحمل جنسية الدولة ام لا.</a:t>
            </a:r>
          </a:p>
          <a:p>
            <a:pPr marL="109537" indent="0" algn="just" rtl="1">
              <a:lnSpc>
                <a:spcPct val="160000"/>
              </a:lnSpc>
              <a:buNone/>
            </a:pPr>
            <a:endParaRPr lang="ar-JO" sz="3600" b="0" dirty="0" smtClean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" rtl="1">
              <a:lnSpc>
                <a:spcPct val="160000"/>
              </a:lnSpc>
              <a:buNone/>
            </a:pPr>
            <a:endParaRPr lang="en-US" sz="3600" b="0" dirty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0589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 marL="109537" indent="0" algn="just" rtl="1"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فلا تقبل من الحجة بمرضه او سفره او انه شخص امي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والاستثناء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الوحيد هو عدم وصول الجريدة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الرسمية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الى مكان الاقامة نتيجة الظروف القاهرة كالحروب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والفيضانات وغيرها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marL="109537" indent="0" algn="just" rtl="1">
              <a:buNone/>
            </a:pPr>
            <a:endParaRPr lang="ar-JO" sz="3600" b="0" dirty="0" smtClean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" rtl="1">
              <a:buNone/>
            </a:pPr>
            <a:endParaRPr lang="ar-JO" sz="3600" b="0" dirty="0" smtClean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" rtl="1">
              <a:buNone/>
            </a:pPr>
            <a:endParaRPr lang="en-US" sz="3600" b="0" dirty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" rtl="1">
              <a:buFont typeface="Arial" panose="020B0604020202020204" pitchFamily="34" charset="0"/>
              <a:buNone/>
            </a:pPr>
            <a:endParaRPr lang="en-US" sz="3600" b="0" dirty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8738"/>
            <a:ext cx="555625" cy="365125"/>
          </a:xfrm>
        </p:spPr>
        <p:txBody>
          <a:bodyPr/>
          <a:lstStyle/>
          <a:p>
            <a:r>
              <a:rPr lang="ar-JO" altLang="en-US" dirty="0" smtClean="0"/>
              <a:t>/14</a:t>
            </a:r>
            <a:fld id="{5CC9CE27-4982-444C-9312-3DD47D12EDF3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28457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525963"/>
          </a:xfrm>
        </p:spPr>
        <p:txBody>
          <a:bodyPr/>
          <a:lstStyle/>
          <a:p>
            <a:pPr marL="109537" indent="0" algn="just" rtl="1"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يسري هذا المبدأ على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جميع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انواع القواعد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القانونية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 ما استثني منها بنص خاص . </a:t>
            </a:r>
          </a:p>
          <a:p>
            <a:pPr marL="109537" indent="0" algn="just" rtl="1">
              <a:buNone/>
            </a:pPr>
            <a:endParaRPr lang="ar-JO" sz="3600" b="0" dirty="0" smtClean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" rtl="1">
              <a:buNone/>
            </a:pPr>
            <a:endParaRPr lang="ar-JO" sz="3600" b="0" dirty="0" smtClean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ctr" rtl="1"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***</a:t>
            </a:r>
            <a:endParaRPr lang="en-US" sz="3600" b="0" dirty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1143000"/>
          </a:xfrm>
        </p:spPr>
        <p:txBody>
          <a:bodyPr>
            <a:normAutofit/>
          </a:bodyPr>
          <a:lstStyle/>
          <a:p>
            <a:pPr marL="0" indent="0" algn="just" rtl="1">
              <a:buFont typeface="Arial" panose="020B0604020202020204" pitchFamily="34" charset="0"/>
              <a:buNone/>
            </a:pPr>
            <a:r>
              <a:rPr lang="ar-JO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عدم الجواز للاشخاص الدفع بالجهل بالقانون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22334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marL="0" indent="0" algn="ctr" rtl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3600" b="0" dirty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190" y="2720309"/>
            <a:ext cx="2047619" cy="2047619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" rtl="1">
              <a:buFont typeface="Arial" panose="020B0604020202020204" pitchFamily="34" charset="0"/>
              <a:buNone/>
            </a:pPr>
            <a:endParaRPr lang="en-US" sz="3600" b="0" dirty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752600"/>
            <a:ext cx="6349206" cy="3796825"/>
          </a:xfrm>
        </p:spPr>
      </p:pic>
      <p:sp>
        <p:nvSpPr>
          <p:cNvPr id="7" name="TextBox 6"/>
          <p:cNvSpPr txBox="1"/>
          <p:nvPr/>
        </p:nvSpPr>
        <p:spPr>
          <a:xfrm>
            <a:off x="2286000" y="2362200"/>
            <a:ext cx="541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هو نطاق تطبيق القاعدة القانونية من حيث الأشخاص؟</a:t>
            </a:r>
            <a:endParaRPr lang="ar-JO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2</a:t>
            </a:fld>
            <a:r>
              <a:rPr lang="ar-JO" altLang="en-US" dirty="0" smtClean="0"/>
              <a:t>/14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6468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48200" y="609600"/>
            <a:ext cx="4038600" cy="5181600"/>
          </a:xfrm>
        </p:spPr>
        <p:txBody>
          <a:bodyPr>
            <a:normAutofit lnSpcReduction="10000"/>
          </a:bodyPr>
          <a:lstStyle/>
          <a:p>
            <a:pPr marL="109537" indent="0" algn="just" rtl="1"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اذا ما صدرت القاعدة القانونية بالطرق القانونية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ومن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الجهة التي تملك حق اصدار هذه القاعدة القانونية فانه يصبح على جميع الافراد المخاطبون بأحكامها الالتزام بمضمون القاعدة القانونية تحت طائلة الخضوع لعقاب في حال المخالفة.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609600"/>
            <a:ext cx="3362325" cy="476250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45D-6287-4F25-973C-D1263A2BE7DF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973604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/>
          <a:lstStyle/>
          <a:p>
            <a:pPr marL="109537" indent="0" algn="just" rtl="1"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لا يعتبر القانون نافذ في حق الناس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ولا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يجري تطبيقه الا بعد صدوره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ونشره.</a:t>
            </a:r>
          </a:p>
          <a:p>
            <a:pPr marL="109537" indent="0" algn="just" rtl="1">
              <a:buNone/>
            </a:pPr>
            <a:endParaRPr lang="ar-JO" sz="3600" b="0" dirty="0" smtClean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" rtl="1"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ليس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العدل ان يلزم الفرد المنتمي الى المجتمع الواسع بقانون لم يسن بعد، او بقانون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ت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سنه الا انه لم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صدر،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او بقانون صدر عن الجهة التي تملك اصداره الا انه لم ينشر بعد.</a:t>
            </a:r>
          </a:p>
          <a:p>
            <a:pPr marL="109537" indent="0" algn="just" rtl="1">
              <a:buNone/>
            </a:pPr>
            <a:endParaRPr lang="ar-JO" sz="3600" b="0" dirty="0" smtClean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4</a:t>
            </a:fld>
            <a:r>
              <a:rPr lang="ar-JO" altLang="en-US" dirty="0" smtClean="0"/>
              <a:t>/14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694793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just" rtl="1">
              <a:lnSpc>
                <a:spcPct val="150000"/>
              </a:lnSpc>
              <a:buNone/>
            </a:pP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فالقانون يتطلب من الافراد </a:t>
            </a:r>
            <a:r>
              <a:rPr lang="ar-JO" sz="3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اتباع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الاوامر </a:t>
            </a:r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والامتناع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عن النواهي الواردة فيه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السير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نهج معين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محاسبة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كل من يخالف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احاكمه،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فمنطقياً اذن لا بد من نشر القانون.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983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1291"/>
          </a:xfrm>
        </p:spPr>
        <p:txBody>
          <a:bodyPr>
            <a:normAutofit/>
          </a:bodyPr>
          <a:lstStyle/>
          <a:p>
            <a:pPr marL="109537" indent="0" algn="just" rtl="1"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لما كان مستحيل من الناحية العملية احاطة جميع الناس الذين يعيشون في دولة معينية بصدور تشريع معين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ولما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كان من المتعذر اثبات توافر العلم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لديهم، </a:t>
            </a: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فانه لا يشترط ان يتحقق فعلاً علم كل شخص بالقانون اذ يجري الاكتفاء بافتراض علم الناس بصدور القانون .</a:t>
            </a:r>
            <a:endParaRPr lang="en-US" sz="3600" b="0" dirty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just" rtl="1">
              <a:buFont typeface="Arial" panose="020B0604020202020204" pitchFamily="34" charset="0"/>
              <a:buNone/>
            </a:pPr>
            <a:endParaRPr lang="en-US" sz="3600" b="0" dirty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6</a:t>
            </a:fld>
            <a:r>
              <a:rPr lang="ar-JO" altLang="en-US" dirty="0" smtClean="0"/>
              <a:t>/14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332064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873" y="1535879"/>
            <a:ext cx="4038600" cy="4525963"/>
          </a:xfrm>
        </p:spPr>
        <p:txBody>
          <a:bodyPr>
            <a:normAutofit/>
          </a:bodyPr>
          <a:lstStyle/>
          <a:p>
            <a:pPr marL="109537" indent="0" algn="just" rtl="1">
              <a:buNone/>
            </a:pPr>
            <a:r>
              <a:rPr lang="ar-JO" sz="3600" b="0" dirty="0" smtClean="0">
                <a:solidFill>
                  <a:srgbClr val="FFFF00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الطريق الذي رسمه القانون لعلم الناس الافتراضي بالقانون هو نشر القانون بالجريدة الرسمية الصادرة عن الجهة التي تملك حق اصدارها في الدولة.</a:t>
            </a:r>
          </a:p>
          <a:p>
            <a:pPr marL="109537" indent="0" algn="just" rtl="1">
              <a:buNone/>
            </a:pPr>
            <a:endParaRPr lang="ar-JO" sz="3600" b="0" dirty="0" smtClean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" rtl="1">
              <a:buNone/>
            </a:pPr>
            <a:endParaRPr lang="ar-JO" sz="3600" b="0" dirty="0" smtClean="0">
              <a:solidFill>
                <a:srgbClr val="FFFF00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600200"/>
            <a:ext cx="2924175" cy="3886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445D-6287-4F25-973C-D1263A2BE7DF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7667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1905000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7" indent="0" algn="just" rtl="1">
              <a:buNone/>
            </a:pP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هذا هو الطريق الوحيد الذي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يعبر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فيه نشر القانون قد تم فعلا و مرتباً </a:t>
            </a:r>
            <a:r>
              <a:rPr lang="ar-JO" sz="3600" dirty="0" err="1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لاثاره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القانونية 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429000"/>
            <a:ext cx="3490141" cy="329236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6179A3DA-7CEC-45FF-91E5-2A27438CC260}" type="slidenum">
              <a:rPr lang="en-US" altLang="en-US" smtClean="0"/>
              <a:pPr algn="l" rtl="1"/>
              <a:t>8</a:t>
            </a:fld>
            <a:r>
              <a:rPr lang="ar-JO" altLang="en-US" dirty="0" smtClean="0"/>
              <a:t>/14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96211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فمثلاً القانون المدني الأردني رقم 43 لسنة 1976 قد نشر في العدد رقم 2 من الجريدة الرسمية رقم 2645 الصادر بتاريخ 01/08/1979 واصبح قانوناً دائماً بموجب الإعلان المنشور على الصفحة رقم 829 من عدد الجريدة الرسمية رقم 4106 الصادر بتاريخ 16/03/1996.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28054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17956</TotalTime>
  <Words>423</Words>
  <Application>Microsoft Office PowerPoint</Application>
  <PresentationFormat>On-screen Show (4:3)</PresentationFormat>
  <Paragraphs>38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Lucida Sans Unicode</vt:lpstr>
      <vt:lpstr>Simplified Arabic</vt:lpstr>
      <vt:lpstr>Verdana</vt:lpstr>
      <vt:lpstr>Wingdings 2</vt:lpstr>
      <vt:lpstr>Wingdings 3</vt:lpstr>
      <vt:lpstr>Concourse</vt:lpstr>
      <vt:lpstr>انطباق القانون من حيث الأشخاص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عدم الجواز للاشخاص الدفع بالجهل بالقانون</vt:lpstr>
      <vt:lpstr>شكراً لحسن استماعكم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1</cp:lastModifiedBy>
  <cp:revision>337</cp:revision>
  <dcterms:created xsi:type="dcterms:W3CDTF">2016-01-06T11:52:01Z</dcterms:created>
  <dcterms:modified xsi:type="dcterms:W3CDTF">2019-01-28T17:23:23Z</dcterms:modified>
</cp:coreProperties>
</file>