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77" r:id="rId2"/>
    <p:sldId id="382" r:id="rId3"/>
    <p:sldId id="383" r:id="rId4"/>
    <p:sldId id="384" r:id="rId5"/>
    <p:sldId id="385" r:id="rId6"/>
    <p:sldId id="386" r:id="rId7"/>
    <p:sldId id="387" r:id="rId8"/>
    <p:sldId id="388" r:id="rId9"/>
    <p:sldId id="389" r:id="rId10"/>
    <p:sldId id="390" r:id="rId11"/>
    <p:sldId id="391" r:id="rId12"/>
    <p:sldId id="392" r:id="rId13"/>
    <p:sldId id="394" r:id="rId14"/>
    <p:sldId id="395" r:id="rId15"/>
    <p:sldId id="396" r:id="rId16"/>
    <p:sldId id="397" r:id="rId17"/>
    <p:sldId id="398" r:id="rId18"/>
    <p:sldId id="404" r:id="rId19"/>
    <p:sldId id="405" r:id="rId20"/>
    <p:sldId id="406" r:id="rId21"/>
    <p:sldId id="399" r:id="rId22"/>
    <p:sldId id="401" r:id="rId23"/>
    <p:sldId id="407" r:id="rId24"/>
    <p:sldId id="402" r:id="rId25"/>
    <p:sldId id="403" r:id="rId26"/>
    <p:sldId id="290" r:id="rId2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41" autoAdjust="0"/>
  </p:normalViewPr>
  <p:slideViewPr>
    <p:cSldViewPr>
      <p:cViewPr varScale="1">
        <p:scale>
          <a:sx n="46" d="100"/>
          <a:sy n="46" d="100"/>
        </p:scale>
        <p:origin x="-288" y="-102"/>
      </p:cViewPr>
      <p:guideLst>
        <p:guide orient="horz" pos="2160"/>
        <p:guide pos="2880"/>
      </p:guideLst>
    </p:cSldViewPr>
  </p:slideViewPr>
  <p:outlineViewPr>
    <p:cViewPr>
      <p:scale>
        <a:sx n="33" d="100"/>
        <a:sy n="33" d="100"/>
      </p:scale>
      <p:origin x="0" y="-1474"/>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43"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EA8767-E5E2-4DAB-8D8F-40485F3B26CC}" type="doc">
      <dgm:prSet loTypeId="urn:microsoft.com/office/officeart/2005/8/layout/radial4" loCatId="relationship" qsTypeId="urn:microsoft.com/office/officeart/2005/8/quickstyle/3d1" qsCatId="3D" csTypeId="urn:microsoft.com/office/officeart/2005/8/colors/colorful1" csCatId="colorful" phldr="1"/>
      <dgm:spPr/>
      <dgm:t>
        <a:bodyPr/>
        <a:lstStyle/>
        <a:p>
          <a:pPr rtl="1"/>
          <a:endParaRPr lang="ar-JO"/>
        </a:p>
      </dgm:t>
    </dgm:pt>
    <dgm:pt modelId="{E34752A2-0163-4F79-907E-FDA0EFFF6B54}">
      <dgm:prSet phldrT="[Text]" custT="1"/>
      <dgm:spPr/>
      <dgm:t>
        <a:bodyPr/>
        <a:lstStyle/>
        <a:p>
          <a:pPr rtl="1"/>
          <a:r>
            <a:rPr lang="ar-JO" sz="3200" smtClean="0">
              <a:latin typeface="Simplified Arabic" panose="02020603050405020304" pitchFamily="18" charset="-78"/>
              <a:cs typeface="Simplified Arabic" panose="02020603050405020304" pitchFamily="18" charset="-78"/>
            </a:rPr>
            <a:t>مصادر الالتزام</a:t>
          </a:r>
          <a:endParaRPr lang="ar-JO" sz="3200" dirty="0">
            <a:latin typeface="Simplified Arabic" panose="02020603050405020304" pitchFamily="18" charset="-78"/>
            <a:cs typeface="Simplified Arabic" panose="02020603050405020304" pitchFamily="18" charset="-78"/>
          </a:endParaRPr>
        </a:p>
      </dgm:t>
    </dgm:pt>
    <dgm:pt modelId="{D77C3B3E-9F7E-4E68-A1E8-D9629D6260B7}" type="parTrans" cxnId="{D0758658-92A3-4314-87BD-C497B389B8F8}">
      <dgm:prSet/>
      <dgm:spPr/>
      <dgm:t>
        <a:bodyPr/>
        <a:lstStyle/>
        <a:p>
          <a:pPr rtl="1"/>
          <a:endParaRPr lang="ar-JO" sz="2000">
            <a:latin typeface="Simplified Arabic" panose="02020603050405020304" pitchFamily="18" charset="-78"/>
            <a:cs typeface="Simplified Arabic" panose="02020603050405020304" pitchFamily="18" charset="-78"/>
          </a:endParaRPr>
        </a:p>
      </dgm:t>
    </dgm:pt>
    <dgm:pt modelId="{10CC6A97-2EFD-4EDE-82D7-0D214CD1E398}" type="sibTrans" cxnId="{D0758658-92A3-4314-87BD-C497B389B8F8}">
      <dgm:prSet/>
      <dgm:spPr/>
      <dgm:t>
        <a:bodyPr/>
        <a:lstStyle/>
        <a:p>
          <a:pPr rtl="1"/>
          <a:endParaRPr lang="ar-JO" sz="2000">
            <a:latin typeface="Simplified Arabic" panose="02020603050405020304" pitchFamily="18" charset="-78"/>
            <a:cs typeface="Simplified Arabic" panose="02020603050405020304" pitchFamily="18" charset="-78"/>
          </a:endParaRPr>
        </a:p>
      </dgm:t>
    </dgm:pt>
    <dgm:pt modelId="{2A70AC82-2A80-4900-9000-10E9A8ED97C4}">
      <dgm:prSet phldrT="[Text]" custT="1"/>
      <dgm:spPr/>
      <dgm:t>
        <a:bodyPr/>
        <a:lstStyle/>
        <a:p>
          <a:pPr rtl="1"/>
          <a:r>
            <a:rPr lang="ar-JO" sz="3200" dirty="0" smtClean="0">
              <a:latin typeface="Simplified Arabic" panose="02020603050405020304" pitchFamily="18" charset="-78"/>
              <a:cs typeface="Simplified Arabic" panose="02020603050405020304" pitchFamily="18" charset="-78"/>
            </a:rPr>
            <a:t>الفعل الضار</a:t>
          </a:r>
          <a:endParaRPr lang="ar-JO" sz="3200" dirty="0">
            <a:latin typeface="Simplified Arabic" panose="02020603050405020304" pitchFamily="18" charset="-78"/>
            <a:cs typeface="Simplified Arabic" panose="02020603050405020304" pitchFamily="18" charset="-78"/>
          </a:endParaRPr>
        </a:p>
      </dgm:t>
    </dgm:pt>
    <dgm:pt modelId="{3298EDD3-69A7-4C32-A4CC-99D8C0A2C2B2}" type="parTrans" cxnId="{D8333747-51C3-4AE4-BF16-25881CECA019}">
      <dgm:prSet/>
      <dgm:spPr/>
      <dgm:t>
        <a:bodyPr/>
        <a:lstStyle/>
        <a:p>
          <a:pPr rtl="1"/>
          <a:endParaRPr lang="ar-JO" sz="2000">
            <a:latin typeface="Simplified Arabic" panose="02020603050405020304" pitchFamily="18" charset="-78"/>
            <a:cs typeface="Simplified Arabic" panose="02020603050405020304" pitchFamily="18" charset="-78"/>
          </a:endParaRPr>
        </a:p>
      </dgm:t>
    </dgm:pt>
    <dgm:pt modelId="{FD365650-7E3C-453E-996A-6AB548EBA1DD}" type="sibTrans" cxnId="{D8333747-51C3-4AE4-BF16-25881CECA019}">
      <dgm:prSet/>
      <dgm:spPr/>
      <dgm:t>
        <a:bodyPr/>
        <a:lstStyle/>
        <a:p>
          <a:pPr rtl="1"/>
          <a:endParaRPr lang="ar-JO" sz="2000">
            <a:latin typeface="Simplified Arabic" panose="02020603050405020304" pitchFamily="18" charset="-78"/>
            <a:cs typeface="Simplified Arabic" panose="02020603050405020304" pitchFamily="18" charset="-78"/>
          </a:endParaRPr>
        </a:p>
      </dgm:t>
    </dgm:pt>
    <dgm:pt modelId="{E85AAE6B-AAA3-46BD-82D4-9ACC8346236E}">
      <dgm:prSet phldrT="[Text]" custT="1"/>
      <dgm:spPr/>
      <dgm:t>
        <a:bodyPr/>
        <a:lstStyle/>
        <a:p>
          <a:pPr rtl="1"/>
          <a:r>
            <a:rPr lang="ar-JO" sz="3200" smtClean="0">
              <a:latin typeface="Simplified Arabic" panose="02020603050405020304" pitchFamily="18" charset="-78"/>
              <a:cs typeface="Simplified Arabic" panose="02020603050405020304" pitchFamily="18" charset="-78"/>
            </a:rPr>
            <a:t>العقد</a:t>
          </a:r>
          <a:endParaRPr lang="ar-JO" sz="3200" dirty="0">
            <a:latin typeface="Simplified Arabic" panose="02020603050405020304" pitchFamily="18" charset="-78"/>
            <a:cs typeface="Simplified Arabic" panose="02020603050405020304" pitchFamily="18" charset="-78"/>
          </a:endParaRPr>
        </a:p>
      </dgm:t>
    </dgm:pt>
    <dgm:pt modelId="{3599505F-12D8-439C-B9C6-E61E2433D9BE}" type="parTrans" cxnId="{03D70960-705E-4C14-AEA8-F5E1356AF7A1}">
      <dgm:prSet/>
      <dgm:spPr/>
      <dgm:t>
        <a:bodyPr/>
        <a:lstStyle/>
        <a:p>
          <a:pPr rtl="1"/>
          <a:endParaRPr lang="ar-JO" sz="2000">
            <a:latin typeface="Simplified Arabic" panose="02020603050405020304" pitchFamily="18" charset="-78"/>
            <a:cs typeface="Simplified Arabic" panose="02020603050405020304" pitchFamily="18" charset="-78"/>
          </a:endParaRPr>
        </a:p>
      </dgm:t>
    </dgm:pt>
    <dgm:pt modelId="{A8405F63-D4C3-4E5A-BD7B-7AFB2FD483D0}" type="sibTrans" cxnId="{03D70960-705E-4C14-AEA8-F5E1356AF7A1}">
      <dgm:prSet/>
      <dgm:spPr/>
      <dgm:t>
        <a:bodyPr/>
        <a:lstStyle/>
        <a:p>
          <a:pPr rtl="1"/>
          <a:endParaRPr lang="ar-JO" sz="2000">
            <a:latin typeface="Simplified Arabic" panose="02020603050405020304" pitchFamily="18" charset="-78"/>
            <a:cs typeface="Simplified Arabic" panose="02020603050405020304" pitchFamily="18" charset="-78"/>
          </a:endParaRPr>
        </a:p>
      </dgm:t>
    </dgm:pt>
    <dgm:pt modelId="{1FEFFD7A-8F9A-47AC-9F2E-7269C015824D}">
      <dgm:prSet phldrT="[Text]" custT="1"/>
      <dgm:spPr/>
      <dgm:t>
        <a:bodyPr/>
        <a:lstStyle/>
        <a:p>
          <a:pPr rtl="1"/>
          <a:r>
            <a:rPr lang="ar-JO" sz="3200" smtClean="0">
              <a:latin typeface="Simplified Arabic" panose="02020603050405020304" pitchFamily="18" charset="-78"/>
              <a:cs typeface="Simplified Arabic" panose="02020603050405020304" pitchFamily="18" charset="-78"/>
            </a:rPr>
            <a:t>الفعل النافع</a:t>
          </a:r>
          <a:endParaRPr lang="ar-JO" sz="3200" dirty="0">
            <a:latin typeface="Simplified Arabic" panose="02020603050405020304" pitchFamily="18" charset="-78"/>
            <a:cs typeface="Simplified Arabic" panose="02020603050405020304" pitchFamily="18" charset="-78"/>
          </a:endParaRPr>
        </a:p>
      </dgm:t>
    </dgm:pt>
    <dgm:pt modelId="{A7DFCF3B-9CE0-42FD-8CAC-0A4811B521E1}" type="parTrans" cxnId="{B4C3EAAB-5BA5-4F66-8596-C353DCF67F2E}">
      <dgm:prSet/>
      <dgm:spPr/>
      <dgm:t>
        <a:bodyPr/>
        <a:lstStyle/>
        <a:p>
          <a:pPr rtl="1"/>
          <a:endParaRPr lang="ar-JO" sz="2000">
            <a:latin typeface="Simplified Arabic" panose="02020603050405020304" pitchFamily="18" charset="-78"/>
            <a:cs typeface="Simplified Arabic" panose="02020603050405020304" pitchFamily="18" charset="-78"/>
          </a:endParaRPr>
        </a:p>
      </dgm:t>
    </dgm:pt>
    <dgm:pt modelId="{D58472DB-EE35-4A76-A30B-4ABF28FB8AA9}" type="sibTrans" cxnId="{B4C3EAAB-5BA5-4F66-8596-C353DCF67F2E}">
      <dgm:prSet/>
      <dgm:spPr/>
      <dgm:t>
        <a:bodyPr/>
        <a:lstStyle/>
        <a:p>
          <a:pPr rtl="1"/>
          <a:endParaRPr lang="ar-JO" sz="2000">
            <a:latin typeface="Simplified Arabic" panose="02020603050405020304" pitchFamily="18" charset="-78"/>
            <a:cs typeface="Simplified Arabic" panose="02020603050405020304" pitchFamily="18" charset="-78"/>
          </a:endParaRPr>
        </a:p>
      </dgm:t>
    </dgm:pt>
    <dgm:pt modelId="{855AB85E-B589-42EA-B52D-71B6DE23B9AC}">
      <dgm:prSet phldrT="[Text]" custT="1"/>
      <dgm:spPr/>
      <dgm:t>
        <a:bodyPr/>
        <a:lstStyle/>
        <a:p>
          <a:pPr rtl="1"/>
          <a:r>
            <a:rPr lang="ar-JO" sz="3200" smtClean="0">
              <a:latin typeface="Simplified Arabic" panose="02020603050405020304" pitchFamily="18" charset="-78"/>
              <a:cs typeface="Simplified Arabic" panose="02020603050405020304" pitchFamily="18" charset="-78"/>
            </a:rPr>
            <a:t>الارادة المنفردة</a:t>
          </a:r>
          <a:endParaRPr lang="ar-JO" sz="3200" dirty="0">
            <a:latin typeface="Simplified Arabic" panose="02020603050405020304" pitchFamily="18" charset="-78"/>
            <a:cs typeface="Simplified Arabic" panose="02020603050405020304" pitchFamily="18" charset="-78"/>
          </a:endParaRPr>
        </a:p>
      </dgm:t>
    </dgm:pt>
    <dgm:pt modelId="{63FC63F6-9B07-4CD5-B6FC-8F017BD82D0A}" type="parTrans" cxnId="{B67C544D-0F40-43C9-89EF-60F497DB73B2}">
      <dgm:prSet/>
      <dgm:spPr/>
      <dgm:t>
        <a:bodyPr/>
        <a:lstStyle/>
        <a:p>
          <a:pPr rtl="1"/>
          <a:endParaRPr lang="ar-JO" sz="2000">
            <a:latin typeface="Simplified Arabic" panose="02020603050405020304" pitchFamily="18" charset="-78"/>
            <a:cs typeface="Simplified Arabic" panose="02020603050405020304" pitchFamily="18" charset="-78"/>
          </a:endParaRPr>
        </a:p>
      </dgm:t>
    </dgm:pt>
    <dgm:pt modelId="{9E89E282-C133-43CC-BCE2-AC89226041CE}" type="sibTrans" cxnId="{B67C544D-0F40-43C9-89EF-60F497DB73B2}">
      <dgm:prSet/>
      <dgm:spPr/>
      <dgm:t>
        <a:bodyPr/>
        <a:lstStyle/>
        <a:p>
          <a:pPr rtl="1"/>
          <a:endParaRPr lang="ar-JO" sz="2000">
            <a:latin typeface="Simplified Arabic" panose="02020603050405020304" pitchFamily="18" charset="-78"/>
            <a:cs typeface="Simplified Arabic" panose="02020603050405020304" pitchFamily="18" charset="-78"/>
          </a:endParaRPr>
        </a:p>
      </dgm:t>
    </dgm:pt>
    <dgm:pt modelId="{A7DE8BF7-E07A-40E8-9AC8-F60450751A1B}">
      <dgm:prSet phldrT="[Text]" custT="1"/>
      <dgm:spPr/>
      <dgm:t>
        <a:bodyPr/>
        <a:lstStyle/>
        <a:p>
          <a:pPr rtl="1"/>
          <a:r>
            <a:rPr lang="ar-JO" sz="3200" smtClean="0">
              <a:latin typeface="Simplified Arabic" panose="02020603050405020304" pitchFamily="18" charset="-78"/>
              <a:cs typeface="Simplified Arabic" panose="02020603050405020304" pitchFamily="18" charset="-78"/>
            </a:rPr>
            <a:t>القانون</a:t>
          </a:r>
          <a:endParaRPr lang="ar-JO" sz="3200" dirty="0">
            <a:latin typeface="Simplified Arabic" panose="02020603050405020304" pitchFamily="18" charset="-78"/>
            <a:cs typeface="Simplified Arabic" panose="02020603050405020304" pitchFamily="18" charset="-78"/>
          </a:endParaRPr>
        </a:p>
      </dgm:t>
    </dgm:pt>
    <dgm:pt modelId="{D536F985-A5FD-450F-8C24-B2B7504B8B4F}" type="parTrans" cxnId="{DA99B6F8-6399-4F00-A7D5-1A7E4BCAE1C1}">
      <dgm:prSet/>
      <dgm:spPr/>
      <dgm:t>
        <a:bodyPr/>
        <a:lstStyle/>
        <a:p>
          <a:pPr rtl="1"/>
          <a:endParaRPr lang="ar-JO" sz="2000">
            <a:latin typeface="Simplified Arabic" panose="02020603050405020304" pitchFamily="18" charset="-78"/>
            <a:cs typeface="Simplified Arabic" panose="02020603050405020304" pitchFamily="18" charset="-78"/>
          </a:endParaRPr>
        </a:p>
      </dgm:t>
    </dgm:pt>
    <dgm:pt modelId="{9DD8A00C-2D7C-492D-B474-8D133B8D8E9D}" type="sibTrans" cxnId="{DA99B6F8-6399-4F00-A7D5-1A7E4BCAE1C1}">
      <dgm:prSet/>
      <dgm:spPr/>
      <dgm:t>
        <a:bodyPr/>
        <a:lstStyle/>
        <a:p>
          <a:pPr rtl="1"/>
          <a:endParaRPr lang="ar-JO" sz="2000">
            <a:latin typeface="Simplified Arabic" panose="02020603050405020304" pitchFamily="18" charset="-78"/>
            <a:cs typeface="Simplified Arabic" panose="02020603050405020304" pitchFamily="18" charset="-78"/>
          </a:endParaRPr>
        </a:p>
      </dgm:t>
    </dgm:pt>
    <dgm:pt modelId="{5015F190-518B-44E2-9ABB-D5C4150D854A}" type="pres">
      <dgm:prSet presAssocID="{6DEA8767-E5E2-4DAB-8D8F-40485F3B26CC}" presName="cycle" presStyleCnt="0">
        <dgm:presLayoutVars>
          <dgm:chMax val="1"/>
          <dgm:dir/>
          <dgm:animLvl val="ctr"/>
          <dgm:resizeHandles val="exact"/>
        </dgm:presLayoutVars>
      </dgm:prSet>
      <dgm:spPr/>
      <dgm:t>
        <a:bodyPr/>
        <a:lstStyle/>
        <a:p>
          <a:pPr rtl="1"/>
          <a:endParaRPr lang="ar-JO"/>
        </a:p>
      </dgm:t>
    </dgm:pt>
    <dgm:pt modelId="{856169CA-EBA2-4585-9ED8-4DB8049FECDC}" type="pres">
      <dgm:prSet presAssocID="{E34752A2-0163-4F79-907E-FDA0EFFF6B54}" presName="centerShape" presStyleLbl="node0" presStyleIdx="0" presStyleCnt="1"/>
      <dgm:spPr/>
      <dgm:t>
        <a:bodyPr/>
        <a:lstStyle/>
        <a:p>
          <a:pPr rtl="1"/>
          <a:endParaRPr lang="ar-JO"/>
        </a:p>
      </dgm:t>
    </dgm:pt>
    <dgm:pt modelId="{2ABEEE3D-5178-42AE-AB2E-9888B7B432EA}" type="pres">
      <dgm:prSet presAssocID="{D536F985-A5FD-450F-8C24-B2B7504B8B4F}" presName="parTrans" presStyleLbl="bgSibTrans2D1" presStyleIdx="0" presStyleCnt="5"/>
      <dgm:spPr/>
      <dgm:t>
        <a:bodyPr/>
        <a:lstStyle/>
        <a:p>
          <a:pPr rtl="1"/>
          <a:endParaRPr lang="ar-JO"/>
        </a:p>
      </dgm:t>
    </dgm:pt>
    <dgm:pt modelId="{6349D140-C8A6-407C-A9B6-A3E19ECE113B}" type="pres">
      <dgm:prSet presAssocID="{A7DE8BF7-E07A-40E8-9AC8-F60450751A1B}" presName="node" presStyleLbl="node1" presStyleIdx="0" presStyleCnt="5">
        <dgm:presLayoutVars>
          <dgm:bulletEnabled val="1"/>
        </dgm:presLayoutVars>
      </dgm:prSet>
      <dgm:spPr/>
      <dgm:t>
        <a:bodyPr/>
        <a:lstStyle/>
        <a:p>
          <a:pPr rtl="1"/>
          <a:endParaRPr lang="ar-JO"/>
        </a:p>
      </dgm:t>
    </dgm:pt>
    <dgm:pt modelId="{7D948713-3B2D-48D6-8E71-B83FF048B1B4}" type="pres">
      <dgm:prSet presAssocID="{3298EDD3-69A7-4C32-A4CC-99D8C0A2C2B2}" presName="parTrans" presStyleLbl="bgSibTrans2D1" presStyleIdx="1" presStyleCnt="5"/>
      <dgm:spPr/>
      <dgm:t>
        <a:bodyPr/>
        <a:lstStyle/>
        <a:p>
          <a:pPr rtl="1"/>
          <a:endParaRPr lang="ar-JO"/>
        </a:p>
      </dgm:t>
    </dgm:pt>
    <dgm:pt modelId="{73A3FCB2-C4E5-4757-9EF0-8914911DBE6A}" type="pres">
      <dgm:prSet presAssocID="{2A70AC82-2A80-4900-9000-10E9A8ED97C4}" presName="node" presStyleLbl="node1" presStyleIdx="1" presStyleCnt="5">
        <dgm:presLayoutVars>
          <dgm:bulletEnabled val="1"/>
        </dgm:presLayoutVars>
      </dgm:prSet>
      <dgm:spPr/>
      <dgm:t>
        <a:bodyPr/>
        <a:lstStyle/>
        <a:p>
          <a:pPr rtl="1"/>
          <a:endParaRPr lang="ar-JO"/>
        </a:p>
      </dgm:t>
    </dgm:pt>
    <dgm:pt modelId="{D8D7F4C8-DA23-4131-A83A-D4724282DF55}" type="pres">
      <dgm:prSet presAssocID="{A7DFCF3B-9CE0-42FD-8CAC-0A4811B521E1}" presName="parTrans" presStyleLbl="bgSibTrans2D1" presStyleIdx="2" presStyleCnt="5"/>
      <dgm:spPr/>
      <dgm:t>
        <a:bodyPr/>
        <a:lstStyle/>
        <a:p>
          <a:pPr rtl="1"/>
          <a:endParaRPr lang="ar-JO"/>
        </a:p>
      </dgm:t>
    </dgm:pt>
    <dgm:pt modelId="{7F0D3501-CBE2-4811-803B-1CA08601A2C1}" type="pres">
      <dgm:prSet presAssocID="{1FEFFD7A-8F9A-47AC-9F2E-7269C015824D}" presName="node" presStyleLbl="node1" presStyleIdx="2" presStyleCnt="5">
        <dgm:presLayoutVars>
          <dgm:bulletEnabled val="1"/>
        </dgm:presLayoutVars>
      </dgm:prSet>
      <dgm:spPr/>
      <dgm:t>
        <a:bodyPr/>
        <a:lstStyle/>
        <a:p>
          <a:pPr rtl="1"/>
          <a:endParaRPr lang="ar-JO"/>
        </a:p>
      </dgm:t>
    </dgm:pt>
    <dgm:pt modelId="{0301E55A-2EDE-4585-A7E2-9DA859DD512E}" type="pres">
      <dgm:prSet presAssocID="{63FC63F6-9B07-4CD5-B6FC-8F017BD82D0A}" presName="parTrans" presStyleLbl="bgSibTrans2D1" presStyleIdx="3" presStyleCnt="5"/>
      <dgm:spPr/>
      <dgm:t>
        <a:bodyPr/>
        <a:lstStyle/>
        <a:p>
          <a:pPr rtl="1"/>
          <a:endParaRPr lang="ar-JO"/>
        </a:p>
      </dgm:t>
    </dgm:pt>
    <dgm:pt modelId="{FC1945BD-B120-4741-B3BB-EFBB2A1E0AD7}" type="pres">
      <dgm:prSet presAssocID="{855AB85E-B589-42EA-B52D-71B6DE23B9AC}" presName="node" presStyleLbl="node1" presStyleIdx="3" presStyleCnt="5">
        <dgm:presLayoutVars>
          <dgm:bulletEnabled val="1"/>
        </dgm:presLayoutVars>
      </dgm:prSet>
      <dgm:spPr/>
      <dgm:t>
        <a:bodyPr/>
        <a:lstStyle/>
        <a:p>
          <a:pPr rtl="1"/>
          <a:endParaRPr lang="ar-JO"/>
        </a:p>
      </dgm:t>
    </dgm:pt>
    <dgm:pt modelId="{7F2D8AA6-0D84-4A94-A08E-1A0B0DC0DA42}" type="pres">
      <dgm:prSet presAssocID="{3599505F-12D8-439C-B9C6-E61E2433D9BE}" presName="parTrans" presStyleLbl="bgSibTrans2D1" presStyleIdx="4" presStyleCnt="5"/>
      <dgm:spPr/>
      <dgm:t>
        <a:bodyPr/>
        <a:lstStyle/>
        <a:p>
          <a:pPr rtl="1"/>
          <a:endParaRPr lang="ar-JO"/>
        </a:p>
      </dgm:t>
    </dgm:pt>
    <dgm:pt modelId="{A79C85EF-6393-469F-934A-22784CDC1F61}" type="pres">
      <dgm:prSet presAssocID="{E85AAE6B-AAA3-46BD-82D4-9ACC8346236E}" presName="node" presStyleLbl="node1" presStyleIdx="4" presStyleCnt="5">
        <dgm:presLayoutVars>
          <dgm:bulletEnabled val="1"/>
        </dgm:presLayoutVars>
      </dgm:prSet>
      <dgm:spPr/>
      <dgm:t>
        <a:bodyPr/>
        <a:lstStyle/>
        <a:p>
          <a:pPr rtl="1"/>
          <a:endParaRPr lang="ar-JO"/>
        </a:p>
      </dgm:t>
    </dgm:pt>
  </dgm:ptLst>
  <dgm:cxnLst>
    <dgm:cxn modelId="{D0758658-92A3-4314-87BD-C497B389B8F8}" srcId="{6DEA8767-E5E2-4DAB-8D8F-40485F3B26CC}" destId="{E34752A2-0163-4F79-907E-FDA0EFFF6B54}" srcOrd="0" destOrd="0" parTransId="{D77C3B3E-9F7E-4E68-A1E8-D9629D6260B7}" sibTransId="{10CC6A97-2EFD-4EDE-82D7-0D214CD1E398}"/>
    <dgm:cxn modelId="{1A7920DC-2EAA-4618-8366-D7FFAB6B2608}" type="presOf" srcId="{6DEA8767-E5E2-4DAB-8D8F-40485F3B26CC}" destId="{5015F190-518B-44E2-9ABB-D5C4150D854A}" srcOrd="0" destOrd="0" presId="urn:microsoft.com/office/officeart/2005/8/layout/radial4"/>
    <dgm:cxn modelId="{5E05B265-2C86-4CC5-A826-AC94BFE9BFE7}" type="presOf" srcId="{3599505F-12D8-439C-B9C6-E61E2433D9BE}" destId="{7F2D8AA6-0D84-4A94-A08E-1A0B0DC0DA42}" srcOrd="0" destOrd="0" presId="urn:microsoft.com/office/officeart/2005/8/layout/radial4"/>
    <dgm:cxn modelId="{A8924B0E-2953-45DD-B3C0-E65DBC3ED830}" type="presOf" srcId="{A7DFCF3B-9CE0-42FD-8CAC-0A4811B521E1}" destId="{D8D7F4C8-DA23-4131-A83A-D4724282DF55}" srcOrd="0" destOrd="0" presId="urn:microsoft.com/office/officeart/2005/8/layout/radial4"/>
    <dgm:cxn modelId="{2B51E0D9-35A1-483E-8FFC-23470E5B1B9D}" type="presOf" srcId="{E85AAE6B-AAA3-46BD-82D4-9ACC8346236E}" destId="{A79C85EF-6393-469F-934A-22784CDC1F61}" srcOrd="0" destOrd="0" presId="urn:microsoft.com/office/officeart/2005/8/layout/radial4"/>
    <dgm:cxn modelId="{B90CBE39-B975-4D9D-A916-EF827C221FA1}" type="presOf" srcId="{3298EDD3-69A7-4C32-A4CC-99D8C0A2C2B2}" destId="{7D948713-3B2D-48D6-8E71-B83FF048B1B4}" srcOrd="0" destOrd="0" presId="urn:microsoft.com/office/officeart/2005/8/layout/radial4"/>
    <dgm:cxn modelId="{03D70960-705E-4C14-AEA8-F5E1356AF7A1}" srcId="{E34752A2-0163-4F79-907E-FDA0EFFF6B54}" destId="{E85AAE6B-AAA3-46BD-82D4-9ACC8346236E}" srcOrd="4" destOrd="0" parTransId="{3599505F-12D8-439C-B9C6-E61E2433D9BE}" sibTransId="{A8405F63-D4C3-4E5A-BD7B-7AFB2FD483D0}"/>
    <dgm:cxn modelId="{0B2C5965-DF75-4AFE-A3ED-F5CD82F7ABE9}" type="presOf" srcId="{1FEFFD7A-8F9A-47AC-9F2E-7269C015824D}" destId="{7F0D3501-CBE2-4811-803B-1CA08601A2C1}" srcOrd="0" destOrd="0" presId="urn:microsoft.com/office/officeart/2005/8/layout/radial4"/>
    <dgm:cxn modelId="{B67C544D-0F40-43C9-89EF-60F497DB73B2}" srcId="{E34752A2-0163-4F79-907E-FDA0EFFF6B54}" destId="{855AB85E-B589-42EA-B52D-71B6DE23B9AC}" srcOrd="3" destOrd="0" parTransId="{63FC63F6-9B07-4CD5-B6FC-8F017BD82D0A}" sibTransId="{9E89E282-C133-43CC-BCE2-AC89226041CE}"/>
    <dgm:cxn modelId="{D8333747-51C3-4AE4-BF16-25881CECA019}" srcId="{E34752A2-0163-4F79-907E-FDA0EFFF6B54}" destId="{2A70AC82-2A80-4900-9000-10E9A8ED97C4}" srcOrd="1" destOrd="0" parTransId="{3298EDD3-69A7-4C32-A4CC-99D8C0A2C2B2}" sibTransId="{FD365650-7E3C-453E-996A-6AB548EBA1DD}"/>
    <dgm:cxn modelId="{B4C3EAAB-5BA5-4F66-8596-C353DCF67F2E}" srcId="{E34752A2-0163-4F79-907E-FDA0EFFF6B54}" destId="{1FEFFD7A-8F9A-47AC-9F2E-7269C015824D}" srcOrd="2" destOrd="0" parTransId="{A7DFCF3B-9CE0-42FD-8CAC-0A4811B521E1}" sibTransId="{D58472DB-EE35-4A76-A30B-4ABF28FB8AA9}"/>
    <dgm:cxn modelId="{3F1777D5-C61D-4CB4-B3B5-6B16803E099B}" type="presOf" srcId="{2A70AC82-2A80-4900-9000-10E9A8ED97C4}" destId="{73A3FCB2-C4E5-4757-9EF0-8914911DBE6A}" srcOrd="0" destOrd="0" presId="urn:microsoft.com/office/officeart/2005/8/layout/radial4"/>
    <dgm:cxn modelId="{9A433F08-5B4F-4C20-AAFF-CF6FF6FDC120}" type="presOf" srcId="{E34752A2-0163-4F79-907E-FDA0EFFF6B54}" destId="{856169CA-EBA2-4585-9ED8-4DB8049FECDC}" srcOrd="0" destOrd="0" presId="urn:microsoft.com/office/officeart/2005/8/layout/radial4"/>
    <dgm:cxn modelId="{DB206F7A-8E7F-47D0-ADD7-A16AFA9CE762}" type="presOf" srcId="{A7DE8BF7-E07A-40E8-9AC8-F60450751A1B}" destId="{6349D140-C8A6-407C-A9B6-A3E19ECE113B}" srcOrd="0" destOrd="0" presId="urn:microsoft.com/office/officeart/2005/8/layout/radial4"/>
    <dgm:cxn modelId="{BA619696-C85A-4322-A574-A5F027223223}" type="presOf" srcId="{63FC63F6-9B07-4CD5-B6FC-8F017BD82D0A}" destId="{0301E55A-2EDE-4585-A7E2-9DA859DD512E}" srcOrd="0" destOrd="0" presId="urn:microsoft.com/office/officeart/2005/8/layout/radial4"/>
    <dgm:cxn modelId="{53882390-A47F-4D5D-B633-57637F0A17E5}" type="presOf" srcId="{D536F985-A5FD-450F-8C24-B2B7504B8B4F}" destId="{2ABEEE3D-5178-42AE-AB2E-9888B7B432EA}" srcOrd="0" destOrd="0" presId="urn:microsoft.com/office/officeart/2005/8/layout/radial4"/>
    <dgm:cxn modelId="{DA99B6F8-6399-4F00-A7D5-1A7E4BCAE1C1}" srcId="{E34752A2-0163-4F79-907E-FDA0EFFF6B54}" destId="{A7DE8BF7-E07A-40E8-9AC8-F60450751A1B}" srcOrd="0" destOrd="0" parTransId="{D536F985-A5FD-450F-8C24-B2B7504B8B4F}" sibTransId="{9DD8A00C-2D7C-492D-B474-8D133B8D8E9D}"/>
    <dgm:cxn modelId="{0B4DB1B0-21E8-4D61-AD6C-E491DE6D6BE5}" type="presOf" srcId="{855AB85E-B589-42EA-B52D-71B6DE23B9AC}" destId="{FC1945BD-B120-4741-B3BB-EFBB2A1E0AD7}" srcOrd="0" destOrd="0" presId="urn:microsoft.com/office/officeart/2005/8/layout/radial4"/>
    <dgm:cxn modelId="{0EECF141-9BA5-4E9B-BE79-3A47681BF9DC}" type="presParOf" srcId="{5015F190-518B-44E2-9ABB-D5C4150D854A}" destId="{856169CA-EBA2-4585-9ED8-4DB8049FECDC}" srcOrd="0" destOrd="0" presId="urn:microsoft.com/office/officeart/2005/8/layout/radial4"/>
    <dgm:cxn modelId="{3C5FDD86-1A67-4325-8BDA-DE8DC7665775}" type="presParOf" srcId="{5015F190-518B-44E2-9ABB-D5C4150D854A}" destId="{2ABEEE3D-5178-42AE-AB2E-9888B7B432EA}" srcOrd="1" destOrd="0" presId="urn:microsoft.com/office/officeart/2005/8/layout/radial4"/>
    <dgm:cxn modelId="{A61178C5-34DA-4A0B-8A22-6BEAFE476393}" type="presParOf" srcId="{5015F190-518B-44E2-9ABB-D5C4150D854A}" destId="{6349D140-C8A6-407C-A9B6-A3E19ECE113B}" srcOrd="2" destOrd="0" presId="urn:microsoft.com/office/officeart/2005/8/layout/radial4"/>
    <dgm:cxn modelId="{666AEB2A-D319-4F4F-AD87-B9B022148DB1}" type="presParOf" srcId="{5015F190-518B-44E2-9ABB-D5C4150D854A}" destId="{7D948713-3B2D-48D6-8E71-B83FF048B1B4}" srcOrd="3" destOrd="0" presId="urn:microsoft.com/office/officeart/2005/8/layout/radial4"/>
    <dgm:cxn modelId="{5701C486-64C6-4984-A67F-C43117FFBB2E}" type="presParOf" srcId="{5015F190-518B-44E2-9ABB-D5C4150D854A}" destId="{73A3FCB2-C4E5-4757-9EF0-8914911DBE6A}" srcOrd="4" destOrd="0" presId="urn:microsoft.com/office/officeart/2005/8/layout/radial4"/>
    <dgm:cxn modelId="{10A13056-6761-4BD7-949E-8BBB1D701032}" type="presParOf" srcId="{5015F190-518B-44E2-9ABB-D5C4150D854A}" destId="{D8D7F4C8-DA23-4131-A83A-D4724282DF55}" srcOrd="5" destOrd="0" presId="urn:microsoft.com/office/officeart/2005/8/layout/radial4"/>
    <dgm:cxn modelId="{8510D812-7913-4A15-806A-ED28F219616A}" type="presParOf" srcId="{5015F190-518B-44E2-9ABB-D5C4150D854A}" destId="{7F0D3501-CBE2-4811-803B-1CA08601A2C1}" srcOrd="6" destOrd="0" presId="urn:microsoft.com/office/officeart/2005/8/layout/radial4"/>
    <dgm:cxn modelId="{04047145-551C-4576-9B86-F28276C14E26}" type="presParOf" srcId="{5015F190-518B-44E2-9ABB-D5C4150D854A}" destId="{0301E55A-2EDE-4585-A7E2-9DA859DD512E}" srcOrd="7" destOrd="0" presId="urn:microsoft.com/office/officeart/2005/8/layout/radial4"/>
    <dgm:cxn modelId="{6B80FF84-6E6E-4606-A839-E70664B0DB22}" type="presParOf" srcId="{5015F190-518B-44E2-9ABB-D5C4150D854A}" destId="{FC1945BD-B120-4741-B3BB-EFBB2A1E0AD7}" srcOrd="8" destOrd="0" presId="urn:microsoft.com/office/officeart/2005/8/layout/radial4"/>
    <dgm:cxn modelId="{10217DE9-D9A0-4D2B-9867-96BA56F1D753}" type="presParOf" srcId="{5015F190-518B-44E2-9ABB-D5C4150D854A}" destId="{7F2D8AA6-0D84-4A94-A08E-1A0B0DC0DA42}" srcOrd="9" destOrd="0" presId="urn:microsoft.com/office/officeart/2005/8/layout/radial4"/>
    <dgm:cxn modelId="{A8909E76-2022-437C-A203-69FEC29756C7}" type="presParOf" srcId="{5015F190-518B-44E2-9ABB-D5C4150D854A}" destId="{A79C85EF-6393-469F-934A-22784CDC1F61}" srcOrd="10"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6169CA-EBA2-4585-9ED8-4DB8049FECDC}">
      <dsp:nvSpPr>
        <dsp:cNvPr id="0" name=""/>
        <dsp:cNvSpPr/>
      </dsp:nvSpPr>
      <dsp:spPr>
        <a:xfrm>
          <a:off x="2942701" y="2904153"/>
          <a:ext cx="2039397" cy="2039397"/>
        </a:xfrm>
        <a:prstGeom prst="ellipse">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rtl="1">
            <a:lnSpc>
              <a:spcPct val="90000"/>
            </a:lnSpc>
            <a:spcBef>
              <a:spcPct val="0"/>
            </a:spcBef>
            <a:spcAft>
              <a:spcPct val="35000"/>
            </a:spcAft>
          </a:pPr>
          <a:r>
            <a:rPr lang="ar-JO" sz="3200" kern="1200" smtClean="0">
              <a:latin typeface="Simplified Arabic" panose="02020603050405020304" pitchFamily="18" charset="-78"/>
              <a:cs typeface="Simplified Arabic" panose="02020603050405020304" pitchFamily="18" charset="-78"/>
            </a:rPr>
            <a:t>مصادر الالتزام</a:t>
          </a:r>
          <a:endParaRPr lang="ar-JO" sz="3200" kern="1200" dirty="0">
            <a:latin typeface="Simplified Arabic" panose="02020603050405020304" pitchFamily="18" charset="-78"/>
            <a:cs typeface="Simplified Arabic" panose="02020603050405020304" pitchFamily="18" charset="-78"/>
          </a:endParaRPr>
        </a:p>
      </dsp:txBody>
      <dsp:txXfrm>
        <a:off x="3241364" y="3202816"/>
        <a:ext cx="1442071" cy="1442071"/>
      </dsp:txXfrm>
    </dsp:sp>
    <dsp:sp modelId="{2ABEEE3D-5178-42AE-AB2E-9888B7B432EA}">
      <dsp:nvSpPr>
        <dsp:cNvPr id="0" name=""/>
        <dsp:cNvSpPr/>
      </dsp:nvSpPr>
      <dsp:spPr>
        <a:xfrm rot="10800000">
          <a:off x="969320" y="3633238"/>
          <a:ext cx="1864844" cy="581228"/>
        </a:xfrm>
        <a:prstGeom prst="leftArrow">
          <a:avLst>
            <a:gd name="adj1" fmla="val 60000"/>
            <a:gd name="adj2" fmla="val 5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6349D140-C8A6-407C-A9B6-A3E19ECE113B}">
      <dsp:nvSpPr>
        <dsp:cNvPr id="0" name=""/>
        <dsp:cNvSpPr/>
      </dsp:nvSpPr>
      <dsp:spPr>
        <a:xfrm>
          <a:off x="606" y="3148881"/>
          <a:ext cx="1937427" cy="1549942"/>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1422400" rtl="1">
            <a:lnSpc>
              <a:spcPct val="90000"/>
            </a:lnSpc>
            <a:spcBef>
              <a:spcPct val="0"/>
            </a:spcBef>
            <a:spcAft>
              <a:spcPct val="35000"/>
            </a:spcAft>
          </a:pPr>
          <a:r>
            <a:rPr lang="ar-JO" sz="3200" kern="1200" smtClean="0">
              <a:latin typeface="Simplified Arabic" panose="02020603050405020304" pitchFamily="18" charset="-78"/>
              <a:cs typeface="Simplified Arabic" panose="02020603050405020304" pitchFamily="18" charset="-78"/>
            </a:rPr>
            <a:t>القانون</a:t>
          </a:r>
          <a:endParaRPr lang="ar-JO" sz="3200" kern="1200" dirty="0">
            <a:latin typeface="Simplified Arabic" panose="02020603050405020304" pitchFamily="18" charset="-78"/>
            <a:cs typeface="Simplified Arabic" panose="02020603050405020304" pitchFamily="18" charset="-78"/>
          </a:endParaRPr>
        </a:p>
      </dsp:txBody>
      <dsp:txXfrm>
        <a:off x="46002" y="3194277"/>
        <a:ext cx="1846635" cy="1459150"/>
      </dsp:txXfrm>
    </dsp:sp>
    <dsp:sp modelId="{7D948713-3B2D-48D6-8E71-B83FF048B1B4}">
      <dsp:nvSpPr>
        <dsp:cNvPr id="0" name=""/>
        <dsp:cNvSpPr/>
      </dsp:nvSpPr>
      <dsp:spPr>
        <a:xfrm rot="13500000">
          <a:off x="1572873" y="2176134"/>
          <a:ext cx="1864844" cy="581228"/>
        </a:xfrm>
        <a:prstGeom prst="leftArrow">
          <a:avLst>
            <a:gd name="adj1" fmla="val 60000"/>
            <a:gd name="adj2" fmla="val 5000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73A3FCB2-C4E5-4757-9EF0-8914911DBE6A}">
      <dsp:nvSpPr>
        <dsp:cNvPr id="0" name=""/>
        <dsp:cNvSpPr/>
      </dsp:nvSpPr>
      <dsp:spPr>
        <a:xfrm>
          <a:off x="877259" y="1032454"/>
          <a:ext cx="1937427" cy="1549942"/>
        </a:xfrm>
        <a:prstGeom prst="roundRect">
          <a:avLst>
            <a:gd name="adj" fmla="val 1000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1422400" rtl="1">
            <a:lnSpc>
              <a:spcPct val="90000"/>
            </a:lnSpc>
            <a:spcBef>
              <a:spcPct val="0"/>
            </a:spcBef>
            <a:spcAft>
              <a:spcPct val="35000"/>
            </a:spcAft>
          </a:pPr>
          <a:r>
            <a:rPr lang="ar-JO" sz="3200" kern="1200" dirty="0" smtClean="0">
              <a:latin typeface="Simplified Arabic" panose="02020603050405020304" pitchFamily="18" charset="-78"/>
              <a:cs typeface="Simplified Arabic" panose="02020603050405020304" pitchFamily="18" charset="-78"/>
            </a:rPr>
            <a:t>الفعل الضار</a:t>
          </a:r>
          <a:endParaRPr lang="ar-JO" sz="3200" kern="1200" dirty="0">
            <a:latin typeface="Simplified Arabic" panose="02020603050405020304" pitchFamily="18" charset="-78"/>
            <a:cs typeface="Simplified Arabic" panose="02020603050405020304" pitchFamily="18" charset="-78"/>
          </a:endParaRPr>
        </a:p>
      </dsp:txBody>
      <dsp:txXfrm>
        <a:off x="922655" y="1077850"/>
        <a:ext cx="1846635" cy="1459150"/>
      </dsp:txXfrm>
    </dsp:sp>
    <dsp:sp modelId="{D8D7F4C8-DA23-4131-A83A-D4724282DF55}">
      <dsp:nvSpPr>
        <dsp:cNvPr id="0" name=""/>
        <dsp:cNvSpPr/>
      </dsp:nvSpPr>
      <dsp:spPr>
        <a:xfrm rot="16200000">
          <a:off x="3029977" y="1572581"/>
          <a:ext cx="1864844" cy="581228"/>
        </a:xfrm>
        <a:prstGeom prst="leftArrow">
          <a:avLst>
            <a:gd name="adj1" fmla="val 60000"/>
            <a:gd name="adj2" fmla="val 50000"/>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7F0D3501-CBE2-4811-803B-1CA08601A2C1}">
      <dsp:nvSpPr>
        <dsp:cNvPr id="0" name=""/>
        <dsp:cNvSpPr/>
      </dsp:nvSpPr>
      <dsp:spPr>
        <a:xfrm>
          <a:off x="2993686" y="155802"/>
          <a:ext cx="1937427" cy="1549942"/>
        </a:xfrm>
        <a:prstGeom prst="roundRect">
          <a:avLst>
            <a:gd name="adj" fmla="val 10000"/>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1422400" rtl="1">
            <a:lnSpc>
              <a:spcPct val="90000"/>
            </a:lnSpc>
            <a:spcBef>
              <a:spcPct val="0"/>
            </a:spcBef>
            <a:spcAft>
              <a:spcPct val="35000"/>
            </a:spcAft>
          </a:pPr>
          <a:r>
            <a:rPr lang="ar-JO" sz="3200" kern="1200" smtClean="0">
              <a:latin typeface="Simplified Arabic" panose="02020603050405020304" pitchFamily="18" charset="-78"/>
              <a:cs typeface="Simplified Arabic" panose="02020603050405020304" pitchFamily="18" charset="-78"/>
            </a:rPr>
            <a:t>الفعل النافع</a:t>
          </a:r>
          <a:endParaRPr lang="ar-JO" sz="3200" kern="1200" dirty="0">
            <a:latin typeface="Simplified Arabic" panose="02020603050405020304" pitchFamily="18" charset="-78"/>
            <a:cs typeface="Simplified Arabic" panose="02020603050405020304" pitchFamily="18" charset="-78"/>
          </a:endParaRPr>
        </a:p>
      </dsp:txBody>
      <dsp:txXfrm>
        <a:off x="3039082" y="201198"/>
        <a:ext cx="1846635" cy="1459150"/>
      </dsp:txXfrm>
    </dsp:sp>
    <dsp:sp modelId="{0301E55A-2EDE-4585-A7E2-9DA859DD512E}">
      <dsp:nvSpPr>
        <dsp:cNvPr id="0" name=""/>
        <dsp:cNvSpPr/>
      </dsp:nvSpPr>
      <dsp:spPr>
        <a:xfrm rot="18900000">
          <a:off x="4487082" y="2176134"/>
          <a:ext cx="1864844" cy="581228"/>
        </a:xfrm>
        <a:prstGeom prst="leftArrow">
          <a:avLst>
            <a:gd name="adj1" fmla="val 60000"/>
            <a:gd name="adj2" fmla="val 50000"/>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FC1945BD-B120-4741-B3BB-EFBB2A1E0AD7}">
      <dsp:nvSpPr>
        <dsp:cNvPr id="0" name=""/>
        <dsp:cNvSpPr/>
      </dsp:nvSpPr>
      <dsp:spPr>
        <a:xfrm>
          <a:off x="5110112" y="1032454"/>
          <a:ext cx="1937427" cy="1549942"/>
        </a:xfrm>
        <a:prstGeom prst="roundRect">
          <a:avLst>
            <a:gd name="adj" fmla="val 10000"/>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1422400" rtl="1">
            <a:lnSpc>
              <a:spcPct val="90000"/>
            </a:lnSpc>
            <a:spcBef>
              <a:spcPct val="0"/>
            </a:spcBef>
            <a:spcAft>
              <a:spcPct val="35000"/>
            </a:spcAft>
          </a:pPr>
          <a:r>
            <a:rPr lang="ar-JO" sz="3200" kern="1200" smtClean="0">
              <a:latin typeface="Simplified Arabic" panose="02020603050405020304" pitchFamily="18" charset="-78"/>
              <a:cs typeface="Simplified Arabic" panose="02020603050405020304" pitchFamily="18" charset="-78"/>
            </a:rPr>
            <a:t>الارادة المنفردة</a:t>
          </a:r>
          <a:endParaRPr lang="ar-JO" sz="3200" kern="1200" dirty="0">
            <a:latin typeface="Simplified Arabic" panose="02020603050405020304" pitchFamily="18" charset="-78"/>
            <a:cs typeface="Simplified Arabic" panose="02020603050405020304" pitchFamily="18" charset="-78"/>
          </a:endParaRPr>
        </a:p>
      </dsp:txBody>
      <dsp:txXfrm>
        <a:off x="5155508" y="1077850"/>
        <a:ext cx="1846635" cy="1459150"/>
      </dsp:txXfrm>
    </dsp:sp>
    <dsp:sp modelId="{7F2D8AA6-0D84-4A94-A08E-1A0B0DC0DA42}">
      <dsp:nvSpPr>
        <dsp:cNvPr id="0" name=""/>
        <dsp:cNvSpPr/>
      </dsp:nvSpPr>
      <dsp:spPr>
        <a:xfrm>
          <a:off x="5090634" y="3633238"/>
          <a:ext cx="1864844" cy="581228"/>
        </a:xfrm>
        <a:prstGeom prst="leftArrow">
          <a:avLst>
            <a:gd name="adj1" fmla="val 60000"/>
            <a:gd name="adj2" fmla="val 50000"/>
          </a:avLst>
        </a:prstGeom>
        <a:gradFill rotWithShape="0">
          <a:gsLst>
            <a:gs pos="0">
              <a:schemeClr val="accent6">
                <a:hueOff val="0"/>
                <a:satOff val="0"/>
                <a:lumOff val="0"/>
                <a:alphaOff val="0"/>
                <a:shade val="15000"/>
                <a:satMod val="180000"/>
              </a:schemeClr>
            </a:gs>
            <a:gs pos="50000">
              <a:schemeClr val="accent6">
                <a:hueOff val="0"/>
                <a:satOff val="0"/>
                <a:lumOff val="0"/>
                <a:alphaOff val="0"/>
                <a:shade val="45000"/>
                <a:satMod val="170000"/>
              </a:schemeClr>
            </a:gs>
            <a:gs pos="70000">
              <a:schemeClr val="accent6">
                <a:hueOff val="0"/>
                <a:satOff val="0"/>
                <a:lumOff val="0"/>
                <a:alphaOff val="0"/>
                <a:tint val="99000"/>
                <a:shade val="65000"/>
                <a:satMod val="155000"/>
              </a:schemeClr>
            </a:gs>
            <a:gs pos="100000">
              <a:schemeClr val="accent6">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A79C85EF-6393-469F-934A-22784CDC1F61}">
      <dsp:nvSpPr>
        <dsp:cNvPr id="0" name=""/>
        <dsp:cNvSpPr/>
      </dsp:nvSpPr>
      <dsp:spPr>
        <a:xfrm>
          <a:off x="5986765" y="3148881"/>
          <a:ext cx="1937427" cy="1549942"/>
        </a:xfrm>
        <a:prstGeom prst="roundRect">
          <a:avLst>
            <a:gd name="adj" fmla="val 10000"/>
          </a:avLst>
        </a:prstGeom>
        <a:gradFill rotWithShape="0">
          <a:gsLst>
            <a:gs pos="0">
              <a:schemeClr val="accent6">
                <a:hueOff val="0"/>
                <a:satOff val="0"/>
                <a:lumOff val="0"/>
                <a:alphaOff val="0"/>
                <a:shade val="15000"/>
                <a:satMod val="180000"/>
              </a:schemeClr>
            </a:gs>
            <a:gs pos="50000">
              <a:schemeClr val="accent6">
                <a:hueOff val="0"/>
                <a:satOff val="0"/>
                <a:lumOff val="0"/>
                <a:alphaOff val="0"/>
                <a:shade val="45000"/>
                <a:satMod val="170000"/>
              </a:schemeClr>
            </a:gs>
            <a:gs pos="70000">
              <a:schemeClr val="accent6">
                <a:hueOff val="0"/>
                <a:satOff val="0"/>
                <a:lumOff val="0"/>
                <a:alphaOff val="0"/>
                <a:tint val="99000"/>
                <a:shade val="65000"/>
                <a:satMod val="155000"/>
              </a:schemeClr>
            </a:gs>
            <a:gs pos="100000">
              <a:schemeClr val="accent6">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1422400" rtl="1">
            <a:lnSpc>
              <a:spcPct val="90000"/>
            </a:lnSpc>
            <a:spcBef>
              <a:spcPct val="0"/>
            </a:spcBef>
            <a:spcAft>
              <a:spcPct val="35000"/>
            </a:spcAft>
          </a:pPr>
          <a:r>
            <a:rPr lang="ar-JO" sz="3200" kern="1200" smtClean="0">
              <a:latin typeface="Simplified Arabic" panose="02020603050405020304" pitchFamily="18" charset="-78"/>
              <a:cs typeface="Simplified Arabic" panose="02020603050405020304" pitchFamily="18" charset="-78"/>
            </a:rPr>
            <a:t>العقد</a:t>
          </a:r>
          <a:endParaRPr lang="ar-JO" sz="3200" kern="1200" dirty="0">
            <a:latin typeface="Simplified Arabic" panose="02020603050405020304" pitchFamily="18" charset="-78"/>
            <a:cs typeface="Simplified Arabic" panose="02020603050405020304" pitchFamily="18" charset="-78"/>
          </a:endParaRPr>
        </a:p>
      </dsp:txBody>
      <dsp:txXfrm>
        <a:off x="6032161" y="3194277"/>
        <a:ext cx="1846635" cy="1459150"/>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1/30/2019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4</a:t>
            </a:fld>
            <a:endParaRPr lang="en-US"/>
          </a:p>
        </p:txBody>
      </p:sp>
    </p:spTree>
    <p:extLst>
      <p:ext uri="{BB962C8B-B14F-4D97-AF65-F5344CB8AC3E}">
        <p14:creationId xmlns:p14="http://schemas.microsoft.com/office/powerpoint/2010/main" val="42428125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21</a:t>
            </a:fld>
            <a:endParaRPr lang="en-US"/>
          </a:p>
        </p:txBody>
      </p:sp>
    </p:spTree>
    <p:extLst>
      <p:ext uri="{BB962C8B-B14F-4D97-AF65-F5344CB8AC3E}">
        <p14:creationId xmlns:p14="http://schemas.microsoft.com/office/powerpoint/2010/main" val="39593676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22</a:t>
            </a:fld>
            <a:endParaRPr lang="en-US"/>
          </a:p>
        </p:txBody>
      </p:sp>
    </p:spTree>
    <p:extLst>
      <p:ext uri="{BB962C8B-B14F-4D97-AF65-F5344CB8AC3E}">
        <p14:creationId xmlns:p14="http://schemas.microsoft.com/office/powerpoint/2010/main" val="6021519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24</a:t>
            </a:fld>
            <a:endParaRPr lang="en-US"/>
          </a:p>
        </p:txBody>
      </p:sp>
    </p:spTree>
    <p:extLst>
      <p:ext uri="{BB962C8B-B14F-4D97-AF65-F5344CB8AC3E}">
        <p14:creationId xmlns:p14="http://schemas.microsoft.com/office/powerpoint/2010/main" val="22949188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25</a:t>
            </a:fld>
            <a:endParaRPr lang="en-US"/>
          </a:p>
        </p:txBody>
      </p:sp>
    </p:spTree>
    <p:extLst>
      <p:ext uri="{BB962C8B-B14F-4D97-AF65-F5344CB8AC3E}">
        <p14:creationId xmlns:p14="http://schemas.microsoft.com/office/powerpoint/2010/main" val="28154091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26</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5</a:t>
            </a:fld>
            <a:endParaRPr lang="en-US"/>
          </a:p>
        </p:txBody>
      </p:sp>
    </p:spTree>
    <p:extLst>
      <p:ext uri="{BB962C8B-B14F-4D97-AF65-F5344CB8AC3E}">
        <p14:creationId xmlns:p14="http://schemas.microsoft.com/office/powerpoint/2010/main" val="21309012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6</a:t>
            </a:fld>
            <a:endParaRPr lang="en-US"/>
          </a:p>
        </p:txBody>
      </p:sp>
    </p:spTree>
    <p:extLst>
      <p:ext uri="{BB962C8B-B14F-4D97-AF65-F5344CB8AC3E}">
        <p14:creationId xmlns:p14="http://schemas.microsoft.com/office/powerpoint/2010/main" val="39794255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13</a:t>
            </a:fld>
            <a:endParaRPr lang="en-US"/>
          </a:p>
        </p:txBody>
      </p:sp>
    </p:spTree>
    <p:extLst>
      <p:ext uri="{BB962C8B-B14F-4D97-AF65-F5344CB8AC3E}">
        <p14:creationId xmlns:p14="http://schemas.microsoft.com/office/powerpoint/2010/main" val="3583039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14</a:t>
            </a:fld>
            <a:endParaRPr lang="en-US"/>
          </a:p>
        </p:txBody>
      </p:sp>
    </p:spTree>
    <p:extLst>
      <p:ext uri="{BB962C8B-B14F-4D97-AF65-F5344CB8AC3E}">
        <p14:creationId xmlns:p14="http://schemas.microsoft.com/office/powerpoint/2010/main" val="28257096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15</a:t>
            </a:fld>
            <a:endParaRPr lang="en-US"/>
          </a:p>
        </p:txBody>
      </p:sp>
    </p:spTree>
    <p:extLst>
      <p:ext uri="{BB962C8B-B14F-4D97-AF65-F5344CB8AC3E}">
        <p14:creationId xmlns:p14="http://schemas.microsoft.com/office/powerpoint/2010/main" val="29530609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16</a:t>
            </a:fld>
            <a:endParaRPr lang="en-US"/>
          </a:p>
        </p:txBody>
      </p:sp>
    </p:spTree>
    <p:extLst>
      <p:ext uri="{BB962C8B-B14F-4D97-AF65-F5344CB8AC3E}">
        <p14:creationId xmlns:p14="http://schemas.microsoft.com/office/powerpoint/2010/main" val="16537342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17</a:t>
            </a:fld>
            <a:endParaRPr lang="en-US"/>
          </a:p>
        </p:txBody>
      </p:sp>
    </p:spTree>
    <p:extLst>
      <p:ext uri="{BB962C8B-B14F-4D97-AF65-F5344CB8AC3E}">
        <p14:creationId xmlns:p14="http://schemas.microsoft.com/office/powerpoint/2010/main" val="7119652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18</a:t>
            </a:fld>
            <a:endParaRPr lang="en-US"/>
          </a:p>
        </p:txBody>
      </p:sp>
    </p:spTree>
    <p:extLst>
      <p:ext uri="{BB962C8B-B14F-4D97-AF65-F5344CB8AC3E}">
        <p14:creationId xmlns:p14="http://schemas.microsoft.com/office/powerpoint/2010/main" val="19308009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5790C2C2-A1E5-4000-BC0E-0475BF919672}" type="datetime1">
              <a:rPr lang="en-US" smtClean="0"/>
              <a:t>1/30/2019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3BCA7395-32CF-43B5-BD5D-67B9C0DFD112}" type="datetime1">
              <a:rPr lang="en-US" smtClean="0"/>
              <a:t>1/30/2019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171FE87E-4444-476C-964D-6EA023527CB7}" type="datetime1">
              <a:rPr lang="en-US" smtClean="0"/>
              <a:t>1/30/2019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AB0D1CAD-93E7-40F5-8AB3-E2A0340484D8}" type="datetime1">
              <a:rPr lang="en-US" smtClean="0"/>
              <a:t>1/30/2019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DBA2E843-CC2A-473E-B47A-7ED209C22B44}" type="datetime1">
              <a:rPr lang="en-US" smtClean="0"/>
              <a:t>1/30/2019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6F75A0A8-0B89-4625-BF09-A794B3E6022C}" type="datetime1">
              <a:rPr lang="en-US" smtClean="0"/>
              <a:t>1/30/2019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BB068E19-00D7-4BF2-BC78-C8FC4D8E8D60}" type="datetime1">
              <a:rPr lang="en-US" smtClean="0"/>
              <a:t>1/30/2019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88904322-840F-4782-8F3D-E68911425C8D}" type="datetime1">
              <a:rPr lang="en-US" smtClean="0"/>
              <a:t>1/30/2019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59B34E8B-EDFA-42F1-BEEE-9C2DA3092891}" type="datetime1">
              <a:rPr lang="en-US" smtClean="0"/>
              <a:t>1/30/2019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21CECC38-07F5-493A-9DB2-D918B3BA8778}" type="datetime1">
              <a:rPr lang="en-US" smtClean="0"/>
              <a:t>1/30/2019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6ECEE595-A570-4C0C-ADAF-79346DA26496}" type="datetime1">
              <a:rPr lang="en-US" smtClean="0"/>
              <a:t>1/30/2019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5E605A3E-15A2-41CB-A9BB-DC934B59DF2F}" type="datetime1">
              <a:rPr lang="en-US" smtClean="0"/>
              <a:t>1/30/2019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685800" y="1295400"/>
            <a:ext cx="7772400" cy="2057400"/>
          </a:xfrm>
        </p:spPr>
        <p:txBody>
          <a:bodyPr>
            <a:normAutofit/>
          </a:bodyPr>
          <a:lstStyle/>
          <a:p>
            <a:pPr algn="ctr" rtl="1"/>
            <a:r>
              <a:rPr lang="ar-JO" sz="4400" dirty="0" smtClean="0">
                <a:solidFill>
                  <a:srgbClr val="FFFF00"/>
                </a:solidFill>
                <a:effectLst/>
                <a:latin typeface="Simplified Arabic" panose="02020603050405020304" pitchFamily="18" charset="-78"/>
                <a:cs typeface="Simplified Arabic" panose="02020603050405020304" pitchFamily="18" charset="-78"/>
              </a:rPr>
              <a:t>الفعل النافع كأحد مصادر الالتزام</a:t>
            </a:r>
            <a:endParaRPr lang="en-US" sz="4400" dirty="0">
              <a:solidFill>
                <a:srgbClr val="FFFF00"/>
              </a:solidFill>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762000" y="457200"/>
            <a:ext cx="7924800" cy="4114800"/>
          </a:xfrm>
          <a:prstGeom prst="rect">
            <a:avLst/>
          </a:prstGeom>
        </p:spPr>
        <p:txBody>
          <a:bodyPr>
            <a:normAutofit/>
          </a:bodyPr>
          <a:lstStyle/>
          <a:p>
            <a:pPr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الحكم الواجب في هذه الحالة هو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على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الأخذ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رد ما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أخذ فإذا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لم يمكن الرد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بأن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هلك الشيء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أو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استهلك فتطبق القاعدة العامة في هذا المجال والتي تقضي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بالتعويض</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algn="justLow" rtl="1">
              <a:lnSpc>
                <a:spcPct val="15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10</a:t>
            </a:fld>
            <a:endParaRPr lang="en-US" altLang="en-US" dirty="0"/>
          </a:p>
        </p:txBody>
      </p:sp>
    </p:spTree>
    <p:extLst>
      <p:ext uri="{BB962C8B-B14F-4D97-AF65-F5344CB8AC3E}">
        <p14:creationId xmlns:p14="http://schemas.microsoft.com/office/powerpoint/2010/main" val="223495488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304800"/>
            <a:ext cx="7924800" cy="5410200"/>
          </a:xfrm>
          <a:prstGeom prst="rect">
            <a:avLst/>
          </a:prstGeom>
        </p:spPr>
        <p:txBody>
          <a:bodyPr>
            <a:normAutofit/>
          </a:bodyPr>
          <a:lstStyle/>
          <a:p>
            <a:pPr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نصت المادة 294، والتي تنص على:</a:t>
            </a:r>
          </a:p>
          <a:p>
            <a:pPr marL="800100" lvl="2"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1. من كسب مالاً من غيره بدون تصرف مكسب وجبت عليه قيمته لهذا الغير ما لم يقضي القانون بغير ذلك.</a:t>
            </a:r>
          </a:p>
          <a:p>
            <a:pPr marL="800100" lvl="2"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2. لو خرج ملك شخص من يده بلا قصد واتصل قضاء وقدراً بملك غيره اتصالاً لا يقبل الفصل، دون ضرر على أحد المالكين، تبع الأقل في القيمة الأكثر بعد دفع قيمته ما لم يقضي القانون بغير ذلك.</a:t>
            </a:r>
          </a:p>
          <a:p>
            <a:pPr algn="justLow" rtl="1"/>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11</a:t>
            </a:fld>
            <a:endParaRPr lang="en-US" altLang="en-US" dirty="0"/>
          </a:p>
        </p:txBody>
      </p:sp>
    </p:spTree>
    <p:extLst>
      <p:ext uri="{BB962C8B-B14F-4D97-AF65-F5344CB8AC3E}">
        <p14:creationId xmlns:p14="http://schemas.microsoft.com/office/powerpoint/2010/main" val="99296114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5800" y="304800"/>
            <a:ext cx="7924800" cy="6096000"/>
          </a:xfrm>
          <a:prstGeom prst="rect">
            <a:avLst/>
          </a:prstGeom>
        </p:spPr>
        <p:txBody>
          <a:bodyPr>
            <a:noAutofit/>
          </a:bodyPr>
          <a:lstStyle/>
          <a:p>
            <a:pPr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أورد الفقه الإسلامي أمثلة لهذه القاعدة منها:</a:t>
            </a:r>
          </a:p>
          <a:p>
            <a:pPr lvl="2"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استخدم صغيراً بدون إذن وليه استحق الصغير أجر مثل خدمته.</a:t>
            </a:r>
          </a:p>
          <a:p>
            <a:pPr lvl="2"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سكن دار غيره من دون عقد عليه أجر المثل، ولو انقضت مدة الاجارة في الأرض المزروعة قبل ادراك الزرع فللمستأجر أن يبقي الزرع في الارض الى ادراكه ويعطي أجر المثل.</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12</a:t>
            </a:fld>
            <a:endParaRPr lang="en-US" altLang="en-US" dirty="0"/>
          </a:p>
        </p:txBody>
      </p:sp>
    </p:spTree>
    <p:extLst>
      <p:ext uri="{BB962C8B-B14F-4D97-AF65-F5344CB8AC3E}">
        <p14:creationId xmlns:p14="http://schemas.microsoft.com/office/powerpoint/2010/main" val="223605975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lvl="0"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أركان وشروط الفعل النافع:</a:t>
            </a:r>
            <a:r>
              <a:rPr 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en-US"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725342" y="1401872"/>
            <a:ext cx="7924800" cy="4876800"/>
          </a:xfrm>
          <a:prstGeom prst="rect">
            <a:avLst/>
          </a:prstGeom>
        </p:spPr>
        <p:txBody>
          <a:bodyPr>
            <a:noAutofit/>
          </a:bodyPr>
          <a:lstStyle/>
          <a:p>
            <a:pPr marL="514350" indent="-514350" algn="ctr" rtl="1">
              <a:lnSpc>
                <a:spcPct val="150000"/>
              </a:lnSpc>
              <a:buNone/>
            </a:pPr>
            <a:r>
              <a:rPr lang="ar-JO" sz="3600" b="1" u="sng" dirty="0" smtClean="0">
                <a:solidFill>
                  <a:schemeClr val="bg1"/>
                </a:solidFill>
                <a:latin typeface="Simplified Arabic" panose="02020603050405020304" pitchFamily="18" charset="-78"/>
                <a:cs typeface="Simplified Arabic" panose="02020603050405020304" pitchFamily="18" charset="-78"/>
              </a:rPr>
              <a:t>1. إثراء في ذمة المدين</a:t>
            </a:r>
            <a:r>
              <a:rPr lang="en-US" sz="3600" b="1" u="sng" dirty="0" smtClean="0">
                <a:solidFill>
                  <a:schemeClr val="bg1"/>
                </a:solidFill>
                <a:latin typeface="Simplified Arabic" panose="02020603050405020304" pitchFamily="18" charset="-78"/>
                <a:cs typeface="Simplified Arabic" panose="02020603050405020304" pitchFamily="18" charset="-78"/>
              </a:rPr>
              <a:t>:</a:t>
            </a:r>
          </a:p>
          <a:p>
            <a:pPr lvl="0" algn="justLow" rtl="1">
              <a:lnSpc>
                <a:spcPct val="150000"/>
              </a:lnSpc>
            </a:pPr>
            <a:r>
              <a:rPr lang="ar-JO" sz="3600" b="1" dirty="0" smtClean="0">
                <a:solidFill>
                  <a:srgbClr val="FFFF00"/>
                </a:solidFill>
                <a:latin typeface="Simplified Arabic" panose="02020603050405020304" pitchFamily="18" charset="-78"/>
                <a:cs typeface="Simplified Arabic" panose="02020603050405020304" pitchFamily="18" charset="-78"/>
              </a:rPr>
              <a:t>الإثراء هو كل منفعة مادية أو معنوية لها قيمة مالية يحصل عليها </a:t>
            </a:r>
            <a:r>
              <a:rPr lang="ar-JO" sz="3600" b="1" dirty="0" err="1" smtClean="0">
                <a:solidFill>
                  <a:srgbClr val="FFFF00"/>
                </a:solidFill>
                <a:latin typeface="Simplified Arabic" panose="02020603050405020304" pitchFamily="18" charset="-78"/>
                <a:cs typeface="Simplified Arabic" panose="02020603050405020304" pitchFamily="18" charset="-78"/>
              </a:rPr>
              <a:t>المثري</a:t>
            </a:r>
            <a:r>
              <a:rPr lang="ar-JO" sz="3600" b="1" dirty="0" smtClean="0">
                <a:solidFill>
                  <a:srgbClr val="FFFF00"/>
                </a:solidFill>
                <a:latin typeface="Simplified Arabic" panose="02020603050405020304" pitchFamily="18" charset="-78"/>
                <a:cs typeface="Simplified Arabic" panose="02020603050405020304" pitchFamily="18" charset="-78"/>
              </a:rPr>
              <a:t>.</a:t>
            </a:r>
            <a:endParaRPr lang="en-US" sz="3600" b="1" dirty="0" smtClean="0">
              <a:solidFill>
                <a:srgbClr val="FFFF00"/>
              </a:solidFill>
              <a:latin typeface="Simplified Arabic" panose="02020603050405020304" pitchFamily="18" charset="-78"/>
              <a:cs typeface="Simplified Arabic" panose="02020603050405020304" pitchFamily="18" charset="-78"/>
            </a:endParaRPr>
          </a:p>
          <a:p>
            <a:pPr lvl="0" algn="justLow" rtl="1">
              <a:lnSpc>
                <a:spcPct val="150000"/>
              </a:lnSpc>
            </a:pPr>
            <a:r>
              <a:rPr lang="ar-JO" sz="3600" b="1" dirty="0" smtClean="0">
                <a:solidFill>
                  <a:srgbClr val="FFFF00"/>
                </a:solidFill>
                <a:latin typeface="Simplified Arabic" panose="02020603050405020304" pitchFamily="18" charset="-78"/>
                <a:cs typeface="Simplified Arabic" panose="02020603050405020304" pitchFamily="18" charset="-78"/>
              </a:rPr>
              <a:t>لابد من زيادة قيمة صافي ذمته المالية، لأن تلك الزيادة هي التي يترتب عليها تحقق الالتزام بالرد.</a:t>
            </a:r>
            <a:endParaRPr lang="en-US" sz="3600" b="1"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13</a:t>
            </a:fld>
            <a:endParaRPr lang="en-US" altLang="en-US" dirty="0"/>
          </a:p>
        </p:txBody>
      </p:sp>
    </p:spTree>
    <p:extLst>
      <p:ext uri="{BB962C8B-B14F-4D97-AF65-F5344CB8AC3E}">
        <p14:creationId xmlns:p14="http://schemas.microsoft.com/office/powerpoint/2010/main" val="7676447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304800" y="533400"/>
            <a:ext cx="8382000" cy="4114800"/>
          </a:xfrm>
          <a:prstGeom prst="rect">
            <a:avLst/>
          </a:prstGeom>
        </p:spPr>
        <p:txBody>
          <a:bodyPr>
            <a:noAutofit/>
          </a:bodyPr>
          <a:lstStyle/>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لو بقيت قيمة الذمة المالية دون زيادة (إثراء)، أو أنها نقصت مما كانت عليه، فلا نكون أمام إثراء، وبالتالي لا محل لرد الشيء بموجب دعوى الإثراء على حساب الغير.</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14</a:t>
            </a:fld>
            <a:endParaRPr lang="en-US" altLang="en-US" dirty="0"/>
          </a:p>
        </p:txBody>
      </p:sp>
    </p:spTree>
    <p:extLst>
      <p:ext uri="{BB962C8B-B14F-4D97-AF65-F5344CB8AC3E}">
        <p14:creationId xmlns:p14="http://schemas.microsoft.com/office/powerpoint/2010/main" val="89070942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304800" y="533400"/>
            <a:ext cx="8382000" cy="5105400"/>
          </a:xfrm>
          <a:prstGeom prst="rect">
            <a:avLst/>
          </a:prstGeom>
        </p:spPr>
        <p:txBody>
          <a:bodyPr>
            <a:noAutofit/>
          </a:bodyPr>
          <a:lstStyle/>
          <a:p>
            <a:pPr lvl="0" algn="justLow" rtl="1">
              <a:lnSpc>
                <a:spcPct val="150000"/>
              </a:lnSpc>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والفضالة</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تطبيق من تطبيقات القاعدة العامة في الاثراء بلا سبب، حيث يقوم الفضولي بالعمل على تحقيق منفعة للغير دون أن يكون ملزماً بذلك، وتبدو وكأنها تدَخّل من شخص في شؤون غيره، ورغم ذلك يقرها القانون ويرتب عليها الكثير من الآثار.</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15</a:t>
            </a:fld>
            <a:endParaRPr lang="en-US" altLang="en-US" dirty="0"/>
          </a:p>
        </p:txBody>
      </p:sp>
    </p:spTree>
    <p:extLst>
      <p:ext uri="{BB962C8B-B14F-4D97-AF65-F5344CB8AC3E}">
        <p14:creationId xmlns:p14="http://schemas.microsoft.com/office/powerpoint/2010/main" val="378089603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2. افتقار في ذمة الدائن:</a:t>
            </a:r>
            <a:endParaRPr lang="en-US"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85800" y="1219200"/>
            <a:ext cx="7924800" cy="4114800"/>
          </a:xfrm>
          <a:prstGeom prst="rect">
            <a:avLst/>
          </a:prstGeom>
        </p:spPr>
        <p:txBody>
          <a:bodyPr>
            <a:noAutofit/>
          </a:bodyPr>
          <a:lstStyle/>
          <a:p>
            <a:pPr lvl="0"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يجب لتحقيق نظرية الفعل النافع (الكسب دون سبب) أن يتعرض الدائن إلى افتقار في ذمته المالية.</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فالافتقار هو الخسارة التي تصيب المفتقر (الدائن) في ذمته المالية.</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16</a:t>
            </a:fld>
            <a:endParaRPr lang="en-US" altLang="en-US" dirty="0"/>
          </a:p>
        </p:txBody>
      </p:sp>
    </p:spTree>
    <p:extLst>
      <p:ext uri="{BB962C8B-B14F-4D97-AF65-F5344CB8AC3E}">
        <p14:creationId xmlns:p14="http://schemas.microsoft.com/office/powerpoint/2010/main" val="368372015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algn="ctr" rtl="1"/>
            <a:r>
              <a:rPr lang="ar-JO" sz="3600" b="1" dirty="0" smtClean="0">
                <a:solidFill>
                  <a:schemeClr val="bg1"/>
                </a:solidFill>
                <a:latin typeface="Simplified Arabic" panose="02020603050405020304" pitchFamily="18" charset="-78"/>
                <a:cs typeface="Simplified Arabic" panose="02020603050405020304" pitchFamily="18" charset="-78"/>
              </a:rPr>
              <a:t>3. قيام علاقة السببية بين الاثراء والافتقار:</a:t>
            </a:r>
            <a:endParaRPr lang="en-US" sz="3600" dirty="0">
              <a:solidFill>
                <a:schemeClr val="bg1"/>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85800" y="1447800"/>
            <a:ext cx="7924800" cy="4114800"/>
          </a:xfrm>
          <a:prstGeom prst="rect">
            <a:avLst/>
          </a:prstGeom>
        </p:spPr>
        <p:txBody>
          <a:bodyPr>
            <a:noAutofit/>
          </a:bodyPr>
          <a:lstStyle/>
          <a:p>
            <a:pPr lvl="0"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لكي يتحقق الفعل النافع (الكسب دون سبب) ومن ثم يصبح للمفتقر أن يرجح بدعوى الفعل النافع على </a:t>
            </a:r>
            <a:r>
              <a:rPr lang="ar-JO" sz="3600" b="1" dirty="0" err="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المثري</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يجب أن يكون الاثراء ناتجاً عن الافتقار، بمعنى أنه لا يكفي مجرد تحقق الافتقار والاثراء، وإنما لابد من وجود ارتباط بين هذين الركنين، وأن تكون هناك ثمة علاقة سببية مباشرة بينهما.</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17</a:t>
            </a:fld>
            <a:endParaRPr lang="en-US" altLang="en-US" dirty="0"/>
          </a:p>
        </p:txBody>
      </p:sp>
    </p:spTree>
    <p:extLst>
      <p:ext uri="{BB962C8B-B14F-4D97-AF65-F5344CB8AC3E}">
        <p14:creationId xmlns:p14="http://schemas.microsoft.com/office/powerpoint/2010/main" val="379087451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304800" y="152400"/>
            <a:ext cx="8382000" cy="5638800"/>
          </a:xfrm>
          <a:prstGeom prst="rect">
            <a:avLst/>
          </a:prstGeom>
        </p:spPr>
        <p:txBody>
          <a:bodyPr>
            <a:noAutofit/>
          </a:bodyPr>
          <a:lstStyle/>
          <a:p>
            <a:pPr algn="ctr" rtl="1">
              <a:buNone/>
            </a:pPr>
            <a:r>
              <a:rPr lang="ar-JO" sz="3600" b="1" u="sng"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انعدام السبب المشروع </a:t>
            </a:r>
            <a:r>
              <a:rPr lang="ar-JO" sz="3600" b="1" u="sng" dirty="0" err="1"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للاثراء</a:t>
            </a:r>
            <a:r>
              <a:rPr lang="ar-JO" sz="3600" b="1" u="sng"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p>
          <a:p>
            <a:pPr algn="justLow" rtl="1">
              <a:buNone/>
            </a:pP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يكفي لتحقق دعوى الفعل النافع،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وجود أثراء وافتقار</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وعلاقة سببية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بينهما بل لابد إلى جانب كل ذلك من أن يقوم ركن أخر، وصفه بعض الشراح ب</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الركن الشرعي (القانوني)</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وهو ألا يكون </a:t>
            </a:r>
            <a:r>
              <a:rPr lang="ar-JO" sz="3600" b="1" dirty="0" err="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للاثراء</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سبب، فإذا كان اثراء المثري قد تم بشكل قانوني ومشروع، فإن حق المفتقر بالمطالبة برفع الافتقار يسقط.</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18</a:t>
            </a:fld>
            <a:endParaRPr lang="en-US" altLang="en-US" dirty="0"/>
          </a:p>
        </p:txBody>
      </p:sp>
    </p:spTree>
    <p:extLst>
      <p:ext uri="{BB962C8B-B14F-4D97-AF65-F5344CB8AC3E}">
        <p14:creationId xmlns:p14="http://schemas.microsoft.com/office/powerpoint/2010/main" val="9123940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537" indent="0" algn="ctr">
              <a:buNone/>
            </a:pPr>
            <a:endParaRPr lang="ar-JO"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ctr">
              <a:buNone/>
            </a:pPr>
            <a:endParaRPr lang="ar-JO"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ctr">
              <a:buNone/>
            </a:pPr>
            <a:r>
              <a:rPr lang="en-US"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ar-JO"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تطبيقات نظرية الفعل النافع (الكسب دون سبب)</a:t>
            </a:r>
            <a:r>
              <a:rPr lang="en-US"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ar-JO"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في القانون المدني الأردني</a:t>
            </a:r>
            <a:endParaRPr lang="en-US" dirty="0"/>
          </a:p>
          <a:p>
            <a:endParaRPr lang="en-US" dirty="0"/>
          </a:p>
        </p:txBody>
      </p:sp>
      <p:sp>
        <p:nvSpPr>
          <p:cNvPr id="3" name="Title 2"/>
          <p:cNvSpPr>
            <a:spLocks noGrp="1"/>
          </p:cNvSpPr>
          <p:nvPr>
            <p:ph type="title"/>
          </p:nvPr>
        </p:nvSpPr>
        <p:spPr/>
        <p:txBody>
          <a:bodyPr/>
          <a:lstStyle/>
          <a:p>
            <a:endParaRPr lang="en-US"/>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19</a:t>
            </a:fld>
            <a:endParaRPr lang="en-US" altLang="en-US" dirty="0"/>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901956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algn="r" rtl="1"/>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442673" y="1752600"/>
            <a:ext cx="6735333" cy="3796825"/>
          </a:xfrm>
        </p:spPr>
      </p:pic>
      <p:sp>
        <p:nvSpPr>
          <p:cNvPr id="2" name="TextBox 1"/>
          <p:cNvSpPr txBox="1"/>
          <p:nvPr/>
        </p:nvSpPr>
        <p:spPr>
          <a:xfrm>
            <a:off x="2057400" y="2590800"/>
            <a:ext cx="5486400" cy="1200329"/>
          </a:xfrm>
          <a:prstGeom prst="rect">
            <a:avLst/>
          </a:prstGeom>
          <a:noFill/>
        </p:spPr>
        <p:txBody>
          <a:bodyPr wrap="square" rtlCol="0">
            <a:spAutoFit/>
          </a:bodyPr>
          <a:lstStyle/>
          <a:p>
            <a:pPr algn="justLow" rtl="1"/>
            <a:r>
              <a:rPr lang="ar-JO" sz="3600" dirty="0" smtClean="0">
                <a:solidFill>
                  <a:schemeClr val="bg1"/>
                </a:solidFill>
                <a:latin typeface="Simplified Arabic" panose="02020603050405020304" pitchFamily="18" charset="-78"/>
                <a:cs typeface="Simplified Arabic" panose="02020603050405020304" pitchFamily="18" charset="-78"/>
              </a:rPr>
              <a:t>ما المقصود بالفعل النافع</a:t>
            </a:r>
            <a:r>
              <a:rPr lang="ar-JO" sz="3600" dirty="0" smtClean="0">
                <a:solidFill>
                  <a:schemeClr val="bg1"/>
                </a:solidFill>
                <a:latin typeface="Simplified Arabic" panose="02020603050405020304" pitchFamily="18" charset="-78"/>
                <a:cs typeface="Simplified Arabic" panose="02020603050405020304" pitchFamily="18" charset="-78"/>
              </a:rPr>
              <a:t>؟</a:t>
            </a:r>
            <a:endParaRPr lang="en-US" sz="3600" dirty="0" smtClean="0">
              <a:solidFill>
                <a:schemeClr val="bg1"/>
              </a:solidFill>
              <a:latin typeface="Simplified Arabic" panose="02020603050405020304" pitchFamily="18" charset="-78"/>
              <a:cs typeface="Simplified Arabic" panose="02020603050405020304" pitchFamily="18" charset="-78"/>
            </a:endParaRPr>
          </a:p>
          <a:p>
            <a:pPr algn="justLow" rtl="1"/>
            <a:r>
              <a:rPr lang="ar-LB" sz="3600" dirty="0" smtClean="0">
                <a:solidFill>
                  <a:schemeClr val="bg1"/>
                </a:solidFill>
                <a:latin typeface="Simplified Arabic" panose="02020603050405020304" pitchFamily="18" charset="-78"/>
                <a:cs typeface="Simplified Arabic" panose="02020603050405020304" pitchFamily="18" charset="-78"/>
              </a:rPr>
              <a:t>ما المقصود </a:t>
            </a:r>
            <a:r>
              <a:rPr lang="ar-LB" sz="3600" smtClean="0">
                <a:solidFill>
                  <a:schemeClr val="bg1"/>
                </a:solidFill>
                <a:latin typeface="Simplified Arabic" panose="02020603050405020304" pitchFamily="18" charset="-78"/>
                <a:cs typeface="Simplified Arabic" panose="02020603050405020304" pitchFamily="18" charset="-78"/>
              </a:rPr>
              <a:t>بالفضالة؟</a:t>
            </a:r>
            <a:endParaRPr lang="ar-JO" sz="3600" dirty="0" smtClean="0">
              <a:solidFill>
                <a:schemeClr val="bg1"/>
              </a:solidFill>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2</a:t>
            </a:fld>
            <a:endParaRPr lang="en-US" altLang="en-US" dirty="0"/>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20</a:t>
            </a:fld>
            <a:endParaRPr lang="en-US" altLang="en-US" dirty="0"/>
          </a:p>
        </p:txBody>
      </p:sp>
      <p:sp>
        <p:nvSpPr>
          <p:cNvPr id="5" name="Content Placeholder 2"/>
          <p:cNvSpPr>
            <a:spLocks noGrp="1"/>
          </p:cNvSpPr>
          <p:nvPr>
            <p:ph idx="1"/>
          </p:nvPr>
        </p:nvSpPr>
        <p:spPr>
          <a:prstGeom prst="rect">
            <a:avLst/>
          </a:prstGeom>
        </p:spPr>
        <p:txBody>
          <a:bodyPr>
            <a:noAutofit/>
          </a:bodyPr>
          <a:lstStyle/>
          <a:p>
            <a:pPr lvl="0"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نظم القانون المدني الأردني الفعل النافع، وذلك في المواد (293ـ311)، حيث تناوله في أربعة فروع، تكلم في الفرع الأول عن الكسب بلا سبب، وفي الفرع الثاني عن قبض غير المستحق، وفي الفرع الثالث عن الفضالة، وفي الفرع الرابع عن قضاء دين الغير.</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949573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Autofit/>
          </a:bodyPr>
          <a:lstStyle/>
          <a:p>
            <a:pPr algn="ctr" rtl="1"/>
            <a:r>
              <a:rPr lang="ar-JO" sz="3600"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قبض </a:t>
            </a:r>
            <a:r>
              <a:rPr lang="ar-JO"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غير مستحق :</a:t>
            </a:r>
            <a:r>
              <a:rPr lang="en-US"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endParaRPr lang="en-US"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265706"/>
            <a:ext cx="7924800" cy="4114800"/>
          </a:xfrm>
          <a:prstGeom prst="rect">
            <a:avLst/>
          </a:prstGeom>
        </p:spPr>
        <p:txBody>
          <a:bodyPr>
            <a:noAutofit/>
          </a:bodyPr>
          <a:lstStyle/>
          <a:p>
            <a:pPr lvl="0"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إن قبض غير المستحق، أو كما يسمى دفع غير المستحق، يعد صورة من صور الاثراء بلا سبب، ويتمثل بقيام شخص ما بالوفاء بدين غير مستحق عليه، ولكنه يعتقد أنه ملزم بدفعه، ويترتب على ذلك أنه يحق للدافع الرجوع على المدين الحقيقي بدعوى الاثراء في صورتها العادية، أو يرجع على الدائن الذي دفع له الدين بدعوى دفع غير مستحق.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21</a:t>
            </a:fld>
            <a:endParaRPr lang="en-US" altLang="en-US" dirty="0"/>
          </a:p>
        </p:txBody>
      </p:sp>
    </p:spTree>
    <p:extLst>
      <p:ext uri="{BB962C8B-B14F-4D97-AF65-F5344CB8AC3E}">
        <p14:creationId xmlns:p14="http://schemas.microsoft.com/office/powerpoint/2010/main" val="36355975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304800" y="76200"/>
            <a:ext cx="8382000" cy="5638800"/>
          </a:xfrm>
          <a:prstGeom prst="rect">
            <a:avLst/>
          </a:prstGeom>
        </p:spPr>
        <p:txBody>
          <a:bodyPr>
            <a:noAutofit/>
          </a:bodyPr>
          <a:lstStyle/>
          <a:p>
            <a:pPr lvl="0" algn="ctr" rtl="1">
              <a:lnSpc>
                <a:spcPct val="150000"/>
              </a:lnSpc>
              <a:buNone/>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قضاء دين الغير:</a:t>
            </a:r>
            <a:endParaRPr 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قد يقضي الشخص دين غيره معتقداً أنه يقضي ديناً عليه هو، والقاعدة العامة في هذا المقام وفق المادة 309 من القانون المدني الأردني هي أن يقضي دين غيره بأمره كان له الرجوع على الآمر بما اداه عنه وقام مقام الدائن الأصلي في مطالبته به سواء اشترط الرجوع ام لم يشترط.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22</a:t>
            </a:fld>
            <a:endParaRPr lang="en-US" altLang="en-US" dirty="0"/>
          </a:p>
        </p:txBody>
      </p:sp>
    </p:spTree>
    <p:extLst>
      <p:ext uri="{BB962C8B-B14F-4D97-AF65-F5344CB8AC3E}">
        <p14:creationId xmlns:p14="http://schemas.microsoft.com/office/powerpoint/2010/main" val="192361938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0869" y="304800"/>
            <a:ext cx="8229600" cy="4525962"/>
          </a:xfrm>
        </p:spPr>
        <p:txBody>
          <a:bodyPr/>
          <a:lstStyle/>
          <a:p>
            <a:pPr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أما من أوفى دين غيره دون أمره فليس له الرجوع بما دفعه على المدين إلا إذا كان عملية الدفع بإذن المحكمة أو اوجبته ضرورة أو قضى به عرف فإنه يعتبر نائباً عنه وتسري عليه أحكام الفضالة.</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كما ليس له الرجوع على الدائن إلا إذا ابرأ المدين من الدين ولو بعد استيفاء دينه منه.</a:t>
            </a:r>
          </a:p>
          <a:p>
            <a:pPr marL="109537" indent="0" algn="justLow" rtl="1">
              <a:buNone/>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a:buNone/>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(المادة 301 والمادة 310 من القانون المدني الأردني)</a:t>
            </a:r>
            <a:endParaRPr lang="en-US"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23</a:t>
            </a:fld>
            <a:endParaRPr lang="en-US" altLang="en-US" dirty="0"/>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446525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304800" y="533400"/>
            <a:ext cx="8382000" cy="4114800"/>
          </a:xfrm>
          <a:prstGeom prst="rect">
            <a:avLst/>
          </a:prstGeom>
        </p:spPr>
        <p:txBody>
          <a:bodyPr>
            <a:noAutofit/>
          </a:bodyPr>
          <a:lstStyle/>
          <a:p>
            <a:pPr lvl="0" algn="ctr" rtl="1">
              <a:buNone/>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الفضالة: </a:t>
            </a:r>
            <a:endParaRPr 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يقوم شخص بفعل نافع للغير دون أمره ولكن اذنت به المحكمة أو اوجبته ضرورة أو قضى به عرف فإنه يعتبر نائباً عنه وتسري عليه مجموعة من الأحكام الخاصة بالفضالة.</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24</a:t>
            </a:fld>
            <a:endParaRPr lang="en-US" altLang="en-US" dirty="0"/>
          </a:p>
        </p:txBody>
      </p:sp>
    </p:spTree>
    <p:extLst>
      <p:ext uri="{BB962C8B-B14F-4D97-AF65-F5344CB8AC3E}">
        <p14:creationId xmlns:p14="http://schemas.microsoft.com/office/powerpoint/2010/main" val="122336781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304800" y="533400"/>
            <a:ext cx="8382000" cy="4114800"/>
          </a:xfrm>
          <a:prstGeom prst="rect">
            <a:avLst/>
          </a:prstGeom>
        </p:spPr>
        <p:txBody>
          <a:bodyPr>
            <a:noAutofit/>
          </a:bodyPr>
          <a:lstStyle/>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عندما تتوفر الشروط والأركان المتقدمة للفعل النافع (الكسب دون سبب)، يجب على المثري أن يقوم بتعويض المفتقر، وذلك بموجب دعوى الفعل النافع، فالتعويض (الضمان) هو الجزاء الذي يترتب على الإثراء، أما الدعوى فهي الطريف الذي يسلكه المفتقر للوصول إلى هذا الجزاء.</a:t>
            </a:r>
          </a:p>
          <a:p>
            <a:pPr marL="109537" lvl="0" indent="0" algn="ctr"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lvl="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25</a:t>
            </a:fld>
            <a:endParaRPr lang="en-US" altLang="en-US" dirty="0"/>
          </a:p>
        </p:txBody>
      </p:sp>
    </p:spTree>
    <p:extLst>
      <p:ext uri="{BB962C8B-B14F-4D97-AF65-F5344CB8AC3E}">
        <p14:creationId xmlns:p14="http://schemas.microsoft.com/office/powerpoint/2010/main" val="392277998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algn="ctr" rtl="1">
              <a:lnSpc>
                <a:spcPct val="150000"/>
              </a:lnSpc>
              <a:defRPr/>
            </a:pPr>
            <a:r>
              <a:rPr lang="ar-JO" sz="3600" dirty="0" smtClean="0">
                <a:solidFill>
                  <a:srgbClr val="FFFF00"/>
                </a:solidFill>
                <a:latin typeface="Simplified Arabic" panose="02020603050405020304" pitchFamily="18" charset="-78"/>
                <a:cs typeface="Simplified Arabic" panose="02020603050405020304" pitchFamily="18" charset="-78"/>
              </a:rPr>
              <a:t>شكراً لحسن استماعكم</a:t>
            </a:r>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26</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1488848511"/>
              </p:ext>
            </p:extLst>
          </p:nvPr>
        </p:nvGraphicFramePr>
        <p:xfrm>
          <a:off x="685800" y="304800"/>
          <a:ext cx="7924800" cy="50993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a:t>
            </a:fld>
            <a:endParaRPr lang="en-US" altLang="en-US" dirty="0"/>
          </a:p>
        </p:txBody>
      </p:sp>
    </p:spTree>
    <p:extLst>
      <p:ext uri="{BB962C8B-B14F-4D97-AF65-F5344CB8AC3E}">
        <p14:creationId xmlns:p14="http://schemas.microsoft.com/office/powerpoint/2010/main" val="345423646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228600" y="1219200"/>
            <a:ext cx="8382000" cy="4114800"/>
          </a:xfrm>
          <a:prstGeom prst="rect">
            <a:avLst/>
          </a:prstGeom>
        </p:spPr>
        <p:txBody>
          <a:bodyPr>
            <a:noAutofit/>
          </a:bodyPr>
          <a:lstStyle/>
          <a:p>
            <a:pPr lvl="0"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الكسب دون سبب أو ما يسمى في القانون المدني الأردني بـ (الفعل النافع)، مصدراً من مصادر الحق الشخصي أو الالتزام.</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4</a:t>
            </a:fld>
            <a:endParaRPr lang="en-US" altLang="en-US" dirty="0"/>
          </a:p>
        </p:txBody>
      </p:sp>
    </p:spTree>
    <p:extLst>
      <p:ext uri="{BB962C8B-B14F-4D97-AF65-F5344CB8AC3E}">
        <p14:creationId xmlns:p14="http://schemas.microsoft.com/office/powerpoint/2010/main" val="140963627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304800" y="533400"/>
            <a:ext cx="8382000" cy="5562600"/>
          </a:xfrm>
          <a:prstGeom prst="rect">
            <a:avLst/>
          </a:prstGeom>
        </p:spPr>
        <p:txBody>
          <a:bodyPr>
            <a:noAutofit/>
          </a:bodyPr>
          <a:lstStyle/>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القاعدة العامة في الفعل الضار هي أن كل اضرار بالغير يلزم مرتكبه بتعويض المضرور.</a:t>
            </a:r>
          </a:p>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إن القاعدة التي تقابلها بالنسبة للفعل النافع هي أن كل من اثرى بلا سبب نتيجة لافتقار شخص آخر، يلزم في حدود ما اثرى بتعويض المفتقر عن الخسارة التي حلت به.</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5</a:t>
            </a:fld>
            <a:endParaRPr lang="en-US" altLang="en-US" dirty="0"/>
          </a:p>
        </p:txBody>
      </p:sp>
    </p:spTree>
    <p:extLst>
      <p:ext uri="{BB962C8B-B14F-4D97-AF65-F5344CB8AC3E}">
        <p14:creationId xmlns:p14="http://schemas.microsoft.com/office/powerpoint/2010/main" val="192318878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304800" y="533400"/>
            <a:ext cx="8382000" cy="4114800"/>
          </a:xfrm>
          <a:prstGeom prst="rect">
            <a:avLst/>
          </a:prstGeom>
        </p:spPr>
        <p:txBody>
          <a:bodyPr>
            <a:noAutofit/>
          </a:bodyPr>
          <a:lstStyle/>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ويلزم القانون الشخص الذي اثرى والذي اغتنت ذمته المالية على حساب غيره، بأن يرد ما اغتنى به، مستلهماً ذلك من قواعد العدل التي تأبى أن يغتني شخص على حساب غيره، من غير أن يكون لهذا الاثراء سبب مشروع.</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6</a:t>
            </a:fld>
            <a:endParaRPr lang="en-US" altLang="en-US" dirty="0"/>
          </a:p>
        </p:txBody>
      </p:sp>
    </p:spTree>
    <p:extLst>
      <p:ext uri="{BB962C8B-B14F-4D97-AF65-F5344CB8AC3E}">
        <p14:creationId xmlns:p14="http://schemas.microsoft.com/office/powerpoint/2010/main" val="168178218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أورد المشرع في المادة 293 أساساً لقاعدة الاثراء بلا سبب حيث نص:</a:t>
            </a:r>
          </a:p>
          <a:p>
            <a:pPr lvl="1"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يسوغ لاحد أن يأخذ مال غيره بلا سبب شرعي فإن أخذه فعليه رده».</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7</a:t>
            </a:fld>
            <a:endParaRPr lang="en-US" altLang="en-US" dirty="0"/>
          </a:p>
        </p:txBody>
      </p:sp>
    </p:spTree>
    <p:extLst>
      <p:ext uri="{BB962C8B-B14F-4D97-AF65-F5344CB8AC3E}">
        <p14:creationId xmlns:p14="http://schemas.microsoft.com/office/powerpoint/2010/main" val="142669247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457200"/>
            <a:ext cx="7924800" cy="4114800"/>
          </a:xfrm>
          <a:prstGeom prst="rect">
            <a:avLst/>
          </a:prstGeom>
        </p:spPr>
        <p:txBody>
          <a:bodyPr>
            <a:norm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الأصل أن مال الشخص لا ينتقل الى شخص آخر إلا في حالتين هما:</a:t>
            </a:r>
          </a:p>
          <a:p>
            <a:pPr lvl="2"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اتفاق الشخصين على هذا الانتقال. </a:t>
            </a:r>
          </a:p>
          <a:p>
            <a:pPr lvl="2"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أو كان القاضي هو الذي قضى بانتقال المال.</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8</a:t>
            </a:fld>
            <a:endParaRPr lang="en-US" altLang="en-US" dirty="0"/>
          </a:p>
        </p:txBody>
      </p:sp>
    </p:spTree>
    <p:extLst>
      <p:ext uri="{BB962C8B-B14F-4D97-AF65-F5344CB8AC3E}">
        <p14:creationId xmlns:p14="http://schemas.microsoft.com/office/powerpoint/2010/main" val="286652886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Low" rtl="1"/>
            <a:endParaRPr lang="ar-JO" sz="3600" dirty="0">
              <a:solidFill>
                <a:srgbClr val="FFFF00"/>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انطلاقاً من النص السابق، يشترط لتطبيق تلك القاعدة أن يأخذ شخص مال غيره وأن لا يكون هناك سبب شرعي لذلك كالبيع والهبة والميراث.</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pPr algn="justLow"/>
            <a:fld id="{5CC9CE27-4982-444C-9312-3DD47D12EDF3}" type="slidenum">
              <a:rPr lang="en-US" altLang="en-US" smtClean="0"/>
              <a:pPr algn="justLow"/>
              <a:t>9</a:t>
            </a:fld>
            <a:endParaRPr lang="en-US" altLang="en-US" dirty="0"/>
          </a:p>
        </p:txBody>
      </p:sp>
    </p:spTree>
    <p:extLst>
      <p:ext uri="{BB962C8B-B14F-4D97-AF65-F5344CB8AC3E}">
        <p14:creationId xmlns:p14="http://schemas.microsoft.com/office/powerpoint/2010/main" val="81267233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18218</TotalTime>
  <Words>1030</Words>
  <Application>Microsoft Office PowerPoint</Application>
  <PresentationFormat>On-screen Show (4:3)</PresentationFormat>
  <Paragraphs>100</Paragraphs>
  <Slides>26</Slides>
  <Notes>14</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Concourse</vt:lpstr>
      <vt:lpstr>الفعل النافع كأحد مصادر الالتزام</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أركان وشروط الفعل النافع: </vt:lpstr>
      <vt:lpstr>PowerPoint Presentation</vt:lpstr>
      <vt:lpstr>PowerPoint Presentation</vt:lpstr>
      <vt:lpstr>2. افتقار في ذمة الدائن:</vt:lpstr>
      <vt:lpstr>3. قيام علاقة السببية بين الاثراء والافتقار:</vt:lpstr>
      <vt:lpstr>PowerPoint Presentation</vt:lpstr>
      <vt:lpstr>PowerPoint Presentation</vt:lpstr>
      <vt:lpstr>PowerPoint Presentation</vt:lpstr>
      <vt:lpstr>قبض غير مستحق : </vt:lpstr>
      <vt:lpstr>PowerPoint Presentation</vt:lpstr>
      <vt:lpstr>PowerPoint Presentation</vt:lpstr>
      <vt:lpstr>PowerPoint Presentation</vt:lpstr>
      <vt:lpstr>PowerPoint Presentation</vt:lpstr>
      <vt:lpstr>شكراً لحسن استماعكم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Philad</cp:lastModifiedBy>
  <cp:revision>359</cp:revision>
  <dcterms:created xsi:type="dcterms:W3CDTF">2016-01-06T11:52:01Z</dcterms:created>
  <dcterms:modified xsi:type="dcterms:W3CDTF">2019-01-30T11:39:54Z</dcterms:modified>
</cp:coreProperties>
</file>