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77" r:id="rId2"/>
    <p:sldId id="382" r:id="rId3"/>
    <p:sldId id="383" r:id="rId4"/>
    <p:sldId id="384" r:id="rId5"/>
    <p:sldId id="386" r:id="rId6"/>
    <p:sldId id="387" r:id="rId7"/>
    <p:sldId id="388" r:id="rId8"/>
    <p:sldId id="389" r:id="rId9"/>
    <p:sldId id="390" r:id="rId10"/>
    <p:sldId id="391" r:id="rId11"/>
    <p:sldId id="392" r:id="rId12"/>
    <p:sldId id="393" r:id="rId13"/>
    <p:sldId id="394" r:id="rId14"/>
    <p:sldId id="395" r:id="rId15"/>
    <p:sldId id="396" r:id="rId16"/>
    <p:sldId id="397" r:id="rId17"/>
    <p:sldId id="398" r:id="rId18"/>
    <p:sldId id="399" r:id="rId19"/>
    <p:sldId id="400" r:id="rId20"/>
    <p:sldId id="401" r:id="rId21"/>
    <p:sldId id="402" r:id="rId22"/>
    <p:sldId id="403" r:id="rId23"/>
    <p:sldId id="404" r:id="rId24"/>
    <p:sldId id="405" r:id="rId25"/>
    <p:sldId id="406" r:id="rId26"/>
    <p:sldId id="407" r:id="rId27"/>
    <p:sldId id="408" r:id="rId28"/>
    <p:sldId id="290"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73" d="100"/>
          <a:sy n="73" d="100"/>
        </p:scale>
        <p:origin x="1109" y="72"/>
      </p:cViewPr>
      <p:guideLst>
        <p:guide orient="horz" pos="2160"/>
        <p:guide pos="2880"/>
      </p:guideLst>
    </p:cSldViewPr>
  </p:slideViewPr>
  <p:outlineViewPr>
    <p:cViewPr>
      <p:scale>
        <a:sx n="33" d="100"/>
        <a:sy n="33" d="100"/>
      </p:scale>
      <p:origin x="0" y="-9605"/>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43"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381B2E-96C8-43CB-9605-CE2BC00E7099}" type="doc">
      <dgm:prSet loTypeId="urn:microsoft.com/office/officeart/2005/8/layout/pyramid2" loCatId="pyramid" qsTypeId="urn:microsoft.com/office/officeart/2005/8/quickstyle/simple1" qsCatId="simple" csTypeId="urn:microsoft.com/office/officeart/2005/8/colors/colorful2" csCatId="colorful" phldr="1"/>
      <dgm:spPr/>
    </dgm:pt>
    <dgm:pt modelId="{D890FBD8-16DE-460E-816B-A787F0982F1D}">
      <dgm:prSet phldrT="[Text]" custT="1"/>
      <dgm:spPr/>
      <dgm:t>
        <a:bodyPr/>
        <a:lstStyle/>
        <a:p>
          <a:pPr rtl="1"/>
          <a:r>
            <a:rPr lang="ar-JO" sz="4400" smtClean="0">
              <a:solidFill>
                <a:schemeClr val="tx1"/>
              </a:solidFill>
              <a:effectLst>
                <a:outerShdw blurRad="38100" dist="38100" dir="2700000" algn="tl">
                  <a:srgbClr val="000000">
                    <a:alpha val="43137"/>
                  </a:srgbClr>
                </a:outerShdw>
              </a:effectLst>
            </a:rPr>
            <a:t>الدستور</a:t>
          </a:r>
          <a:endParaRPr lang="en-US" sz="4400" dirty="0">
            <a:solidFill>
              <a:schemeClr val="tx1"/>
            </a:solidFill>
            <a:effectLst>
              <a:outerShdw blurRad="38100" dist="38100" dir="2700000" algn="tl">
                <a:srgbClr val="000000">
                  <a:alpha val="43137"/>
                </a:srgbClr>
              </a:outerShdw>
            </a:effectLst>
          </a:endParaRPr>
        </a:p>
      </dgm:t>
    </dgm:pt>
    <dgm:pt modelId="{73B9D8A7-3D19-4455-A959-94AC6E51A992}" type="parTrans" cxnId="{75BBF88D-4859-4EDB-B55F-B4532591FABA}">
      <dgm:prSet/>
      <dgm:spPr/>
      <dgm:t>
        <a:bodyPr/>
        <a:lstStyle/>
        <a:p>
          <a:endParaRPr lang="en-US"/>
        </a:p>
      </dgm:t>
    </dgm:pt>
    <dgm:pt modelId="{225F570E-DF97-46F9-802E-53C285B1D4B6}" type="sibTrans" cxnId="{75BBF88D-4859-4EDB-B55F-B4532591FABA}">
      <dgm:prSet/>
      <dgm:spPr/>
      <dgm:t>
        <a:bodyPr/>
        <a:lstStyle/>
        <a:p>
          <a:endParaRPr lang="en-US"/>
        </a:p>
      </dgm:t>
    </dgm:pt>
    <dgm:pt modelId="{7A8E490E-6AD9-4A6C-BBBE-11DEF88B7BC8}">
      <dgm:prSet phldrT="[Text]" custT="1"/>
      <dgm:spPr/>
      <dgm:t>
        <a:bodyPr/>
        <a:lstStyle/>
        <a:p>
          <a:pPr algn="ctr" rtl="1"/>
          <a:r>
            <a:rPr lang="ar-JO" sz="4400" smtClean="0">
              <a:solidFill>
                <a:schemeClr val="tx1"/>
              </a:solidFill>
              <a:effectLst>
                <a:outerShdw blurRad="38100" dist="38100" dir="2700000" algn="tl">
                  <a:srgbClr val="000000">
                    <a:alpha val="43137"/>
                  </a:srgbClr>
                </a:outerShdw>
              </a:effectLst>
            </a:rPr>
            <a:t>القانون</a:t>
          </a:r>
          <a:r>
            <a:rPr lang="ar-JO" sz="4000" smtClean="0">
              <a:solidFill>
                <a:schemeClr val="tx1"/>
              </a:solidFill>
              <a:effectLst>
                <a:outerShdw blurRad="38100" dist="38100" dir="2700000" algn="tl">
                  <a:srgbClr val="000000">
                    <a:alpha val="43137"/>
                  </a:srgbClr>
                </a:outerShdw>
              </a:effectLst>
            </a:rPr>
            <a:t>	</a:t>
          </a:r>
          <a:endParaRPr lang="en-US" sz="4000" dirty="0">
            <a:solidFill>
              <a:schemeClr val="tx1"/>
            </a:solidFill>
            <a:effectLst>
              <a:outerShdw blurRad="38100" dist="38100" dir="2700000" algn="tl">
                <a:srgbClr val="000000">
                  <a:alpha val="43137"/>
                </a:srgbClr>
              </a:outerShdw>
            </a:effectLst>
          </a:endParaRPr>
        </a:p>
      </dgm:t>
    </dgm:pt>
    <dgm:pt modelId="{E8D419E9-5FAF-45F3-B596-58B54532D178}" type="parTrans" cxnId="{398F4E72-5DA9-44BD-A4F1-79F8E2844943}">
      <dgm:prSet/>
      <dgm:spPr/>
      <dgm:t>
        <a:bodyPr/>
        <a:lstStyle/>
        <a:p>
          <a:endParaRPr lang="en-US"/>
        </a:p>
      </dgm:t>
    </dgm:pt>
    <dgm:pt modelId="{22BD8AEC-590A-491F-B2DD-AF637FD8ACE4}" type="sibTrans" cxnId="{398F4E72-5DA9-44BD-A4F1-79F8E2844943}">
      <dgm:prSet/>
      <dgm:spPr/>
      <dgm:t>
        <a:bodyPr/>
        <a:lstStyle/>
        <a:p>
          <a:endParaRPr lang="en-US"/>
        </a:p>
      </dgm:t>
    </dgm:pt>
    <dgm:pt modelId="{00276BB2-9D87-4DDD-A35D-64CF4A4CE47D}">
      <dgm:prSet phldrT="[Text]" custT="1"/>
      <dgm:spPr/>
      <dgm:t>
        <a:bodyPr/>
        <a:lstStyle/>
        <a:p>
          <a:pPr rtl="1"/>
          <a:r>
            <a:rPr lang="ar-JO" sz="4400" smtClean="0">
              <a:solidFill>
                <a:schemeClr val="tx1"/>
              </a:solidFill>
              <a:effectLst>
                <a:outerShdw blurRad="38100" dist="38100" dir="2700000" algn="tl">
                  <a:srgbClr val="000000">
                    <a:alpha val="43137"/>
                  </a:srgbClr>
                </a:outerShdw>
              </a:effectLst>
            </a:rPr>
            <a:t>الانظمة</a:t>
          </a:r>
          <a:endParaRPr lang="en-US" sz="2800" dirty="0">
            <a:solidFill>
              <a:schemeClr val="tx1"/>
            </a:solidFill>
            <a:effectLst>
              <a:outerShdw blurRad="38100" dist="38100" dir="2700000" algn="tl">
                <a:srgbClr val="000000">
                  <a:alpha val="43137"/>
                </a:srgbClr>
              </a:outerShdw>
            </a:effectLst>
          </a:endParaRPr>
        </a:p>
      </dgm:t>
    </dgm:pt>
    <dgm:pt modelId="{951F0D2E-C703-47DA-8C91-EDF93E26C7E8}" type="parTrans" cxnId="{10B46C93-E142-4233-BABD-440D83185D53}">
      <dgm:prSet/>
      <dgm:spPr/>
      <dgm:t>
        <a:bodyPr/>
        <a:lstStyle/>
        <a:p>
          <a:endParaRPr lang="en-US"/>
        </a:p>
      </dgm:t>
    </dgm:pt>
    <dgm:pt modelId="{8D852DE7-D6D2-4480-9BEC-87426E000483}" type="sibTrans" cxnId="{10B46C93-E142-4233-BABD-440D83185D53}">
      <dgm:prSet/>
      <dgm:spPr/>
      <dgm:t>
        <a:bodyPr/>
        <a:lstStyle/>
        <a:p>
          <a:endParaRPr lang="en-US"/>
        </a:p>
      </dgm:t>
    </dgm:pt>
    <dgm:pt modelId="{70BA64D3-700D-42A7-8AA2-A3093882F285}">
      <dgm:prSet custT="1"/>
      <dgm:spPr/>
      <dgm:t>
        <a:bodyPr/>
        <a:lstStyle/>
        <a:p>
          <a:r>
            <a:rPr lang="ar-JO" sz="4400" dirty="0" smtClean="0">
              <a:solidFill>
                <a:schemeClr val="tx1"/>
              </a:solidFill>
              <a:effectLst>
                <a:outerShdw blurRad="38100" dist="38100" dir="2700000" algn="tl">
                  <a:srgbClr val="000000">
                    <a:alpha val="43137"/>
                  </a:srgbClr>
                </a:outerShdw>
              </a:effectLst>
            </a:rPr>
            <a:t>التعليمات</a:t>
          </a:r>
          <a:endParaRPr lang="en-US" sz="4400" dirty="0">
            <a:solidFill>
              <a:schemeClr val="tx1"/>
            </a:solidFill>
            <a:effectLst>
              <a:outerShdw blurRad="38100" dist="38100" dir="2700000" algn="tl">
                <a:srgbClr val="000000">
                  <a:alpha val="43137"/>
                </a:srgbClr>
              </a:outerShdw>
            </a:effectLst>
          </a:endParaRPr>
        </a:p>
      </dgm:t>
    </dgm:pt>
    <dgm:pt modelId="{0A79C6B7-AAC1-4588-8817-D4CDCBE8DB86}" type="parTrans" cxnId="{16014728-1BBA-4C64-B4D8-D7DDAE073D92}">
      <dgm:prSet/>
      <dgm:spPr/>
      <dgm:t>
        <a:bodyPr/>
        <a:lstStyle/>
        <a:p>
          <a:endParaRPr lang="en-US"/>
        </a:p>
      </dgm:t>
    </dgm:pt>
    <dgm:pt modelId="{96A99D28-DDC4-44E7-8F6A-212D63081CD1}" type="sibTrans" cxnId="{16014728-1BBA-4C64-B4D8-D7DDAE073D92}">
      <dgm:prSet/>
      <dgm:spPr/>
      <dgm:t>
        <a:bodyPr/>
        <a:lstStyle/>
        <a:p>
          <a:endParaRPr lang="en-US"/>
        </a:p>
      </dgm:t>
    </dgm:pt>
    <dgm:pt modelId="{91747EBF-E485-4BBB-9D13-EDA29D22BFF6}" type="pres">
      <dgm:prSet presAssocID="{67381B2E-96C8-43CB-9605-CE2BC00E7099}" presName="compositeShape" presStyleCnt="0">
        <dgm:presLayoutVars>
          <dgm:dir/>
          <dgm:resizeHandles/>
        </dgm:presLayoutVars>
      </dgm:prSet>
      <dgm:spPr/>
    </dgm:pt>
    <dgm:pt modelId="{83BBBB4C-9871-4323-B8DE-B1250065C110}" type="pres">
      <dgm:prSet presAssocID="{67381B2E-96C8-43CB-9605-CE2BC00E7099}" presName="pyramid" presStyleLbl="node1" presStyleIdx="0" presStyleCnt="1"/>
      <dgm:spPr/>
    </dgm:pt>
    <dgm:pt modelId="{B93DA566-9FE8-4120-BDD4-E720648874E9}" type="pres">
      <dgm:prSet presAssocID="{67381B2E-96C8-43CB-9605-CE2BC00E7099}" presName="theList" presStyleCnt="0"/>
      <dgm:spPr/>
    </dgm:pt>
    <dgm:pt modelId="{7D4A7395-66F1-49D9-BB30-71785D087B8F}" type="pres">
      <dgm:prSet presAssocID="{D890FBD8-16DE-460E-816B-A787F0982F1D}" presName="aNode" presStyleLbl="fgAcc1" presStyleIdx="0" presStyleCnt="4">
        <dgm:presLayoutVars>
          <dgm:bulletEnabled val="1"/>
        </dgm:presLayoutVars>
      </dgm:prSet>
      <dgm:spPr/>
      <dgm:t>
        <a:bodyPr/>
        <a:lstStyle/>
        <a:p>
          <a:pPr rtl="1"/>
          <a:endParaRPr lang="ar-JO"/>
        </a:p>
      </dgm:t>
    </dgm:pt>
    <dgm:pt modelId="{9CCC5A5D-6C7E-4248-89FC-74B2453D59F3}" type="pres">
      <dgm:prSet presAssocID="{D890FBD8-16DE-460E-816B-A787F0982F1D}" presName="aSpace" presStyleCnt="0"/>
      <dgm:spPr/>
    </dgm:pt>
    <dgm:pt modelId="{A115079A-278C-407B-990E-4672DCEFF634}" type="pres">
      <dgm:prSet presAssocID="{7A8E490E-6AD9-4A6C-BBBE-11DEF88B7BC8}" presName="aNode" presStyleLbl="fgAcc1" presStyleIdx="1" presStyleCnt="4">
        <dgm:presLayoutVars>
          <dgm:bulletEnabled val="1"/>
        </dgm:presLayoutVars>
      </dgm:prSet>
      <dgm:spPr/>
      <dgm:t>
        <a:bodyPr/>
        <a:lstStyle/>
        <a:p>
          <a:pPr rtl="1"/>
          <a:endParaRPr lang="ar-JO"/>
        </a:p>
      </dgm:t>
    </dgm:pt>
    <dgm:pt modelId="{4CEFD56A-AC3E-410E-B6F8-C9E803F31FBE}" type="pres">
      <dgm:prSet presAssocID="{7A8E490E-6AD9-4A6C-BBBE-11DEF88B7BC8}" presName="aSpace" presStyleCnt="0"/>
      <dgm:spPr/>
    </dgm:pt>
    <dgm:pt modelId="{24CC11A1-2226-461F-BC1E-93CAA15CE6C0}" type="pres">
      <dgm:prSet presAssocID="{00276BB2-9D87-4DDD-A35D-64CF4A4CE47D}" presName="aNode" presStyleLbl="fgAcc1" presStyleIdx="2" presStyleCnt="4">
        <dgm:presLayoutVars>
          <dgm:bulletEnabled val="1"/>
        </dgm:presLayoutVars>
      </dgm:prSet>
      <dgm:spPr/>
      <dgm:t>
        <a:bodyPr/>
        <a:lstStyle/>
        <a:p>
          <a:pPr rtl="1"/>
          <a:endParaRPr lang="ar-JO"/>
        </a:p>
      </dgm:t>
    </dgm:pt>
    <dgm:pt modelId="{B4B7A027-715B-4745-8C68-CE1FB26DA38B}" type="pres">
      <dgm:prSet presAssocID="{00276BB2-9D87-4DDD-A35D-64CF4A4CE47D}" presName="aSpace" presStyleCnt="0"/>
      <dgm:spPr/>
    </dgm:pt>
    <dgm:pt modelId="{4E3C934F-7504-4937-AC2C-E15C07E3C69E}" type="pres">
      <dgm:prSet presAssocID="{70BA64D3-700D-42A7-8AA2-A3093882F285}" presName="aNode" presStyleLbl="fgAcc1" presStyleIdx="3" presStyleCnt="4">
        <dgm:presLayoutVars>
          <dgm:bulletEnabled val="1"/>
        </dgm:presLayoutVars>
      </dgm:prSet>
      <dgm:spPr/>
      <dgm:t>
        <a:bodyPr/>
        <a:lstStyle/>
        <a:p>
          <a:pPr rtl="1"/>
          <a:endParaRPr lang="ar-JO"/>
        </a:p>
      </dgm:t>
    </dgm:pt>
    <dgm:pt modelId="{FF431CBD-C9D6-418C-AB45-368C3AEA63E6}" type="pres">
      <dgm:prSet presAssocID="{70BA64D3-700D-42A7-8AA2-A3093882F285}" presName="aSpace" presStyleCnt="0"/>
      <dgm:spPr/>
    </dgm:pt>
  </dgm:ptLst>
  <dgm:cxnLst>
    <dgm:cxn modelId="{10B46C93-E142-4233-BABD-440D83185D53}" srcId="{67381B2E-96C8-43CB-9605-CE2BC00E7099}" destId="{00276BB2-9D87-4DDD-A35D-64CF4A4CE47D}" srcOrd="2" destOrd="0" parTransId="{951F0D2E-C703-47DA-8C91-EDF93E26C7E8}" sibTransId="{8D852DE7-D6D2-4480-9BEC-87426E000483}"/>
    <dgm:cxn modelId="{FDEDCF7C-1CE0-4595-B450-A2BDE3DD59AE}" type="presOf" srcId="{70BA64D3-700D-42A7-8AA2-A3093882F285}" destId="{4E3C934F-7504-4937-AC2C-E15C07E3C69E}" srcOrd="0" destOrd="0" presId="urn:microsoft.com/office/officeart/2005/8/layout/pyramid2"/>
    <dgm:cxn modelId="{75BBF88D-4859-4EDB-B55F-B4532591FABA}" srcId="{67381B2E-96C8-43CB-9605-CE2BC00E7099}" destId="{D890FBD8-16DE-460E-816B-A787F0982F1D}" srcOrd="0" destOrd="0" parTransId="{73B9D8A7-3D19-4455-A959-94AC6E51A992}" sibTransId="{225F570E-DF97-46F9-802E-53C285B1D4B6}"/>
    <dgm:cxn modelId="{FF5F78EF-75F1-4782-A1D5-FF32AEC16D50}" type="presOf" srcId="{67381B2E-96C8-43CB-9605-CE2BC00E7099}" destId="{91747EBF-E485-4BBB-9D13-EDA29D22BFF6}" srcOrd="0" destOrd="0" presId="urn:microsoft.com/office/officeart/2005/8/layout/pyramid2"/>
    <dgm:cxn modelId="{D1FDF7B8-9F9E-4563-B5D8-785743DA3F16}" type="presOf" srcId="{00276BB2-9D87-4DDD-A35D-64CF4A4CE47D}" destId="{24CC11A1-2226-461F-BC1E-93CAA15CE6C0}" srcOrd="0" destOrd="0" presId="urn:microsoft.com/office/officeart/2005/8/layout/pyramid2"/>
    <dgm:cxn modelId="{16014728-1BBA-4C64-B4D8-D7DDAE073D92}" srcId="{67381B2E-96C8-43CB-9605-CE2BC00E7099}" destId="{70BA64D3-700D-42A7-8AA2-A3093882F285}" srcOrd="3" destOrd="0" parTransId="{0A79C6B7-AAC1-4588-8817-D4CDCBE8DB86}" sibTransId="{96A99D28-DDC4-44E7-8F6A-212D63081CD1}"/>
    <dgm:cxn modelId="{95C3F878-AE84-4AE5-8F73-9906CBC4A44F}" type="presOf" srcId="{7A8E490E-6AD9-4A6C-BBBE-11DEF88B7BC8}" destId="{A115079A-278C-407B-990E-4672DCEFF634}" srcOrd="0" destOrd="0" presId="urn:microsoft.com/office/officeart/2005/8/layout/pyramid2"/>
    <dgm:cxn modelId="{398F4E72-5DA9-44BD-A4F1-79F8E2844943}" srcId="{67381B2E-96C8-43CB-9605-CE2BC00E7099}" destId="{7A8E490E-6AD9-4A6C-BBBE-11DEF88B7BC8}" srcOrd="1" destOrd="0" parTransId="{E8D419E9-5FAF-45F3-B596-58B54532D178}" sibTransId="{22BD8AEC-590A-491F-B2DD-AF637FD8ACE4}"/>
    <dgm:cxn modelId="{46363360-BCF2-4247-BC30-6E1A385F15B7}" type="presOf" srcId="{D890FBD8-16DE-460E-816B-A787F0982F1D}" destId="{7D4A7395-66F1-49D9-BB30-71785D087B8F}" srcOrd="0" destOrd="0" presId="urn:microsoft.com/office/officeart/2005/8/layout/pyramid2"/>
    <dgm:cxn modelId="{5F6388E8-847F-4513-8C62-2ADCCD752A93}" type="presParOf" srcId="{91747EBF-E485-4BBB-9D13-EDA29D22BFF6}" destId="{83BBBB4C-9871-4323-B8DE-B1250065C110}" srcOrd="0" destOrd="0" presId="urn:microsoft.com/office/officeart/2005/8/layout/pyramid2"/>
    <dgm:cxn modelId="{AD40D529-2FB8-4BF0-B065-13FF4C950877}" type="presParOf" srcId="{91747EBF-E485-4BBB-9D13-EDA29D22BFF6}" destId="{B93DA566-9FE8-4120-BDD4-E720648874E9}" srcOrd="1" destOrd="0" presId="urn:microsoft.com/office/officeart/2005/8/layout/pyramid2"/>
    <dgm:cxn modelId="{A1C5D0C4-ECD5-48B5-AA02-9C114D3655FE}" type="presParOf" srcId="{B93DA566-9FE8-4120-BDD4-E720648874E9}" destId="{7D4A7395-66F1-49D9-BB30-71785D087B8F}" srcOrd="0" destOrd="0" presId="urn:microsoft.com/office/officeart/2005/8/layout/pyramid2"/>
    <dgm:cxn modelId="{75E13A6F-C7D0-4374-BD63-A981C652FCF7}" type="presParOf" srcId="{B93DA566-9FE8-4120-BDD4-E720648874E9}" destId="{9CCC5A5D-6C7E-4248-89FC-74B2453D59F3}" srcOrd="1" destOrd="0" presId="urn:microsoft.com/office/officeart/2005/8/layout/pyramid2"/>
    <dgm:cxn modelId="{412EE7F8-4A7B-42D6-B19B-819F78AA6C6F}" type="presParOf" srcId="{B93DA566-9FE8-4120-BDD4-E720648874E9}" destId="{A115079A-278C-407B-990E-4672DCEFF634}" srcOrd="2" destOrd="0" presId="urn:microsoft.com/office/officeart/2005/8/layout/pyramid2"/>
    <dgm:cxn modelId="{6C305C40-F94E-4B28-93EE-8636D1432423}" type="presParOf" srcId="{B93DA566-9FE8-4120-BDD4-E720648874E9}" destId="{4CEFD56A-AC3E-410E-B6F8-C9E803F31FBE}" srcOrd="3" destOrd="0" presId="urn:microsoft.com/office/officeart/2005/8/layout/pyramid2"/>
    <dgm:cxn modelId="{EB1ECA8B-4255-42B4-947E-7165AD24AFCE}" type="presParOf" srcId="{B93DA566-9FE8-4120-BDD4-E720648874E9}" destId="{24CC11A1-2226-461F-BC1E-93CAA15CE6C0}" srcOrd="4" destOrd="0" presId="urn:microsoft.com/office/officeart/2005/8/layout/pyramid2"/>
    <dgm:cxn modelId="{43E138CE-96AF-49DB-BCC0-E17C7DE72D66}" type="presParOf" srcId="{B93DA566-9FE8-4120-BDD4-E720648874E9}" destId="{B4B7A027-715B-4745-8C68-CE1FB26DA38B}" srcOrd="5" destOrd="0" presId="urn:microsoft.com/office/officeart/2005/8/layout/pyramid2"/>
    <dgm:cxn modelId="{C381D436-F38A-4B98-AA30-4B5F6F09535E}" type="presParOf" srcId="{B93DA566-9FE8-4120-BDD4-E720648874E9}" destId="{4E3C934F-7504-4937-AC2C-E15C07E3C69E}" srcOrd="6" destOrd="0" presId="urn:microsoft.com/office/officeart/2005/8/layout/pyramid2"/>
    <dgm:cxn modelId="{577B3CF9-9911-4A65-B8B7-B737345ACB68}" type="presParOf" srcId="{B93DA566-9FE8-4120-BDD4-E720648874E9}" destId="{FF431CBD-C9D6-418C-AB45-368C3AEA63E6}"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090D20-13FC-44C1-B973-C9D25CDE6CA0}" type="doc">
      <dgm:prSet loTypeId="urn:microsoft.com/office/officeart/2005/8/layout/vList2" loCatId="list" qsTypeId="urn:microsoft.com/office/officeart/2005/8/quickstyle/3d1" qsCatId="3D" csTypeId="urn:microsoft.com/office/officeart/2005/8/colors/colorful4" csCatId="colorful" phldr="1"/>
      <dgm:spPr/>
      <dgm:t>
        <a:bodyPr/>
        <a:lstStyle/>
        <a:p>
          <a:endParaRPr lang="en-US"/>
        </a:p>
      </dgm:t>
    </dgm:pt>
    <dgm:pt modelId="{332EE793-F44B-4D6A-B745-EF55C0EC8703}">
      <dgm:prSet phldrT="[Text]" custT="1"/>
      <dgm:spPr/>
      <dgm:t>
        <a:bodyPr/>
        <a:lstStyle/>
        <a:p>
          <a:pPr algn="ctr" rtl="1">
            <a:lnSpc>
              <a:spcPct val="150000"/>
            </a:lnSpc>
          </a:pPr>
          <a:r>
            <a:rPr lang="ar-JO" sz="2800" b="1" dirty="0" smtClean="0">
              <a:effectLst>
                <a:outerShdw blurRad="38100" dist="38100" dir="2700000" algn="tl">
                  <a:srgbClr val="000000">
                    <a:alpha val="43137"/>
                  </a:srgbClr>
                </a:outerShdw>
              </a:effectLst>
            </a:rPr>
            <a:t>الدستور هو التشريع الاساسي في الدولة وهو مجموعة القواعد التي تبين شكل الدولة ونظام الحكم فيها وتوزيع السلطات في الدولة .</a:t>
          </a:r>
          <a:endParaRPr lang="en-US" sz="2800" b="1" dirty="0">
            <a:effectLst>
              <a:outerShdw blurRad="38100" dist="38100" dir="2700000" algn="tl">
                <a:srgbClr val="000000">
                  <a:alpha val="43137"/>
                </a:srgbClr>
              </a:outerShdw>
            </a:effectLst>
          </a:endParaRPr>
        </a:p>
      </dgm:t>
    </dgm:pt>
    <dgm:pt modelId="{9E0C579A-978F-4382-AF18-9B9B589FEA94}" type="parTrans" cxnId="{AF9BB56B-4806-4417-8CCB-75C12D99E17F}">
      <dgm:prSet/>
      <dgm:spPr/>
      <dgm:t>
        <a:bodyPr/>
        <a:lstStyle/>
        <a:p>
          <a:pPr rtl="1"/>
          <a:endParaRPr lang="en-US"/>
        </a:p>
      </dgm:t>
    </dgm:pt>
    <dgm:pt modelId="{13150C1B-0810-42F9-94F8-7DE69A11EA19}" type="sibTrans" cxnId="{AF9BB56B-4806-4417-8CCB-75C12D99E17F}">
      <dgm:prSet/>
      <dgm:spPr/>
      <dgm:t>
        <a:bodyPr/>
        <a:lstStyle/>
        <a:p>
          <a:pPr rtl="1"/>
          <a:endParaRPr lang="en-US"/>
        </a:p>
      </dgm:t>
    </dgm:pt>
    <dgm:pt modelId="{52ACFF50-109D-46D4-A593-D79D77CD5A7E}" type="pres">
      <dgm:prSet presAssocID="{B6090D20-13FC-44C1-B973-C9D25CDE6CA0}" presName="linear" presStyleCnt="0">
        <dgm:presLayoutVars>
          <dgm:animLvl val="lvl"/>
          <dgm:resizeHandles val="exact"/>
        </dgm:presLayoutVars>
      </dgm:prSet>
      <dgm:spPr/>
      <dgm:t>
        <a:bodyPr/>
        <a:lstStyle/>
        <a:p>
          <a:pPr rtl="1"/>
          <a:endParaRPr lang="ar-JO"/>
        </a:p>
      </dgm:t>
    </dgm:pt>
    <dgm:pt modelId="{5B697041-0616-4C66-B0CF-222C1DB63C13}" type="pres">
      <dgm:prSet presAssocID="{332EE793-F44B-4D6A-B745-EF55C0EC8703}" presName="parentText" presStyleLbl="node1" presStyleIdx="0" presStyleCnt="1" custScaleY="447031">
        <dgm:presLayoutVars>
          <dgm:chMax val="0"/>
          <dgm:bulletEnabled val="1"/>
        </dgm:presLayoutVars>
      </dgm:prSet>
      <dgm:spPr/>
      <dgm:t>
        <a:bodyPr/>
        <a:lstStyle/>
        <a:p>
          <a:endParaRPr lang="en-US"/>
        </a:p>
      </dgm:t>
    </dgm:pt>
  </dgm:ptLst>
  <dgm:cxnLst>
    <dgm:cxn modelId="{AF9BB56B-4806-4417-8CCB-75C12D99E17F}" srcId="{B6090D20-13FC-44C1-B973-C9D25CDE6CA0}" destId="{332EE793-F44B-4D6A-B745-EF55C0EC8703}" srcOrd="0" destOrd="0" parTransId="{9E0C579A-978F-4382-AF18-9B9B589FEA94}" sibTransId="{13150C1B-0810-42F9-94F8-7DE69A11EA19}"/>
    <dgm:cxn modelId="{3C23EABD-E7CF-4C00-A877-9F263B6241D1}" type="presOf" srcId="{B6090D20-13FC-44C1-B973-C9D25CDE6CA0}" destId="{52ACFF50-109D-46D4-A593-D79D77CD5A7E}" srcOrd="0" destOrd="0" presId="urn:microsoft.com/office/officeart/2005/8/layout/vList2"/>
    <dgm:cxn modelId="{DE17347C-DC6B-44FA-AF87-7E82F979F418}" type="presOf" srcId="{332EE793-F44B-4D6A-B745-EF55C0EC8703}" destId="{5B697041-0616-4C66-B0CF-222C1DB63C13}" srcOrd="0" destOrd="0" presId="urn:microsoft.com/office/officeart/2005/8/layout/vList2"/>
    <dgm:cxn modelId="{00A7E305-138F-44AB-BBCD-255B903461EC}" type="presParOf" srcId="{52ACFF50-109D-46D4-A593-D79D77CD5A7E}" destId="{5B697041-0616-4C66-B0CF-222C1DB63C1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090D20-13FC-44C1-B973-C9D25CDE6CA0}" type="doc">
      <dgm:prSet loTypeId="urn:microsoft.com/office/officeart/2005/8/layout/vList2" loCatId="list" qsTypeId="urn:microsoft.com/office/officeart/2005/8/quickstyle/3d1" qsCatId="3D" csTypeId="urn:microsoft.com/office/officeart/2005/8/colors/colorful2" csCatId="colorful" phldr="1"/>
      <dgm:spPr/>
      <dgm:t>
        <a:bodyPr/>
        <a:lstStyle/>
        <a:p>
          <a:endParaRPr lang="en-US"/>
        </a:p>
      </dgm:t>
    </dgm:pt>
    <dgm:pt modelId="{81ACE203-3175-4B00-86D2-17937EA97B28}">
      <dgm:prSet custT="1"/>
      <dgm:spPr/>
      <dgm:t>
        <a:bodyPr/>
        <a:lstStyle/>
        <a:p>
          <a:pPr algn="just" rtl="1"/>
          <a:r>
            <a:rPr lang="ar-JO" sz="3600" b="1" dirty="0" smtClean="0">
              <a:effectLst>
                <a:outerShdw blurRad="38100" dist="38100" dir="2700000" algn="tl">
                  <a:srgbClr val="000000">
                    <a:alpha val="43137"/>
                  </a:srgbClr>
                </a:outerShdw>
              </a:effectLst>
            </a:rPr>
            <a:t>القانون هو مجموعة القواعد القانونية التي تنظم سلوكاً اجتماعياً معيناً والصادر عن الجهة التي تملك حق اصداره.</a:t>
          </a:r>
        </a:p>
      </dgm:t>
    </dgm:pt>
    <dgm:pt modelId="{F1ADC16E-E2B6-4B80-A75C-D782BD2B8DEF}" type="parTrans" cxnId="{2343E2E9-38F0-4FB2-8AD6-4F1C4265E87C}">
      <dgm:prSet/>
      <dgm:spPr/>
      <dgm:t>
        <a:bodyPr/>
        <a:lstStyle/>
        <a:p>
          <a:endParaRPr lang="en-US"/>
        </a:p>
      </dgm:t>
    </dgm:pt>
    <dgm:pt modelId="{4B267E96-5DF1-4AAE-A90B-8E29FE4C0256}" type="sibTrans" cxnId="{2343E2E9-38F0-4FB2-8AD6-4F1C4265E87C}">
      <dgm:prSet/>
      <dgm:spPr/>
      <dgm:t>
        <a:bodyPr/>
        <a:lstStyle/>
        <a:p>
          <a:endParaRPr lang="en-US"/>
        </a:p>
      </dgm:t>
    </dgm:pt>
    <dgm:pt modelId="{52ACFF50-109D-46D4-A593-D79D77CD5A7E}" type="pres">
      <dgm:prSet presAssocID="{B6090D20-13FC-44C1-B973-C9D25CDE6CA0}" presName="linear" presStyleCnt="0">
        <dgm:presLayoutVars>
          <dgm:animLvl val="lvl"/>
          <dgm:resizeHandles val="exact"/>
        </dgm:presLayoutVars>
      </dgm:prSet>
      <dgm:spPr/>
      <dgm:t>
        <a:bodyPr/>
        <a:lstStyle/>
        <a:p>
          <a:pPr rtl="1"/>
          <a:endParaRPr lang="ar-JO"/>
        </a:p>
      </dgm:t>
    </dgm:pt>
    <dgm:pt modelId="{4AB2C25F-5EC3-4D8D-9BE2-E8A43D063E9F}" type="pres">
      <dgm:prSet presAssocID="{81ACE203-3175-4B00-86D2-17937EA97B28}" presName="parentText" presStyleLbl="node1" presStyleIdx="0" presStyleCnt="1">
        <dgm:presLayoutVars>
          <dgm:chMax val="0"/>
          <dgm:bulletEnabled val="1"/>
        </dgm:presLayoutVars>
      </dgm:prSet>
      <dgm:spPr/>
      <dgm:t>
        <a:bodyPr/>
        <a:lstStyle/>
        <a:p>
          <a:pPr rtl="1"/>
          <a:endParaRPr lang="ar-JO"/>
        </a:p>
      </dgm:t>
    </dgm:pt>
  </dgm:ptLst>
  <dgm:cxnLst>
    <dgm:cxn modelId="{A6DD9FDB-7178-49BB-8744-7B2D95054D25}" type="presOf" srcId="{81ACE203-3175-4B00-86D2-17937EA97B28}" destId="{4AB2C25F-5EC3-4D8D-9BE2-E8A43D063E9F}" srcOrd="0" destOrd="0" presId="urn:microsoft.com/office/officeart/2005/8/layout/vList2"/>
    <dgm:cxn modelId="{6B74D99A-C792-4D30-A5D7-A30179BE30E9}" type="presOf" srcId="{B6090D20-13FC-44C1-B973-C9D25CDE6CA0}" destId="{52ACFF50-109D-46D4-A593-D79D77CD5A7E}" srcOrd="0" destOrd="0" presId="urn:microsoft.com/office/officeart/2005/8/layout/vList2"/>
    <dgm:cxn modelId="{2343E2E9-38F0-4FB2-8AD6-4F1C4265E87C}" srcId="{B6090D20-13FC-44C1-B973-C9D25CDE6CA0}" destId="{81ACE203-3175-4B00-86D2-17937EA97B28}" srcOrd="0" destOrd="0" parTransId="{F1ADC16E-E2B6-4B80-A75C-D782BD2B8DEF}" sibTransId="{4B267E96-5DF1-4AAE-A90B-8E29FE4C0256}"/>
    <dgm:cxn modelId="{6E7CC54C-8324-4887-BB02-5F9BE1A6EC9F}" type="presParOf" srcId="{52ACFF50-109D-46D4-A593-D79D77CD5A7E}" destId="{4AB2C25F-5EC3-4D8D-9BE2-E8A43D063E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6090D20-13FC-44C1-B973-C9D25CDE6CA0}" type="doc">
      <dgm:prSet loTypeId="urn:microsoft.com/office/officeart/2005/8/layout/vList2" loCatId="list" qsTypeId="urn:microsoft.com/office/officeart/2005/8/quickstyle/3d1" qsCatId="3D" csTypeId="urn:microsoft.com/office/officeart/2005/8/colors/colorful4" csCatId="colorful" phldr="1"/>
      <dgm:spPr/>
      <dgm:t>
        <a:bodyPr/>
        <a:lstStyle/>
        <a:p>
          <a:endParaRPr lang="en-US"/>
        </a:p>
      </dgm:t>
    </dgm:pt>
    <dgm:pt modelId="{81ACE203-3175-4B00-86D2-17937EA97B28}">
      <dgm:prSet custT="1"/>
      <dgm:spPr/>
      <dgm:t>
        <a:bodyPr/>
        <a:lstStyle/>
        <a:p>
          <a:pPr algn="just" rtl="1"/>
          <a:r>
            <a:rPr lang="ar-JO" sz="36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التعليمات فهي مجموعة القواعد القانونية الصادرة عن الوزارة المعنية لبيان كيفية تطبيق القوانين والانظمة المرعية في الدولة والخاصة بتلك الوزارة </a:t>
          </a:r>
        </a:p>
      </dgm:t>
    </dgm:pt>
    <dgm:pt modelId="{F1ADC16E-E2B6-4B80-A75C-D782BD2B8DEF}" type="parTrans" cxnId="{2343E2E9-38F0-4FB2-8AD6-4F1C4265E87C}">
      <dgm:prSet/>
      <dgm:spPr/>
      <dgm:t>
        <a:bodyPr/>
        <a:lstStyle/>
        <a:p>
          <a:pPr algn="just"/>
          <a:endParaRPr lang="en-US"/>
        </a:p>
      </dgm:t>
    </dgm:pt>
    <dgm:pt modelId="{4B267E96-5DF1-4AAE-A90B-8E29FE4C0256}" type="sibTrans" cxnId="{2343E2E9-38F0-4FB2-8AD6-4F1C4265E87C}">
      <dgm:prSet/>
      <dgm:spPr/>
      <dgm:t>
        <a:bodyPr/>
        <a:lstStyle/>
        <a:p>
          <a:pPr algn="just"/>
          <a:endParaRPr lang="en-US"/>
        </a:p>
      </dgm:t>
    </dgm:pt>
    <dgm:pt modelId="{52ACFF50-109D-46D4-A593-D79D77CD5A7E}" type="pres">
      <dgm:prSet presAssocID="{B6090D20-13FC-44C1-B973-C9D25CDE6CA0}" presName="linear" presStyleCnt="0">
        <dgm:presLayoutVars>
          <dgm:animLvl val="lvl"/>
          <dgm:resizeHandles val="exact"/>
        </dgm:presLayoutVars>
      </dgm:prSet>
      <dgm:spPr/>
      <dgm:t>
        <a:bodyPr/>
        <a:lstStyle/>
        <a:p>
          <a:pPr rtl="1"/>
          <a:endParaRPr lang="ar-JO"/>
        </a:p>
      </dgm:t>
    </dgm:pt>
    <dgm:pt modelId="{4AB2C25F-5EC3-4D8D-9BE2-E8A43D063E9F}" type="pres">
      <dgm:prSet presAssocID="{81ACE203-3175-4B00-86D2-17937EA97B28}" presName="parentText" presStyleLbl="node1" presStyleIdx="0" presStyleCnt="1" custScaleY="447030" custLinFactNeighborY="-22365">
        <dgm:presLayoutVars>
          <dgm:chMax val="0"/>
          <dgm:bulletEnabled val="1"/>
        </dgm:presLayoutVars>
      </dgm:prSet>
      <dgm:spPr/>
      <dgm:t>
        <a:bodyPr/>
        <a:lstStyle/>
        <a:p>
          <a:endParaRPr lang="en-US"/>
        </a:p>
      </dgm:t>
    </dgm:pt>
  </dgm:ptLst>
  <dgm:cxnLst>
    <dgm:cxn modelId="{2343E2E9-38F0-4FB2-8AD6-4F1C4265E87C}" srcId="{B6090D20-13FC-44C1-B973-C9D25CDE6CA0}" destId="{81ACE203-3175-4B00-86D2-17937EA97B28}" srcOrd="0" destOrd="0" parTransId="{F1ADC16E-E2B6-4B80-A75C-D782BD2B8DEF}" sibTransId="{4B267E96-5DF1-4AAE-A90B-8E29FE4C0256}"/>
    <dgm:cxn modelId="{6FB5584C-06E4-4E48-A4D7-4F8D3838E829}" type="presOf" srcId="{B6090D20-13FC-44C1-B973-C9D25CDE6CA0}" destId="{52ACFF50-109D-46D4-A593-D79D77CD5A7E}" srcOrd="0" destOrd="0" presId="urn:microsoft.com/office/officeart/2005/8/layout/vList2"/>
    <dgm:cxn modelId="{DA1BF99F-6835-4B9D-9081-0D9E8BFF8DDC}" type="presOf" srcId="{81ACE203-3175-4B00-86D2-17937EA97B28}" destId="{4AB2C25F-5EC3-4D8D-9BE2-E8A43D063E9F}" srcOrd="0" destOrd="0" presId="urn:microsoft.com/office/officeart/2005/8/layout/vList2"/>
    <dgm:cxn modelId="{81D08486-E52F-4075-96C7-3AC6693FFB44}" type="presParOf" srcId="{52ACFF50-109D-46D4-A593-D79D77CD5A7E}" destId="{4AB2C25F-5EC3-4D8D-9BE2-E8A43D063E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7381B2E-96C8-43CB-9605-CE2BC00E7099}" type="doc">
      <dgm:prSet loTypeId="urn:microsoft.com/office/officeart/2005/8/layout/pyramid2" loCatId="pyramid" qsTypeId="urn:microsoft.com/office/officeart/2005/8/quickstyle/simple1" qsCatId="simple" csTypeId="urn:microsoft.com/office/officeart/2005/8/colors/colorful5" csCatId="colorful" phldr="1"/>
      <dgm:spPr/>
    </dgm:pt>
    <dgm:pt modelId="{D890FBD8-16DE-460E-816B-A787F0982F1D}">
      <dgm:prSet phldrT="[Text]" custT="1"/>
      <dgm:spPr/>
      <dgm:t>
        <a:bodyPr/>
        <a:lstStyle/>
        <a:p>
          <a:pPr rtl="1"/>
          <a:r>
            <a:rPr lang="ar-JO" sz="4400" dirty="0" smtClean="0"/>
            <a:t>الدستور</a:t>
          </a:r>
          <a:endParaRPr lang="en-US" sz="4400" dirty="0"/>
        </a:p>
      </dgm:t>
    </dgm:pt>
    <dgm:pt modelId="{73B9D8A7-3D19-4455-A959-94AC6E51A992}" type="parTrans" cxnId="{75BBF88D-4859-4EDB-B55F-B4532591FABA}">
      <dgm:prSet/>
      <dgm:spPr/>
      <dgm:t>
        <a:bodyPr/>
        <a:lstStyle/>
        <a:p>
          <a:endParaRPr lang="en-US"/>
        </a:p>
      </dgm:t>
    </dgm:pt>
    <dgm:pt modelId="{225F570E-DF97-46F9-802E-53C285B1D4B6}" type="sibTrans" cxnId="{75BBF88D-4859-4EDB-B55F-B4532591FABA}">
      <dgm:prSet/>
      <dgm:spPr/>
      <dgm:t>
        <a:bodyPr/>
        <a:lstStyle/>
        <a:p>
          <a:endParaRPr lang="en-US"/>
        </a:p>
      </dgm:t>
    </dgm:pt>
    <dgm:pt modelId="{7A8E490E-6AD9-4A6C-BBBE-11DEF88B7BC8}">
      <dgm:prSet phldrT="[Text]" custT="1"/>
      <dgm:spPr/>
      <dgm:t>
        <a:bodyPr/>
        <a:lstStyle/>
        <a:p>
          <a:pPr algn="ctr" rtl="1"/>
          <a:r>
            <a:rPr lang="ar-JO" sz="4400" dirty="0" smtClean="0"/>
            <a:t>القانون</a:t>
          </a:r>
          <a:r>
            <a:rPr lang="ar-JO" sz="4000" dirty="0" smtClean="0"/>
            <a:t>	</a:t>
          </a:r>
          <a:endParaRPr lang="en-US" sz="4000" dirty="0"/>
        </a:p>
      </dgm:t>
    </dgm:pt>
    <dgm:pt modelId="{E8D419E9-5FAF-45F3-B596-58B54532D178}" type="parTrans" cxnId="{398F4E72-5DA9-44BD-A4F1-79F8E2844943}">
      <dgm:prSet/>
      <dgm:spPr/>
      <dgm:t>
        <a:bodyPr/>
        <a:lstStyle/>
        <a:p>
          <a:endParaRPr lang="en-US"/>
        </a:p>
      </dgm:t>
    </dgm:pt>
    <dgm:pt modelId="{22BD8AEC-590A-491F-B2DD-AF637FD8ACE4}" type="sibTrans" cxnId="{398F4E72-5DA9-44BD-A4F1-79F8E2844943}">
      <dgm:prSet/>
      <dgm:spPr/>
      <dgm:t>
        <a:bodyPr/>
        <a:lstStyle/>
        <a:p>
          <a:endParaRPr lang="en-US"/>
        </a:p>
      </dgm:t>
    </dgm:pt>
    <dgm:pt modelId="{00276BB2-9D87-4DDD-A35D-64CF4A4CE47D}">
      <dgm:prSet phldrT="[Text]" custT="1"/>
      <dgm:spPr/>
      <dgm:t>
        <a:bodyPr/>
        <a:lstStyle/>
        <a:p>
          <a:pPr rtl="1"/>
          <a:r>
            <a:rPr lang="ar-JO" sz="4400" dirty="0" smtClean="0"/>
            <a:t>الانظمة</a:t>
          </a:r>
          <a:endParaRPr lang="en-US" sz="2800" dirty="0"/>
        </a:p>
      </dgm:t>
    </dgm:pt>
    <dgm:pt modelId="{951F0D2E-C703-47DA-8C91-EDF93E26C7E8}" type="parTrans" cxnId="{10B46C93-E142-4233-BABD-440D83185D53}">
      <dgm:prSet/>
      <dgm:spPr/>
      <dgm:t>
        <a:bodyPr/>
        <a:lstStyle/>
        <a:p>
          <a:endParaRPr lang="en-US"/>
        </a:p>
      </dgm:t>
    </dgm:pt>
    <dgm:pt modelId="{8D852DE7-D6D2-4480-9BEC-87426E000483}" type="sibTrans" cxnId="{10B46C93-E142-4233-BABD-440D83185D53}">
      <dgm:prSet/>
      <dgm:spPr/>
      <dgm:t>
        <a:bodyPr/>
        <a:lstStyle/>
        <a:p>
          <a:endParaRPr lang="en-US"/>
        </a:p>
      </dgm:t>
    </dgm:pt>
    <dgm:pt modelId="{70BA64D3-700D-42A7-8AA2-A3093882F285}">
      <dgm:prSet custT="1"/>
      <dgm:spPr/>
      <dgm:t>
        <a:bodyPr/>
        <a:lstStyle/>
        <a:p>
          <a:r>
            <a:rPr lang="ar-JO" sz="4400" dirty="0" smtClean="0"/>
            <a:t>التعليمات</a:t>
          </a:r>
          <a:endParaRPr lang="en-US" sz="4400" dirty="0"/>
        </a:p>
      </dgm:t>
    </dgm:pt>
    <dgm:pt modelId="{0A79C6B7-AAC1-4588-8817-D4CDCBE8DB86}" type="parTrans" cxnId="{16014728-1BBA-4C64-B4D8-D7DDAE073D92}">
      <dgm:prSet/>
      <dgm:spPr/>
      <dgm:t>
        <a:bodyPr/>
        <a:lstStyle/>
        <a:p>
          <a:endParaRPr lang="en-US"/>
        </a:p>
      </dgm:t>
    </dgm:pt>
    <dgm:pt modelId="{96A99D28-DDC4-44E7-8F6A-212D63081CD1}" type="sibTrans" cxnId="{16014728-1BBA-4C64-B4D8-D7DDAE073D92}">
      <dgm:prSet/>
      <dgm:spPr/>
      <dgm:t>
        <a:bodyPr/>
        <a:lstStyle/>
        <a:p>
          <a:endParaRPr lang="en-US"/>
        </a:p>
      </dgm:t>
    </dgm:pt>
    <dgm:pt modelId="{91747EBF-E485-4BBB-9D13-EDA29D22BFF6}" type="pres">
      <dgm:prSet presAssocID="{67381B2E-96C8-43CB-9605-CE2BC00E7099}" presName="compositeShape" presStyleCnt="0">
        <dgm:presLayoutVars>
          <dgm:dir/>
          <dgm:resizeHandles/>
        </dgm:presLayoutVars>
      </dgm:prSet>
      <dgm:spPr/>
    </dgm:pt>
    <dgm:pt modelId="{83BBBB4C-9871-4323-B8DE-B1250065C110}" type="pres">
      <dgm:prSet presAssocID="{67381B2E-96C8-43CB-9605-CE2BC00E7099}" presName="pyramid" presStyleLbl="node1" presStyleIdx="0" presStyleCnt="1" custLinFactNeighborX="9" custLinFactNeighborY="-4007"/>
      <dgm:spPr/>
    </dgm:pt>
    <dgm:pt modelId="{B93DA566-9FE8-4120-BDD4-E720648874E9}" type="pres">
      <dgm:prSet presAssocID="{67381B2E-96C8-43CB-9605-CE2BC00E7099}" presName="theList" presStyleCnt="0"/>
      <dgm:spPr/>
    </dgm:pt>
    <dgm:pt modelId="{7D4A7395-66F1-49D9-BB30-71785D087B8F}" type="pres">
      <dgm:prSet presAssocID="{D890FBD8-16DE-460E-816B-A787F0982F1D}" presName="aNode" presStyleLbl="fgAcc1" presStyleIdx="0" presStyleCnt="4">
        <dgm:presLayoutVars>
          <dgm:bulletEnabled val="1"/>
        </dgm:presLayoutVars>
      </dgm:prSet>
      <dgm:spPr/>
      <dgm:t>
        <a:bodyPr/>
        <a:lstStyle/>
        <a:p>
          <a:pPr rtl="1"/>
          <a:endParaRPr lang="ar-JO"/>
        </a:p>
      </dgm:t>
    </dgm:pt>
    <dgm:pt modelId="{9CCC5A5D-6C7E-4248-89FC-74B2453D59F3}" type="pres">
      <dgm:prSet presAssocID="{D890FBD8-16DE-460E-816B-A787F0982F1D}" presName="aSpace" presStyleCnt="0"/>
      <dgm:spPr/>
    </dgm:pt>
    <dgm:pt modelId="{A115079A-278C-407B-990E-4672DCEFF634}" type="pres">
      <dgm:prSet presAssocID="{7A8E490E-6AD9-4A6C-BBBE-11DEF88B7BC8}" presName="aNode" presStyleLbl="fgAcc1" presStyleIdx="1" presStyleCnt="4">
        <dgm:presLayoutVars>
          <dgm:bulletEnabled val="1"/>
        </dgm:presLayoutVars>
      </dgm:prSet>
      <dgm:spPr/>
      <dgm:t>
        <a:bodyPr/>
        <a:lstStyle/>
        <a:p>
          <a:pPr rtl="1"/>
          <a:endParaRPr lang="ar-JO"/>
        </a:p>
      </dgm:t>
    </dgm:pt>
    <dgm:pt modelId="{4CEFD56A-AC3E-410E-B6F8-C9E803F31FBE}" type="pres">
      <dgm:prSet presAssocID="{7A8E490E-6AD9-4A6C-BBBE-11DEF88B7BC8}" presName="aSpace" presStyleCnt="0"/>
      <dgm:spPr/>
    </dgm:pt>
    <dgm:pt modelId="{24CC11A1-2226-461F-BC1E-93CAA15CE6C0}" type="pres">
      <dgm:prSet presAssocID="{00276BB2-9D87-4DDD-A35D-64CF4A4CE47D}" presName="aNode" presStyleLbl="fgAcc1" presStyleIdx="2" presStyleCnt="4">
        <dgm:presLayoutVars>
          <dgm:bulletEnabled val="1"/>
        </dgm:presLayoutVars>
      </dgm:prSet>
      <dgm:spPr/>
      <dgm:t>
        <a:bodyPr/>
        <a:lstStyle/>
        <a:p>
          <a:pPr rtl="1"/>
          <a:endParaRPr lang="ar-JO"/>
        </a:p>
      </dgm:t>
    </dgm:pt>
    <dgm:pt modelId="{B4B7A027-715B-4745-8C68-CE1FB26DA38B}" type="pres">
      <dgm:prSet presAssocID="{00276BB2-9D87-4DDD-A35D-64CF4A4CE47D}" presName="aSpace" presStyleCnt="0"/>
      <dgm:spPr/>
    </dgm:pt>
    <dgm:pt modelId="{4E3C934F-7504-4937-AC2C-E15C07E3C69E}" type="pres">
      <dgm:prSet presAssocID="{70BA64D3-700D-42A7-8AA2-A3093882F285}" presName="aNode" presStyleLbl="fgAcc1" presStyleIdx="3" presStyleCnt="4">
        <dgm:presLayoutVars>
          <dgm:bulletEnabled val="1"/>
        </dgm:presLayoutVars>
      </dgm:prSet>
      <dgm:spPr/>
      <dgm:t>
        <a:bodyPr/>
        <a:lstStyle/>
        <a:p>
          <a:pPr rtl="1"/>
          <a:endParaRPr lang="ar-JO"/>
        </a:p>
      </dgm:t>
    </dgm:pt>
    <dgm:pt modelId="{FF431CBD-C9D6-418C-AB45-368C3AEA63E6}" type="pres">
      <dgm:prSet presAssocID="{70BA64D3-700D-42A7-8AA2-A3093882F285}" presName="aSpace" presStyleCnt="0"/>
      <dgm:spPr/>
    </dgm:pt>
  </dgm:ptLst>
  <dgm:cxnLst>
    <dgm:cxn modelId="{75BBF88D-4859-4EDB-B55F-B4532591FABA}" srcId="{67381B2E-96C8-43CB-9605-CE2BC00E7099}" destId="{D890FBD8-16DE-460E-816B-A787F0982F1D}" srcOrd="0" destOrd="0" parTransId="{73B9D8A7-3D19-4455-A959-94AC6E51A992}" sibTransId="{225F570E-DF97-46F9-802E-53C285B1D4B6}"/>
    <dgm:cxn modelId="{398F4E72-5DA9-44BD-A4F1-79F8E2844943}" srcId="{67381B2E-96C8-43CB-9605-CE2BC00E7099}" destId="{7A8E490E-6AD9-4A6C-BBBE-11DEF88B7BC8}" srcOrd="1" destOrd="0" parTransId="{E8D419E9-5FAF-45F3-B596-58B54532D178}" sibTransId="{22BD8AEC-590A-491F-B2DD-AF637FD8ACE4}"/>
    <dgm:cxn modelId="{16014728-1BBA-4C64-B4D8-D7DDAE073D92}" srcId="{67381B2E-96C8-43CB-9605-CE2BC00E7099}" destId="{70BA64D3-700D-42A7-8AA2-A3093882F285}" srcOrd="3" destOrd="0" parTransId="{0A79C6B7-AAC1-4588-8817-D4CDCBE8DB86}" sibTransId="{96A99D28-DDC4-44E7-8F6A-212D63081CD1}"/>
    <dgm:cxn modelId="{7AE50B8B-5F88-4E7C-A87D-C3963812ABB8}" type="presOf" srcId="{D890FBD8-16DE-460E-816B-A787F0982F1D}" destId="{7D4A7395-66F1-49D9-BB30-71785D087B8F}" srcOrd="0" destOrd="0" presId="urn:microsoft.com/office/officeart/2005/8/layout/pyramid2"/>
    <dgm:cxn modelId="{07FCAF32-BE91-4092-9CBC-824379A94913}" type="presOf" srcId="{7A8E490E-6AD9-4A6C-BBBE-11DEF88B7BC8}" destId="{A115079A-278C-407B-990E-4672DCEFF634}" srcOrd="0" destOrd="0" presId="urn:microsoft.com/office/officeart/2005/8/layout/pyramid2"/>
    <dgm:cxn modelId="{10B46C93-E142-4233-BABD-440D83185D53}" srcId="{67381B2E-96C8-43CB-9605-CE2BC00E7099}" destId="{00276BB2-9D87-4DDD-A35D-64CF4A4CE47D}" srcOrd="2" destOrd="0" parTransId="{951F0D2E-C703-47DA-8C91-EDF93E26C7E8}" sibTransId="{8D852DE7-D6D2-4480-9BEC-87426E000483}"/>
    <dgm:cxn modelId="{EE5F3C3A-644B-45A8-8D74-A18BBA3C270A}" type="presOf" srcId="{67381B2E-96C8-43CB-9605-CE2BC00E7099}" destId="{91747EBF-E485-4BBB-9D13-EDA29D22BFF6}" srcOrd="0" destOrd="0" presId="urn:microsoft.com/office/officeart/2005/8/layout/pyramid2"/>
    <dgm:cxn modelId="{6E55B1EE-E1B6-4911-A2E6-5AD345DCCEF2}" type="presOf" srcId="{70BA64D3-700D-42A7-8AA2-A3093882F285}" destId="{4E3C934F-7504-4937-AC2C-E15C07E3C69E}" srcOrd="0" destOrd="0" presId="urn:microsoft.com/office/officeart/2005/8/layout/pyramid2"/>
    <dgm:cxn modelId="{839F5DF5-446A-4F0B-B20A-D6C4BE8FB13A}" type="presOf" srcId="{00276BB2-9D87-4DDD-A35D-64CF4A4CE47D}" destId="{24CC11A1-2226-461F-BC1E-93CAA15CE6C0}" srcOrd="0" destOrd="0" presId="urn:microsoft.com/office/officeart/2005/8/layout/pyramid2"/>
    <dgm:cxn modelId="{756A20F0-A38B-4F5B-93B8-112B70100326}" type="presParOf" srcId="{91747EBF-E485-4BBB-9D13-EDA29D22BFF6}" destId="{83BBBB4C-9871-4323-B8DE-B1250065C110}" srcOrd="0" destOrd="0" presId="urn:microsoft.com/office/officeart/2005/8/layout/pyramid2"/>
    <dgm:cxn modelId="{96442BF9-2267-4E87-B136-E78CE7114B25}" type="presParOf" srcId="{91747EBF-E485-4BBB-9D13-EDA29D22BFF6}" destId="{B93DA566-9FE8-4120-BDD4-E720648874E9}" srcOrd="1" destOrd="0" presId="urn:microsoft.com/office/officeart/2005/8/layout/pyramid2"/>
    <dgm:cxn modelId="{F2A06A4C-9B9A-4AF9-A5F7-367C32326716}" type="presParOf" srcId="{B93DA566-9FE8-4120-BDD4-E720648874E9}" destId="{7D4A7395-66F1-49D9-BB30-71785D087B8F}" srcOrd="0" destOrd="0" presId="urn:microsoft.com/office/officeart/2005/8/layout/pyramid2"/>
    <dgm:cxn modelId="{CE5E5CB9-320C-40BA-A066-FF921F9E4B63}" type="presParOf" srcId="{B93DA566-9FE8-4120-BDD4-E720648874E9}" destId="{9CCC5A5D-6C7E-4248-89FC-74B2453D59F3}" srcOrd="1" destOrd="0" presId="urn:microsoft.com/office/officeart/2005/8/layout/pyramid2"/>
    <dgm:cxn modelId="{DF9DEE64-6FE3-4178-B0A9-E74D7E85722C}" type="presParOf" srcId="{B93DA566-9FE8-4120-BDD4-E720648874E9}" destId="{A115079A-278C-407B-990E-4672DCEFF634}" srcOrd="2" destOrd="0" presId="urn:microsoft.com/office/officeart/2005/8/layout/pyramid2"/>
    <dgm:cxn modelId="{69955D92-6DC1-4455-99FC-2F98F6A92FB5}" type="presParOf" srcId="{B93DA566-9FE8-4120-BDD4-E720648874E9}" destId="{4CEFD56A-AC3E-410E-B6F8-C9E803F31FBE}" srcOrd="3" destOrd="0" presId="urn:microsoft.com/office/officeart/2005/8/layout/pyramid2"/>
    <dgm:cxn modelId="{F62FF099-AD48-48EB-B847-8135979269AE}" type="presParOf" srcId="{B93DA566-9FE8-4120-BDD4-E720648874E9}" destId="{24CC11A1-2226-461F-BC1E-93CAA15CE6C0}" srcOrd="4" destOrd="0" presId="urn:microsoft.com/office/officeart/2005/8/layout/pyramid2"/>
    <dgm:cxn modelId="{65F6E31F-4EB4-49C7-A283-FCAF93C406D2}" type="presParOf" srcId="{B93DA566-9FE8-4120-BDD4-E720648874E9}" destId="{B4B7A027-715B-4745-8C68-CE1FB26DA38B}" srcOrd="5" destOrd="0" presId="urn:microsoft.com/office/officeart/2005/8/layout/pyramid2"/>
    <dgm:cxn modelId="{12EE8C81-0980-46BD-9698-0E24DFD37AD2}" type="presParOf" srcId="{B93DA566-9FE8-4120-BDD4-E720648874E9}" destId="{4E3C934F-7504-4937-AC2C-E15C07E3C69E}" srcOrd="6" destOrd="0" presId="urn:microsoft.com/office/officeart/2005/8/layout/pyramid2"/>
    <dgm:cxn modelId="{8AA519CF-D15D-450C-990E-2213B348DE2C}" type="presParOf" srcId="{B93DA566-9FE8-4120-BDD4-E720648874E9}" destId="{FF431CBD-C9D6-418C-AB45-368C3AEA63E6}"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BBBB4C-9871-4323-B8DE-B1250065C110}">
      <dsp:nvSpPr>
        <dsp:cNvPr id="0" name=""/>
        <dsp:cNvSpPr/>
      </dsp:nvSpPr>
      <dsp:spPr>
        <a:xfrm>
          <a:off x="1142682" y="0"/>
          <a:ext cx="5168900" cy="5168900"/>
        </a:xfrm>
        <a:prstGeom prst="triangl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4A7395-66F1-49D9-BB30-71785D087B8F}">
      <dsp:nvSpPr>
        <dsp:cNvPr id="0" name=""/>
        <dsp:cNvSpPr/>
      </dsp:nvSpPr>
      <dsp:spPr>
        <a:xfrm>
          <a:off x="3727132" y="517394"/>
          <a:ext cx="3359785" cy="918691"/>
        </a:xfrm>
        <a:prstGeom prst="round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smtClean="0">
              <a:solidFill>
                <a:schemeClr val="tx1"/>
              </a:solidFill>
              <a:effectLst>
                <a:outerShdw blurRad="38100" dist="38100" dir="2700000" algn="tl">
                  <a:srgbClr val="000000">
                    <a:alpha val="43137"/>
                  </a:srgbClr>
                </a:outerShdw>
              </a:effectLst>
            </a:rPr>
            <a:t>الدستور</a:t>
          </a:r>
          <a:endParaRPr lang="en-US" sz="4400" kern="1200" dirty="0">
            <a:solidFill>
              <a:schemeClr val="tx1"/>
            </a:solidFill>
            <a:effectLst>
              <a:outerShdw blurRad="38100" dist="38100" dir="2700000" algn="tl">
                <a:srgbClr val="000000">
                  <a:alpha val="43137"/>
                </a:srgbClr>
              </a:outerShdw>
            </a:effectLst>
          </a:endParaRPr>
        </a:p>
      </dsp:txBody>
      <dsp:txXfrm>
        <a:off x="3771979" y="562241"/>
        <a:ext cx="3270091" cy="828997"/>
      </dsp:txXfrm>
    </dsp:sp>
    <dsp:sp modelId="{A115079A-278C-407B-990E-4672DCEFF634}">
      <dsp:nvSpPr>
        <dsp:cNvPr id="0" name=""/>
        <dsp:cNvSpPr/>
      </dsp:nvSpPr>
      <dsp:spPr>
        <a:xfrm>
          <a:off x="3727132" y="1550922"/>
          <a:ext cx="3359785" cy="918691"/>
        </a:xfrm>
        <a:prstGeom prst="roundRect">
          <a:avLst/>
        </a:prstGeom>
        <a:solidFill>
          <a:schemeClr val="lt1">
            <a:alpha val="90000"/>
            <a:hueOff val="0"/>
            <a:satOff val="0"/>
            <a:lumOff val="0"/>
            <a:alphaOff val="0"/>
          </a:schemeClr>
        </a:solidFill>
        <a:ln w="55000" cap="flat" cmpd="thickThin" algn="ctr">
          <a:solidFill>
            <a:schemeClr val="accent2">
              <a:hueOff val="-6721062"/>
              <a:satOff val="2923"/>
              <a:lumOff val="85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smtClean="0">
              <a:solidFill>
                <a:schemeClr val="tx1"/>
              </a:solidFill>
              <a:effectLst>
                <a:outerShdw blurRad="38100" dist="38100" dir="2700000" algn="tl">
                  <a:srgbClr val="000000">
                    <a:alpha val="43137"/>
                  </a:srgbClr>
                </a:outerShdw>
              </a:effectLst>
            </a:rPr>
            <a:t>القانون</a:t>
          </a:r>
          <a:r>
            <a:rPr lang="ar-JO" sz="4000" kern="1200" smtClean="0">
              <a:solidFill>
                <a:schemeClr val="tx1"/>
              </a:solidFill>
              <a:effectLst>
                <a:outerShdw blurRad="38100" dist="38100" dir="2700000" algn="tl">
                  <a:srgbClr val="000000">
                    <a:alpha val="43137"/>
                  </a:srgbClr>
                </a:outerShdw>
              </a:effectLst>
            </a:rPr>
            <a:t>	</a:t>
          </a:r>
          <a:endParaRPr lang="en-US" sz="4000" kern="1200" dirty="0">
            <a:solidFill>
              <a:schemeClr val="tx1"/>
            </a:solidFill>
            <a:effectLst>
              <a:outerShdw blurRad="38100" dist="38100" dir="2700000" algn="tl">
                <a:srgbClr val="000000">
                  <a:alpha val="43137"/>
                </a:srgbClr>
              </a:outerShdw>
            </a:effectLst>
          </a:endParaRPr>
        </a:p>
      </dsp:txBody>
      <dsp:txXfrm>
        <a:off x="3771979" y="1595769"/>
        <a:ext cx="3270091" cy="828997"/>
      </dsp:txXfrm>
    </dsp:sp>
    <dsp:sp modelId="{24CC11A1-2226-461F-BC1E-93CAA15CE6C0}">
      <dsp:nvSpPr>
        <dsp:cNvPr id="0" name=""/>
        <dsp:cNvSpPr/>
      </dsp:nvSpPr>
      <dsp:spPr>
        <a:xfrm>
          <a:off x="3727132" y="2584449"/>
          <a:ext cx="3359785" cy="918691"/>
        </a:xfrm>
        <a:prstGeom prst="roundRect">
          <a:avLst/>
        </a:prstGeom>
        <a:solidFill>
          <a:schemeClr val="lt1">
            <a:alpha val="90000"/>
            <a:hueOff val="0"/>
            <a:satOff val="0"/>
            <a:lumOff val="0"/>
            <a:alphaOff val="0"/>
          </a:schemeClr>
        </a:solidFill>
        <a:ln w="55000" cap="flat" cmpd="thickThin" algn="ctr">
          <a:solidFill>
            <a:schemeClr val="accent2">
              <a:hueOff val="-13442124"/>
              <a:satOff val="5846"/>
              <a:lumOff val="170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smtClean="0">
              <a:solidFill>
                <a:schemeClr val="tx1"/>
              </a:solidFill>
              <a:effectLst>
                <a:outerShdw blurRad="38100" dist="38100" dir="2700000" algn="tl">
                  <a:srgbClr val="000000">
                    <a:alpha val="43137"/>
                  </a:srgbClr>
                </a:outerShdw>
              </a:effectLst>
            </a:rPr>
            <a:t>الانظمة</a:t>
          </a:r>
          <a:endParaRPr lang="en-US" sz="2800" kern="1200" dirty="0">
            <a:solidFill>
              <a:schemeClr val="tx1"/>
            </a:solidFill>
            <a:effectLst>
              <a:outerShdw blurRad="38100" dist="38100" dir="2700000" algn="tl">
                <a:srgbClr val="000000">
                  <a:alpha val="43137"/>
                </a:srgbClr>
              </a:outerShdw>
            </a:effectLst>
          </a:endParaRPr>
        </a:p>
      </dsp:txBody>
      <dsp:txXfrm>
        <a:off x="3771979" y="2629296"/>
        <a:ext cx="3270091" cy="828997"/>
      </dsp:txXfrm>
    </dsp:sp>
    <dsp:sp modelId="{4E3C934F-7504-4937-AC2C-E15C07E3C69E}">
      <dsp:nvSpPr>
        <dsp:cNvPr id="0" name=""/>
        <dsp:cNvSpPr/>
      </dsp:nvSpPr>
      <dsp:spPr>
        <a:xfrm>
          <a:off x="3727132" y="3617977"/>
          <a:ext cx="3359785" cy="918691"/>
        </a:xfrm>
        <a:prstGeom prst="roundRect">
          <a:avLst/>
        </a:prstGeom>
        <a:solidFill>
          <a:schemeClr val="lt1">
            <a:alpha val="90000"/>
            <a:hueOff val="0"/>
            <a:satOff val="0"/>
            <a:lumOff val="0"/>
            <a:alphaOff val="0"/>
          </a:schemeClr>
        </a:solidFill>
        <a:ln w="55000" cap="flat" cmpd="thickThin" algn="ctr">
          <a:solidFill>
            <a:schemeClr val="accent2">
              <a:hueOff val="-20163186"/>
              <a:satOff val="8769"/>
              <a:lumOff val="255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ar-JO" sz="4400" kern="1200" dirty="0" smtClean="0">
              <a:solidFill>
                <a:schemeClr val="tx1"/>
              </a:solidFill>
              <a:effectLst>
                <a:outerShdw blurRad="38100" dist="38100" dir="2700000" algn="tl">
                  <a:srgbClr val="000000">
                    <a:alpha val="43137"/>
                  </a:srgbClr>
                </a:outerShdw>
              </a:effectLst>
            </a:rPr>
            <a:t>التعليمات</a:t>
          </a:r>
          <a:endParaRPr lang="en-US" sz="4400" kern="1200" dirty="0">
            <a:solidFill>
              <a:schemeClr val="tx1"/>
            </a:solidFill>
            <a:effectLst>
              <a:outerShdw blurRad="38100" dist="38100" dir="2700000" algn="tl">
                <a:srgbClr val="000000">
                  <a:alpha val="43137"/>
                </a:srgbClr>
              </a:outerShdw>
            </a:effectLst>
          </a:endParaRPr>
        </a:p>
      </dsp:txBody>
      <dsp:txXfrm>
        <a:off x="3771979" y="3662824"/>
        <a:ext cx="3270091" cy="8289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697041-0616-4C66-B0CF-222C1DB63C13}">
      <dsp:nvSpPr>
        <dsp:cNvPr id="0" name=""/>
        <dsp:cNvSpPr/>
      </dsp:nvSpPr>
      <dsp:spPr>
        <a:xfrm>
          <a:off x="0" y="152397"/>
          <a:ext cx="8153400" cy="1828804"/>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150000"/>
            </a:lnSpc>
            <a:spcBef>
              <a:spcPct val="0"/>
            </a:spcBef>
            <a:spcAft>
              <a:spcPct val="35000"/>
            </a:spcAft>
          </a:pPr>
          <a:r>
            <a:rPr lang="ar-JO" sz="2800" b="1" kern="1200" dirty="0" smtClean="0">
              <a:effectLst>
                <a:outerShdw blurRad="38100" dist="38100" dir="2700000" algn="tl">
                  <a:srgbClr val="000000">
                    <a:alpha val="43137"/>
                  </a:srgbClr>
                </a:outerShdw>
              </a:effectLst>
            </a:rPr>
            <a:t>الدستور هو التشريع الاساسي في الدولة وهو مجموعة القواعد التي تبين شكل الدولة ونظام الحكم فيها وتوزيع السلطات في الدولة .</a:t>
          </a:r>
          <a:endParaRPr lang="en-US" sz="2800" b="1" kern="1200" dirty="0">
            <a:effectLst>
              <a:outerShdw blurRad="38100" dist="38100" dir="2700000" algn="tl">
                <a:srgbClr val="000000">
                  <a:alpha val="43137"/>
                </a:srgbClr>
              </a:outerShdw>
            </a:effectLst>
          </a:endParaRPr>
        </a:p>
      </dsp:txBody>
      <dsp:txXfrm>
        <a:off x="89275" y="241672"/>
        <a:ext cx="7974850" cy="16502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B2C25F-5EC3-4D8D-9BE2-E8A43D063E9F}">
      <dsp:nvSpPr>
        <dsp:cNvPr id="0" name=""/>
        <dsp:cNvSpPr/>
      </dsp:nvSpPr>
      <dsp:spPr>
        <a:xfrm>
          <a:off x="0" y="154274"/>
          <a:ext cx="8153400" cy="1901250"/>
        </a:xfrm>
        <a:prstGeom prst="round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just" defTabSz="1600200" rtl="1">
            <a:lnSpc>
              <a:spcPct val="90000"/>
            </a:lnSpc>
            <a:spcBef>
              <a:spcPct val="0"/>
            </a:spcBef>
            <a:spcAft>
              <a:spcPct val="35000"/>
            </a:spcAft>
          </a:pPr>
          <a:r>
            <a:rPr lang="ar-JO" sz="3600" b="1" kern="1200" dirty="0" smtClean="0">
              <a:effectLst>
                <a:outerShdw blurRad="38100" dist="38100" dir="2700000" algn="tl">
                  <a:srgbClr val="000000">
                    <a:alpha val="43137"/>
                  </a:srgbClr>
                </a:outerShdw>
              </a:effectLst>
            </a:rPr>
            <a:t>القانون هو مجموعة القواعد القانونية التي تنظم سلوكاً اجتماعياً معيناً والصادر عن الجهة التي تملك حق اصداره.</a:t>
          </a:r>
        </a:p>
      </dsp:txBody>
      <dsp:txXfrm>
        <a:off x="92811" y="247085"/>
        <a:ext cx="7967778" cy="171562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B2C25F-5EC3-4D8D-9BE2-E8A43D063E9F}">
      <dsp:nvSpPr>
        <dsp:cNvPr id="0" name=""/>
        <dsp:cNvSpPr/>
      </dsp:nvSpPr>
      <dsp:spPr>
        <a:xfrm>
          <a:off x="0" y="0"/>
          <a:ext cx="8153400" cy="1827014"/>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just" defTabSz="1600200" rtl="1">
            <a:lnSpc>
              <a:spcPct val="90000"/>
            </a:lnSpc>
            <a:spcBef>
              <a:spcPct val="0"/>
            </a:spcBef>
            <a:spcAft>
              <a:spcPct val="35000"/>
            </a:spcAft>
          </a:pPr>
          <a:r>
            <a:rPr lang="ar-JO" sz="36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التعليمات فهي مجموعة القواعد القانونية الصادرة عن الوزارة المعنية لبيان كيفية تطبيق القوانين والانظمة المرعية في الدولة والخاصة بتلك الوزارة </a:t>
          </a:r>
        </a:p>
      </dsp:txBody>
      <dsp:txXfrm>
        <a:off x="89187" y="89187"/>
        <a:ext cx="7975026" cy="16486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BBBB4C-9871-4323-B8DE-B1250065C110}">
      <dsp:nvSpPr>
        <dsp:cNvPr id="0" name=""/>
        <dsp:cNvSpPr/>
      </dsp:nvSpPr>
      <dsp:spPr>
        <a:xfrm>
          <a:off x="304810" y="0"/>
          <a:ext cx="3644900" cy="3644900"/>
        </a:xfrm>
        <a:prstGeom prst="triangle">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4A7395-66F1-49D9-BB30-71785D087B8F}">
      <dsp:nvSpPr>
        <dsp:cNvPr id="0" name=""/>
        <dsp:cNvSpPr/>
      </dsp:nvSpPr>
      <dsp:spPr>
        <a:xfrm>
          <a:off x="2126932" y="364845"/>
          <a:ext cx="2369185" cy="647824"/>
        </a:xfrm>
        <a:prstGeom prst="roundRect">
          <a:avLst/>
        </a:prstGeom>
        <a:solidFill>
          <a:schemeClr val="lt1">
            <a:alpha val="90000"/>
            <a:hueOff val="0"/>
            <a:satOff val="0"/>
            <a:lumOff val="0"/>
            <a:alphaOff val="0"/>
          </a:schemeClr>
        </a:solidFill>
        <a:ln w="55000" cap="flat" cmpd="thickThin"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dirty="0" smtClean="0"/>
            <a:t>الدستور</a:t>
          </a:r>
          <a:endParaRPr lang="en-US" sz="4400" kern="1200" dirty="0"/>
        </a:p>
      </dsp:txBody>
      <dsp:txXfrm>
        <a:off x="2158556" y="396469"/>
        <a:ext cx="2305937" cy="584576"/>
      </dsp:txXfrm>
    </dsp:sp>
    <dsp:sp modelId="{A115079A-278C-407B-990E-4672DCEFF634}">
      <dsp:nvSpPr>
        <dsp:cNvPr id="0" name=""/>
        <dsp:cNvSpPr/>
      </dsp:nvSpPr>
      <dsp:spPr>
        <a:xfrm>
          <a:off x="2126932" y="1093647"/>
          <a:ext cx="2369185" cy="647824"/>
        </a:xfrm>
        <a:prstGeom prst="roundRect">
          <a:avLst/>
        </a:prstGeom>
        <a:solidFill>
          <a:schemeClr val="lt1">
            <a:alpha val="90000"/>
            <a:hueOff val="0"/>
            <a:satOff val="0"/>
            <a:lumOff val="0"/>
            <a:alphaOff val="0"/>
          </a:schemeClr>
        </a:solidFill>
        <a:ln w="55000" cap="flat" cmpd="thickThin" algn="ctr">
          <a:solidFill>
            <a:schemeClr val="accent5">
              <a:hueOff val="2239519"/>
              <a:satOff val="3160"/>
              <a:lumOff val="-39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dirty="0" smtClean="0"/>
            <a:t>القانون</a:t>
          </a:r>
          <a:r>
            <a:rPr lang="ar-JO" sz="4000" kern="1200" dirty="0" smtClean="0"/>
            <a:t>	</a:t>
          </a:r>
          <a:endParaRPr lang="en-US" sz="4000" kern="1200" dirty="0"/>
        </a:p>
      </dsp:txBody>
      <dsp:txXfrm>
        <a:off x="2158556" y="1125271"/>
        <a:ext cx="2305937" cy="584576"/>
      </dsp:txXfrm>
    </dsp:sp>
    <dsp:sp modelId="{24CC11A1-2226-461F-BC1E-93CAA15CE6C0}">
      <dsp:nvSpPr>
        <dsp:cNvPr id="0" name=""/>
        <dsp:cNvSpPr/>
      </dsp:nvSpPr>
      <dsp:spPr>
        <a:xfrm>
          <a:off x="2126932" y="1822450"/>
          <a:ext cx="2369185" cy="647824"/>
        </a:xfrm>
        <a:prstGeom prst="roundRect">
          <a:avLst/>
        </a:prstGeom>
        <a:solidFill>
          <a:schemeClr val="lt1">
            <a:alpha val="90000"/>
            <a:hueOff val="0"/>
            <a:satOff val="0"/>
            <a:lumOff val="0"/>
            <a:alphaOff val="0"/>
          </a:schemeClr>
        </a:solidFill>
        <a:ln w="55000" cap="flat" cmpd="thickThin" algn="ctr">
          <a:solidFill>
            <a:schemeClr val="accent5">
              <a:hueOff val="4479037"/>
              <a:satOff val="6319"/>
              <a:lumOff val="-78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rtl="1">
            <a:lnSpc>
              <a:spcPct val="90000"/>
            </a:lnSpc>
            <a:spcBef>
              <a:spcPct val="0"/>
            </a:spcBef>
            <a:spcAft>
              <a:spcPct val="35000"/>
            </a:spcAft>
          </a:pPr>
          <a:r>
            <a:rPr lang="ar-JO" sz="4400" kern="1200" dirty="0" smtClean="0"/>
            <a:t>الانظمة</a:t>
          </a:r>
          <a:endParaRPr lang="en-US" sz="2800" kern="1200" dirty="0"/>
        </a:p>
      </dsp:txBody>
      <dsp:txXfrm>
        <a:off x="2158556" y="1854074"/>
        <a:ext cx="2305937" cy="584576"/>
      </dsp:txXfrm>
    </dsp:sp>
    <dsp:sp modelId="{4E3C934F-7504-4937-AC2C-E15C07E3C69E}">
      <dsp:nvSpPr>
        <dsp:cNvPr id="0" name=""/>
        <dsp:cNvSpPr/>
      </dsp:nvSpPr>
      <dsp:spPr>
        <a:xfrm>
          <a:off x="2126932" y="2551252"/>
          <a:ext cx="2369185" cy="647824"/>
        </a:xfrm>
        <a:prstGeom prst="roundRect">
          <a:avLst/>
        </a:prstGeom>
        <a:solidFill>
          <a:schemeClr val="lt1">
            <a:alpha val="90000"/>
            <a:hueOff val="0"/>
            <a:satOff val="0"/>
            <a:lumOff val="0"/>
            <a:alphaOff val="0"/>
          </a:schemeClr>
        </a:solidFill>
        <a:ln w="55000" cap="flat" cmpd="thickThin" algn="ctr">
          <a:solidFill>
            <a:schemeClr val="accent5">
              <a:hueOff val="6718555"/>
              <a:satOff val="9479"/>
              <a:lumOff val="-117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ar-JO" sz="4400" kern="1200" dirty="0" smtClean="0"/>
            <a:t>التعليمات</a:t>
          </a:r>
          <a:endParaRPr lang="en-US" sz="4400" kern="1200" dirty="0"/>
        </a:p>
      </dsp:txBody>
      <dsp:txXfrm>
        <a:off x="2158556" y="2582876"/>
        <a:ext cx="2305937" cy="584576"/>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1/30/2019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18</a:t>
            </a:fld>
            <a:endParaRPr lang="en-US"/>
          </a:p>
        </p:txBody>
      </p:sp>
    </p:spTree>
    <p:extLst>
      <p:ext uri="{BB962C8B-B14F-4D97-AF65-F5344CB8AC3E}">
        <p14:creationId xmlns:p14="http://schemas.microsoft.com/office/powerpoint/2010/main" val="2940938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20</a:t>
            </a:fld>
            <a:endParaRPr lang="en-US"/>
          </a:p>
        </p:txBody>
      </p:sp>
    </p:spTree>
    <p:extLst>
      <p:ext uri="{BB962C8B-B14F-4D97-AF65-F5344CB8AC3E}">
        <p14:creationId xmlns:p14="http://schemas.microsoft.com/office/powerpoint/2010/main" val="1070528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22</a:t>
            </a:fld>
            <a:endParaRPr lang="en-US"/>
          </a:p>
        </p:txBody>
      </p:sp>
    </p:spTree>
    <p:extLst>
      <p:ext uri="{BB962C8B-B14F-4D97-AF65-F5344CB8AC3E}">
        <p14:creationId xmlns:p14="http://schemas.microsoft.com/office/powerpoint/2010/main" val="2630946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24</a:t>
            </a:fld>
            <a:endParaRPr lang="en-US"/>
          </a:p>
        </p:txBody>
      </p:sp>
    </p:spTree>
    <p:extLst>
      <p:ext uri="{BB962C8B-B14F-4D97-AF65-F5344CB8AC3E}">
        <p14:creationId xmlns:p14="http://schemas.microsoft.com/office/powerpoint/2010/main" val="1016150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27</a:t>
            </a:fld>
            <a:endParaRPr lang="en-US"/>
          </a:p>
        </p:txBody>
      </p:sp>
    </p:spTree>
    <p:extLst>
      <p:ext uri="{BB962C8B-B14F-4D97-AF65-F5344CB8AC3E}">
        <p14:creationId xmlns:p14="http://schemas.microsoft.com/office/powerpoint/2010/main" val="240618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28</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0821418-A94B-4D65-8D13-9FC80F4D242A}" type="datetime1">
              <a:rPr lang="en-US" smtClean="0"/>
              <a:t>1/30/2019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B2625C7-B6F9-4920-B7BF-85051A60F401}"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B5CA01F-0FB7-49A4-ADBA-D7431819CD36}"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5F72DFCC-6357-4217-A264-303CDB95C321}"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FD776970-CCDD-49B5-BB61-714ED63D08FB}" type="datetime1">
              <a:rPr lang="en-US" smtClean="0"/>
              <a:t>1/30/2019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E9B7E1C7-92B0-4338-829C-EC3CF598CE12}"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CFDEE32D-0563-49FE-90E0-6B9979261FCA}" type="datetime1">
              <a:rPr lang="en-US" smtClean="0"/>
              <a:t>1/30/2019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08C8EFD-EB4C-4315-88C9-C81A89690272}" type="datetime1">
              <a:rPr lang="en-US" smtClean="0"/>
              <a:t>1/30/2019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15C484F-542B-4BDD-B3C9-26002BBCED01}" type="datetime1">
              <a:rPr lang="en-US" smtClean="0"/>
              <a:t>1/30/2019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A8C538A7-AF93-412F-8E5E-CA2E9010A4FD}"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FA34BB9E-9485-4C4C-812D-1E449BC77915}" type="datetime1">
              <a:rPr lang="en-US" smtClean="0"/>
              <a:t>1/30/2019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F6D7A578-3D5C-4214-875F-3C20DFAEEBEB}" type="datetime1">
              <a:rPr lang="en-US" smtClean="0"/>
              <a:t>1/30/2019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sz="3600" dirty="0" smtClean="0">
                <a:solidFill>
                  <a:srgbClr val="FFFF00"/>
                </a:solidFill>
                <a:effectLst/>
                <a:latin typeface="Simplified Arabic" panose="02020603050405020304" pitchFamily="18" charset="-78"/>
                <a:cs typeface="Simplified Arabic" panose="02020603050405020304" pitchFamily="18" charset="-78"/>
              </a:rPr>
              <a:t>القانون كأحد مصادر الالتزام</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746649553"/>
              </p:ext>
            </p:extLst>
          </p:nvPr>
        </p:nvGraphicFramePr>
        <p:xfrm>
          <a:off x="404648" y="1066800"/>
          <a:ext cx="4800600" cy="3644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4724400" y="2749603"/>
            <a:ext cx="4114800" cy="2308324"/>
          </a:xfrm>
          <a:prstGeom prst="rect">
            <a:avLst/>
          </a:prstGeom>
          <a:noFill/>
        </p:spPr>
        <p:txBody>
          <a:bodyPr wrap="square" rtlCol="0">
            <a:spAutoFit/>
          </a:bodyPr>
          <a:lstStyle/>
          <a:p>
            <a:pPr algn="r" rtl="1">
              <a:buFont typeface="Arial" pitchFamily="34" charset="0"/>
              <a:buChar cha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الدستور في قمة الهرم التشريعي.</a:t>
            </a:r>
          </a:p>
          <a:p>
            <a:pPr algn="r" rtl="1">
              <a:buFont typeface="Arial" pitchFamily="34" charset="0"/>
              <a:buChar cha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يجوز ان يتعارض ما هو أدنى مع ما هو اعلى.</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6" name="Down Arrow 5"/>
          <p:cNvSpPr/>
          <p:nvPr/>
        </p:nvSpPr>
        <p:spPr>
          <a:xfrm>
            <a:off x="528273" y="1066800"/>
            <a:ext cx="457200" cy="2590800"/>
          </a:xfrm>
          <a:prstGeom prst="downArrow">
            <a:avLst/>
          </a:prstGeom>
          <a:solidFill>
            <a:srgbClr val="FF000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6706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ox(in)">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box(in)">
                                      <p:cBhvr>
                                        <p:cTn id="2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228601"/>
            <a:ext cx="8229600" cy="6629400"/>
          </a:xfrm>
          <a:prstGeom prst="rect">
            <a:avLst/>
          </a:prstGeom>
        </p:spPr>
        <p:txBody>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يعتبر القانون نافذ في حق الناس و لا يجري تطبيقه الا بعد صدوره و نشره.</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 انه ليس من العدل ان يلزم الفرد المنتمي الى المجتمع الواسع بقانون لم يسن بعد، او بقانون تك سنه الا انه لم صدر، او بقانون صدر عن الجهة التي تملك اصداره الا انه لم ينشر بعد.</a:t>
            </a: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30556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sz="3600"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فالقانون يتطلب من الافراد اتباع الاوامر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والامتناع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 النواهي الواردة فيه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والسير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نهج معين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ومحاسبة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كل من يخالف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احكامه،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فمنطقياً اذن لا بد من نشر القانون.</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26637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52401"/>
            <a:ext cx="8229600" cy="51054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لما كان مستحيل من الناحية العملية احاطة جميع الناس الذين يعيشون في دولة ما بصدور تشريع معين ولما كان من المتعذر اثبات توافر العلم لديهم، فانه لا يشترط ان يتحقق فعلاً علم كل شخص بالقانون اذ يجري الاكتفاء بافتراض علم الناس بصدور القانون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9865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304800"/>
            <a:ext cx="8229600" cy="6019800"/>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الطريق الذي رسمه القانون لعلم الناس الافتراضي بالقانون هو نشر القانون بالجريدة الرسمية الصادرة عن الجهة التي تملك حق اصدارها في الدولة.</a:t>
            </a:r>
          </a:p>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هذا هو الطريق الوحيد الذي الذي يعبر فيه نشر القانون قد تم فعلا ومرتباً لاثاره القانونية .</a:t>
            </a:r>
          </a:p>
          <a:p>
            <a:pPr algn="r" rtl="1">
              <a:lnSpc>
                <a:spcPct val="150000"/>
              </a:lnSpc>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9939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endParaRPr lang="ar-JO" sz="3600" dirty="0">
              <a:solidFill>
                <a:srgbClr val="FFFF00"/>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اي نشر بغير هذه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الطريق،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سواء أكان بالجرائد اليومية او التلفاز او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لمذياع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او غيرها من وسائل الاتصال الحديثة لا تغني عن النشر بالجريدة الرسمية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ولا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ترتب اي اثر قانوني.</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693361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457200"/>
            <a:ext cx="8229600" cy="5943600"/>
          </a:xfrm>
          <a:prstGeom prst="rect">
            <a:avLst/>
          </a:prstGeom>
        </p:spPr>
        <p:txBody>
          <a:bodyPr>
            <a:normAutofit/>
          </a:bodyPr>
          <a:lstStyle/>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القانون ذاته يبين للافراد تاريخ </a:t>
            </a:r>
            <a:r>
              <a:rPr lang="ar-JO"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نفاذه</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وسريانه، اذ انه عادة ما ينص ضمن نصوص القانون على التاريخ الذي يصبح القانون نافذاً وذلك بعد نشره بالجريدة الرسمية .</a:t>
            </a:r>
          </a:p>
          <a:p>
            <a:pPr marL="109537" indent="0" algn="just"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بعد نشر القانون بالجريدة الرسمية لا يقبل من اي شخص ان يحتج بعدم علمه بوجود القانون سواء أكان ذلك الشخص يحمل جنسية الدولة ام لا.</a:t>
            </a:r>
          </a:p>
          <a:p>
            <a:pPr algn="just" rtl="1"/>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46229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457200" y="1524000"/>
            <a:ext cx="8229600" cy="4525963"/>
          </a:xfrm>
          <a:prstGeom prst="rect">
            <a:avLst/>
          </a:prstGeom>
        </p:spPr>
        <p:txBody>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فلا تقبل من الحجة بمرضه او سفره او انه شخص امي والاستثناء الوحيد هو عدم وصول الجريدة لرسمية الى مكان الاقامة نتيجة الظروف القاهرة كالحروب و الفيضانات وغيرها.</a:t>
            </a:r>
          </a:p>
          <a:p>
            <a:pPr algn="just" rtl="1">
              <a:lnSpc>
                <a:spcPct val="150000"/>
              </a:lnSpc>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5035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533400"/>
            <a:ext cx="7924800" cy="4114800"/>
          </a:xfrm>
          <a:prstGeom prst="rect">
            <a:avLst/>
          </a:prstGeom>
        </p:spPr>
        <p:txBody>
          <a:bodyPr>
            <a:noAutofit/>
          </a:bodyPr>
          <a:lstStyle/>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تقضي المادة (312) من القانون المدني الأردني بأن: "الحقوق التي تنشأ عن القانون وحده تسري عليها النصوص القانونية التي أنشأتها".</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21028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3400" y="381000"/>
            <a:ext cx="7924800" cy="4114800"/>
          </a:xfrm>
          <a:prstGeom prst="rect">
            <a:avLst/>
          </a:prstGeom>
        </p:spPr>
        <p:txBody>
          <a:bodyPr>
            <a:normAutofit lnSpcReduction="10000"/>
          </a:bodyPr>
          <a:lstStyle/>
          <a:p>
            <a:pPr lvl="0"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حدد المشرع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الأردني،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كمصدر من مصادر الحقوق الشخصية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والالتزامات،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حيث أنه يرتب حقوقاً شخصية للأفراد والتزامات مباشرة عليهم في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المجتمع،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وفي الوقت ذاته يرتب حقوقاً لهم والتزامات عليهم بصورة غير مباشرة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71097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200329"/>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هل من الممكن ان يكون القانون مصدراً من مصادر الالتزام؟</a:t>
            </a: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fontScale="90000"/>
          </a:bodyP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(أولاً) : القانون مصدر </a:t>
            </a: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غير مباشر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للالتزامات والحقوق الشخصية </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62000" y="1447800"/>
            <a:ext cx="7924800" cy="41148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(أي حالة القانون مصدر غير مباشر للحقوق الشخصية والالتزامات) يشير إلى إمكانية التعميم، بأن القانون مصدر لكل التزام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4227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95581"/>
            <a:ext cx="7924800" cy="4114800"/>
          </a:xfrm>
          <a:prstGeom prst="rect">
            <a:avLst/>
          </a:prstGeom>
        </p:spPr>
        <p:txBody>
          <a:bodyPr>
            <a:normAutofit lnSpcReduction="10000"/>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القانون يعد مصدراً للقوة الملزمة لجميع الروابط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القانونية،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فالالتزامات التي تنشأ سواء عن العقد أو الإرادة المنفردة أو الفعل الضار أو الفعل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النافع،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كلها التزامات مصدرها القانون ولو بصورة غير مباشرة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69828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fontScale="90000"/>
          </a:bodyPr>
          <a:lstStyle/>
          <a:p>
            <a:pPr lvl="0" algn="ctr" rtl="1"/>
            <a:r>
              <a:rPr lang="ar-JO" sz="3600" b="1" dirty="0" smtClean="0">
                <a:solidFill>
                  <a:schemeClr val="bg1"/>
                </a:solidFill>
                <a:latin typeface="Simplified Arabic" panose="02020603050405020304" pitchFamily="18" charset="-78"/>
                <a:cs typeface="Simplified Arabic" panose="02020603050405020304" pitchFamily="18" charset="-78"/>
              </a:rPr>
              <a:t>(ثانياً): القانون مصدر مباشر للالتزامات والحقوق الشخصية:</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القانون هو الذي ينشىء الحق الشخصي والالتزام ويحدد مداه، بحيث لا يمكن رد ذلك الالتزام إلى أحد المصادر المعروفة الأخرى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60370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762000"/>
            <a:ext cx="7924800" cy="4114800"/>
          </a:xfrm>
          <a:prstGeom prst="rect">
            <a:avLst/>
          </a:prstGeom>
        </p:spPr>
        <p:txBody>
          <a:bodyPr>
            <a:normAutofit fontScale="92500"/>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والقانون حين إنشائه للالتزامات على عاتق أفراد المجتمع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يكون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مدفوعاً باعتبارات ومعايير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متعددة اجتماعية واقتصادية،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ترتكز على مبادئ التضامن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الاجتماعي،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كما هو الحال في فرض النفقة على القريب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الموسر،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وفي فرض الضرائب ، وفي حقوق الجوار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6811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228600"/>
            <a:ext cx="7924800" cy="4724400"/>
          </a:xfrm>
          <a:prstGeom prst="rect">
            <a:avLst/>
          </a:prstGeom>
        </p:spPr>
        <p:txBody>
          <a:bodyPr>
            <a:no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تثور بشأن الالتزام الذي مصدره النص القانوني، مسألة عيوب الإرادة ، أو مسألة السبب أو المحل، ولا حتى مشكلة نقص الأهلية ، لأن السبب يتصل بالإرادة ونحن هنا بصـدد واقعـة مادية، يرتب عليها القانون التزاماً معيناً، بصرف النظر عن الإرادة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51271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33400"/>
            <a:ext cx="7924800" cy="5181600"/>
          </a:xfrm>
          <a:prstGeom prst="rect">
            <a:avLst/>
          </a:prstGeom>
        </p:spPr>
        <p:txBody>
          <a:bodyPr>
            <a:normAutofit/>
          </a:bodyPr>
          <a:lstStyle/>
          <a:p>
            <a:pPr lvl="0"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كما أن المحل لا تثور بشأنه مشكلة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ما، لأن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هو الذي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يعينه،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ومن ثم يكون مستوفياً لشروطه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اللازمة.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3615827"/>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الالتزامات التي يكون القانون مصدرها المباشـر لا تقتصـر على فـرع معين من </a:t>
            </a:r>
            <a:r>
              <a:rPr lang="ar-JO" sz="3600" b="1">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فروع </a:t>
            </a:r>
            <a:r>
              <a:rPr lang="ar-JO" sz="3600" b="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فقد نجد تلك الالتزامات في القانون الخاص كما قد نجدها في القانون العام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2021704"/>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5800" y="228600"/>
            <a:ext cx="7924800" cy="4724400"/>
          </a:xfrm>
          <a:prstGeom prst="rect">
            <a:avLst/>
          </a:prstGeom>
        </p:spPr>
        <p:txBody>
          <a:bodyPr>
            <a:noAutofit/>
          </a:bodyPr>
          <a:lstStyle/>
          <a:p>
            <a:pPr lvl="0"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ففي القانون الخاص: الذي يتمثل بالقانون المدني وقانون الأحوال الشخصية وقانـون البينـات وقانون التجارة مثلاً نجد أمثلة كثيرة لتلك الالتزامات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فيما يتعلق بالقانون العام والالتزامات القانونية فيه، وعلى الأخص ما يتعلق منها بالقوانين المالية والضريبية ، فإن القانون يعد مصدراً مباشراً للكثير من تلك الالتزامات في مثل هذه القوانين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buNone/>
            </a:pPr>
            <a:r>
              <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2504413"/>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28</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4294967295"/>
          </p:nvPr>
        </p:nvSpPr>
        <p:spPr>
          <a:xfrm>
            <a:off x="756873" y="795642"/>
            <a:ext cx="7772400" cy="4608512"/>
          </a:xfrm>
          <a:prstGeom prst="rect">
            <a:avLst/>
          </a:prstGeom>
        </p:spPr>
        <p:txBody>
          <a:bodyPr>
            <a:noAutofit/>
          </a:bodyPr>
          <a:lstStyle/>
          <a:p>
            <a:pPr marL="365760" indent="-256032" algn="r" rtl="1" eaLnBrk="1" fontAlgn="auto" hangingPunct="1">
              <a:lnSpc>
                <a:spcPct val="150000"/>
              </a:lnSpc>
              <a:spcAft>
                <a:spcPts val="0"/>
              </a:spcAft>
              <a:buFont typeface="Wingdings 3"/>
              <a:buChar char=""/>
              <a:defRPr/>
            </a:pPr>
            <a:endParaRPr lang="ar-JO" sz="3600" b="1" dirty="0" smtClean="0">
              <a:solidFill>
                <a:srgbClr val="FFFF00"/>
              </a:solidFill>
              <a:latin typeface="Simplified Arabic" panose="02020603050405020304" pitchFamily="18" charset="-78"/>
              <a:cs typeface="Simplified Arabic" panose="02020603050405020304" pitchFamily="18" charset="-78"/>
            </a:endParaRPr>
          </a:p>
          <a:p>
            <a:pPr marL="365760" indent="-256032" algn="r" rtl="1" eaLnBrk="1" fontAlgn="auto" hangingPunct="1">
              <a:lnSpc>
                <a:spcPct val="150000"/>
              </a:lnSpc>
              <a:spcAft>
                <a:spcPts val="0"/>
              </a:spcAft>
              <a:buFont typeface="Wingdings 3"/>
              <a:buChar char=""/>
              <a:defRPr/>
            </a:pPr>
            <a:r>
              <a:rPr lang="ar-JO" sz="3600" b="1" dirty="0" smtClean="0">
                <a:solidFill>
                  <a:srgbClr val="FFFF00"/>
                </a:solidFill>
                <a:latin typeface="Simplified Arabic" panose="02020603050405020304" pitchFamily="18" charset="-78"/>
                <a:cs typeface="Simplified Arabic" panose="02020603050405020304" pitchFamily="18" charset="-78"/>
              </a:rPr>
              <a:t>يمكن </a:t>
            </a:r>
            <a:r>
              <a:rPr lang="ar-JO" sz="3600" b="1" dirty="0">
                <a:solidFill>
                  <a:srgbClr val="FFFF00"/>
                </a:solidFill>
                <a:latin typeface="Simplified Arabic" panose="02020603050405020304" pitchFamily="18" charset="-78"/>
                <a:cs typeface="Simplified Arabic" panose="02020603050405020304" pitchFamily="18" charset="-78"/>
              </a:rPr>
              <a:t>تعريف القانون على انه:</a:t>
            </a:r>
          </a:p>
          <a:p>
            <a:pPr marL="365760" indent="-256032" algn="just" rtl="1" eaLnBrk="1" fontAlgn="auto" hangingPunct="1">
              <a:lnSpc>
                <a:spcPct val="150000"/>
              </a:lnSpc>
              <a:spcAft>
                <a:spcPts val="0"/>
              </a:spcAft>
              <a:buFont typeface="Wingdings" pitchFamily="2" charset="2"/>
              <a:buNone/>
              <a:defRPr/>
            </a:pPr>
            <a:r>
              <a:rPr lang="ar-JO" sz="3600" b="1" dirty="0">
                <a:solidFill>
                  <a:srgbClr val="FFFF00"/>
                </a:solidFill>
                <a:latin typeface="Simplified Arabic" panose="02020603050405020304" pitchFamily="18" charset="-78"/>
                <a:cs typeface="Simplified Arabic" panose="02020603050405020304" pitchFamily="18" charset="-78"/>
              </a:rPr>
              <a:t>	</a:t>
            </a:r>
            <a:r>
              <a:rPr lang="ar-JO" sz="3600" b="1" dirty="0" smtClean="0">
                <a:solidFill>
                  <a:srgbClr val="FFFF00"/>
                </a:solidFill>
                <a:latin typeface="Simplified Arabic" panose="02020603050405020304" pitchFamily="18" charset="-78"/>
                <a:cs typeface="Simplified Arabic" panose="02020603050405020304" pitchFamily="18" charset="-78"/>
              </a:rPr>
              <a:t> </a:t>
            </a:r>
            <a:r>
              <a:rPr lang="ar-JO" sz="3600" b="1" dirty="0">
                <a:solidFill>
                  <a:srgbClr val="FFFF00"/>
                </a:solidFill>
                <a:latin typeface="Simplified Arabic" panose="02020603050405020304" pitchFamily="18" charset="-78"/>
                <a:cs typeface="Simplified Arabic" panose="02020603050405020304" pitchFamily="18" charset="-78"/>
              </a:rPr>
              <a:t>مجموعة القواعد القانونية العامة المنظمة لسلوك الافراد في المجتمع </a:t>
            </a:r>
            <a:r>
              <a:rPr lang="ar-JO" sz="3600" b="1" dirty="0" smtClean="0">
                <a:solidFill>
                  <a:srgbClr val="FFFF00"/>
                </a:solidFill>
                <a:latin typeface="Simplified Arabic" panose="02020603050405020304" pitchFamily="18" charset="-78"/>
                <a:cs typeface="Simplified Arabic" panose="02020603050405020304" pitchFamily="18" charset="-78"/>
              </a:rPr>
              <a:t>والتي </a:t>
            </a:r>
            <a:r>
              <a:rPr lang="ar-JO" sz="3600" b="1" dirty="0">
                <a:solidFill>
                  <a:srgbClr val="FFFF00"/>
                </a:solidFill>
                <a:latin typeface="Simplified Arabic" panose="02020603050405020304" pitchFamily="18" charset="-78"/>
                <a:cs typeface="Simplified Arabic" panose="02020603050405020304" pitchFamily="18" charset="-78"/>
              </a:rPr>
              <a:t>تحملهم السلطة العامة على احترامها مع امكانية استعمالها للقوة حين الضرورة.</a:t>
            </a:r>
          </a:p>
          <a:p>
            <a:pPr marL="365760" indent="-256032" algn="r" rtl="1" eaLnBrk="1" fontAlgn="auto" hangingPunct="1">
              <a:lnSpc>
                <a:spcPct val="150000"/>
              </a:lnSpc>
              <a:spcAft>
                <a:spcPts val="0"/>
              </a:spcAft>
              <a:buFont typeface="Wingdings" pitchFamily="2" charset="2"/>
              <a:buNone/>
              <a:defRPr/>
            </a:pPr>
            <a:endParaRPr lang="ar-JO" sz="3600" b="1" dirty="0">
              <a:solidFill>
                <a:srgbClr val="FFFF00"/>
              </a:solidFill>
              <a:latin typeface="Simplified Arabic" panose="02020603050405020304" pitchFamily="18" charset="-78"/>
              <a:cs typeface="Simplified Arabic" panose="02020603050405020304" pitchFamily="18" charset="-78"/>
            </a:endParaRPr>
          </a:p>
          <a:p>
            <a:pPr marL="365760" indent="-256032" algn="r" rtl="1" eaLnBrk="1" fontAlgn="auto" hangingPunct="1">
              <a:lnSpc>
                <a:spcPct val="150000"/>
              </a:lnSpc>
              <a:spcAft>
                <a:spcPts val="0"/>
              </a:spcAft>
              <a:buFont typeface="Wingdings" pitchFamily="2" charset="2"/>
              <a:buNone/>
              <a:defRPr/>
            </a:pPr>
            <a:endParaRPr lang="en-US" sz="3600" b="1" dirty="0">
              <a:solidFill>
                <a:srgbClr val="FFFF00"/>
              </a:solidFill>
              <a:latin typeface="Simplified Arabic" panose="02020603050405020304" pitchFamily="18" charset="-78"/>
              <a:cs typeface="Simplified Arabic" panose="02020603050405020304" pitchFamily="18" charset="-78"/>
            </a:endParaRPr>
          </a:p>
        </p:txBody>
      </p:sp>
      <p:sp>
        <p:nvSpPr>
          <p:cNvPr id="11267" name="Slide Number Placeholder 5"/>
          <p:cNvSpPr>
            <a:spLocks noGrp="1"/>
          </p:cNvSpPr>
          <p:nvPr>
            <p:ph type="sldNum" sz="quarter" idx="12"/>
          </p:nvPr>
        </p:nvSpPr>
        <p:spPr bwMode="auto">
          <a:xfrm>
            <a:off x="8129588" y="5734050"/>
            <a:ext cx="609600" cy="520700"/>
          </a:xfrm>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591E136-317E-43B6-BC3E-E8600842CB89}" type="slidenum">
              <a:rPr lang="ar-SA" smtClean="0"/>
              <a:pPr fontAlgn="base">
                <a:spcBef>
                  <a:spcPct val="0"/>
                </a:spcBef>
                <a:spcAft>
                  <a:spcPct val="0"/>
                </a:spcAft>
                <a:defRPr/>
              </a:pPr>
              <a:t>3</a:t>
            </a:fld>
            <a:endParaRPr lang="en-US" smtClean="0"/>
          </a:p>
        </p:txBody>
      </p:sp>
      <p:sp>
        <p:nvSpPr>
          <p:cNvPr id="18434" name="Rectangle 2"/>
          <p:cNvSpPr>
            <a:spLocks noGrp="1" noChangeArrowheads="1"/>
          </p:cNvSpPr>
          <p:nvPr>
            <p:ph type="title"/>
          </p:nvPr>
        </p:nvSpPr>
        <p:spPr>
          <a:xfrm>
            <a:off x="533400" y="276413"/>
            <a:ext cx="7793037" cy="1247587"/>
          </a:xfrm>
        </p:spPr>
        <p:txBody>
          <a:bodyPr>
            <a:normAutofit/>
          </a:bodyPr>
          <a:lstStyle/>
          <a:p>
            <a:pPr algn="ctr" rtl="1" eaLnBrk="1" fontAlgn="auto" hangingPunct="1">
              <a:spcAft>
                <a:spcPts val="0"/>
              </a:spcAft>
              <a:defRPr/>
            </a:pPr>
            <a:r>
              <a:rPr lang="ar-JO" sz="3600" dirty="0" smtClean="0">
                <a:solidFill>
                  <a:schemeClr val="bg1"/>
                </a:solidFill>
                <a:latin typeface="Simplified Arabic" panose="02020603050405020304" pitchFamily="18" charset="-78"/>
                <a:cs typeface="Simplified Arabic" panose="02020603050405020304" pitchFamily="18" charset="-78"/>
              </a:rPr>
              <a:t>ما المقصود بالقانون ؟</a:t>
            </a:r>
            <a:endParaRPr lang="en-US" sz="3600" dirty="0">
              <a:solidFill>
                <a:schemeClr val="bg1"/>
              </a:solidFill>
              <a:latin typeface="Simplified Arabic" panose="02020603050405020304" pitchFamily="18" charset="-78"/>
              <a:cs typeface="Simplified Arabic" panose="02020603050405020304" pitchFamily="18" charset="-78"/>
            </a:endParaRPr>
          </a:p>
        </p:txBody>
      </p:sp>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23032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animEffect transition="in" filter="blinds(horizontal)">
                                      <p:cBhvr>
                                        <p:cTn id="7" dur="500"/>
                                        <p:tgtEl>
                                          <p:spTgt spid="1843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8434"/>
                                        </p:tgtEl>
                                        <p:attrNameLst>
                                          <p:attrName>style.visibility</p:attrName>
                                        </p:attrNameLst>
                                      </p:cBhvr>
                                      <p:to>
                                        <p:strVal val="visible"/>
                                      </p:to>
                                    </p:set>
                                    <p:anim calcmode="lin" valueType="num">
                                      <p:cBhvr additive="base">
                                        <p:cTn id="12" dur="500" fill="hold"/>
                                        <p:tgtEl>
                                          <p:spTgt spid="18434"/>
                                        </p:tgtEl>
                                        <p:attrNameLst>
                                          <p:attrName>ppt_x</p:attrName>
                                        </p:attrNameLst>
                                      </p:cBhvr>
                                      <p:tavLst>
                                        <p:tav tm="0">
                                          <p:val>
                                            <p:strVal val="#ppt_x"/>
                                          </p:val>
                                        </p:tav>
                                        <p:tav tm="100000">
                                          <p:val>
                                            <p:strVal val="#ppt_x"/>
                                          </p:val>
                                        </p:tav>
                                      </p:tavLst>
                                    </p:anim>
                                    <p:anim calcmode="lin" valueType="num">
                                      <p:cBhvr additive="base">
                                        <p:cTn id="13" dur="500" fill="hold"/>
                                        <p:tgtEl>
                                          <p:spTgt spid="184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a:spLocks noGrp="1"/>
          </p:cNvSpPr>
          <p:nvPr>
            <p:ph sz="quarter" idx="4294967295"/>
          </p:nvPr>
        </p:nvSpPr>
        <p:spPr>
          <a:xfrm>
            <a:off x="609600" y="762000"/>
            <a:ext cx="7924800" cy="556260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مصطلح التشريع واسع وفضفاض ، بحيث يسمى التشريع قانوناً مثل القانون المدني وقانون العقوبات.</a:t>
            </a: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34627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ox(in)">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921090441"/>
              </p:ext>
            </p:extLst>
          </p:nvPr>
        </p:nvGraphicFramePr>
        <p:xfrm>
          <a:off x="0" y="152400"/>
          <a:ext cx="8229600" cy="5168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16827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4">
                                            <p:graphicEl>
                                              <a:dgm id="{83BBBB4C-9871-4323-B8DE-B1250065C110}"/>
                                            </p:graphicEl>
                                          </p:spTgt>
                                        </p:tgtEl>
                                        <p:attrNameLst>
                                          <p:attrName>style.visibility</p:attrName>
                                        </p:attrNameLst>
                                      </p:cBhvr>
                                      <p:to>
                                        <p:strVal val="visible"/>
                                      </p:to>
                                    </p:set>
                                    <p:animEffect transition="in" filter="randombar(vertical)">
                                      <p:cBhvr>
                                        <p:cTn id="7" dur="500"/>
                                        <p:tgtEl>
                                          <p:spTgt spid="4">
                                            <p:graphicEl>
                                              <a:dgm id="{83BBBB4C-9871-4323-B8DE-B1250065C110}"/>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4">
                                            <p:graphicEl>
                                              <a:dgm id="{7D4A7395-66F1-49D9-BB30-71785D087B8F}"/>
                                            </p:graphicEl>
                                          </p:spTgt>
                                        </p:tgtEl>
                                        <p:attrNameLst>
                                          <p:attrName>style.visibility</p:attrName>
                                        </p:attrNameLst>
                                      </p:cBhvr>
                                      <p:to>
                                        <p:strVal val="visible"/>
                                      </p:to>
                                    </p:set>
                                    <p:animEffect transition="in" filter="randombar(vertical)">
                                      <p:cBhvr>
                                        <p:cTn id="12" dur="500"/>
                                        <p:tgtEl>
                                          <p:spTgt spid="4">
                                            <p:graphicEl>
                                              <a:dgm id="{7D4A7395-66F1-49D9-BB30-71785D087B8F}"/>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5" fill="hold" grpId="0" nodeType="clickEffect">
                                  <p:stCondLst>
                                    <p:cond delay="0"/>
                                  </p:stCondLst>
                                  <p:childTnLst>
                                    <p:set>
                                      <p:cBhvr>
                                        <p:cTn id="16" dur="1" fill="hold">
                                          <p:stCondLst>
                                            <p:cond delay="0"/>
                                          </p:stCondLst>
                                        </p:cTn>
                                        <p:tgtEl>
                                          <p:spTgt spid="4">
                                            <p:graphicEl>
                                              <a:dgm id="{A115079A-278C-407B-990E-4672DCEFF634}"/>
                                            </p:graphicEl>
                                          </p:spTgt>
                                        </p:tgtEl>
                                        <p:attrNameLst>
                                          <p:attrName>style.visibility</p:attrName>
                                        </p:attrNameLst>
                                      </p:cBhvr>
                                      <p:to>
                                        <p:strVal val="visible"/>
                                      </p:to>
                                    </p:set>
                                    <p:animEffect transition="in" filter="randombar(vertical)">
                                      <p:cBhvr>
                                        <p:cTn id="17" dur="500"/>
                                        <p:tgtEl>
                                          <p:spTgt spid="4">
                                            <p:graphicEl>
                                              <a:dgm id="{A115079A-278C-407B-990E-4672DCEFF634}"/>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5" fill="hold" grpId="0" nodeType="clickEffect">
                                  <p:stCondLst>
                                    <p:cond delay="0"/>
                                  </p:stCondLst>
                                  <p:childTnLst>
                                    <p:set>
                                      <p:cBhvr>
                                        <p:cTn id="21" dur="1" fill="hold">
                                          <p:stCondLst>
                                            <p:cond delay="0"/>
                                          </p:stCondLst>
                                        </p:cTn>
                                        <p:tgtEl>
                                          <p:spTgt spid="4">
                                            <p:graphicEl>
                                              <a:dgm id="{24CC11A1-2226-461F-BC1E-93CAA15CE6C0}"/>
                                            </p:graphicEl>
                                          </p:spTgt>
                                        </p:tgtEl>
                                        <p:attrNameLst>
                                          <p:attrName>style.visibility</p:attrName>
                                        </p:attrNameLst>
                                      </p:cBhvr>
                                      <p:to>
                                        <p:strVal val="visible"/>
                                      </p:to>
                                    </p:set>
                                    <p:animEffect transition="in" filter="randombar(vertical)">
                                      <p:cBhvr>
                                        <p:cTn id="22" dur="500"/>
                                        <p:tgtEl>
                                          <p:spTgt spid="4">
                                            <p:graphicEl>
                                              <a:dgm id="{24CC11A1-2226-461F-BC1E-93CAA15CE6C0}"/>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5" fill="hold" grpId="0" nodeType="clickEffect">
                                  <p:stCondLst>
                                    <p:cond delay="0"/>
                                  </p:stCondLst>
                                  <p:childTnLst>
                                    <p:set>
                                      <p:cBhvr>
                                        <p:cTn id="26" dur="1" fill="hold">
                                          <p:stCondLst>
                                            <p:cond delay="0"/>
                                          </p:stCondLst>
                                        </p:cTn>
                                        <p:tgtEl>
                                          <p:spTgt spid="4">
                                            <p:graphicEl>
                                              <a:dgm id="{4E3C934F-7504-4937-AC2C-E15C07E3C69E}"/>
                                            </p:graphicEl>
                                          </p:spTgt>
                                        </p:tgtEl>
                                        <p:attrNameLst>
                                          <p:attrName>style.visibility</p:attrName>
                                        </p:attrNameLst>
                                      </p:cBhvr>
                                      <p:to>
                                        <p:strVal val="visible"/>
                                      </p:to>
                                    </p:set>
                                    <p:animEffect transition="in" filter="randombar(vertical)">
                                      <p:cBhvr>
                                        <p:cTn id="27" dur="500"/>
                                        <p:tgtEl>
                                          <p:spTgt spid="4">
                                            <p:graphicEl>
                                              <a:dgm id="{4E3C934F-7504-4937-AC2C-E15C07E3C69E}"/>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idx="4294967295"/>
          </p:nvPr>
        </p:nvSpPr>
        <p:spPr>
          <a:xfrm>
            <a:off x="457200" y="2209800"/>
            <a:ext cx="8229600" cy="3797491"/>
          </a:xfrm>
          <a:prstGeom prst="rect">
            <a:avLst/>
          </a:prstGeom>
        </p:spPr>
        <p:txBody>
          <a:bodyPr/>
          <a:lstStyle/>
          <a:p>
            <a:pPr algn="r" rtl="1">
              <a:buFont typeface="Wingdings" pitchFamily="2" charset="2"/>
              <a:buNone/>
            </a:pPr>
            <a:endParaRPr lang="ar-JO" sz="3600" dirty="0" smtClean="0">
              <a:solidFill>
                <a:srgbClr val="FFFF00"/>
              </a:solidFill>
              <a:latin typeface="Simplified Arabic" panose="02020603050405020304" pitchFamily="18" charset="-78"/>
              <a:cs typeface="Simplified Arabic" panose="02020603050405020304" pitchFamily="18" charset="-78"/>
            </a:endParaRPr>
          </a:p>
          <a:p>
            <a:pPr algn="r" rtl="1">
              <a:buFont typeface="Wingdings" pitchFamily="2" charset="2"/>
              <a:buNone/>
            </a:pPr>
            <a:endParaRPr lang="en-US" sz="3600" dirty="0" smtClean="0">
              <a:solidFill>
                <a:srgbClr val="FFFF00"/>
              </a:solidFill>
              <a:latin typeface="Simplified Arabic" panose="02020603050405020304" pitchFamily="18" charset="-78"/>
              <a:cs typeface="Simplified Arabic" panose="02020603050405020304" pitchFamily="18" charset="-78"/>
            </a:endParaRPr>
          </a:p>
        </p:txBody>
      </p:sp>
      <p:sp>
        <p:nvSpPr>
          <p:cNvPr id="60419"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3329D9CE-4A0D-4BE1-97A1-1276C20C679C}" type="slidenum">
              <a:rPr lang="ar-SA"/>
              <a:pPr/>
              <a:t>6</a:t>
            </a:fld>
            <a:endParaRPr lang="en-US"/>
          </a:p>
        </p:txBody>
      </p:sp>
      <p:sp>
        <p:nvSpPr>
          <p:cNvPr id="106498" name="Rectangle 2"/>
          <p:cNvSpPr>
            <a:spLocks noGrp="1" noChangeArrowheads="1"/>
          </p:cNvSpPr>
          <p:nvPr>
            <p:ph type="title"/>
          </p:nvPr>
        </p:nvSpPr>
        <p:spPr>
          <a:xfrm>
            <a:off x="304800" y="1709929"/>
            <a:ext cx="8229600" cy="4297362"/>
          </a:xfrm>
        </p:spPr>
        <p:txBody>
          <a:bodyPr>
            <a:normAutofit/>
          </a:bodyPr>
          <a:lstStyle/>
          <a:p>
            <a:pPr algn="just" rtl="1" fontAlgn="auto">
              <a:spcAft>
                <a:spcPts val="0"/>
              </a:spcAft>
              <a:defRPr/>
            </a:pPr>
            <a:r>
              <a:rPr lang="ar-JO" sz="3600" dirty="0" smtClean="0">
                <a:solidFill>
                  <a:srgbClr val="FFFF00"/>
                </a:solidFill>
                <a:latin typeface="Simplified Arabic" panose="02020603050405020304" pitchFamily="18" charset="-78"/>
                <a:cs typeface="Simplified Arabic" panose="02020603050405020304" pitchFamily="18" charset="-78"/>
              </a:rPr>
              <a:t>فالدستور يبين شكل الدولة هل هو ملكي ام جمهوري ويبين نظام الحكم هل ملكية مطلقة ام مقيدة وهل النظام الجمهوري نيابي او نظام رئاسي وبين كيفية توزيع السلطات بين الدولة والعلاقة فيما بين السلطات</a:t>
            </a:r>
            <a:endParaRPr lang="en-US"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7" name="Diagram 6"/>
          <p:cNvGraphicFramePr/>
          <p:nvPr>
            <p:extLst>
              <p:ext uri="{D42A27DB-BD31-4B8C-83A1-F6EECF244321}">
                <p14:modId xmlns:p14="http://schemas.microsoft.com/office/powerpoint/2010/main" val="1695964335"/>
              </p:ext>
            </p:extLst>
          </p:nvPr>
        </p:nvGraphicFramePr>
        <p:xfrm>
          <a:off x="533400" y="304800"/>
          <a:ext cx="8153400" cy="213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Picture 8">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92048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6498"/>
                                        </p:tgtEl>
                                        <p:attrNameLst>
                                          <p:attrName>style.visibility</p:attrName>
                                        </p:attrNameLst>
                                      </p:cBhvr>
                                      <p:to>
                                        <p:strVal val="visible"/>
                                      </p:to>
                                    </p:set>
                                    <p:animEffect transition="in" filter="box(in)">
                                      <p:cBhvr>
                                        <p:cTn id="12" dur="500"/>
                                        <p:tgtEl>
                                          <p:spTgt spid="1064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p:bldGraphic spid="7"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304800" y="381000"/>
            <a:ext cx="8229600" cy="4525963"/>
          </a:xfrm>
          <a:prstGeom prst="rect">
            <a:avLst/>
          </a:prstGeom>
        </p:spPr>
        <p:txBody>
          <a:bodyPr/>
          <a:lstStyle/>
          <a:p>
            <a:pPr algn="r" rtl="1"/>
            <a:endParaRPr lang="ar-JO" sz="3600" dirty="0" smtClean="0">
              <a:solidFill>
                <a:srgbClr val="FFFF00"/>
              </a:solidFill>
              <a:latin typeface="Simplified Arabic" panose="02020603050405020304" pitchFamily="18" charset="-78"/>
              <a:cs typeface="Simplified Arabic" panose="02020603050405020304" pitchFamily="18" charset="-78"/>
            </a:endParaRPr>
          </a:p>
          <a:p>
            <a:pPr algn="r" rtl="1"/>
            <a:endParaRPr lang="ar-JO" sz="3600" dirty="0" smtClean="0">
              <a:solidFill>
                <a:srgbClr val="FFFF00"/>
              </a:solidFill>
              <a:latin typeface="Simplified Arabic" panose="02020603050405020304" pitchFamily="18" charset="-78"/>
              <a:cs typeface="Simplified Arabic" panose="02020603050405020304" pitchFamily="18" charset="-78"/>
            </a:endParaRPr>
          </a:p>
          <a:p>
            <a:pPr algn="r" rtl="1"/>
            <a:endParaRPr lang="ar-JO" sz="3600" dirty="0" smtClean="0">
              <a:solidFill>
                <a:srgbClr val="FFFF00"/>
              </a:solidFill>
              <a:latin typeface="Simplified Arabic" panose="02020603050405020304" pitchFamily="18" charset="-78"/>
              <a:cs typeface="Simplified Arabic" panose="02020603050405020304" pitchFamily="18" charset="-78"/>
            </a:endParaRPr>
          </a:p>
          <a:p>
            <a:pPr algn="r" rtl="1"/>
            <a:endParaRPr lang="ar-JO" sz="3600" dirty="0" smtClean="0">
              <a:solidFill>
                <a:srgbClr val="FFFF00"/>
              </a:solidFill>
              <a:latin typeface="Simplified Arabic" panose="02020603050405020304" pitchFamily="18" charset="-78"/>
              <a:cs typeface="Simplified Arabic" panose="02020603050405020304" pitchFamily="18" charset="-78"/>
            </a:endParaRPr>
          </a:p>
          <a:p>
            <a:pPr marL="0" indent="0" algn="just"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تختلف القوانين الموجودة داخل الدولة بحسب موضوع كل منها، فلدينا مجموعة من القوانين تندرج ضمن القانون العام و اخرى ضمن القانون الخاص.</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4" name="Diagram 3"/>
          <p:cNvGraphicFramePr/>
          <p:nvPr>
            <p:extLst>
              <p:ext uri="{D42A27DB-BD31-4B8C-83A1-F6EECF244321}">
                <p14:modId xmlns:p14="http://schemas.microsoft.com/office/powerpoint/2010/main" val="1102511740"/>
              </p:ext>
            </p:extLst>
          </p:nvPr>
        </p:nvGraphicFramePr>
        <p:xfrm>
          <a:off x="457200" y="609600"/>
          <a:ext cx="8153400" cy="220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9872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box(in)">
                                      <p:cBhvr>
                                        <p:cTn id="1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481328"/>
            <a:ext cx="8229600" cy="4525963"/>
          </a:xfrm>
          <a:prstGeom prst="rect">
            <a:avLst/>
          </a:prstGeom>
        </p:spPr>
        <p:txBody>
          <a:bodyPr/>
          <a:lstStyle/>
          <a:p>
            <a:pPr>
              <a:buNone/>
            </a:pPr>
            <a:endParaRPr lang="en-US" dirty="0"/>
          </a:p>
        </p:txBody>
      </p:sp>
      <p:sp>
        <p:nvSpPr>
          <p:cNvPr id="9" name="Rounded Rectangle 4"/>
          <p:cNvSpPr/>
          <p:nvPr/>
        </p:nvSpPr>
        <p:spPr>
          <a:xfrm>
            <a:off x="553728" y="2877828"/>
            <a:ext cx="8036544" cy="1606827"/>
          </a:xfrm>
          <a:prstGeom prst="rect">
            <a:avLst/>
          </a:prstGeom>
        </p:spPr>
        <p:style>
          <a:lnRef idx="1">
            <a:schemeClr val="accent2"/>
          </a:lnRef>
          <a:fillRef idx="3">
            <a:schemeClr val="accent2"/>
          </a:fillRef>
          <a:effectRef idx="2">
            <a:schemeClr val="accent2"/>
          </a:effectRef>
          <a:fontRef idx="minor">
            <a:schemeClr val="lt1"/>
          </a:fontRef>
        </p:style>
        <p:txBody>
          <a:bodyPr spcFirstLastPara="0" vert="horz" wrap="square" lIns="118110" tIns="118110" rIns="118110" bIns="118110" numCol="1" spcCol="1270" anchor="ctr" anchorCtr="0">
            <a:noAutofit/>
          </a:bodyPr>
          <a:lstStyle/>
          <a:p>
            <a:pPr lvl="0" algn="just" defTabSz="1377950" rtl="1">
              <a:lnSpc>
                <a:spcPct val="90000"/>
              </a:lnSpc>
              <a:spcBef>
                <a:spcPct val="0"/>
              </a:spcBef>
              <a:spcAft>
                <a:spcPct val="35000"/>
              </a:spcAft>
            </a:pPr>
            <a:r>
              <a:rPr lang="ar-JO" sz="3100" b="1" dirty="0">
                <a:solidFill>
                  <a:schemeClr val="bg1"/>
                </a:solidFill>
                <a:effectLst>
                  <a:outerShdw blurRad="38100" dist="38100" dir="2700000" algn="tl">
                    <a:srgbClr val="000000">
                      <a:alpha val="43137"/>
                    </a:srgbClr>
                  </a:outerShdw>
                </a:effectLst>
              </a:rPr>
              <a:t>النظام هو مجموعة من القواعد القانونية العامة المجردة الملزمة التي تصدرها الهيئة التي تملك حق اصدارها و ذلك لتوضيح و تنظيم تفاصيل تطبيق القانون. </a:t>
            </a:r>
          </a:p>
        </p:txBody>
      </p:sp>
      <p:pic>
        <p:nvPicPr>
          <p:cNvPr id="10" name="Picture 9">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36331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481328"/>
            <a:ext cx="8229600" cy="4525963"/>
          </a:xfrm>
          <a:prstGeom prst="rect">
            <a:avLst/>
          </a:prstGeom>
        </p:spPr>
        <p:txBody>
          <a:bodyPr/>
          <a:lstStyle/>
          <a:p>
            <a:endParaRPr lang="en-US" dirty="0"/>
          </a:p>
        </p:txBody>
      </p:sp>
      <p:sp>
        <p:nvSpPr>
          <p:cNvPr id="2" name="Title 1"/>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4" name="Diagram 3"/>
          <p:cNvGraphicFramePr/>
          <p:nvPr>
            <p:extLst>
              <p:ext uri="{D42A27DB-BD31-4B8C-83A1-F6EECF244321}">
                <p14:modId xmlns:p14="http://schemas.microsoft.com/office/powerpoint/2010/main" val="4166186531"/>
              </p:ext>
            </p:extLst>
          </p:nvPr>
        </p:nvGraphicFramePr>
        <p:xfrm>
          <a:off x="685800" y="2819400"/>
          <a:ext cx="8153400" cy="182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15881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18598</TotalTime>
  <Words>865</Words>
  <Application>Microsoft Office PowerPoint</Application>
  <PresentationFormat>On-screen Show (4:3)</PresentationFormat>
  <Paragraphs>67</Paragraphs>
  <Slides>28</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Lucida Sans Unicode</vt:lpstr>
      <vt:lpstr>Simplified Arabic</vt:lpstr>
      <vt:lpstr>Verdana</vt:lpstr>
      <vt:lpstr>Wingdings</vt:lpstr>
      <vt:lpstr>Wingdings 2</vt:lpstr>
      <vt:lpstr>Wingdings 3</vt:lpstr>
      <vt:lpstr>Concourse</vt:lpstr>
      <vt:lpstr>القانون كأحد مصادر الالتزام</vt:lpstr>
      <vt:lpstr>PowerPoint Presentation</vt:lpstr>
      <vt:lpstr>ما المقصود بالقانون ؟</vt:lpstr>
      <vt:lpstr>PowerPoint Presentation</vt:lpstr>
      <vt:lpstr>PowerPoint Presentation</vt:lpstr>
      <vt:lpstr>فالدستور يبين شكل الدولة هل هو ملكي ام جمهوري ويبين نظام الحكم هل ملكية مطلقة ام مقيدة وهل النظام الجمهوري نيابي او نظام رئاسي وبين كيفية توزيع السلطات بين الدولة والعلاقة فيما بين السلطات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(أولاً) : القانون مصدر غير مباشر للالتزامات والحقوق الشخصية </vt:lpstr>
      <vt:lpstr>PowerPoint Presentation</vt:lpstr>
      <vt:lpstr>(ثانياً): القانون مصدر مباشر للالتزامات والحقوق الشخصية:</vt:lpstr>
      <vt:lpstr>PowerPoint Presentation</vt:lpstr>
      <vt:lpstr>PowerPoint Presentation</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358</cp:revision>
  <dcterms:created xsi:type="dcterms:W3CDTF">2016-01-06T11:52:01Z</dcterms:created>
  <dcterms:modified xsi:type="dcterms:W3CDTF">2019-01-30T16:25:50Z</dcterms:modified>
</cp:coreProperties>
</file>