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77" r:id="rId2"/>
    <p:sldId id="382" r:id="rId3"/>
    <p:sldId id="383" r:id="rId4"/>
    <p:sldId id="384" r:id="rId5"/>
    <p:sldId id="385" r:id="rId6"/>
    <p:sldId id="386" r:id="rId7"/>
    <p:sldId id="400" r:id="rId8"/>
    <p:sldId id="387" r:id="rId9"/>
    <p:sldId id="388" r:id="rId10"/>
    <p:sldId id="389" r:id="rId11"/>
    <p:sldId id="391" r:id="rId12"/>
    <p:sldId id="392" r:id="rId13"/>
    <p:sldId id="393" r:id="rId14"/>
    <p:sldId id="394" r:id="rId15"/>
    <p:sldId id="395" r:id="rId16"/>
    <p:sldId id="396" r:id="rId17"/>
    <p:sldId id="397" r:id="rId18"/>
    <p:sldId id="398" r:id="rId19"/>
    <p:sldId id="401" r:id="rId20"/>
    <p:sldId id="402" r:id="rId21"/>
    <p:sldId id="403" r:id="rId22"/>
    <p:sldId id="404" r:id="rId23"/>
    <p:sldId id="405" r:id="rId24"/>
    <p:sldId id="406" r:id="rId25"/>
    <p:sldId id="407" r:id="rId26"/>
    <p:sldId id="408" r:id="rId27"/>
    <p:sldId id="411" r:id="rId28"/>
    <p:sldId id="412" r:id="rId29"/>
    <p:sldId id="413" r:id="rId30"/>
    <p:sldId id="414" r:id="rId31"/>
    <p:sldId id="415" r:id="rId32"/>
    <p:sldId id="416" r:id="rId33"/>
    <p:sldId id="290"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varScale="1">
        <p:scale>
          <a:sx n="73" d="100"/>
          <a:sy n="73" d="100"/>
        </p:scale>
        <p:origin x="792" y="43"/>
      </p:cViewPr>
      <p:guideLst>
        <p:guide orient="horz" pos="2160"/>
        <p:guide pos="2880"/>
      </p:guideLst>
    </p:cSldViewPr>
  </p:slideViewPr>
  <p:outlineViewPr>
    <p:cViewPr>
      <p:scale>
        <a:sx n="33" d="100"/>
        <a:sy n="33" d="100"/>
      </p:scale>
      <p:origin x="0" y="-12658"/>
    </p:cViewPr>
  </p:outlineViewPr>
  <p:notesTextViewPr>
    <p:cViewPr>
      <p:scale>
        <a:sx n="100" d="100"/>
        <a:sy n="100" d="100"/>
      </p:scale>
      <p:origin x="0" y="0"/>
    </p:cViewPr>
  </p:notesTextViewPr>
  <p:sorterViewPr>
    <p:cViewPr>
      <p:scale>
        <a:sx n="100" d="100"/>
        <a:sy n="100" d="100"/>
      </p:scale>
      <p:origin x="0" y="-3120"/>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8DD4E4-B7F4-4670-B509-468FFDD5202C}" type="doc">
      <dgm:prSet loTypeId="urn:microsoft.com/office/officeart/2005/8/layout/target3" loCatId="list" qsTypeId="urn:microsoft.com/office/officeart/2005/8/quickstyle/simple2" qsCatId="simple" csTypeId="urn:microsoft.com/office/officeart/2005/8/colors/colorful1" csCatId="colorful" phldr="1"/>
      <dgm:spPr/>
      <dgm:t>
        <a:bodyPr/>
        <a:lstStyle/>
        <a:p>
          <a:pPr rtl="1"/>
          <a:endParaRPr lang="ar-JO"/>
        </a:p>
      </dgm:t>
    </dgm:pt>
    <dgm:pt modelId="{FF9AFBD6-58F8-4292-B937-4362D3F93EB8}">
      <dgm:prSet phldrT="[Text]"/>
      <dgm:spPr/>
      <dgm:t>
        <a:bodyPr/>
        <a:lstStyle/>
        <a:p>
          <a:pPr marL="273050" indent="0" rtl="1"/>
          <a:r>
            <a:rPr lang="ar-JO" dirty="0" smtClean="0"/>
            <a:t>للجنين الحق في ثبوت نسبه </a:t>
          </a:r>
          <a:r>
            <a:rPr lang="ar-JO" dirty="0" err="1" smtClean="0"/>
            <a:t>لابيه</a:t>
          </a:r>
          <a:r>
            <a:rPr lang="ar-JO" dirty="0" smtClean="0"/>
            <a:t> وفي اكتساب جنسيته بناء على رابطة الدم التي اخذ بها المشرع الاردني</a:t>
          </a:r>
          <a:endParaRPr lang="ar-JO" dirty="0"/>
        </a:p>
      </dgm:t>
    </dgm:pt>
    <dgm:pt modelId="{B20332EA-0526-4EA5-B731-EBB8F5F6F0CC}" type="parTrans" cxnId="{3BEC75E4-5EC2-46D5-92CD-A6558B35D32E}">
      <dgm:prSet/>
      <dgm:spPr/>
      <dgm:t>
        <a:bodyPr/>
        <a:lstStyle/>
        <a:p>
          <a:pPr rtl="1"/>
          <a:endParaRPr lang="ar-JO"/>
        </a:p>
      </dgm:t>
    </dgm:pt>
    <dgm:pt modelId="{93E79021-D67C-4B07-8593-B4265A9A88D8}" type="sibTrans" cxnId="{3BEC75E4-5EC2-46D5-92CD-A6558B35D32E}">
      <dgm:prSet/>
      <dgm:spPr/>
      <dgm:t>
        <a:bodyPr/>
        <a:lstStyle/>
        <a:p>
          <a:pPr rtl="1"/>
          <a:endParaRPr lang="ar-JO"/>
        </a:p>
      </dgm:t>
    </dgm:pt>
    <dgm:pt modelId="{8B61125D-991B-4EF3-A05C-401A310C8441}">
      <dgm:prSet phldrT="[Text]"/>
      <dgm:spPr/>
      <dgm:t>
        <a:bodyPr/>
        <a:lstStyle/>
        <a:p>
          <a:pPr rtl="1"/>
          <a:r>
            <a:rPr lang="ar-JO" dirty="0" smtClean="0"/>
            <a:t>للجنين الحق ف الميراث وفق احكام الشريعة الاسلامية، كما و له الحق فيما يوصى له به.</a:t>
          </a:r>
          <a:endParaRPr lang="ar-JO" dirty="0"/>
        </a:p>
      </dgm:t>
    </dgm:pt>
    <dgm:pt modelId="{3B5E448E-B02C-4E4E-B150-37DE8B78C657}" type="parTrans" cxnId="{1F4318D5-6153-4532-BDD4-C5D107824215}">
      <dgm:prSet/>
      <dgm:spPr/>
      <dgm:t>
        <a:bodyPr/>
        <a:lstStyle/>
        <a:p>
          <a:pPr rtl="1"/>
          <a:endParaRPr lang="ar-JO"/>
        </a:p>
      </dgm:t>
    </dgm:pt>
    <dgm:pt modelId="{C633AFAC-A481-4CDA-AE6B-BD93A3754BB8}" type="sibTrans" cxnId="{1F4318D5-6153-4532-BDD4-C5D107824215}">
      <dgm:prSet/>
      <dgm:spPr/>
      <dgm:t>
        <a:bodyPr/>
        <a:lstStyle/>
        <a:p>
          <a:pPr rtl="1"/>
          <a:endParaRPr lang="ar-JO"/>
        </a:p>
      </dgm:t>
    </dgm:pt>
    <dgm:pt modelId="{B94946FC-D465-4CF4-B808-176578951037}">
      <dgm:prSet phldrT="[Text]"/>
      <dgm:spPr/>
      <dgm:t>
        <a:bodyPr/>
        <a:lstStyle/>
        <a:p>
          <a:pPr rtl="1"/>
          <a:r>
            <a:rPr lang="ar-JO" dirty="0" smtClean="0"/>
            <a:t>له الحق فيما يشترط لصالحه في عقد الاشتراط لمصلحة الغير</a:t>
          </a:r>
          <a:endParaRPr lang="ar-JO" dirty="0"/>
        </a:p>
      </dgm:t>
    </dgm:pt>
    <dgm:pt modelId="{B21D7C6C-6AED-4B75-A32F-F81E1B144754}" type="parTrans" cxnId="{E70FBE0C-A50A-4125-BB3D-D066ACD96EEF}">
      <dgm:prSet/>
      <dgm:spPr/>
      <dgm:t>
        <a:bodyPr/>
        <a:lstStyle/>
        <a:p>
          <a:pPr rtl="1"/>
          <a:endParaRPr lang="ar-JO"/>
        </a:p>
      </dgm:t>
    </dgm:pt>
    <dgm:pt modelId="{4434055F-FF79-4DCE-AA40-188596E1A9AC}" type="sibTrans" cxnId="{E70FBE0C-A50A-4125-BB3D-D066ACD96EEF}">
      <dgm:prSet/>
      <dgm:spPr/>
      <dgm:t>
        <a:bodyPr/>
        <a:lstStyle/>
        <a:p>
          <a:pPr rtl="1"/>
          <a:endParaRPr lang="ar-JO"/>
        </a:p>
      </dgm:t>
    </dgm:pt>
    <dgm:pt modelId="{085A3442-AF92-4957-ADFF-B415A6EF504D}" type="pres">
      <dgm:prSet presAssocID="{DA8DD4E4-B7F4-4670-B509-468FFDD5202C}" presName="Name0" presStyleCnt="0">
        <dgm:presLayoutVars>
          <dgm:chMax val="7"/>
          <dgm:dir val="rev"/>
          <dgm:animLvl val="lvl"/>
          <dgm:resizeHandles val="exact"/>
        </dgm:presLayoutVars>
      </dgm:prSet>
      <dgm:spPr/>
      <dgm:t>
        <a:bodyPr/>
        <a:lstStyle/>
        <a:p>
          <a:pPr rtl="1"/>
          <a:endParaRPr lang="ar-JO"/>
        </a:p>
      </dgm:t>
    </dgm:pt>
    <dgm:pt modelId="{C1B19FA9-14B0-46A3-AFFE-8D7E644F8E44}" type="pres">
      <dgm:prSet presAssocID="{FF9AFBD6-58F8-4292-B937-4362D3F93EB8}" presName="circle1" presStyleLbl="node1" presStyleIdx="0" presStyleCnt="3"/>
      <dgm:spPr/>
      <dgm:t>
        <a:bodyPr/>
        <a:lstStyle/>
        <a:p>
          <a:endParaRPr lang="en-US"/>
        </a:p>
      </dgm:t>
    </dgm:pt>
    <dgm:pt modelId="{97653370-9C06-4AE2-97B8-466BF10C6879}" type="pres">
      <dgm:prSet presAssocID="{FF9AFBD6-58F8-4292-B937-4362D3F93EB8}" presName="space" presStyleCnt="0"/>
      <dgm:spPr/>
      <dgm:t>
        <a:bodyPr/>
        <a:lstStyle/>
        <a:p>
          <a:endParaRPr lang="en-US"/>
        </a:p>
      </dgm:t>
    </dgm:pt>
    <dgm:pt modelId="{B183FE0C-C89B-46DF-BA6A-148E4E7FB291}" type="pres">
      <dgm:prSet presAssocID="{FF9AFBD6-58F8-4292-B937-4362D3F93EB8}" presName="rect1" presStyleLbl="alignAcc1" presStyleIdx="0" presStyleCnt="3"/>
      <dgm:spPr/>
      <dgm:t>
        <a:bodyPr/>
        <a:lstStyle/>
        <a:p>
          <a:pPr rtl="1"/>
          <a:endParaRPr lang="ar-JO"/>
        </a:p>
      </dgm:t>
    </dgm:pt>
    <dgm:pt modelId="{77CD1FF3-F284-4F3A-B110-93D727717B00}" type="pres">
      <dgm:prSet presAssocID="{8B61125D-991B-4EF3-A05C-401A310C8441}" presName="vertSpace2" presStyleLbl="node1" presStyleIdx="0" presStyleCnt="3"/>
      <dgm:spPr/>
      <dgm:t>
        <a:bodyPr/>
        <a:lstStyle/>
        <a:p>
          <a:endParaRPr lang="en-US"/>
        </a:p>
      </dgm:t>
    </dgm:pt>
    <dgm:pt modelId="{2BA6BE3C-D1F2-4C35-BD89-4D71C72FD55A}" type="pres">
      <dgm:prSet presAssocID="{8B61125D-991B-4EF3-A05C-401A310C8441}" presName="circle2" presStyleLbl="node1" presStyleIdx="1" presStyleCnt="3"/>
      <dgm:spPr/>
      <dgm:t>
        <a:bodyPr/>
        <a:lstStyle/>
        <a:p>
          <a:endParaRPr lang="en-US"/>
        </a:p>
      </dgm:t>
    </dgm:pt>
    <dgm:pt modelId="{6B2936E1-3A5B-4033-AAF5-CDD8570C62A1}" type="pres">
      <dgm:prSet presAssocID="{8B61125D-991B-4EF3-A05C-401A310C8441}" presName="rect2" presStyleLbl="alignAcc1" presStyleIdx="1" presStyleCnt="3"/>
      <dgm:spPr/>
      <dgm:t>
        <a:bodyPr/>
        <a:lstStyle/>
        <a:p>
          <a:pPr rtl="1"/>
          <a:endParaRPr lang="ar-JO"/>
        </a:p>
      </dgm:t>
    </dgm:pt>
    <dgm:pt modelId="{B63CF65A-5E1A-4AC3-AA1E-14358A516E59}" type="pres">
      <dgm:prSet presAssocID="{B94946FC-D465-4CF4-B808-176578951037}" presName="vertSpace3" presStyleLbl="node1" presStyleIdx="1" presStyleCnt="3"/>
      <dgm:spPr/>
      <dgm:t>
        <a:bodyPr/>
        <a:lstStyle/>
        <a:p>
          <a:endParaRPr lang="en-US"/>
        </a:p>
      </dgm:t>
    </dgm:pt>
    <dgm:pt modelId="{6B58952E-0409-4D73-8E2D-2A821C58212A}" type="pres">
      <dgm:prSet presAssocID="{B94946FC-D465-4CF4-B808-176578951037}" presName="circle3" presStyleLbl="node1" presStyleIdx="2" presStyleCnt="3"/>
      <dgm:spPr/>
      <dgm:t>
        <a:bodyPr/>
        <a:lstStyle/>
        <a:p>
          <a:endParaRPr lang="en-US"/>
        </a:p>
      </dgm:t>
    </dgm:pt>
    <dgm:pt modelId="{BA6E509A-1CD3-4421-9047-2D93CF5FB831}" type="pres">
      <dgm:prSet presAssocID="{B94946FC-D465-4CF4-B808-176578951037}" presName="rect3" presStyleLbl="alignAcc1" presStyleIdx="2" presStyleCnt="3"/>
      <dgm:spPr/>
      <dgm:t>
        <a:bodyPr/>
        <a:lstStyle/>
        <a:p>
          <a:pPr rtl="1"/>
          <a:endParaRPr lang="ar-JO"/>
        </a:p>
      </dgm:t>
    </dgm:pt>
    <dgm:pt modelId="{56166F8F-DEAA-469F-8AB2-3888B00C209D}" type="pres">
      <dgm:prSet presAssocID="{FF9AFBD6-58F8-4292-B937-4362D3F93EB8}" presName="rect1ParTxNoCh" presStyleLbl="alignAcc1" presStyleIdx="2" presStyleCnt="3">
        <dgm:presLayoutVars>
          <dgm:chMax val="1"/>
          <dgm:bulletEnabled val="1"/>
        </dgm:presLayoutVars>
      </dgm:prSet>
      <dgm:spPr/>
      <dgm:t>
        <a:bodyPr/>
        <a:lstStyle/>
        <a:p>
          <a:pPr rtl="1"/>
          <a:endParaRPr lang="ar-JO"/>
        </a:p>
      </dgm:t>
    </dgm:pt>
    <dgm:pt modelId="{23EE562B-85BC-4B41-A5E3-FAE9032555F1}" type="pres">
      <dgm:prSet presAssocID="{8B61125D-991B-4EF3-A05C-401A310C8441}" presName="rect2ParTxNoCh" presStyleLbl="alignAcc1" presStyleIdx="2" presStyleCnt="3">
        <dgm:presLayoutVars>
          <dgm:chMax val="1"/>
          <dgm:bulletEnabled val="1"/>
        </dgm:presLayoutVars>
      </dgm:prSet>
      <dgm:spPr/>
      <dgm:t>
        <a:bodyPr/>
        <a:lstStyle/>
        <a:p>
          <a:pPr rtl="1"/>
          <a:endParaRPr lang="ar-JO"/>
        </a:p>
      </dgm:t>
    </dgm:pt>
    <dgm:pt modelId="{A13FB0AD-64C0-43E8-803A-92B03C295B49}" type="pres">
      <dgm:prSet presAssocID="{B94946FC-D465-4CF4-B808-176578951037}" presName="rect3ParTxNoCh" presStyleLbl="alignAcc1" presStyleIdx="2" presStyleCnt="3">
        <dgm:presLayoutVars>
          <dgm:chMax val="1"/>
          <dgm:bulletEnabled val="1"/>
        </dgm:presLayoutVars>
      </dgm:prSet>
      <dgm:spPr/>
      <dgm:t>
        <a:bodyPr/>
        <a:lstStyle/>
        <a:p>
          <a:pPr rtl="1"/>
          <a:endParaRPr lang="ar-JO"/>
        </a:p>
      </dgm:t>
    </dgm:pt>
  </dgm:ptLst>
  <dgm:cxnLst>
    <dgm:cxn modelId="{F986C081-08B0-426A-8220-FBF8BEF758D4}" type="presOf" srcId="{FF9AFBD6-58F8-4292-B937-4362D3F93EB8}" destId="{56166F8F-DEAA-469F-8AB2-3888B00C209D}" srcOrd="1" destOrd="0" presId="urn:microsoft.com/office/officeart/2005/8/layout/target3"/>
    <dgm:cxn modelId="{1F4318D5-6153-4532-BDD4-C5D107824215}" srcId="{DA8DD4E4-B7F4-4670-B509-468FFDD5202C}" destId="{8B61125D-991B-4EF3-A05C-401A310C8441}" srcOrd="1" destOrd="0" parTransId="{3B5E448E-B02C-4E4E-B150-37DE8B78C657}" sibTransId="{C633AFAC-A481-4CDA-AE6B-BD93A3754BB8}"/>
    <dgm:cxn modelId="{EB23BE21-7E46-4788-9904-12DE1918CC95}" type="presOf" srcId="{8B61125D-991B-4EF3-A05C-401A310C8441}" destId="{6B2936E1-3A5B-4033-AAF5-CDD8570C62A1}" srcOrd="0" destOrd="0" presId="urn:microsoft.com/office/officeart/2005/8/layout/target3"/>
    <dgm:cxn modelId="{5BFBE0ED-81ED-4519-B548-FD77D90EF2C3}" type="presOf" srcId="{B94946FC-D465-4CF4-B808-176578951037}" destId="{BA6E509A-1CD3-4421-9047-2D93CF5FB831}" srcOrd="0" destOrd="0" presId="urn:microsoft.com/office/officeart/2005/8/layout/target3"/>
    <dgm:cxn modelId="{D0CD9C18-DA7C-4F54-A245-B11948934BE7}" type="presOf" srcId="{8B61125D-991B-4EF3-A05C-401A310C8441}" destId="{23EE562B-85BC-4B41-A5E3-FAE9032555F1}" srcOrd="1" destOrd="0" presId="urn:microsoft.com/office/officeart/2005/8/layout/target3"/>
    <dgm:cxn modelId="{AA7F2D6F-9349-48F7-A735-B9A389ADC3D1}" type="presOf" srcId="{FF9AFBD6-58F8-4292-B937-4362D3F93EB8}" destId="{B183FE0C-C89B-46DF-BA6A-148E4E7FB291}" srcOrd="0" destOrd="0" presId="urn:microsoft.com/office/officeart/2005/8/layout/target3"/>
    <dgm:cxn modelId="{7C38F7AE-0FA0-4411-B244-F55C0D8AA64D}" type="presOf" srcId="{DA8DD4E4-B7F4-4670-B509-468FFDD5202C}" destId="{085A3442-AF92-4957-ADFF-B415A6EF504D}" srcOrd="0" destOrd="0" presId="urn:microsoft.com/office/officeart/2005/8/layout/target3"/>
    <dgm:cxn modelId="{1A35BDBF-0127-4D88-B87F-00260E89F41F}" type="presOf" srcId="{B94946FC-D465-4CF4-B808-176578951037}" destId="{A13FB0AD-64C0-43E8-803A-92B03C295B49}" srcOrd="1" destOrd="0" presId="urn:microsoft.com/office/officeart/2005/8/layout/target3"/>
    <dgm:cxn modelId="{3BEC75E4-5EC2-46D5-92CD-A6558B35D32E}" srcId="{DA8DD4E4-B7F4-4670-B509-468FFDD5202C}" destId="{FF9AFBD6-58F8-4292-B937-4362D3F93EB8}" srcOrd="0" destOrd="0" parTransId="{B20332EA-0526-4EA5-B731-EBB8F5F6F0CC}" sibTransId="{93E79021-D67C-4B07-8593-B4265A9A88D8}"/>
    <dgm:cxn modelId="{E70FBE0C-A50A-4125-BB3D-D066ACD96EEF}" srcId="{DA8DD4E4-B7F4-4670-B509-468FFDD5202C}" destId="{B94946FC-D465-4CF4-B808-176578951037}" srcOrd="2" destOrd="0" parTransId="{B21D7C6C-6AED-4B75-A32F-F81E1B144754}" sibTransId="{4434055F-FF79-4DCE-AA40-188596E1A9AC}"/>
    <dgm:cxn modelId="{05ACF7B4-F72E-4199-8C77-192B0FCD2E0B}" type="presParOf" srcId="{085A3442-AF92-4957-ADFF-B415A6EF504D}" destId="{C1B19FA9-14B0-46A3-AFFE-8D7E644F8E44}" srcOrd="0" destOrd="0" presId="urn:microsoft.com/office/officeart/2005/8/layout/target3"/>
    <dgm:cxn modelId="{51CD4A02-4B5C-4C31-850C-1ED5552ABC2C}" type="presParOf" srcId="{085A3442-AF92-4957-ADFF-B415A6EF504D}" destId="{97653370-9C06-4AE2-97B8-466BF10C6879}" srcOrd="1" destOrd="0" presId="urn:microsoft.com/office/officeart/2005/8/layout/target3"/>
    <dgm:cxn modelId="{CA9C464F-230F-4F96-B851-96507F0C9D73}" type="presParOf" srcId="{085A3442-AF92-4957-ADFF-B415A6EF504D}" destId="{B183FE0C-C89B-46DF-BA6A-148E4E7FB291}" srcOrd="2" destOrd="0" presId="urn:microsoft.com/office/officeart/2005/8/layout/target3"/>
    <dgm:cxn modelId="{61936DA0-CB5E-423E-B63E-ED4C2582146C}" type="presParOf" srcId="{085A3442-AF92-4957-ADFF-B415A6EF504D}" destId="{77CD1FF3-F284-4F3A-B110-93D727717B00}" srcOrd="3" destOrd="0" presId="urn:microsoft.com/office/officeart/2005/8/layout/target3"/>
    <dgm:cxn modelId="{9D2F38EB-6D38-4118-ABE9-A15536453025}" type="presParOf" srcId="{085A3442-AF92-4957-ADFF-B415A6EF504D}" destId="{2BA6BE3C-D1F2-4C35-BD89-4D71C72FD55A}" srcOrd="4" destOrd="0" presId="urn:microsoft.com/office/officeart/2005/8/layout/target3"/>
    <dgm:cxn modelId="{6DDAEB4C-5C2F-4BCE-925F-19B53E3DAE62}" type="presParOf" srcId="{085A3442-AF92-4957-ADFF-B415A6EF504D}" destId="{6B2936E1-3A5B-4033-AAF5-CDD8570C62A1}" srcOrd="5" destOrd="0" presId="urn:microsoft.com/office/officeart/2005/8/layout/target3"/>
    <dgm:cxn modelId="{1064B151-FFB4-427E-A884-225D7F372705}" type="presParOf" srcId="{085A3442-AF92-4957-ADFF-B415A6EF504D}" destId="{B63CF65A-5E1A-4AC3-AA1E-14358A516E59}" srcOrd="6" destOrd="0" presId="urn:microsoft.com/office/officeart/2005/8/layout/target3"/>
    <dgm:cxn modelId="{CEFA6891-09B4-403D-BDDF-C09009177F5B}" type="presParOf" srcId="{085A3442-AF92-4957-ADFF-B415A6EF504D}" destId="{6B58952E-0409-4D73-8E2D-2A821C58212A}" srcOrd="7" destOrd="0" presId="urn:microsoft.com/office/officeart/2005/8/layout/target3"/>
    <dgm:cxn modelId="{CCD6EB84-B412-4998-978E-3199E5C693FD}" type="presParOf" srcId="{085A3442-AF92-4957-ADFF-B415A6EF504D}" destId="{BA6E509A-1CD3-4421-9047-2D93CF5FB831}" srcOrd="8" destOrd="0" presId="urn:microsoft.com/office/officeart/2005/8/layout/target3"/>
    <dgm:cxn modelId="{5C6538CF-EE50-45F6-A757-8BCFDA43512E}" type="presParOf" srcId="{085A3442-AF92-4957-ADFF-B415A6EF504D}" destId="{56166F8F-DEAA-469F-8AB2-3888B00C209D}" srcOrd="9" destOrd="0" presId="urn:microsoft.com/office/officeart/2005/8/layout/target3"/>
    <dgm:cxn modelId="{63DFF63D-E012-4944-8F9F-D5EB6F2947A4}" type="presParOf" srcId="{085A3442-AF92-4957-ADFF-B415A6EF504D}" destId="{23EE562B-85BC-4B41-A5E3-FAE9032555F1}" srcOrd="10" destOrd="0" presId="urn:microsoft.com/office/officeart/2005/8/layout/target3"/>
    <dgm:cxn modelId="{27D521D8-6222-4D0E-9088-0EC71079DD4E}" type="presParOf" srcId="{085A3442-AF92-4957-ADFF-B415A6EF504D}" destId="{A13FB0AD-64C0-43E8-803A-92B03C295B49}"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57AEAB-3A9B-439E-B932-CD2F1FEA5C6A}"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pPr rtl="1"/>
          <a:endParaRPr lang="ar-JO"/>
        </a:p>
      </dgm:t>
    </dgm:pt>
    <dgm:pt modelId="{61CB1E90-A9EE-420E-B3E9-3FC167DEC21A}">
      <dgm:prSet phldrT="[Text]"/>
      <dgm:spPr/>
      <dgm:t>
        <a:bodyPr/>
        <a:lstStyle/>
        <a:p>
          <a:pPr rtl="1"/>
          <a:r>
            <a:rPr lang="ar-JO" dirty="0" smtClean="0"/>
            <a:t>اذا كان المفقود قد غاب في ظروف يغلب عليها الهلاك (مثال : فقد في ساحة حرب او غرق سفينة)</a:t>
          </a:r>
          <a:endParaRPr lang="ar-JO" dirty="0"/>
        </a:p>
      </dgm:t>
    </dgm:pt>
    <dgm:pt modelId="{4D0B14FE-6843-49DC-80BE-65790FE9F596}" type="parTrans" cxnId="{68CFFDEB-1053-47C0-9FB9-E015FBA6FD93}">
      <dgm:prSet/>
      <dgm:spPr/>
      <dgm:t>
        <a:bodyPr/>
        <a:lstStyle/>
        <a:p>
          <a:pPr rtl="1"/>
          <a:endParaRPr lang="ar-JO"/>
        </a:p>
      </dgm:t>
    </dgm:pt>
    <dgm:pt modelId="{B3ECD5A9-54B3-42AE-99CB-527A4FE03361}" type="sibTrans" cxnId="{68CFFDEB-1053-47C0-9FB9-E015FBA6FD93}">
      <dgm:prSet/>
      <dgm:spPr/>
      <dgm:t>
        <a:bodyPr/>
        <a:lstStyle/>
        <a:p>
          <a:pPr rtl="1"/>
          <a:endParaRPr lang="ar-JO"/>
        </a:p>
      </dgm:t>
    </dgm:pt>
    <dgm:pt modelId="{ED2DCA81-61C7-41CF-9B99-7C68B28FF639}">
      <dgm:prSet phldrT="[Text]"/>
      <dgm:spPr/>
      <dgm:t>
        <a:bodyPr/>
        <a:lstStyle/>
        <a:p>
          <a:pPr rtl="1"/>
          <a:r>
            <a:rPr lang="ar-JO" dirty="0" smtClean="0"/>
            <a:t>يحكم القاضي بموته بعد 4 سنوات </a:t>
          </a:r>
          <a:r>
            <a:rPr lang="ar-JO" smtClean="0"/>
            <a:t>من تاريخ فقده</a:t>
          </a:r>
          <a:endParaRPr lang="ar-JO"/>
        </a:p>
      </dgm:t>
    </dgm:pt>
    <dgm:pt modelId="{6AD0EB64-2DC0-4377-A857-0E56614FBDC4}" type="parTrans" cxnId="{B957EEC2-A12B-42F9-A6D3-7C6304A76EFC}">
      <dgm:prSet/>
      <dgm:spPr/>
      <dgm:t>
        <a:bodyPr/>
        <a:lstStyle/>
        <a:p>
          <a:pPr rtl="1"/>
          <a:endParaRPr lang="ar-JO"/>
        </a:p>
      </dgm:t>
    </dgm:pt>
    <dgm:pt modelId="{8EE506F7-12CA-4491-BF35-0A1EC2176432}" type="sibTrans" cxnId="{B957EEC2-A12B-42F9-A6D3-7C6304A76EFC}">
      <dgm:prSet/>
      <dgm:spPr/>
      <dgm:t>
        <a:bodyPr/>
        <a:lstStyle/>
        <a:p>
          <a:pPr rtl="1"/>
          <a:endParaRPr lang="ar-JO"/>
        </a:p>
      </dgm:t>
    </dgm:pt>
    <dgm:pt modelId="{0F71B0A6-A73A-4BF2-A95C-764812F3B530}">
      <dgm:prSet phldrT="[Text]"/>
      <dgm:spPr/>
      <dgm:t>
        <a:bodyPr/>
        <a:lstStyle/>
        <a:p>
          <a:pPr rtl="1"/>
          <a:r>
            <a:rPr lang="ar-JO" dirty="0" smtClean="0"/>
            <a:t>اذا كان المفقود قد غاب في ظروف لا يغلب عليها الهلاك فيها الهلاك (كمن خرج في رحلة او سافر في طلب العلم)</a:t>
          </a:r>
          <a:endParaRPr lang="ar-JO" dirty="0"/>
        </a:p>
      </dgm:t>
    </dgm:pt>
    <dgm:pt modelId="{5CEF8867-59E6-4399-A3D7-B35E91BEE27F}" type="parTrans" cxnId="{238094B3-778C-49B9-B1E5-19F974ACA1DA}">
      <dgm:prSet/>
      <dgm:spPr/>
      <dgm:t>
        <a:bodyPr/>
        <a:lstStyle/>
        <a:p>
          <a:pPr rtl="1"/>
          <a:endParaRPr lang="ar-JO"/>
        </a:p>
      </dgm:t>
    </dgm:pt>
    <dgm:pt modelId="{63E1B58E-CBA5-45A5-BEFD-CB2B3D87FD59}" type="sibTrans" cxnId="{238094B3-778C-49B9-B1E5-19F974ACA1DA}">
      <dgm:prSet/>
      <dgm:spPr/>
      <dgm:t>
        <a:bodyPr/>
        <a:lstStyle/>
        <a:p>
          <a:pPr rtl="1"/>
          <a:endParaRPr lang="ar-JO"/>
        </a:p>
      </dgm:t>
    </dgm:pt>
    <dgm:pt modelId="{A754F7A9-ADFA-4798-AF67-53D6CAB089BF}">
      <dgm:prSet phldrT="[Text]"/>
      <dgm:spPr/>
      <dgm:t>
        <a:bodyPr/>
        <a:lstStyle/>
        <a:p>
          <a:pPr rtl="1"/>
          <a:r>
            <a:rPr lang="ar-JO" dirty="0" smtClean="0"/>
            <a:t>يترك امر تقدير المدة التي يمكن الحكم بعدها بموته لقاضي الموضوع .</a:t>
          </a:r>
          <a:endParaRPr lang="ar-JO" dirty="0"/>
        </a:p>
      </dgm:t>
    </dgm:pt>
    <dgm:pt modelId="{40638E84-833D-4DDD-B3B0-A5C85BD0DAAF}" type="parTrans" cxnId="{C5DBDE14-94E9-45A6-A83C-9E15E1D2F39B}">
      <dgm:prSet/>
      <dgm:spPr/>
      <dgm:t>
        <a:bodyPr/>
        <a:lstStyle/>
        <a:p>
          <a:pPr rtl="1"/>
          <a:endParaRPr lang="ar-JO"/>
        </a:p>
      </dgm:t>
    </dgm:pt>
    <dgm:pt modelId="{126A2317-E2D8-402E-9129-23F71514A06B}" type="sibTrans" cxnId="{C5DBDE14-94E9-45A6-A83C-9E15E1D2F39B}">
      <dgm:prSet/>
      <dgm:spPr/>
      <dgm:t>
        <a:bodyPr/>
        <a:lstStyle/>
        <a:p>
          <a:pPr rtl="1"/>
          <a:endParaRPr lang="ar-JO"/>
        </a:p>
      </dgm:t>
    </dgm:pt>
    <dgm:pt modelId="{C5D56EC4-B670-42F7-A293-C321C428FFB6}" type="pres">
      <dgm:prSet presAssocID="{6157AEAB-3A9B-439E-B932-CD2F1FEA5C6A}" presName="diagram" presStyleCnt="0">
        <dgm:presLayoutVars>
          <dgm:chPref val="1"/>
          <dgm:dir val="rev"/>
          <dgm:animOne val="branch"/>
          <dgm:animLvl val="lvl"/>
          <dgm:resizeHandles/>
        </dgm:presLayoutVars>
      </dgm:prSet>
      <dgm:spPr/>
      <dgm:t>
        <a:bodyPr/>
        <a:lstStyle/>
        <a:p>
          <a:pPr rtl="1"/>
          <a:endParaRPr lang="ar-JO"/>
        </a:p>
      </dgm:t>
    </dgm:pt>
    <dgm:pt modelId="{D3D97AB3-AC7E-4214-BE44-0624B3893214}" type="pres">
      <dgm:prSet presAssocID="{61CB1E90-A9EE-420E-B3E9-3FC167DEC21A}" presName="root" presStyleCnt="0"/>
      <dgm:spPr/>
      <dgm:t>
        <a:bodyPr/>
        <a:lstStyle/>
        <a:p>
          <a:endParaRPr lang="en-US"/>
        </a:p>
      </dgm:t>
    </dgm:pt>
    <dgm:pt modelId="{75131681-958A-4D08-BC4F-A5DCD9557A4D}" type="pres">
      <dgm:prSet presAssocID="{61CB1E90-A9EE-420E-B3E9-3FC167DEC21A}" presName="rootComposite" presStyleCnt="0"/>
      <dgm:spPr/>
      <dgm:t>
        <a:bodyPr/>
        <a:lstStyle/>
        <a:p>
          <a:endParaRPr lang="en-US"/>
        </a:p>
      </dgm:t>
    </dgm:pt>
    <dgm:pt modelId="{03C941B5-CA01-42DC-BDE6-4A45C908C6C4}" type="pres">
      <dgm:prSet presAssocID="{61CB1E90-A9EE-420E-B3E9-3FC167DEC21A}" presName="rootText" presStyleLbl="node1" presStyleIdx="0" presStyleCnt="2"/>
      <dgm:spPr/>
      <dgm:t>
        <a:bodyPr/>
        <a:lstStyle/>
        <a:p>
          <a:pPr rtl="1"/>
          <a:endParaRPr lang="ar-JO"/>
        </a:p>
      </dgm:t>
    </dgm:pt>
    <dgm:pt modelId="{3BE03F1F-FFAB-443E-8A0E-6AAADE2C0827}" type="pres">
      <dgm:prSet presAssocID="{61CB1E90-A9EE-420E-B3E9-3FC167DEC21A}" presName="rootConnector" presStyleLbl="node1" presStyleIdx="0" presStyleCnt="2"/>
      <dgm:spPr/>
      <dgm:t>
        <a:bodyPr/>
        <a:lstStyle/>
        <a:p>
          <a:pPr rtl="1"/>
          <a:endParaRPr lang="ar-JO"/>
        </a:p>
      </dgm:t>
    </dgm:pt>
    <dgm:pt modelId="{FE357FFD-CB2F-442C-BFAF-128DFE09042F}" type="pres">
      <dgm:prSet presAssocID="{61CB1E90-A9EE-420E-B3E9-3FC167DEC21A}" presName="childShape" presStyleCnt="0"/>
      <dgm:spPr/>
      <dgm:t>
        <a:bodyPr/>
        <a:lstStyle/>
        <a:p>
          <a:endParaRPr lang="en-US"/>
        </a:p>
      </dgm:t>
    </dgm:pt>
    <dgm:pt modelId="{215461E5-C6A4-4910-8DA0-A7A6DCB243F1}" type="pres">
      <dgm:prSet presAssocID="{6AD0EB64-2DC0-4377-A857-0E56614FBDC4}" presName="Name13" presStyleLbl="parChTrans1D2" presStyleIdx="0" presStyleCnt="2"/>
      <dgm:spPr/>
      <dgm:t>
        <a:bodyPr/>
        <a:lstStyle/>
        <a:p>
          <a:pPr rtl="1"/>
          <a:endParaRPr lang="ar-JO"/>
        </a:p>
      </dgm:t>
    </dgm:pt>
    <dgm:pt modelId="{A301BDBF-EB4F-4A5A-BF30-F179A329E570}" type="pres">
      <dgm:prSet presAssocID="{ED2DCA81-61C7-41CF-9B99-7C68B28FF639}" presName="childText" presStyleLbl="bgAcc1" presStyleIdx="0" presStyleCnt="2">
        <dgm:presLayoutVars>
          <dgm:bulletEnabled val="1"/>
        </dgm:presLayoutVars>
      </dgm:prSet>
      <dgm:spPr/>
      <dgm:t>
        <a:bodyPr/>
        <a:lstStyle/>
        <a:p>
          <a:pPr rtl="1"/>
          <a:endParaRPr lang="ar-JO"/>
        </a:p>
      </dgm:t>
    </dgm:pt>
    <dgm:pt modelId="{23665544-E2BD-43E3-B2FE-148483D04494}" type="pres">
      <dgm:prSet presAssocID="{0F71B0A6-A73A-4BF2-A95C-764812F3B530}" presName="root" presStyleCnt="0"/>
      <dgm:spPr/>
      <dgm:t>
        <a:bodyPr/>
        <a:lstStyle/>
        <a:p>
          <a:endParaRPr lang="en-US"/>
        </a:p>
      </dgm:t>
    </dgm:pt>
    <dgm:pt modelId="{5FEF47D6-8DDC-4D4B-912A-D3E2A0DC39B2}" type="pres">
      <dgm:prSet presAssocID="{0F71B0A6-A73A-4BF2-A95C-764812F3B530}" presName="rootComposite" presStyleCnt="0"/>
      <dgm:spPr/>
      <dgm:t>
        <a:bodyPr/>
        <a:lstStyle/>
        <a:p>
          <a:endParaRPr lang="en-US"/>
        </a:p>
      </dgm:t>
    </dgm:pt>
    <dgm:pt modelId="{7CAFFCB3-C8C5-434B-BF40-9018E9F9DB42}" type="pres">
      <dgm:prSet presAssocID="{0F71B0A6-A73A-4BF2-A95C-764812F3B530}" presName="rootText" presStyleLbl="node1" presStyleIdx="1" presStyleCnt="2" custLinFactNeighborX="28" custLinFactNeighborY="1359"/>
      <dgm:spPr/>
      <dgm:t>
        <a:bodyPr/>
        <a:lstStyle/>
        <a:p>
          <a:pPr rtl="1"/>
          <a:endParaRPr lang="ar-JO"/>
        </a:p>
      </dgm:t>
    </dgm:pt>
    <dgm:pt modelId="{C785B547-9247-46CA-9DF8-23298FF24444}" type="pres">
      <dgm:prSet presAssocID="{0F71B0A6-A73A-4BF2-A95C-764812F3B530}" presName="rootConnector" presStyleLbl="node1" presStyleIdx="1" presStyleCnt="2"/>
      <dgm:spPr/>
      <dgm:t>
        <a:bodyPr/>
        <a:lstStyle/>
        <a:p>
          <a:pPr rtl="1"/>
          <a:endParaRPr lang="ar-JO"/>
        </a:p>
      </dgm:t>
    </dgm:pt>
    <dgm:pt modelId="{CEF2E263-ED04-4AA7-83AC-112FF4B20451}" type="pres">
      <dgm:prSet presAssocID="{0F71B0A6-A73A-4BF2-A95C-764812F3B530}" presName="childShape" presStyleCnt="0"/>
      <dgm:spPr/>
      <dgm:t>
        <a:bodyPr/>
        <a:lstStyle/>
        <a:p>
          <a:endParaRPr lang="en-US"/>
        </a:p>
      </dgm:t>
    </dgm:pt>
    <dgm:pt modelId="{1EF5331F-2336-4077-9018-B911C5A0303F}" type="pres">
      <dgm:prSet presAssocID="{40638E84-833D-4DDD-B3B0-A5C85BD0DAAF}" presName="Name13" presStyleLbl="parChTrans1D2" presStyleIdx="1" presStyleCnt="2"/>
      <dgm:spPr/>
      <dgm:t>
        <a:bodyPr/>
        <a:lstStyle/>
        <a:p>
          <a:pPr rtl="1"/>
          <a:endParaRPr lang="ar-JO"/>
        </a:p>
      </dgm:t>
    </dgm:pt>
    <dgm:pt modelId="{12A61645-BF5E-4EC2-99FA-BAA6AAE5E66E}" type="pres">
      <dgm:prSet presAssocID="{A754F7A9-ADFA-4798-AF67-53D6CAB089BF}" presName="childText" presStyleLbl="bgAcc1" presStyleIdx="1" presStyleCnt="2">
        <dgm:presLayoutVars>
          <dgm:bulletEnabled val="1"/>
        </dgm:presLayoutVars>
      </dgm:prSet>
      <dgm:spPr/>
      <dgm:t>
        <a:bodyPr/>
        <a:lstStyle/>
        <a:p>
          <a:pPr rtl="1"/>
          <a:endParaRPr lang="ar-JO"/>
        </a:p>
      </dgm:t>
    </dgm:pt>
  </dgm:ptLst>
  <dgm:cxnLst>
    <dgm:cxn modelId="{8966AE05-6E30-41FE-AF9E-78A45A737009}" type="presOf" srcId="{40638E84-833D-4DDD-B3B0-A5C85BD0DAAF}" destId="{1EF5331F-2336-4077-9018-B911C5A0303F}" srcOrd="0" destOrd="0" presId="urn:microsoft.com/office/officeart/2005/8/layout/hierarchy3"/>
    <dgm:cxn modelId="{156C89E4-34E2-4FAB-8AD4-E57BB91C0DCC}" type="presOf" srcId="{6157AEAB-3A9B-439E-B932-CD2F1FEA5C6A}" destId="{C5D56EC4-B670-42F7-A293-C321C428FFB6}" srcOrd="0" destOrd="0" presId="urn:microsoft.com/office/officeart/2005/8/layout/hierarchy3"/>
    <dgm:cxn modelId="{B957EEC2-A12B-42F9-A6D3-7C6304A76EFC}" srcId="{61CB1E90-A9EE-420E-B3E9-3FC167DEC21A}" destId="{ED2DCA81-61C7-41CF-9B99-7C68B28FF639}" srcOrd="0" destOrd="0" parTransId="{6AD0EB64-2DC0-4377-A857-0E56614FBDC4}" sibTransId="{8EE506F7-12CA-4491-BF35-0A1EC2176432}"/>
    <dgm:cxn modelId="{10A2A57A-23B4-40D5-947C-7B4F9C0E5F55}" type="presOf" srcId="{61CB1E90-A9EE-420E-B3E9-3FC167DEC21A}" destId="{3BE03F1F-FFAB-443E-8A0E-6AAADE2C0827}" srcOrd="1" destOrd="0" presId="urn:microsoft.com/office/officeart/2005/8/layout/hierarchy3"/>
    <dgm:cxn modelId="{BF156955-8E56-4313-A0AC-BDCE88DECEE7}" type="presOf" srcId="{0F71B0A6-A73A-4BF2-A95C-764812F3B530}" destId="{C785B547-9247-46CA-9DF8-23298FF24444}" srcOrd="1" destOrd="0" presId="urn:microsoft.com/office/officeart/2005/8/layout/hierarchy3"/>
    <dgm:cxn modelId="{422CBB14-6F80-4AFC-BF29-F8B0ECD68304}" type="presOf" srcId="{61CB1E90-A9EE-420E-B3E9-3FC167DEC21A}" destId="{03C941B5-CA01-42DC-BDE6-4A45C908C6C4}" srcOrd="0" destOrd="0" presId="urn:microsoft.com/office/officeart/2005/8/layout/hierarchy3"/>
    <dgm:cxn modelId="{68CFFDEB-1053-47C0-9FB9-E015FBA6FD93}" srcId="{6157AEAB-3A9B-439E-B932-CD2F1FEA5C6A}" destId="{61CB1E90-A9EE-420E-B3E9-3FC167DEC21A}" srcOrd="0" destOrd="0" parTransId="{4D0B14FE-6843-49DC-80BE-65790FE9F596}" sibTransId="{B3ECD5A9-54B3-42AE-99CB-527A4FE03361}"/>
    <dgm:cxn modelId="{87ABFAC0-91F3-4100-A732-9AEB19024AE5}" type="presOf" srcId="{6AD0EB64-2DC0-4377-A857-0E56614FBDC4}" destId="{215461E5-C6A4-4910-8DA0-A7A6DCB243F1}" srcOrd="0" destOrd="0" presId="urn:microsoft.com/office/officeart/2005/8/layout/hierarchy3"/>
    <dgm:cxn modelId="{5D1A0577-CC50-4933-9380-C35D989F37ED}" type="presOf" srcId="{0F71B0A6-A73A-4BF2-A95C-764812F3B530}" destId="{7CAFFCB3-C8C5-434B-BF40-9018E9F9DB42}" srcOrd="0" destOrd="0" presId="urn:microsoft.com/office/officeart/2005/8/layout/hierarchy3"/>
    <dgm:cxn modelId="{238094B3-778C-49B9-B1E5-19F974ACA1DA}" srcId="{6157AEAB-3A9B-439E-B932-CD2F1FEA5C6A}" destId="{0F71B0A6-A73A-4BF2-A95C-764812F3B530}" srcOrd="1" destOrd="0" parTransId="{5CEF8867-59E6-4399-A3D7-B35E91BEE27F}" sibTransId="{63E1B58E-CBA5-45A5-BEFD-CB2B3D87FD59}"/>
    <dgm:cxn modelId="{9B755A80-73A1-4C45-B548-782D47F1CD8C}" type="presOf" srcId="{ED2DCA81-61C7-41CF-9B99-7C68B28FF639}" destId="{A301BDBF-EB4F-4A5A-BF30-F179A329E570}" srcOrd="0" destOrd="0" presId="urn:microsoft.com/office/officeart/2005/8/layout/hierarchy3"/>
    <dgm:cxn modelId="{C5DBDE14-94E9-45A6-A83C-9E15E1D2F39B}" srcId="{0F71B0A6-A73A-4BF2-A95C-764812F3B530}" destId="{A754F7A9-ADFA-4798-AF67-53D6CAB089BF}" srcOrd="0" destOrd="0" parTransId="{40638E84-833D-4DDD-B3B0-A5C85BD0DAAF}" sibTransId="{126A2317-E2D8-402E-9129-23F71514A06B}"/>
    <dgm:cxn modelId="{18EE1B96-4D79-4E37-8399-17C11E174D69}" type="presOf" srcId="{A754F7A9-ADFA-4798-AF67-53D6CAB089BF}" destId="{12A61645-BF5E-4EC2-99FA-BAA6AAE5E66E}" srcOrd="0" destOrd="0" presId="urn:microsoft.com/office/officeart/2005/8/layout/hierarchy3"/>
    <dgm:cxn modelId="{0CB49EE5-1C3D-4AFC-8C10-7C709A626219}" type="presParOf" srcId="{C5D56EC4-B670-42F7-A293-C321C428FFB6}" destId="{D3D97AB3-AC7E-4214-BE44-0624B3893214}" srcOrd="0" destOrd="0" presId="urn:microsoft.com/office/officeart/2005/8/layout/hierarchy3"/>
    <dgm:cxn modelId="{23268A16-A998-4267-9E2C-294118E8C342}" type="presParOf" srcId="{D3D97AB3-AC7E-4214-BE44-0624B3893214}" destId="{75131681-958A-4D08-BC4F-A5DCD9557A4D}" srcOrd="0" destOrd="0" presId="urn:microsoft.com/office/officeart/2005/8/layout/hierarchy3"/>
    <dgm:cxn modelId="{B270ACE4-D0C0-4ED3-A489-55D1E70FA565}" type="presParOf" srcId="{75131681-958A-4D08-BC4F-A5DCD9557A4D}" destId="{03C941B5-CA01-42DC-BDE6-4A45C908C6C4}" srcOrd="0" destOrd="0" presId="urn:microsoft.com/office/officeart/2005/8/layout/hierarchy3"/>
    <dgm:cxn modelId="{F9A16DCB-3AA0-491A-980B-3CBCE5BC768B}" type="presParOf" srcId="{75131681-958A-4D08-BC4F-A5DCD9557A4D}" destId="{3BE03F1F-FFAB-443E-8A0E-6AAADE2C0827}" srcOrd="1" destOrd="0" presId="urn:microsoft.com/office/officeart/2005/8/layout/hierarchy3"/>
    <dgm:cxn modelId="{18AD542C-8F63-47DA-A26D-726E7576CF50}" type="presParOf" srcId="{D3D97AB3-AC7E-4214-BE44-0624B3893214}" destId="{FE357FFD-CB2F-442C-BFAF-128DFE09042F}" srcOrd="1" destOrd="0" presId="urn:microsoft.com/office/officeart/2005/8/layout/hierarchy3"/>
    <dgm:cxn modelId="{9ADB7393-ADF8-425B-A562-30D7E7023093}" type="presParOf" srcId="{FE357FFD-CB2F-442C-BFAF-128DFE09042F}" destId="{215461E5-C6A4-4910-8DA0-A7A6DCB243F1}" srcOrd="0" destOrd="0" presId="urn:microsoft.com/office/officeart/2005/8/layout/hierarchy3"/>
    <dgm:cxn modelId="{233338AF-B220-4594-BE20-42A7EAE7F460}" type="presParOf" srcId="{FE357FFD-CB2F-442C-BFAF-128DFE09042F}" destId="{A301BDBF-EB4F-4A5A-BF30-F179A329E570}" srcOrd="1" destOrd="0" presId="urn:microsoft.com/office/officeart/2005/8/layout/hierarchy3"/>
    <dgm:cxn modelId="{DAC10F13-28F3-4644-84C0-6037B50ED677}" type="presParOf" srcId="{C5D56EC4-B670-42F7-A293-C321C428FFB6}" destId="{23665544-E2BD-43E3-B2FE-148483D04494}" srcOrd="1" destOrd="0" presId="urn:microsoft.com/office/officeart/2005/8/layout/hierarchy3"/>
    <dgm:cxn modelId="{15645FA5-9334-4BBB-8BD0-20BF5E2492B4}" type="presParOf" srcId="{23665544-E2BD-43E3-B2FE-148483D04494}" destId="{5FEF47D6-8DDC-4D4B-912A-D3E2A0DC39B2}" srcOrd="0" destOrd="0" presId="urn:microsoft.com/office/officeart/2005/8/layout/hierarchy3"/>
    <dgm:cxn modelId="{B98FED7D-2F5C-42CC-AA35-6D800529E256}" type="presParOf" srcId="{5FEF47D6-8DDC-4D4B-912A-D3E2A0DC39B2}" destId="{7CAFFCB3-C8C5-434B-BF40-9018E9F9DB42}" srcOrd="0" destOrd="0" presId="urn:microsoft.com/office/officeart/2005/8/layout/hierarchy3"/>
    <dgm:cxn modelId="{B2E43E28-5B51-4331-92DE-C24A3CBE6D81}" type="presParOf" srcId="{5FEF47D6-8DDC-4D4B-912A-D3E2A0DC39B2}" destId="{C785B547-9247-46CA-9DF8-23298FF24444}" srcOrd="1" destOrd="0" presId="urn:microsoft.com/office/officeart/2005/8/layout/hierarchy3"/>
    <dgm:cxn modelId="{FE14A75B-21C5-4202-94EE-8964FAAF3084}" type="presParOf" srcId="{23665544-E2BD-43E3-B2FE-148483D04494}" destId="{CEF2E263-ED04-4AA7-83AC-112FF4B20451}" srcOrd="1" destOrd="0" presId="urn:microsoft.com/office/officeart/2005/8/layout/hierarchy3"/>
    <dgm:cxn modelId="{78622853-DFE1-48E5-B2C1-985BE17E338C}" type="presParOf" srcId="{CEF2E263-ED04-4AA7-83AC-112FF4B20451}" destId="{1EF5331F-2336-4077-9018-B911C5A0303F}" srcOrd="0" destOrd="0" presId="urn:microsoft.com/office/officeart/2005/8/layout/hierarchy3"/>
    <dgm:cxn modelId="{62B20176-1C8D-4A40-8A83-CC139B49CD1A}" type="presParOf" srcId="{CEF2E263-ED04-4AA7-83AC-112FF4B20451}" destId="{12A61645-BF5E-4EC2-99FA-BAA6AAE5E66E}"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9D520B1-F395-433E-8BE6-7C10B27AA36B}" type="doc">
      <dgm:prSet loTypeId="urn:microsoft.com/office/officeart/2005/8/layout/vList5" loCatId="list" qsTypeId="urn:microsoft.com/office/officeart/2005/8/quickstyle/simple1" qsCatId="simple" csTypeId="urn:microsoft.com/office/officeart/2005/8/colors/colorful4" csCatId="colorful" phldr="1"/>
      <dgm:spPr/>
      <dgm:t>
        <a:bodyPr/>
        <a:lstStyle/>
        <a:p>
          <a:pPr rtl="1"/>
          <a:endParaRPr lang="ar-JO"/>
        </a:p>
      </dgm:t>
    </dgm:pt>
    <dgm:pt modelId="{BA014287-14C0-4286-ABF0-798B36E49020}">
      <dgm:prSet phldrT="[Text]" custT="1"/>
      <dgm:spPr/>
      <dgm:t>
        <a:bodyPr/>
        <a:lstStyle/>
        <a:p>
          <a:pPr rtl="1"/>
          <a:r>
            <a:rPr lang="ar-JO" sz="4400" b="1" u="none" dirty="0" smtClean="0">
              <a:effectLst>
                <a:outerShdw blurRad="38100" dist="38100" dir="2700000" algn="tl">
                  <a:srgbClr val="000000">
                    <a:alpha val="43137"/>
                  </a:srgbClr>
                </a:outerShdw>
              </a:effectLst>
            </a:rPr>
            <a:t>مرحلة ما بين الفقد والحكم بموت المفقود</a:t>
          </a:r>
          <a:endParaRPr lang="ar-JO" sz="4400" b="1" u="none" dirty="0">
            <a:effectLst>
              <a:outerShdw blurRad="38100" dist="38100" dir="2700000" algn="tl">
                <a:srgbClr val="000000">
                  <a:alpha val="43137"/>
                </a:srgbClr>
              </a:outerShdw>
            </a:effectLst>
          </a:endParaRPr>
        </a:p>
      </dgm:t>
    </dgm:pt>
    <dgm:pt modelId="{5F749E81-4E09-4BE8-91F7-917B1DDCC1CD}" type="parTrans" cxnId="{93E7E8A0-0E21-4935-A712-B3F539DE4D46}">
      <dgm:prSet/>
      <dgm:spPr/>
      <dgm:t>
        <a:bodyPr/>
        <a:lstStyle/>
        <a:p>
          <a:pPr rtl="1"/>
          <a:endParaRPr lang="ar-JO"/>
        </a:p>
      </dgm:t>
    </dgm:pt>
    <dgm:pt modelId="{7CBAE8B0-F641-4CD5-BD89-A732ABB95798}" type="sibTrans" cxnId="{93E7E8A0-0E21-4935-A712-B3F539DE4D46}">
      <dgm:prSet/>
      <dgm:spPr/>
      <dgm:t>
        <a:bodyPr/>
        <a:lstStyle/>
        <a:p>
          <a:pPr rtl="1"/>
          <a:endParaRPr lang="ar-JO"/>
        </a:p>
      </dgm:t>
    </dgm:pt>
    <dgm:pt modelId="{F74D99C7-92CA-498E-99F2-64A148E06E60}">
      <dgm:prSet phldrT="[Text]"/>
      <dgm:spPr/>
      <dgm:t>
        <a:bodyPr/>
        <a:lstStyle/>
        <a:p>
          <a:pPr algn="just" rtl="1"/>
          <a:r>
            <a:rPr lang="ar-JO" dirty="0" smtClean="0"/>
            <a:t>المفقود يعتبر حياً في حق الاحكام التي تضره وتترتب على ثبوت موته ، وميتاً في حق الاحكام التي تنفعه وتضر غيره وتترتب على ثبوت حياته.</a:t>
          </a:r>
          <a:endParaRPr lang="ar-JO" dirty="0"/>
        </a:p>
      </dgm:t>
    </dgm:pt>
    <dgm:pt modelId="{420C5F18-D59F-4FB2-816E-353F3E9C51DD}" type="parTrans" cxnId="{8AE29260-C3EC-40FF-B96C-4E2EAB745205}">
      <dgm:prSet/>
      <dgm:spPr/>
      <dgm:t>
        <a:bodyPr/>
        <a:lstStyle/>
        <a:p>
          <a:pPr rtl="1"/>
          <a:endParaRPr lang="ar-JO"/>
        </a:p>
      </dgm:t>
    </dgm:pt>
    <dgm:pt modelId="{E2CE689A-BD6E-4E4E-8053-90A477F38904}" type="sibTrans" cxnId="{8AE29260-C3EC-40FF-B96C-4E2EAB745205}">
      <dgm:prSet/>
      <dgm:spPr/>
      <dgm:t>
        <a:bodyPr/>
        <a:lstStyle/>
        <a:p>
          <a:pPr rtl="1"/>
          <a:endParaRPr lang="ar-JO"/>
        </a:p>
      </dgm:t>
    </dgm:pt>
    <dgm:pt modelId="{0D2E8173-BF1D-442E-85ED-142C3E94B58D}" type="pres">
      <dgm:prSet presAssocID="{69D520B1-F395-433E-8BE6-7C10B27AA36B}" presName="Name0" presStyleCnt="0">
        <dgm:presLayoutVars>
          <dgm:dir val="rev"/>
          <dgm:animLvl val="lvl"/>
          <dgm:resizeHandles val="exact"/>
        </dgm:presLayoutVars>
      </dgm:prSet>
      <dgm:spPr/>
      <dgm:t>
        <a:bodyPr/>
        <a:lstStyle/>
        <a:p>
          <a:pPr rtl="1"/>
          <a:endParaRPr lang="ar-JO"/>
        </a:p>
      </dgm:t>
    </dgm:pt>
    <dgm:pt modelId="{C2709DAD-2454-4ADB-BC8A-301E43C55AE4}" type="pres">
      <dgm:prSet presAssocID="{BA014287-14C0-4286-ABF0-798B36E49020}" presName="linNode" presStyleCnt="0"/>
      <dgm:spPr/>
      <dgm:t>
        <a:bodyPr/>
        <a:lstStyle/>
        <a:p>
          <a:endParaRPr lang="en-US"/>
        </a:p>
      </dgm:t>
    </dgm:pt>
    <dgm:pt modelId="{55832609-CDA0-49A5-A6FD-0C2683CB4252}" type="pres">
      <dgm:prSet presAssocID="{BA014287-14C0-4286-ABF0-798B36E49020}" presName="parentText" presStyleLbl="node1" presStyleIdx="0" presStyleCnt="1">
        <dgm:presLayoutVars>
          <dgm:chMax val="1"/>
          <dgm:bulletEnabled val="1"/>
        </dgm:presLayoutVars>
      </dgm:prSet>
      <dgm:spPr/>
      <dgm:t>
        <a:bodyPr/>
        <a:lstStyle/>
        <a:p>
          <a:pPr rtl="1"/>
          <a:endParaRPr lang="ar-JO"/>
        </a:p>
      </dgm:t>
    </dgm:pt>
    <dgm:pt modelId="{6D9E3E34-56FA-4D31-88D6-09BA520847AB}" type="pres">
      <dgm:prSet presAssocID="{BA014287-14C0-4286-ABF0-798B36E49020}" presName="descendantText" presStyleLbl="alignAccFollowNode1" presStyleIdx="0" presStyleCnt="1">
        <dgm:presLayoutVars>
          <dgm:bulletEnabled val="1"/>
        </dgm:presLayoutVars>
      </dgm:prSet>
      <dgm:spPr/>
      <dgm:t>
        <a:bodyPr/>
        <a:lstStyle/>
        <a:p>
          <a:pPr rtl="1"/>
          <a:endParaRPr lang="ar-JO"/>
        </a:p>
      </dgm:t>
    </dgm:pt>
  </dgm:ptLst>
  <dgm:cxnLst>
    <dgm:cxn modelId="{E3E11CB9-3556-42A3-BBDA-EA256C2B866A}" type="presOf" srcId="{BA014287-14C0-4286-ABF0-798B36E49020}" destId="{55832609-CDA0-49A5-A6FD-0C2683CB4252}" srcOrd="0" destOrd="0" presId="urn:microsoft.com/office/officeart/2005/8/layout/vList5"/>
    <dgm:cxn modelId="{8AE29260-C3EC-40FF-B96C-4E2EAB745205}" srcId="{BA014287-14C0-4286-ABF0-798B36E49020}" destId="{F74D99C7-92CA-498E-99F2-64A148E06E60}" srcOrd="0" destOrd="0" parTransId="{420C5F18-D59F-4FB2-816E-353F3E9C51DD}" sibTransId="{E2CE689A-BD6E-4E4E-8053-90A477F38904}"/>
    <dgm:cxn modelId="{93E7E8A0-0E21-4935-A712-B3F539DE4D46}" srcId="{69D520B1-F395-433E-8BE6-7C10B27AA36B}" destId="{BA014287-14C0-4286-ABF0-798B36E49020}" srcOrd="0" destOrd="0" parTransId="{5F749E81-4E09-4BE8-91F7-917B1DDCC1CD}" sibTransId="{7CBAE8B0-F641-4CD5-BD89-A732ABB95798}"/>
    <dgm:cxn modelId="{D110E5FE-7836-4B01-B870-E121C891FD12}" type="presOf" srcId="{F74D99C7-92CA-498E-99F2-64A148E06E60}" destId="{6D9E3E34-56FA-4D31-88D6-09BA520847AB}" srcOrd="0" destOrd="0" presId="urn:microsoft.com/office/officeart/2005/8/layout/vList5"/>
    <dgm:cxn modelId="{D09A8B7B-A745-44B1-83E7-A2B3C1D20F79}" type="presOf" srcId="{69D520B1-F395-433E-8BE6-7C10B27AA36B}" destId="{0D2E8173-BF1D-442E-85ED-142C3E94B58D}" srcOrd="0" destOrd="0" presId="urn:microsoft.com/office/officeart/2005/8/layout/vList5"/>
    <dgm:cxn modelId="{804D01D0-D830-4B0D-AA23-F83DDBFF61B1}" type="presParOf" srcId="{0D2E8173-BF1D-442E-85ED-142C3E94B58D}" destId="{C2709DAD-2454-4ADB-BC8A-301E43C55AE4}" srcOrd="0" destOrd="0" presId="urn:microsoft.com/office/officeart/2005/8/layout/vList5"/>
    <dgm:cxn modelId="{0593DDCC-6E7D-43C8-A96B-61B87C39C466}" type="presParOf" srcId="{C2709DAD-2454-4ADB-BC8A-301E43C55AE4}" destId="{55832609-CDA0-49A5-A6FD-0C2683CB4252}" srcOrd="0" destOrd="0" presId="urn:microsoft.com/office/officeart/2005/8/layout/vList5"/>
    <dgm:cxn modelId="{CA1DA39F-ED6D-4833-9E49-7760D771DF3F}" type="presParOf" srcId="{C2709DAD-2454-4ADB-BC8A-301E43C55AE4}" destId="{6D9E3E34-56FA-4D31-88D6-09BA520847A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AC466B1-D22F-41FF-9989-B5B924C5DA31}" type="doc">
      <dgm:prSet loTypeId="urn:microsoft.com/office/officeart/2005/8/layout/vList5" loCatId="list" qsTypeId="urn:microsoft.com/office/officeart/2005/8/quickstyle/3d2" qsCatId="3D" csTypeId="urn:microsoft.com/office/officeart/2005/8/colors/colorful3" csCatId="colorful" phldr="1"/>
      <dgm:spPr/>
      <dgm:t>
        <a:bodyPr/>
        <a:lstStyle/>
        <a:p>
          <a:pPr rtl="1"/>
          <a:endParaRPr lang="ar-JO"/>
        </a:p>
      </dgm:t>
    </dgm:pt>
    <dgm:pt modelId="{694C8ABB-0DCB-4E16-B994-9304BCE631C0}">
      <dgm:prSet phldrT="[Text]" custT="1"/>
      <dgm:spPr/>
      <dgm:t>
        <a:bodyPr/>
        <a:lstStyle/>
        <a:p>
          <a:pPr rtl="1"/>
          <a:r>
            <a:rPr lang="ar-JO" sz="4800" b="1" dirty="0" smtClean="0">
              <a:effectLst>
                <a:outerShdw blurRad="38100" dist="38100" dir="2700000" algn="tl">
                  <a:srgbClr val="000000">
                    <a:alpha val="43137"/>
                  </a:srgbClr>
                </a:outerShdw>
              </a:effectLst>
            </a:rPr>
            <a:t>مرحلة ما بعد الحكم بموت المفقود</a:t>
          </a:r>
          <a:endParaRPr lang="ar-JO" sz="4800" b="1" dirty="0">
            <a:effectLst>
              <a:outerShdw blurRad="38100" dist="38100" dir="2700000" algn="tl">
                <a:srgbClr val="000000">
                  <a:alpha val="43137"/>
                </a:srgbClr>
              </a:outerShdw>
            </a:effectLst>
          </a:endParaRPr>
        </a:p>
      </dgm:t>
    </dgm:pt>
    <dgm:pt modelId="{FF0EB11C-D55F-442D-9F1E-824B57C7AFFD}" type="parTrans" cxnId="{B2DC0D02-2EBF-4575-AE39-B639236FA54E}">
      <dgm:prSet/>
      <dgm:spPr/>
      <dgm:t>
        <a:bodyPr/>
        <a:lstStyle/>
        <a:p>
          <a:pPr rtl="1"/>
          <a:endParaRPr lang="ar-JO"/>
        </a:p>
      </dgm:t>
    </dgm:pt>
    <dgm:pt modelId="{3204E15E-6A80-47E0-872C-EDAC8D2B641B}" type="sibTrans" cxnId="{B2DC0D02-2EBF-4575-AE39-B639236FA54E}">
      <dgm:prSet/>
      <dgm:spPr/>
      <dgm:t>
        <a:bodyPr/>
        <a:lstStyle/>
        <a:p>
          <a:pPr rtl="1"/>
          <a:endParaRPr lang="ar-JO"/>
        </a:p>
      </dgm:t>
    </dgm:pt>
    <dgm:pt modelId="{67BB3762-C05B-4EB1-89E1-6AB14C8FE849}">
      <dgm:prSet phldrT="[Text]"/>
      <dgm:spPr/>
      <dgm:t>
        <a:bodyPr/>
        <a:lstStyle/>
        <a:p>
          <a:pPr rtl="1"/>
          <a:r>
            <a:rPr lang="ar-JO" dirty="0" smtClean="0"/>
            <a:t>تعتبر اموال المفقود تركة لورثته من يوم الحكم بموته وتسم على المستحقين منهم للإرث.</a:t>
          </a:r>
          <a:endParaRPr lang="ar-JO" dirty="0"/>
        </a:p>
      </dgm:t>
    </dgm:pt>
    <dgm:pt modelId="{8FF6AAB7-EFDD-44F1-BBCD-0D49B6795ABE}" type="parTrans" cxnId="{EC26CAB0-ABEE-49AA-BCF9-83AD8D732426}">
      <dgm:prSet/>
      <dgm:spPr/>
      <dgm:t>
        <a:bodyPr/>
        <a:lstStyle/>
        <a:p>
          <a:pPr rtl="1"/>
          <a:endParaRPr lang="ar-JO"/>
        </a:p>
      </dgm:t>
    </dgm:pt>
    <dgm:pt modelId="{CC4738C5-87AF-4FFA-ACE6-6E9462202D67}" type="sibTrans" cxnId="{EC26CAB0-ABEE-49AA-BCF9-83AD8D732426}">
      <dgm:prSet/>
      <dgm:spPr/>
      <dgm:t>
        <a:bodyPr/>
        <a:lstStyle/>
        <a:p>
          <a:pPr rtl="1"/>
          <a:endParaRPr lang="ar-JO"/>
        </a:p>
      </dgm:t>
    </dgm:pt>
    <dgm:pt modelId="{7FA3EF57-51E7-46D5-9CB0-3AF3BE8E130E}">
      <dgm:prSet phldrT="[Text]"/>
      <dgm:spPr/>
      <dgm:t>
        <a:bodyPr/>
        <a:lstStyle/>
        <a:p>
          <a:pPr rtl="1"/>
          <a:r>
            <a:rPr lang="ar-JO" dirty="0" smtClean="0"/>
            <a:t> كما و تعتبر زوجته ارملة من يوم صدور الحكم .</a:t>
          </a:r>
          <a:endParaRPr lang="ar-JO" dirty="0"/>
        </a:p>
      </dgm:t>
    </dgm:pt>
    <dgm:pt modelId="{D099FFC3-3DB7-4DD6-9D55-85529DC7918F}" type="parTrans" cxnId="{3BF100D0-A8E5-40EE-BD7F-235A53454C7E}">
      <dgm:prSet/>
      <dgm:spPr/>
      <dgm:t>
        <a:bodyPr/>
        <a:lstStyle/>
        <a:p>
          <a:pPr rtl="1"/>
          <a:endParaRPr lang="ar-JO"/>
        </a:p>
      </dgm:t>
    </dgm:pt>
    <dgm:pt modelId="{71F494CD-A4E6-4F21-B296-D4DCE273AC8D}" type="sibTrans" cxnId="{3BF100D0-A8E5-40EE-BD7F-235A53454C7E}">
      <dgm:prSet/>
      <dgm:spPr/>
      <dgm:t>
        <a:bodyPr/>
        <a:lstStyle/>
        <a:p>
          <a:pPr rtl="1"/>
          <a:endParaRPr lang="ar-JO"/>
        </a:p>
      </dgm:t>
    </dgm:pt>
    <dgm:pt modelId="{915EA14E-B300-4056-9026-DDFB2E69B5B6}">
      <dgm:prSet phldrT="[Text]"/>
      <dgm:spPr/>
      <dgm:t>
        <a:bodyPr/>
        <a:lstStyle/>
        <a:p>
          <a:pPr rtl="1"/>
          <a:r>
            <a:rPr lang="ar-JO" dirty="0" smtClean="0"/>
            <a:t>اما بالنسبة لمال الغير فان المفقود يعتبر ميتاً من تاريخ الفقد </a:t>
          </a:r>
          <a:endParaRPr lang="ar-JO" dirty="0"/>
        </a:p>
      </dgm:t>
    </dgm:pt>
    <dgm:pt modelId="{C38C1374-5F36-4192-9B22-36A04F634619}" type="parTrans" cxnId="{E2B451B5-C98B-458D-A258-D8D376D0457D}">
      <dgm:prSet/>
      <dgm:spPr/>
      <dgm:t>
        <a:bodyPr/>
        <a:lstStyle/>
        <a:p>
          <a:pPr rtl="1"/>
          <a:endParaRPr lang="ar-JO"/>
        </a:p>
      </dgm:t>
    </dgm:pt>
    <dgm:pt modelId="{DA7CD5AD-4FBC-4C06-AA0D-C46B33770C90}" type="sibTrans" cxnId="{E2B451B5-C98B-458D-A258-D8D376D0457D}">
      <dgm:prSet/>
      <dgm:spPr/>
      <dgm:t>
        <a:bodyPr/>
        <a:lstStyle/>
        <a:p>
          <a:pPr rtl="1"/>
          <a:endParaRPr lang="ar-JO"/>
        </a:p>
      </dgm:t>
    </dgm:pt>
    <dgm:pt modelId="{5F71540E-3060-4627-B30F-1FA2D92814E6}" type="pres">
      <dgm:prSet presAssocID="{BAC466B1-D22F-41FF-9989-B5B924C5DA31}" presName="Name0" presStyleCnt="0">
        <dgm:presLayoutVars>
          <dgm:dir val="rev"/>
          <dgm:animLvl val="lvl"/>
          <dgm:resizeHandles val="exact"/>
        </dgm:presLayoutVars>
      </dgm:prSet>
      <dgm:spPr/>
      <dgm:t>
        <a:bodyPr/>
        <a:lstStyle/>
        <a:p>
          <a:pPr rtl="1"/>
          <a:endParaRPr lang="ar-JO"/>
        </a:p>
      </dgm:t>
    </dgm:pt>
    <dgm:pt modelId="{C4FC01A8-D0C2-45E6-A565-50A22E6A7161}" type="pres">
      <dgm:prSet presAssocID="{694C8ABB-0DCB-4E16-B994-9304BCE631C0}" presName="linNode" presStyleCnt="0"/>
      <dgm:spPr/>
    </dgm:pt>
    <dgm:pt modelId="{51D95389-3E32-4325-A9AB-DA58032BED7D}" type="pres">
      <dgm:prSet presAssocID="{694C8ABB-0DCB-4E16-B994-9304BCE631C0}" presName="parentText" presStyleLbl="node1" presStyleIdx="0" presStyleCnt="1" custLinFactNeighborX="-579" custLinFactNeighborY="1413">
        <dgm:presLayoutVars>
          <dgm:chMax val="1"/>
          <dgm:bulletEnabled val="1"/>
        </dgm:presLayoutVars>
      </dgm:prSet>
      <dgm:spPr/>
      <dgm:t>
        <a:bodyPr/>
        <a:lstStyle/>
        <a:p>
          <a:pPr rtl="1"/>
          <a:endParaRPr lang="ar-JO"/>
        </a:p>
      </dgm:t>
    </dgm:pt>
    <dgm:pt modelId="{B9B01EC3-1863-4A74-B4F9-E8362A45A66F}" type="pres">
      <dgm:prSet presAssocID="{694C8ABB-0DCB-4E16-B994-9304BCE631C0}" presName="descendantText" presStyleLbl="alignAccFollowNode1" presStyleIdx="0" presStyleCnt="1">
        <dgm:presLayoutVars>
          <dgm:bulletEnabled val="1"/>
        </dgm:presLayoutVars>
      </dgm:prSet>
      <dgm:spPr/>
      <dgm:t>
        <a:bodyPr/>
        <a:lstStyle/>
        <a:p>
          <a:pPr rtl="1"/>
          <a:endParaRPr lang="ar-JO"/>
        </a:p>
      </dgm:t>
    </dgm:pt>
  </dgm:ptLst>
  <dgm:cxnLst>
    <dgm:cxn modelId="{B2DC0D02-2EBF-4575-AE39-B639236FA54E}" srcId="{BAC466B1-D22F-41FF-9989-B5B924C5DA31}" destId="{694C8ABB-0DCB-4E16-B994-9304BCE631C0}" srcOrd="0" destOrd="0" parTransId="{FF0EB11C-D55F-442D-9F1E-824B57C7AFFD}" sibTransId="{3204E15E-6A80-47E0-872C-EDAC8D2B641B}"/>
    <dgm:cxn modelId="{E2B451B5-C98B-458D-A258-D8D376D0457D}" srcId="{694C8ABB-0DCB-4E16-B994-9304BCE631C0}" destId="{915EA14E-B300-4056-9026-DDFB2E69B5B6}" srcOrd="2" destOrd="0" parTransId="{C38C1374-5F36-4192-9B22-36A04F634619}" sibTransId="{DA7CD5AD-4FBC-4C06-AA0D-C46B33770C90}"/>
    <dgm:cxn modelId="{51339CF4-6F11-4EBF-9D0E-5DDBCD03C716}" type="presOf" srcId="{BAC466B1-D22F-41FF-9989-B5B924C5DA31}" destId="{5F71540E-3060-4627-B30F-1FA2D92814E6}" srcOrd="0" destOrd="0" presId="urn:microsoft.com/office/officeart/2005/8/layout/vList5"/>
    <dgm:cxn modelId="{FDE2C126-4D95-4E49-9296-B7B7B5B5D263}" type="presOf" srcId="{694C8ABB-0DCB-4E16-B994-9304BCE631C0}" destId="{51D95389-3E32-4325-A9AB-DA58032BED7D}" srcOrd="0" destOrd="0" presId="urn:microsoft.com/office/officeart/2005/8/layout/vList5"/>
    <dgm:cxn modelId="{86EFC1D0-228F-47A8-89E1-EEB8CDA80652}" type="presOf" srcId="{67BB3762-C05B-4EB1-89E1-6AB14C8FE849}" destId="{B9B01EC3-1863-4A74-B4F9-E8362A45A66F}" srcOrd="0" destOrd="0" presId="urn:microsoft.com/office/officeart/2005/8/layout/vList5"/>
    <dgm:cxn modelId="{3BF100D0-A8E5-40EE-BD7F-235A53454C7E}" srcId="{694C8ABB-0DCB-4E16-B994-9304BCE631C0}" destId="{7FA3EF57-51E7-46D5-9CB0-3AF3BE8E130E}" srcOrd="1" destOrd="0" parTransId="{D099FFC3-3DB7-4DD6-9D55-85529DC7918F}" sibTransId="{71F494CD-A4E6-4F21-B296-D4DCE273AC8D}"/>
    <dgm:cxn modelId="{F65EB184-8E81-4E91-8ABB-DFC836FE03D1}" type="presOf" srcId="{7FA3EF57-51E7-46D5-9CB0-3AF3BE8E130E}" destId="{B9B01EC3-1863-4A74-B4F9-E8362A45A66F}" srcOrd="0" destOrd="1" presId="urn:microsoft.com/office/officeart/2005/8/layout/vList5"/>
    <dgm:cxn modelId="{EC26CAB0-ABEE-49AA-BCF9-83AD8D732426}" srcId="{694C8ABB-0DCB-4E16-B994-9304BCE631C0}" destId="{67BB3762-C05B-4EB1-89E1-6AB14C8FE849}" srcOrd="0" destOrd="0" parTransId="{8FF6AAB7-EFDD-44F1-BBCD-0D49B6795ABE}" sibTransId="{CC4738C5-87AF-4FFA-ACE6-6E9462202D67}"/>
    <dgm:cxn modelId="{A07DB1D5-E574-4C2D-80CD-AEE9E3BD460D}" type="presOf" srcId="{915EA14E-B300-4056-9026-DDFB2E69B5B6}" destId="{B9B01EC3-1863-4A74-B4F9-E8362A45A66F}" srcOrd="0" destOrd="2" presId="urn:microsoft.com/office/officeart/2005/8/layout/vList5"/>
    <dgm:cxn modelId="{85A66865-E8EE-408F-9D1E-F28E87103920}" type="presParOf" srcId="{5F71540E-3060-4627-B30F-1FA2D92814E6}" destId="{C4FC01A8-D0C2-45E6-A565-50A22E6A7161}" srcOrd="0" destOrd="0" presId="urn:microsoft.com/office/officeart/2005/8/layout/vList5"/>
    <dgm:cxn modelId="{21A2866E-A316-4440-A5E6-26CFE57C2D94}" type="presParOf" srcId="{C4FC01A8-D0C2-45E6-A565-50A22E6A7161}" destId="{51D95389-3E32-4325-A9AB-DA58032BED7D}" srcOrd="0" destOrd="0" presId="urn:microsoft.com/office/officeart/2005/8/layout/vList5"/>
    <dgm:cxn modelId="{08CA1D70-60F5-410B-8222-B3E65037DBB3}" type="presParOf" srcId="{C4FC01A8-D0C2-45E6-A565-50A22E6A7161}" destId="{B9B01EC3-1863-4A74-B4F9-E8362A45A66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8006156-6C94-4F85-8134-2000A388D327}" type="doc">
      <dgm:prSet loTypeId="urn:microsoft.com/office/officeart/2005/8/layout/vList5" loCatId="list" qsTypeId="urn:microsoft.com/office/officeart/2005/8/quickstyle/simple1" qsCatId="simple" csTypeId="urn:microsoft.com/office/officeart/2005/8/colors/colorful1" csCatId="colorful" phldr="1"/>
      <dgm:spPr/>
      <dgm:t>
        <a:bodyPr/>
        <a:lstStyle/>
        <a:p>
          <a:pPr rtl="1"/>
          <a:endParaRPr lang="ar-JO"/>
        </a:p>
      </dgm:t>
    </dgm:pt>
    <dgm:pt modelId="{E74E2035-4BE2-4C06-9547-5E96CB31131C}">
      <dgm:prSet phldrT="[Text]" custT="1"/>
      <dgm:spPr/>
      <dgm:t>
        <a:bodyPr/>
        <a:lstStyle/>
        <a:p>
          <a:pPr rtl="1"/>
          <a:r>
            <a:rPr lang="ar-JO" sz="4000" dirty="0" smtClean="0"/>
            <a:t>حالة ما اذا ظهر المفقود حياً بعد الحكم بموته</a:t>
          </a:r>
          <a:endParaRPr lang="ar-JO" sz="4000" dirty="0"/>
        </a:p>
      </dgm:t>
    </dgm:pt>
    <dgm:pt modelId="{D217741E-D268-4AA5-9EB5-A95C1C4D07A6}" type="parTrans" cxnId="{A66CED48-F604-4B57-B7B5-0767B8349E44}">
      <dgm:prSet/>
      <dgm:spPr/>
      <dgm:t>
        <a:bodyPr/>
        <a:lstStyle/>
        <a:p>
          <a:pPr rtl="1"/>
          <a:endParaRPr lang="ar-JO"/>
        </a:p>
      </dgm:t>
    </dgm:pt>
    <dgm:pt modelId="{DA602A17-05FE-4B17-B4C0-9279F3F66614}" type="sibTrans" cxnId="{A66CED48-F604-4B57-B7B5-0767B8349E44}">
      <dgm:prSet/>
      <dgm:spPr/>
      <dgm:t>
        <a:bodyPr/>
        <a:lstStyle/>
        <a:p>
          <a:pPr rtl="1"/>
          <a:endParaRPr lang="ar-JO"/>
        </a:p>
      </dgm:t>
    </dgm:pt>
    <dgm:pt modelId="{E5BFD2C7-893C-4051-8640-35695F7430CF}">
      <dgm:prSet phldrT="[Text]"/>
      <dgm:spPr/>
      <dgm:t>
        <a:bodyPr/>
        <a:lstStyle/>
        <a:p>
          <a:pPr algn="justLow" rtl="1">
            <a:lnSpc>
              <a:spcPct val="150000"/>
            </a:lnSpc>
          </a:pPr>
          <a:r>
            <a:rPr lang="ar-JO" b="1" dirty="0" smtClean="0">
              <a:effectLst>
                <a:outerShdw blurRad="38100" dist="38100" dir="2700000" algn="tl">
                  <a:srgbClr val="000000">
                    <a:alpha val="43137"/>
                  </a:srgbClr>
                </a:outerShdw>
              </a:effectLst>
            </a:rPr>
            <a:t>يكون له ان يسترد ما بقي قائماً من امواله التي قسمت بين ورثته  له ان يسترد ما يوجد من استحقاقه من ارث مورثه في ايدي ورثة مورثه وما يوجد في ايدي ورثة الموصي</a:t>
          </a:r>
          <a:endParaRPr lang="ar-JO" b="1" dirty="0">
            <a:effectLst>
              <a:outerShdw blurRad="38100" dist="38100" dir="2700000" algn="tl">
                <a:srgbClr val="000000">
                  <a:alpha val="43137"/>
                </a:srgbClr>
              </a:outerShdw>
            </a:effectLst>
          </a:endParaRPr>
        </a:p>
      </dgm:t>
    </dgm:pt>
    <dgm:pt modelId="{44504394-81FD-4284-9E72-ECBEAD0B1EC0}" type="parTrans" cxnId="{17DD23C4-856B-4189-B5C9-882F9A836DAD}">
      <dgm:prSet/>
      <dgm:spPr/>
      <dgm:t>
        <a:bodyPr/>
        <a:lstStyle/>
        <a:p>
          <a:pPr rtl="1"/>
          <a:endParaRPr lang="ar-JO"/>
        </a:p>
      </dgm:t>
    </dgm:pt>
    <dgm:pt modelId="{0C63F99C-6BED-465C-94D5-D07E2A301D39}" type="sibTrans" cxnId="{17DD23C4-856B-4189-B5C9-882F9A836DAD}">
      <dgm:prSet/>
      <dgm:spPr/>
      <dgm:t>
        <a:bodyPr/>
        <a:lstStyle/>
        <a:p>
          <a:pPr rtl="1"/>
          <a:endParaRPr lang="ar-JO"/>
        </a:p>
      </dgm:t>
    </dgm:pt>
    <dgm:pt modelId="{DD1CA756-0731-4C54-9154-E57BDF05DA2C}">
      <dgm:prSet phldrT="[Text]"/>
      <dgm:spPr/>
      <dgm:t>
        <a:bodyPr/>
        <a:lstStyle/>
        <a:p>
          <a:pPr algn="justLow" rtl="1">
            <a:lnSpc>
              <a:spcPct val="150000"/>
            </a:lnSpc>
          </a:pPr>
          <a:r>
            <a:rPr lang="ar-JO" b="1" dirty="0" smtClean="0">
              <a:effectLst>
                <a:outerShdw blurRad="38100" dist="38100" dir="2700000" algn="tl">
                  <a:srgbClr val="000000">
                    <a:alpha val="43137"/>
                  </a:srgbClr>
                </a:outerShdw>
              </a:effectLst>
            </a:rPr>
            <a:t>اما زوجة المفقود فإنها تعود اليه اذا لم تكن قد تزوجت بغيره او كانت قد تزوجت بهذا الغير ولكنه لم يتمتع بها ، وتعود لزوجها الاول اذا كان الزوج الثاني قد تمتع بها و هو عالم بحياة المفقود وقت العقد او قبل الدخول</a:t>
          </a:r>
          <a:endParaRPr lang="ar-JO" b="1" dirty="0">
            <a:effectLst>
              <a:outerShdw blurRad="38100" dist="38100" dir="2700000" algn="tl">
                <a:srgbClr val="000000">
                  <a:alpha val="43137"/>
                </a:srgbClr>
              </a:outerShdw>
            </a:effectLst>
          </a:endParaRPr>
        </a:p>
      </dgm:t>
    </dgm:pt>
    <dgm:pt modelId="{2F0F12C6-A8BC-475B-88A7-6B57D78D49A1}" type="parTrans" cxnId="{728369BA-D10A-4D7C-BFA5-4A79C2511955}">
      <dgm:prSet/>
      <dgm:spPr/>
      <dgm:t>
        <a:bodyPr/>
        <a:lstStyle/>
        <a:p>
          <a:pPr rtl="1"/>
          <a:endParaRPr lang="ar-JO"/>
        </a:p>
      </dgm:t>
    </dgm:pt>
    <dgm:pt modelId="{85363924-A1AF-46DE-8D1A-74BBC5C3DDEA}" type="sibTrans" cxnId="{728369BA-D10A-4D7C-BFA5-4A79C2511955}">
      <dgm:prSet/>
      <dgm:spPr/>
      <dgm:t>
        <a:bodyPr/>
        <a:lstStyle/>
        <a:p>
          <a:pPr rtl="1"/>
          <a:endParaRPr lang="ar-JO"/>
        </a:p>
      </dgm:t>
    </dgm:pt>
    <dgm:pt modelId="{1B9A3A9F-0805-4C3A-883C-272021D5B69C}" type="pres">
      <dgm:prSet presAssocID="{28006156-6C94-4F85-8134-2000A388D327}" presName="Name0" presStyleCnt="0">
        <dgm:presLayoutVars>
          <dgm:dir val="rev"/>
          <dgm:animLvl val="lvl"/>
          <dgm:resizeHandles val="exact"/>
        </dgm:presLayoutVars>
      </dgm:prSet>
      <dgm:spPr/>
      <dgm:t>
        <a:bodyPr/>
        <a:lstStyle/>
        <a:p>
          <a:pPr rtl="1"/>
          <a:endParaRPr lang="ar-JO"/>
        </a:p>
      </dgm:t>
    </dgm:pt>
    <dgm:pt modelId="{E4B7B45B-0CDE-4E5F-80ED-10E8338E6FC2}" type="pres">
      <dgm:prSet presAssocID="{E74E2035-4BE2-4C06-9547-5E96CB31131C}" presName="linNode" presStyleCnt="0"/>
      <dgm:spPr/>
    </dgm:pt>
    <dgm:pt modelId="{450F03D2-F33C-464D-928A-86C04380834E}" type="pres">
      <dgm:prSet presAssocID="{E74E2035-4BE2-4C06-9547-5E96CB31131C}" presName="parentText" presStyleLbl="node1" presStyleIdx="0" presStyleCnt="1">
        <dgm:presLayoutVars>
          <dgm:chMax val="1"/>
          <dgm:bulletEnabled val="1"/>
        </dgm:presLayoutVars>
      </dgm:prSet>
      <dgm:spPr/>
      <dgm:t>
        <a:bodyPr/>
        <a:lstStyle/>
        <a:p>
          <a:pPr rtl="1"/>
          <a:endParaRPr lang="ar-JO"/>
        </a:p>
      </dgm:t>
    </dgm:pt>
    <dgm:pt modelId="{A23B72E6-325C-418A-9FBC-0B93830305D6}" type="pres">
      <dgm:prSet presAssocID="{E74E2035-4BE2-4C06-9547-5E96CB31131C}" presName="descendantText" presStyleLbl="alignAccFollowNode1" presStyleIdx="0" presStyleCnt="1" custScaleY="110138">
        <dgm:presLayoutVars>
          <dgm:bulletEnabled val="1"/>
        </dgm:presLayoutVars>
      </dgm:prSet>
      <dgm:spPr/>
      <dgm:t>
        <a:bodyPr/>
        <a:lstStyle/>
        <a:p>
          <a:pPr rtl="1"/>
          <a:endParaRPr lang="ar-JO"/>
        </a:p>
      </dgm:t>
    </dgm:pt>
  </dgm:ptLst>
  <dgm:cxnLst>
    <dgm:cxn modelId="{7DD503FD-761C-4247-915D-A08305F8CC8B}" type="presOf" srcId="{28006156-6C94-4F85-8134-2000A388D327}" destId="{1B9A3A9F-0805-4C3A-883C-272021D5B69C}" srcOrd="0" destOrd="0" presId="urn:microsoft.com/office/officeart/2005/8/layout/vList5"/>
    <dgm:cxn modelId="{17DD23C4-856B-4189-B5C9-882F9A836DAD}" srcId="{E74E2035-4BE2-4C06-9547-5E96CB31131C}" destId="{E5BFD2C7-893C-4051-8640-35695F7430CF}" srcOrd="0" destOrd="0" parTransId="{44504394-81FD-4284-9E72-ECBEAD0B1EC0}" sibTransId="{0C63F99C-6BED-465C-94D5-D07E2A301D39}"/>
    <dgm:cxn modelId="{78C01AD5-F9BB-4DD4-89C4-3732803CC692}" type="presOf" srcId="{E74E2035-4BE2-4C06-9547-5E96CB31131C}" destId="{450F03D2-F33C-464D-928A-86C04380834E}" srcOrd="0" destOrd="0" presId="urn:microsoft.com/office/officeart/2005/8/layout/vList5"/>
    <dgm:cxn modelId="{A66CED48-F604-4B57-B7B5-0767B8349E44}" srcId="{28006156-6C94-4F85-8134-2000A388D327}" destId="{E74E2035-4BE2-4C06-9547-5E96CB31131C}" srcOrd="0" destOrd="0" parTransId="{D217741E-D268-4AA5-9EB5-A95C1C4D07A6}" sibTransId="{DA602A17-05FE-4B17-B4C0-9279F3F66614}"/>
    <dgm:cxn modelId="{5B03370E-7E8A-492E-B89F-253FDF25C070}" type="presOf" srcId="{E5BFD2C7-893C-4051-8640-35695F7430CF}" destId="{A23B72E6-325C-418A-9FBC-0B93830305D6}" srcOrd="0" destOrd="0" presId="urn:microsoft.com/office/officeart/2005/8/layout/vList5"/>
    <dgm:cxn modelId="{0A80E052-3C5C-4050-BDE3-E95580722AD1}" type="presOf" srcId="{DD1CA756-0731-4C54-9154-E57BDF05DA2C}" destId="{A23B72E6-325C-418A-9FBC-0B93830305D6}" srcOrd="0" destOrd="1" presId="urn:microsoft.com/office/officeart/2005/8/layout/vList5"/>
    <dgm:cxn modelId="{728369BA-D10A-4D7C-BFA5-4A79C2511955}" srcId="{E74E2035-4BE2-4C06-9547-5E96CB31131C}" destId="{DD1CA756-0731-4C54-9154-E57BDF05DA2C}" srcOrd="1" destOrd="0" parTransId="{2F0F12C6-A8BC-475B-88A7-6B57D78D49A1}" sibTransId="{85363924-A1AF-46DE-8D1A-74BBC5C3DDEA}"/>
    <dgm:cxn modelId="{EA5B4389-4C40-4D16-9F42-0BFBAF2D6125}" type="presParOf" srcId="{1B9A3A9F-0805-4C3A-883C-272021D5B69C}" destId="{E4B7B45B-0CDE-4E5F-80ED-10E8338E6FC2}" srcOrd="0" destOrd="0" presId="urn:microsoft.com/office/officeart/2005/8/layout/vList5"/>
    <dgm:cxn modelId="{2E42DD89-6606-418D-81D1-65EB5B959306}" type="presParOf" srcId="{E4B7B45B-0CDE-4E5F-80ED-10E8338E6FC2}" destId="{450F03D2-F33C-464D-928A-86C04380834E}" srcOrd="0" destOrd="0" presId="urn:microsoft.com/office/officeart/2005/8/layout/vList5"/>
    <dgm:cxn modelId="{4049E6C6-F300-48F9-B36B-BAE10A0C91CF}" type="presParOf" srcId="{E4B7B45B-0CDE-4E5F-80ED-10E8338E6FC2}" destId="{A23B72E6-325C-418A-9FBC-0B93830305D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B19FA9-14B0-46A3-AFFE-8D7E644F8E44}">
      <dsp:nvSpPr>
        <dsp:cNvPr id="0" name=""/>
        <dsp:cNvSpPr/>
      </dsp:nvSpPr>
      <dsp:spPr>
        <a:xfrm>
          <a:off x="2649894" y="252715"/>
          <a:ext cx="3974841" cy="3974841"/>
        </a:xfrm>
        <a:prstGeom prst="pie">
          <a:avLst>
            <a:gd name="adj1" fmla="val 16200000"/>
            <a:gd name="adj2" fmla="val 5400000"/>
          </a:avLst>
        </a:prstGeom>
        <a:solidFill>
          <a:schemeClr val="accent2">
            <a:hueOff val="0"/>
            <a:satOff val="0"/>
            <a:lumOff val="0"/>
            <a:alphaOff val="0"/>
          </a:schemeClr>
        </a:solidFill>
        <a:ln w="63500" cap="flat" cmpd="thickThin"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sp>
    <dsp:sp modelId="{B183FE0C-C89B-46DF-BA6A-148E4E7FB291}">
      <dsp:nvSpPr>
        <dsp:cNvPr id="0" name=""/>
        <dsp:cNvSpPr/>
      </dsp:nvSpPr>
      <dsp:spPr>
        <a:xfrm>
          <a:off x="0" y="252715"/>
          <a:ext cx="4637315" cy="3974841"/>
        </a:xfrm>
        <a:prstGeom prst="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273050" lvl="0" indent="0" algn="ctr" defTabSz="1111250" rtl="1">
            <a:lnSpc>
              <a:spcPct val="90000"/>
            </a:lnSpc>
            <a:spcBef>
              <a:spcPct val="0"/>
            </a:spcBef>
            <a:spcAft>
              <a:spcPct val="35000"/>
            </a:spcAft>
          </a:pPr>
          <a:r>
            <a:rPr lang="ar-JO" sz="2500" kern="1200" dirty="0" smtClean="0"/>
            <a:t>للجنين الحق في ثبوت نسبه </a:t>
          </a:r>
          <a:r>
            <a:rPr lang="ar-JO" sz="2500" kern="1200" dirty="0" err="1" smtClean="0"/>
            <a:t>لابيه</a:t>
          </a:r>
          <a:r>
            <a:rPr lang="ar-JO" sz="2500" kern="1200" dirty="0" smtClean="0"/>
            <a:t> وفي اكتساب جنسيته بناء على رابطة الدم التي اخذ بها المشرع الاردني</a:t>
          </a:r>
          <a:endParaRPr lang="ar-JO" sz="2500" kern="1200" dirty="0"/>
        </a:p>
      </dsp:txBody>
      <dsp:txXfrm>
        <a:off x="0" y="252715"/>
        <a:ext cx="4637315" cy="1192455"/>
      </dsp:txXfrm>
    </dsp:sp>
    <dsp:sp modelId="{2BA6BE3C-D1F2-4C35-BD89-4D71C72FD55A}">
      <dsp:nvSpPr>
        <dsp:cNvPr id="0" name=""/>
        <dsp:cNvSpPr/>
      </dsp:nvSpPr>
      <dsp:spPr>
        <a:xfrm>
          <a:off x="3345492" y="1445170"/>
          <a:ext cx="2583644" cy="2583644"/>
        </a:xfrm>
        <a:prstGeom prst="pie">
          <a:avLst>
            <a:gd name="adj1" fmla="val 16200000"/>
            <a:gd name="adj2" fmla="val 5400000"/>
          </a:avLst>
        </a:prstGeom>
        <a:solidFill>
          <a:schemeClr val="accent3">
            <a:hueOff val="0"/>
            <a:satOff val="0"/>
            <a:lumOff val="0"/>
            <a:alphaOff val="0"/>
          </a:schemeClr>
        </a:solidFill>
        <a:ln w="63500" cap="flat" cmpd="thickThin"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sp>
    <dsp:sp modelId="{6B2936E1-3A5B-4033-AAF5-CDD8570C62A1}">
      <dsp:nvSpPr>
        <dsp:cNvPr id="0" name=""/>
        <dsp:cNvSpPr/>
      </dsp:nvSpPr>
      <dsp:spPr>
        <a:xfrm>
          <a:off x="0" y="1445170"/>
          <a:ext cx="4637315" cy="2583644"/>
        </a:xfrm>
        <a:prstGeom prst="rect">
          <a:avLst/>
        </a:prstGeom>
        <a:solidFill>
          <a:schemeClr val="lt1">
            <a:alpha val="90000"/>
            <a:hueOff val="0"/>
            <a:satOff val="0"/>
            <a:lumOff val="0"/>
            <a:alphaOff val="0"/>
          </a:schemeClr>
        </a:solidFill>
        <a:ln w="55000" cap="flat" cmpd="thickThin"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rtl="1">
            <a:lnSpc>
              <a:spcPct val="90000"/>
            </a:lnSpc>
            <a:spcBef>
              <a:spcPct val="0"/>
            </a:spcBef>
            <a:spcAft>
              <a:spcPct val="35000"/>
            </a:spcAft>
          </a:pPr>
          <a:r>
            <a:rPr lang="ar-JO" sz="2500" kern="1200" dirty="0" smtClean="0"/>
            <a:t>للجنين الحق ف الميراث وفق احكام الشريعة الاسلامية، كما و له الحق فيما يوصى له به.</a:t>
          </a:r>
          <a:endParaRPr lang="ar-JO" sz="2500" kern="1200" dirty="0"/>
        </a:p>
      </dsp:txBody>
      <dsp:txXfrm>
        <a:off x="0" y="1445170"/>
        <a:ext cx="4637315" cy="1192451"/>
      </dsp:txXfrm>
    </dsp:sp>
    <dsp:sp modelId="{6B58952E-0409-4D73-8E2D-2A821C58212A}">
      <dsp:nvSpPr>
        <dsp:cNvPr id="0" name=""/>
        <dsp:cNvSpPr/>
      </dsp:nvSpPr>
      <dsp:spPr>
        <a:xfrm>
          <a:off x="4041089" y="2637621"/>
          <a:ext cx="1192451" cy="1192451"/>
        </a:xfrm>
        <a:prstGeom prst="pie">
          <a:avLst>
            <a:gd name="adj1" fmla="val 16200000"/>
            <a:gd name="adj2" fmla="val 5400000"/>
          </a:avLst>
        </a:prstGeom>
        <a:solidFill>
          <a:schemeClr val="accent4">
            <a:hueOff val="0"/>
            <a:satOff val="0"/>
            <a:lumOff val="0"/>
            <a:alphaOff val="0"/>
          </a:schemeClr>
        </a:solidFill>
        <a:ln w="63500" cap="flat" cmpd="thickThin"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sp>
    <dsp:sp modelId="{BA6E509A-1CD3-4421-9047-2D93CF5FB831}">
      <dsp:nvSpPr>
        <dsp:cNvPr id="0" name=""/>
        <dsp:cNvSpPr/>
      </dsp:nvSpPr>
      <dsp:spPr>
        <a:xfrm>
          <a:off x="0" y="2637621"/>
          <a:ext cx="4637315" cy="1192451"/>
        </a:xfrm>
        <a:prstGeom prst="rect">
          <a:avLst/>
        </a:prstGeom>
        <a:solidFill>
          <a:schemeClr val="lt1">
            <a:alpha val="9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rtl="1">
            <a:lnSpc>
              <a:spcPct val="90000"/>
            </a:lnSpc>
            <a:spcBef>
              <a:spcPct val="0"/>
            </a:spcBef>
            <a:spcAft>
              <a:spcPct val="35000"/>
            </a:spcAft>
          </a:pPr>
          <a:r>
            <a:rPr lang="ar-JO" sz="2500" kern="1200" dirty="0" smtClean="0"/>
            <a:t>له الحق فيما يشترط لصالحه في عقد الاشتراط لمصلحة الغير</a:t>
          </a:r>
          <a:endParaRPr lang="ar-JO" sz="2500" kern="1200" dirty="0"/>
        </a:p>
      </dsp:txBody>
      <dsp:txXfrm>
        <a:off x="0" y="2637621"/>
        <a:ext cx="4637315" cy="11924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C941B5-CA01-42DC-BDE6-4A45C908C6C4}">
      <dsp:nvSpPr>
        <dsp:cNvPr id="0" name=""/>
        <dsp:cNvSpPr/>
      </dsp:nvSpPr>
      <dsp:spPr>
        <a:xfrm>
          <a:off x="4090162" y="674431"/>
          <a:ext cx="3271410" cy="163570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33020" rIns="49530" bIns="33020" numCol="1" spcCol="1270" anchor="ctr" anchorCtr="0">
          <a:noAutofit/>
        </a:bodyPr>
        <a:lstStyle/>
        <a:p>
          <a:pPr lvl="0" algn="ctr" defTabSz="1155700" rtl="1">
            <a:lnSpc>
              <a:spcPct val="90000"/>
            </a:lnSpc>
            <a:spcBef>
              <a:spcPct val="0"/>
            </a:spcBef>
            <a:spcAft>
              <a:spcPct val="35000"/>
            </a:spcAft>
          </a:pPr>
          <a:r>
            <a:rPr lang="ar-JO" sz="2600" kern="1200" dirty="0" smtClean="0"/>
            <a:t>اذا كان المفقود قد غاب في ظروف يغلب عليها الهلاك (مثال : فقد في ساحة حرب او غرق سفينة)</a:t>
          </a:r>
          <a:endParaRPr lang="ar-JO" sz="2600" kern="1200" dirty="0"/>
        </a:p>
      </dsp:txBody>
      <dsp:txXfrm>
        <a:off x="4138070" y="722339"/>
        <a:ext cx="3175594" cy="1539889"/>
      </dsp:txXfrm>
    </dsp:sp>
    <dsp:sp modelId="{215461E5-C6A4-4910-8DA0-A7A6DCB243F1}">
      <dsp:nvSpPr>
        <dsp:cNvPr id="0" name=""/>
        <dsp:cNvSpPr/>
      </dsp:nvSpPr>
      <dsp:spPr>
        <a:xfrm>
          <a:off x="6707291" y="2310136"/>
          <a:ext cx="327141" cy="1226779"/>
        </a:xfrm>
        <a:custGeom>
          <a:avLst/>
          <a:gdLst/>
          <a:ahLst/>
          <a:cxnLst/>
          <a:rect l="0" t="0" r="0" b="0"/>
          <a:pathLst>
            <a:path>
              <a:moveTo>
                <a:pt x="327141" y="0"/>
              </a:moveTo>
              <a:lnTo>
                <a:pt x="327141" y="1226779"/>
              </a:lnTo>
              <a:lnTo>
                <a:pt x="0" y="1226779"/>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01BDBF-EB4F-4A5A-BF30-F179A329E570}">
      <dsp:nvSpPr>
        <dsp:cNvPr id="0" name=""/>
        <dsp:cNvSpPr/>
      </dsp:nvSpPr>
      <dsp:spPr>
        <a:xfrm>
          <a:off x="4090162" y="2719063"/>
          <a:ext cx="2617128" cy="16357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1435" tIns="34290" rIns="51435" bIns="34290" numCol="1" spcCol="1270" anchor="ctr" anchorCtr="0">
          <a:noAutofit/>
        </a:bodyPr>
        <a:lstStyle/>
        <a:p>
          <a:pPr lvl="0" algn="ctr" defTabSz="1200150" rtl="1">
            <a:lnSpc>
              <a:spcPct val="90000"/>
            </a:lnSpc>
            <a:spcBef>
              <a:spcPct val="0"/>
            </a:spcBef>
            <a:spcAft>
              <a:spcPct val="35000"/>
            </a:spcAft>
          </a:pPr>
          <a:r>
            <a:rPr lang="ar-JO" sz="2700" kern="1200" dirty="0" smtClean="0"/>
            <a:t>يحكم القاضي بموته بعد 4 سنوات </a:t>
          </a:r>
          <a:r>
            <a:rPr lang="ar-JO" sz="2700" kern="1200" smtClean="0"/>
            <a:t>من تاريخ فقده</a:t>
          </a:r>
          <a:endParaRPr lang="ar-JO" sz="2700" kern="1200"/>
        </a:p>
      </dsp:txBody>
      <dsp:txXfrm>
        <a:off x="4138070" y="2766971"/>
        <a:ext cx="2521312" cy="1539889"/>
      </dsp:txXfrm>
    </dsp:sp>
    <dsp:sp modelId="{7CAFFCB3-C8C5-434B-BF40-9018E9F9DB42}">
      <dsp:nvSpPr>
        <dsp:cNvPr id="0" name=""/>
        <dsp:cNvSpPr/>
      </dsp:nvSpPr>
      <dsp:spPr>
        <a:xfrm>
          <a:off x="1814" y="696660"/>
          <a:ext cx="3271410" cy="163570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33020" rIns="49530" bIns="33020" numCol="1" spcCol="1270" anchor="ctr" anchorCtr="0">
          <a:noAutofit/>
        </a:bodyPr>
        <a:lstStyle/>
        <a:p>
          <a:pPr lvl="0" algn="ctr" defTabSz="1155700" rtl="1">
            <a:lnSpc>
              <a:spcPct val="90000"/>
            </a:lnSpc>
            <a:spcBef>
              <a:spcPct val="0"/>
            </a:spcBef>
            <a:spcAft>
              <a:spcPct val="35000"/>
            </a:spcAft>
          </a:pPr>
          <a:r>
            <a:rPr lang="ar-JO" sz="2600" kern="1200" dirty="0" smtClean="0"/>
            <a:t>اذا كان المفقود قد غاب في ظروف لا يغلب عليها الهلاك فيها الهلاك (كمن خرج في رحلة او سافر في طلب العلم)</a:t>
          </a:r>
          <a:endParaRPr lang="ar-JO" sz="2600" kern="1200" dirty="0"/>
        </a:p>
      </dsp:txBody>
      <dsp:txXfrm>
        <a:off x="49722" y="744568"/>
        <a:ext cx="3175594" cy="1539889"/>
      </dsp:txXfrm>
    </dsp:sp>
    <dsp:sp modelId="{1EF5331F-2336-4077-9018-B911C5A0303F}">
      <dsp:nvSpPr>
        <dsp:cNvPr id="0" name=""/>
        <dsp:cNvSpPr/>
      </dsp:nvSpPr>
      <dsp:spPr>
        <a:xfrm>
          <a:off x="2618027" y="2332366"/>
          <a:ext cx="328057" cy="1204549"/>
        </a:xfrm>
        <a:custGeom>
          <a:avLst/>
          <a:gdLst/>
          <a:ahLst/>
          <a:cxnLst/>
          <a:rect l="0" t="0" r="0" b="0"/>
          <a:pathLst>
            <a:path>
              <a:moveTo>
                <a:pt x="328057" y="0"/>
              </a:moveTo>
              <a:lnTo>
                <a:pt x="328057" y="1204549"/>
              </a:lnTo>
              <a:lnTo>
                <a:pt x="0" y="1204549"/>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A61645-BF5E-4EC2-99FA-BAA6AAE5E66E}">
      <dsp:nvSpPr>
        <dsp:cNvPr id="0" name=""/>
        <dsp:cNvSpPr/>
      </dsp:nvSpPr>
      <dsp:spPr>
        <a:xfrm>
          <a:off x="898" y="2719063"/>
          <a:ext cx="2617128" cy="16357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1435" tIns="34290" rIns="51435" bIns="34290" numCol="1" spcCol="1270" anchor="ctr" anchorCtr="0">
          <a:noAutofit/>
        </a:bodyPr>
        <a:lstStyle/>
        <a:p>
          <a:pPr lvl="0" algn="ctr" defTabSz="1200150" rtl="1">
            <a:lnSpc>
              <a:spcPct val="90000"/>
            </a:lnSpc>
            <a:spcBef>
              <a:spcPct val="0"/>
            </a:spcBef>
            <a:spcAft>
              <a:spcPct val="35000"/>
            </a:spcAft>
          </a:pPr>
          <a:r>
            <a:rPr lang="ar-JO" sz="2700" kern="1200" dirty="0" smtClean="0"/>
            <a:t>يترك امر تقدير المدة التي يمكن الحكم بعدها بموته لقاضي الموضوع .</a:t>
          </a:r>
          <a:endParaRPr lang="ar-JO" sz="2700" kern="1200" dirty="0"/>
        </a:p>
      </dsp:txBody>
      <dsp:txXfrm>
        <a:off x="48806" y="2766971"/>
        <a:ext cx="2521312" cy="15398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9E3E34-56FA-4D31-88D6-09BA520847AB}">
      <dsp:nvSpPr>
        <dsp:cNvPr id="0" name=""/>
        <dsp:cNvSpPr/>
      </dsp:nvSpPr>
      <dsp:spPr>
        <a:xfrm rot="16200000">
          <a:off x="1163649" y="-774806"/>
          <a:ext cx="3110744" cy="5438044"/>
        </a:xfrm>
        <a:prstGeom prst="round2SameRect">
          <a:avLst/>
        </a:prstGeom>
        <a:solidFill>
          <a:schemeClr val="accent4">
            <a:tint val="40000"/>
            <a:alpha val="90000"/>
            <a:hueOff val="0"/>
            <a:satOff val="0"/>
            <a:lumOff val="0"/>
            <a:alphaOff val="0"/>
          </a:schemeClr>
        </a:solidFill>
        <a:ln w="55000" cap="flat" cmpd="thickThin"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70485" rIns="140970" bIns="70485" numCol="1" spcCol="1270" anchor="ctr" anchorCtr="0">
          <a:noAutofit/>
        </a:bodyPr>
        <a:lstStyle/>
        <a:p>
          <a:pPr marL="285750" lvl="1" indent="-285750" algn="just" defTabSz="1644650" rtl="1">
            <a:lnSpc>
              <a:spcPct val="90000"/>
            </a:lnSpc>
            <a:spcBef>
              <a:spcPct val="0"/>
            </a:spcBef>
            <a:spcAft>
              <a:spcPct val="15000"/>
            </a:spcAft>
            <a:buChar char="••"/>
          </a:pPr>
          <a:r>
            <a:rPr lang="ar-JO" sz="3700" kern="1200" dirty="0" smtClean="0"/>
            <a:t>المفقود يعتبر حياً في حق الاحكام التي تضره وتترتب على ثبوت موته ، وميتاً في حق الاحكام التي تنفعه وتضر غيره وتترتب على ثبوت حياته.</a:t>
          </a:r>
          <a:endParaRPr lang="ar-JO" sz="3700" kern="1200" dirty="0"/>
        </a:p>
      </dsp:txBody>
      <dsp:txXfrm rot="5400000">
        <a:off x="151853" y="540698"/>
        <a:ext cx="5286190" cy="2807036"/>
      </dsp:txXfrm>
    </dsp:sp>
    <dsp:sp modelId="{55832609-CDA0-49A5-A6FD-0C2683CB4252}">
      <dsp:nvSpPr>
        <dsp:cNvPr id="0" name=""/>
        <dsp:cNvSpPr/>
      </dsp:nvSpPr>
      <dsp:spPr>
        <a:xfrm>
          <a:off x="5438044" y="0"/>
          <a:ext cx="3058899" cy="3888431"/>
        </a:xfrm>
        <a:prstGeom prst="roundRect">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rtl="1">
            <a:lnSpc>
              <a:spcPct val="90000"/>
            </a:lnSpc>
            <a:spcBef>
              <a:spcPct val="0"/>
            </a:spcBef>
            <a:spcAft>
              <a:spcPct val="35000"/>
            </a:spcAft>
          </a:pPr>
          <a:r>
            <a:rPr lang="ar-JO" sz="4400" b="1" u="none" kern="1200" dirty="0" smtClean="0">
              <a:effectLst>
                <a:outerShdw blurRad="38100" dist="38100" dir="2700000" algn="tl">
                  <a:srgbClr val="000000">
                    <a:alpha val="43137"/>
                  </a:srgbClr>
                </a:outerShdw>
              </a:effectLst>
            </a:rPr>
            <a:t>مرحلة ما بين الفقد والحكم بموت المفقود</a:t>
          </a:r>
          <a:endParaRPr lang="ar-JO" sz="4400" b="1" u="none" kern="1200" dirty="0">
            <a:effectLst>
              <a:outerShdw blurRad="38100" dist="38100" dir="2700000" algn="tl">
                <a:srgbClr val="000000">
                  <a:alpha val="43137"/>
                </a:srgbClr>
              </a:outerShdw>
            </a:effectLst>
          </a:endParaRPr>
        </a:p>
      </dsp:txBody>
      <dsp:txXfrm>
        <a:off x="5587367" y="149323"/>
        <a:ext cx="2760253" cy="358978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B01EC3-1863-4A74-B4F9-E8362A45A66F}">
      <dsp:nvSpPr>
        <dsp:cNvPr id="0" name=""/>
        <dsp:cNvSpPr/>
      </dsp:nvSpPr>
      <dsp:spPr>
        <a:xfrm rot="16200000">
          <a:off x="498211" y="11219"/>
          <a:ext cx="4075449" cy="5071872"/>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5730" tIns="62865" rIns="125730" bIns="62865" numCol="1" spcCol="1270" anchor="ctr" anchorCtr="0">
          <a:noAutofit/>
        </a:bodyPr>
        <a:lstStyle/>
        <a:p>
          <a:pPr marL="285750" lvl="1" indent="-285750" algn="r" defTabSz="1466850" rtl="1">
            <a:lnSpc>
              <a:spcPct val="90000"/>
            </a:lnSpc>
            <a:spcBef>
              <a:spcPct val="0"/>
            </a:spcBef>
            <a:spcAft>
              <a:spcPct val="15000"/>
            </a:spcAft>
            <a:buChar char="••"/>
          </a:pPr>
          <a:r>
            <a:rPr lang="ar-JO" sz="3300" kern="1200" dirty="0" smtClean="0"/>
            <a:t>تعتبر اموال المفقود تركة لورثته من يوم الحكم بموته وتسم على المستحقين منهم للإرث.</a:t>
          </a:r>
          <a:endParaRPr lang="ar-JO" sz="3300" kern="1200" dirty="0"/>
        </a:p>
        <a:p>
          <a:pPr marL="285750" lvl="1" indent="-285750" algn="r" defTabSz="1466850" rtl="1">
            <a:lnSpc>
              <a:spcPct val="90000"/>
            </a:lnSpc>
            <a:spcBef>
              <a:spcPct val="0"/>
            </a:spcBef>
            <a:spcAft>
              <a:spcPct val="15000"/>
            </a:spcAft>
            <a:buChar char="••"/>
          </a:pPr>
          <a:r>
            <a:rPr lang="ar-JO" sz="3300" kern="1200" dirty="0" smtClean="0"/>
            <a:t> كما و تعتبر زوجته ارملة من يوم صدور الحكم .</a:t>
          </a:r>
          <a:endParaRPr lang="ar-JO" sz="3300" kern="1200" dirty="0"/>
        </a:p>
        <a:p>
          <a:pPr marL="285750" lvl="1" indent="-285750" algn="r" defTabSz="1466850" rtl="1">
            <a:lnSpc>
              <a:spcPct val="90000"/>
            </a:lnSpc>
            <a:spcBef>
              <a:spcPct val="0"/>
            </a:spcBef>
            <a:spcAft>
              <a:spcPct val="15000"/>
            </a:spcAft>
            <a:buChar char="••"/>
          </a:pPr>
          <a:r>
            <a:rPr lang="ar-JO" sz="3300" kern="1200" dirty="0" smtClean="0"/>
            <a:t>اما بالنسبة لمال الغير فان المفقود يعتبر ميتاً من تاريخ الفقد </a:t>
          </a:r>
          <a:endParaRPr lang="ar-JO" sz="3300" kern="1200" dirty="0"/>
        </a:p>
      </dsp:txBody>
      <dsp:txXfrm rot="5400000">
        <a:off x="198947" y="708377"/>
        <a:ext cx="4872925" cy="3677555"/>
      </dsp:txXfrm>
    </dsp:sp>
    <dsp:sp modelId="{51D95389-3E32-4325-A9AB-DA58032BED7D}">
      <dsp:nvSpPr>
        <dsp:cNvPr id="0" name=""/>
        <dsp:cNvSpPr/>
      </dsp:nvSpPr>
      <dsp:spPr>
        <a:xfrm>
          <a:off x="5042505" y="0"/>
          <a:ext cx="2852928" cy="5094312"/>
        </a:xfrm>
        <a:prstGeom prst="roundRect">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82880" tIns="91440" rIns="182880" bIns="91440" numCol="1" spcCol="1270" anchor="ctr" anchorCtr="0">
          <a:noAutofit/>
        </a:bodyPr>
        <a:lstStyle/>
        <a:p>
          <a:pPr lvl="0" algn="ctr" defTabSz="2133600" rtl="1">
            <a:lnSpc>
              <a:spcPct val="90000"/>
            </a:lnSpc>
            <a:spcBef>
              <a:spcPct val="0"/>
            </a:spcBef>
            <a:spcAft>
              <a:spcPct val="35000"/>
            </a:spcAft>
          </a:pPr>
          <a:r>
            <a:rPr lang="ar-JO" sz="4800" b="1" kern="1200" dirty="0" smtClean="0">
              <a:effectLst>
                <a:outerShdw blurRad="38100" dist="38100" dir="2700000" algn="tl">
                  <a:srgbClr val="000000">
                    <a:alpha val="43137"/>
                  </a:srgbClr>
                </a:outerShdw>
              </a:effectLst>
            </a:rPr>
            <a:t>مرحلة ما بعد الحكم بموت المفقود</a:t>
          </a:r>
          <a:endParaRPr lang="ar-JO" sz="4800" b="1" kern="1200" dirty="0">
            <a:effectLst>
              <a:outerShdw blurRad="38100" dist="38100" dir="2700000" algn="tl">
                <a:srgbClr val="000000">
                  <a:alpha val="43137"/>
                </a:srgbClr>
              </a:outerShdw>
            </a:effectLst>
          </a:endParaRPr>
        </a:p>
      </dsp:txBody>
      <dsp:txXfrm>
        <a:off x="5181773" y="139268"/>
        <a:ext cx="2574392" cy="481577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3B72E6-325C-418A-9FBC-0B93830305D6}">
      <dsp:nvSpPr>
        <dsp:cNvPr id="0" name=""/>
        <dsp:cNvSpPr/>
      </dsp:nvSpPr>
      <dsp:spPr>
        <a:xfrm rot="16200000">
          <a:off x="-129386" y="489044"/>
          <a:ext cx="5330645" cy="5071872"/>
        </a:xfrm>
        <a:prstGeom prst="round2SameRect">
          <a:avLst/>
        </a:prstGeom>
        <a:solidFill>
          <a:schemeClr val="accent2">
            <a:tint val="40000"/>
            <a:alpha val="90000"/>
            <a:hueOff val="0"/>
            <a:satOff val="0"/>
            <a:lumOff val="0"/>
            <a:alphaOff val="0"/>
          </a:schemeClr>
        </a:solidFill>
        <a:ln w="55000" cap="flat" cmpd="thickThin"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justLow" defTabSz="1066800" rtl="1">
            <a:lnSpc>
              <a:spcPct val="150000"/>
            </a:lnSpc>
            <a:spcBef>
              <a:spcPct val="0"/>
            </a:spcBef>
            <a:spcAft>
              <a:spcPct val="15000"/>
            </a:spcAft>
            <a:buChar char="••"/>
          </a:pPr>
          <a:r>
            <a:rPr lang="ar-JO" sz="2400" b="1" kern="1200" dirty="0" smtClean="0">
              <a:effectLst>
                <a:outerShdw blurRad="38100" dist="38100" dir="2700000" algn="tl">
                  <a:srgbClr val="000000">
                    <a:alpha val="43137"/>
                  </a:srgbClr>
                </a:outerShdw>
              </a:effectLst>
            </a:rPr>
            <a:t>يكون له ان يسترد ما بقي قائماً من امواله التي قسمت بين ورثته  له ان يسترد ما يوجد من استحقاقه من ارث مورثه في ايدي ورثة مورثه وما يوجد في ايدي ورثة الموصي</a:t>
          </a:r>
          <a:endParaRPr lang="ar-JO" sz="2400" b="1" kern="1200" dirty="0">
            <a:effectLst>
              <a:outerShdw blurRad="38100" dist="38100" dir="2700000" algn="tl">
                <a:srgbClr val="000000">
                  <a:alpha val="43137"/>
                </a:srgbClr>
              </a:outerShdw>
            </a:effectLst>
          </a:endParaRPr>
        </a:p>
        <a:p>
          <a:pPr marL="228600" lvl="1" indent="-228600" algn="justLow" defTabSz="1066800" rtl="1">
            <a:lnSpc>
              <a:spcPct val="150000"/>
            </a:lnSpc>
            <a:spcBef>
              <a:spcPct val="0"/>
            </a:spcBef>
            <a:spcAft>
              <a:spcPct val="15000"/>
            </a:spcAft>
            <a:buChar char="••"/>
          </a:pPr>
          <a:r>
            <a:rPr lang="ar-JO" sz="2400" b="1" kern="1200" dirty="0" smtClean="0">
              <a:effectLst>
                <a:outerShdw blurRad="38100" dist="38100" dir="2700000" algn="tl">
                  <a:srgbClr val="000000">
                    <a:alpha val="43137"/>
                  </a:srgbClr>
                </a:outerShdw>
              </a:effectLst>
            </a:rPr>
            <a:t>اما زوجة المفقود فإنها تعود اليه اذا لم تكن قد تزوجت بغيره او كانت قد تزوجت بهذا الغير ولكنه لم يتمتع بها ، وتعود لزوجها الاول اذا كان الزوج الثاني قد تمتع بها و هو عالم بحياة المفقود وقت العقد او قبل الدخول</a:t>
          </a:r>
          <a:endParaRPr lang="ar-JO" sz="2400" b="1" kern="1200" dirty="0">
            <a:effectLst>
              <a:outerShdw blurRad="38100" dist="38100" dir="2700000" algn="tl">
                <a:srgbClr val="000000">
                  <a:alpha val="43137"/>
                </a:srgbClr>
              </a:outerShdw>
            </a:effectLst>
          </a:endParaRPr>
        </a:p>
      </dsp:txBody>
      <dsp:txXfrm rot="5400000">
        <a:off x="247588" y="607246"/>
        <a:ext cx="4824284" cy="4835469"/>
      </dsp:txXfrm>
    </dsp:sp>
    <dsp:sp modelId="{450F03D2-F33C-464D-928A-86C04380834E}">
      <dsp:nvSpPr>
        <dsp:cNvPr id="0" name=""/>
        <dsp:cNvSpPr/>
      </dsp:nvSpPr>
      <dsp:spPr>
        <a:xfrm>
          <a:off x="5071872" y="0"/>
          <a:ext cx="2852928" cy="6049962"/>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1">
            <a:lnSpc>
              <a:spcPct val="90000"/>
            </a:lnSpc>
            <a:spcBef>
              <a:spcPct val="0"/>
            </a:spcBef>
            <a:spcAft>
              <a:spcPct val="35000"/>
            </a:spcAft>
          </a:pPr>
          <a:r>
            <a:rPr lang="ar-JO" sz="4000" kern="1200" dirty="0" smtClean="0"/>
            <a:t>حالة ما اذا ظهر المفقود حياً بعد الحكم بموته</a:t>
          </a:r>
          <a:endParaRPr lang="ar-JO" sz="4000" kern="1200" dirty="0"/>
        </a:p>
      </dsp:txBody>
      <dsp:txXfrm>
        <a:off x="5211140" y="139268"/>
        <a:ext cx="2574392" cy="5771426"/>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1/29/2019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a:t>
            </a:fld>
            <a:endParaRPr lang="en-US" altLang="en-US" dirty="0"/>
          </a:p>
        </p:txBody>
      </p:sp>
    </p:spTree>
    <p:extLst>
      <p:ext uri="{BB962C8B-B14F-4D97-AF65-F5344CB8AC3E}">
        <p14:creationId xmlns:p14="http://schemas.microsoft.com/office/powerpoint/2010/main" val="3440656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30</a:t>
            </a:fld>
            <a:endParaRPr lang="en-US"/>
          </a:p>
        </p:txBody>
      </p:sp>
    </p:spTree>
    <p:extLst>
      <p:ext uri="{BB962C8B-B14F-4D97-AF65-F5344CB8AC3E}">
        <p14:creationId xmlns:p14="http://schemas.microsoft.com/office/powerpoint/2010/main" val="9811799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31</a:t>
            </a:fld>
            <a:endParaRPr lang="en-US"/>
          </a:p>
        </p:txBody>
      </p:sp>
    </p:spTree>
    <p:extLst>
      <p:ext uri="{BB962C8B-B14F-4D97-AF65-F5344CB8AC3E}">
        <p14:creationId xmlns:p14="http://schemas.microsoft.com/office/powerpoint/2010/main" val="33110819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32</a:t>
            </a:fld>
            <a:endParaRPr lang="en-US"/>
          </a:p>
        </p:txBody>
      </p:sp>
    </p:spTree>
    <p:extLst>
      <p:ext uri="{BB962C8B-B14F-4D97-AF65-F5344CB8AC3E}">
        <p14:creationId xmlns:p14="http://schemas.microsoft.com/office/powerpoint/2010/main" val="12534695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33</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14</a:t>
            </a:fld>
            <a:endParaRPr lang="en-US" altLang="en-US" dirty="0"/>
          </a:p>
        </p:txBody>
      </p:sp>
    </p:spTree>
    <p:extLst>
      <p:ext uri="{BB962C8B-B14F-4D97-AF65-F5344CB8AC3E}">
        <p14:creationId xmlns:p14="http://schemas.microsoft.com/office/powerpoint/2010/main" val="878083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20</a:t>
            </a:fld>
            <a:endParaRPr lang="en-US"/>
          </a:p>
        </p:txBody>
      </p:sp>
    </p:spTree>
    <p:extLst>
      <p:ext uri="{BB962C8B-B14F-4D97-AF65-F5344CB8AC3E}">
        <p14:creationId xmlns:p14="http://schemas.microsoft.com/office/powerpoint/2010/main" val="2327445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21</a:t>
            </a:fld>
            <a:endParaRPr lang="en-US"/>
          </a:p>
        </p:txBody>
      </p:sp>
    </p:spTree>
    <p:extLst>
      <p:ext uri="{BB962C8B-B14F-4D97-AF65-F5344CB8AC3E}">
        <p14:creationId xmlns:p14="http://schemas.microsoft.com/office/powerpoint/2010/main" val="41298159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23</a:t>
            </a:fld>
            <a:endParaRPr lang="en-US"/>
          </a:p>
        </p:txBody>
      </p:sp>
    </p:spTree>
    <p:extLst>
      <p:ext uri="{BB962C8B-B14F-4D97-AF65-F5344CB8AC3E}">
        <p14:creationId xmlns:p14="http://schemas.microsoft.com/office/powerpoint/2010/main" val="138294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25</a:t>
            </a:fld>
            <a:endParaRPr lang="en-US"/>
          </a:p>
        </p:txBody>
      </p:sp>
    </p:spTree>
    <p:extLst>
      <p:ext uri="{BB962C8B-B14F-4D97-AF65-F5344CB8AC3E}">
        <p14:creationId xmlns:p14="http://schemas.microsoft.com/office/powerpoint/2010/main" val="26574217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27</a:t>
            </a:fld>
            <a:endParaRPr lang="en-US"/>
          </a:p>
        </p:txBody>
      </p:sp>
    </p:spTree>
    <p:extLst>
      <p:ext uri="{BB962C8B-B14F-4D97-AF65-F5344CB8AC3E}">
        <p14:creationId xmlns:p14="http://schemas.microsoft.com/office/powerpoint/2010/main" val="6047892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28</a:t>
            </a:fld>
            <a:endParaRPr lang="en-US"/>
          </a:p>
        </p:txBody>
      </p:sp>
    </p:spTree>
    <p:extLst>
      <p:ext uri="{BB962C8B-B14F-4D97-AF65-F5344CB8AC3E}">
        <p14:creationId xmlns:p14="http://schemas.microsoft.com/office/powerpoint/2010/main" val="26732702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29</a:t>
            </a:fld>
            <a:endParaRPr lang="en-US"/>
          </a:p>
        </p:txBody>
      </p:sp>
    </p:spTree>
    <p:extLst>
      <p:ext uri="{BB962C8B-B14F-4D97-AF65-F5344CB8AC3E}">
        <p14:creationId xmlns:p14="http://schemas.microsoft.com/office/powerpoint/2010/main" val="33641465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3FDB82C9-3422-46FB-9FC4-F2757D79D4F2}" type="datetime1">
              <a:rPr lang="en-US" smtClean="0"/>
              <a:t>1/29/2019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1DCED6BA-BB6B-43BF-ACE2-7CCF03EB9710}" type="datetime1">
              <a:rPr lang="en-US" smtClean="0"/>
              <a:t>1/29/2019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F121BAFA-A82B-4154-A174-4DB431C9EFD8}" type="datetime1">
              <a:rPr lang="en-US" smtClean="0"/>
              <a:t>1/29/2019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B6803BFB-70A4-40DB-B641-3AE87EDB99A3}" type="datetime1">
              <a:rPr lang="en-US" smtClean="0"/>
              <a:t>1/29/2019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C7F0C4E4-8A23-4D5F-91DD-1C058B68F1E9}" type="datetime1">
              <a:rPr lang="en-US" smtClean="0"/>
              <a:t>1/29/2019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A8A10F9A-6E59-4DC8-BDC6-4F41D1C39F12}" type="datetime1">
              <a:rPr lang="en-US" smtClean="0"/>
              <a:t>1/29/2019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0818A539-9E87-4A94-9F49-A064944D6FB1}" type="datetime1">
              <a:rPr lang="en-US" smtClean="0"/>
              <a:t>1/29/2019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D76459BF-E03C-49C9-9F81-39669B698DF1}" type="datetime1">
              <a:rPr lang="en-US" smtClean="0"/>
              <a:t>1/29/2019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D37EF8A1-2984-4C06-B77B-553A93450BFF}" type="datetime1">
              <a:rPr lang="en-US" smtClean="0"/>
              <a:t>1/29/2019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62C15B63-B185-446A-86D4-EDB599A7B588}" type="datetime1">
              <a:rPr lang="en-US" smtClean="0"/>
              <a:t>1/29/2019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07DDF1CD-3C23-4867-81C1-3FF40E18FFFB}" type="datetime1">
              <a:rPr lang="en-US" smtClean="0"/>
              <a:t>1/29/2019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CE2674E6-142B-4BC4-A414-2A7E7203DD8D}" type="datetime1">
              <a:rPr lang="en-US" smtClean="0"/>
              <a:t>1/29/2019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sz="3600" dirty="0">
                <a:solidFill>
                  <a:srgbClr val="FFFF00"/>
                </a:solidFill>
                <a:effectLst/>
                <a:latin typeface="Simplified Arabic" panose="02020603050405020304" pitchFamily="18" charset="-78"/>
                <a:cs typeface="Simplified Arabic" panose="02020603050405020304" pitchFamily="18" charset="-78"/>
              </a:rPr>
              <a:t>اشخاص </a:t>
            </a:r>
            <a:r>
              <a:rPr lang="ar-JO" sz="3600" dirty="0" smtClean="0">
                <a:solidFill>
                  <a:srgbClr val="FFFF00"/>
                </a:solidFill>
                <a:effectLst/>
                <a:latin typeface="Simplified Arabic" panose="02020603050405020304" pitchFamily="18" charset="-78"/>
                <a:cs typeface="Simplified Arabic" panose="02020603050405020304" pitchFamily="18" charset="-78"/>
              </a:rPr>
              <a:t>الحق(1) (الشخص </a:t>
            </a:r>
            <a:r>
              <a:rPr lang="ar-JO" sz="3600" dirty="0">
                <a:solidFill>
                  <a:srgbClr val="FFFF00"/>
                </a:solidFill>
                <a:effectLst/>
                <a:latin typeface="Simplified Arabic" panose="02020603050405020304" pitchFamily="18" charset="-78"/>
                <a:cs typeface="Simplified Arabic" panose="02020603050405020304" pitchFamily="18" charset="-78"/>
              </a:rPr>
              <a:t>الطبيعي</a:t>
            </a:r>
            <a:r>
              <a:rPr lang="ar-JO" sz="3600" dirty="0" smtClean="0">
                <a:solidFill>
                  <a:srgbClr val="FFFF00"/>
                </a:solidFill>
                <a:effectLst/>
                <a:latin typeface="Simplified Arabic" panose="02020603050405020304" pitchFamily="18" charset="-78"/>
                <a:cs typeface="Simplified Arabic" panose="02020603050405020304" pitchFamily="18" charset="-78"/>
              </a:rPr>
              <a:t>):</a:t>
            </a:r>
            <a:r>
              <a:rPr lang="en-US" sz="3600" dirty="0" smtClean="0">
                <a:solidFill>
                  <a:srgbClr val="FFFF00"/>
                </a:solidFill>
                <a:effectLst/>
                <a:latin typeface="Simplified Arabic" panose="02020603050405020304" pitchFamily="18" charset="-78"/>
                <a:cs typeface="Simplified Arabic" panose="02020603050405020304" pitchFamily="18" charset="-78"/>
              </a:rPr>
              <a:t/>
            </a:r>
            <a:br>
              <a:rPr lang="en-US" sz="3600" dirty="0" smtClean="0">
                <a:solidFill>
                  <a:srgbClr val="FFFF00"/>
                </a:solidFill>
                <a:effectLst/>
                <a:latin typeface="Simplified Arabic" panose="02020603050405020304" pitchFamily="18" charset="-78"/>
                <a:cs typeface="Simplified Arabic" panose="02020603050405020304" pitchFamily="18" charset="-78"/>
              </a:rPr>
            </a:br>
            <a:r>
              <a:rPr lang="ar-JO" sz="3600" dirty="0" smtClean="0">
                <a:solidFill>
                  <a:srgbClr val="FFFF00"/>
                </a:solidFill>
                <a:effectLst/>
                <a:latin typeface="Simplified Arabic" panose="02020603050405020304" pitchFamily="18" charset="-78"/>
                <a:cs typeface="Simplified Arabic" panose="02020603050405020304" pitchFamily="18" charset="-78"/>
              </a:rPr>
              <a:t> </a:t>
            </a:r>
            <a:r>
              <a:rPr lang="ar-JO" sz="3600" dirty="0">
                <a:solidFill>
                  <a:srgbClr val="FFFF00"/>
                </a:solidFill>
                <a:effectLst/>
                <a:latin typeface="Simplified Arabic" panose="02020603050405020304" pitchFamily="18" charset="-78"/>
                <a:cs typeface="Simplified Arabic" panose="02020603050405020304" pitchFamily="18" charset="-78"/>
              </a:rPr>
              <a:t>اهلية الانسان </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762000"/>
            <a:ext cx="7924800" cy="5105400"/>
          </a:xfrm>
          <a:prstGeom prst="rect">
            <a:avLst/>
          </a:prstGeom>
        </p:spPr>
        <p:txBody>
          <a:bodyPr>
            <a:normAutofit/>
          </a:bodyPr>
          <a:lstStyle/>
          <a:p>
            <a:pPr algn="just"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 عليه فقد نص القانون المدني في مادته 31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indent="0" algn="just" rtl="1">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1. تثبت الولادة والوفاة بالسجلات الرسمية المعدة لذلك.</a:t>
            </a:r>
          </a:p>
          <a:p>
            <a:pPr indent="0" algn="just" rtl="1">
              <a:lnSpc>
                <a:spcPct val="150000"/>
              </a:lnSpc>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2. فاذا لم يوجد هذا الدليل، او تبين عدم صحة ما ادرج بالسجلات جاز الاثبات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بأية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وسيلة من وسائل الاثبات القانونية.</a:t>
            </a:r>
          </a:p>
          <a:p>
            <a:pPr algn="just"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10</a:t>
            </a:fld>
            <a:r>
              <a:rPr lang="en-US" altLang="en-US" dirty="0" smtClean="0"/>
              <a:t>/33</a:t>
            </a:r>
            <a:endParaRPr lang="en-US" altLang="en-US" dirty="0"/>
          </a:p>
        </p:txBody>
      </p:sp>
    </p:spTree>
    <p:extLst>
      <p:ext uri="{BB962C8B-B14F-4D97-AF65-F5344CB8AC3E}">
        <p14:creationId xmlns:p14="http://schemas.microsoft.com/office/powerpoint/2010/main" val="1456734253"/>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827584" y="404664"/>
            <a:ext cx="7924800" cy="4114800"/>
          </a:xfrm>
          <a:prstGeom prst="rect">
            <a:avLst/>
          </a:prstGeom>
        </p:spPr>
        <p:txBody>
          <a:bodyPr/>
          <a:lstStyle/>
          <a:p>
            <a:pPr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اما فيما يتعلق بالحمل المستكن فقد اعطى المشرع مجموعة من الحقوق لهذ الحمل تتمثل في:</a:t>
            </a:r>
          </a:p>
          <a:p>
            <a:pPr algn="r"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4" name="Diagram 3"/>
          <p:cNvGraphicFramePr/>
          <p:nvPr>
            <p:extLst>
              <p:ext uri="{D42A27DB-BD31-4B8C-83A1-F6EECF244321}">
                <p14:modId xmlns:p14="http://schemas.microsoft.com/office/powerpoint/2010/main" val="109545634"/>
              </p:ext>
            </p:extLst>
          </p:nvPr>
        </p:nvGraphicFramePr>
        <p:xfrm>
          <a:off x="899592" y="1397000"/>
          <a:ext cx="6624736" cy="4480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3899555886"/>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انتهاء الشخصية القانونية للشخص الطبيعي</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تنتهي شخصية الانسان بموته حيث يصبح الميت غير اهل لاكتساب الحقوق وتحمل الالتزامات.</a:t>
            </a:r>
          </a:p>
          <a:p>
            <a:pPr algn="just"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الوفاة كالميلاد هي واقعة مادية يمكن اثباتها بجميع طرق الاثبات ونظراً لأهمية ثبوت الوفاة فان القوانين تنظم سجلا خاصاً لقيدها</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spTree>
    <p:extLst>
      <p:ext uri="{BB962C8B-B14F-4D97-AF65-F5344CB8AC3E}">
        <p14:creationId xmlns:p14="http://schemas.microsoft.com/office/powerpoint/2010/main" val="2097447538"/>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JO" sz="44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مركز المفقود</a:t>
            </a:r>
            <a:endParaRPr lang="ar-JO" sz="44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تختلط الشكوك في بعض الاحيان بحياة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الانسان،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بحيث لا يعرف على وجه التأكيد ما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كان لا زال حيا ام انه قد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توفى،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ويطلق على الشخص في هذه الحالة وصف المفقود.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spTree>
    <p:extLst>
      <p:ext uri="{BB962C8B-B14F-4D97-AF65-F5344CB8AC3E}">
        <p14:creationId xmlns:p14="http://schemas.microsoft.com/office/powerpoint/2010/main" val="18828324"/>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62000" y="0"/>
            <a:ext cx="7924800" cy="6107360"/>
          </a:xfrm>
          <a:prstGeom prst="rect">
            <a:avLst/>
          </a:prstGeom>
        </p:spPr>
        <p:txBody>
          <a:bodyPr>
            <a:normAutofit fontScale="92500"/>
          </a:bodyPr>
          <a:lstStyle/>
          <a:p>
            <a:pPr algn="justLow"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المفقود هو </a:t>
            </a:r>
            <a:r>
              <a:rPr lang="ar-JO" sz="3600" b="1"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الغائب الذي لا تعلم حاله أهو حي أم ميت. </a:t>
            </a:r>
            <a:endPar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يختلف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المفقود عن الشخص الغائب في أن الأخير هو الشخص حي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بالتأكيد،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وكل ما في الأمر أنه لا يوجد له محل اقامة معلوم خارج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البلاد،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أن له محل اقامة أو موطنا معلوما خارج البلاد و يستحيل عليه مباشرة شؤونه بنفسه بما في ذلك من تعطيل لمصالحه. </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أي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كل مفقود يعتبر غائبا و لكن كل غائب لا يعتبر مفقودا.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14</a:t>
            </a:fld>
            <a:endParaRPr lang="en-US" altLang="en-US" dirty="0"/>
          </a:p>
        </p:txBody>
      </p:sp>
    </p:spTree>
    <p:extLst>
      <p:ext uri="{BB962C8B-B14F-4D97-AF65-F5344CB8AC3E}">
        <p14:creationId xmlns:p14="http://schemas.microsoft.com/office/powerpoint/2010/main" val="1666895838"/>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normAutofit/>
          </a:bodyPr>
          <a:lstStyle/>
          <a:p>
            <a:pPr algn="ct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الاحكام المتعلقة بانتهاء شخصية المفقود</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3474295123"/>
              </p:ext>
            </p:extLst>
          </p:nvPr>
        </p:nvGraphicFramePr>
        <p:xfrm>
          <a:off x="990600" y="914400"/>
          <a:ext cx="7362472"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15</a:t>
            </a:fld>
            <a:r>
              <a:rPr lang="en-US" altLang="en-US" dirty="0" smtClean="0"/>
              <a:t>/33</a:t>
            </a:r>
            <a:endParaRPr lang="en-US" altLang="en-US" dirty="0"/>
          </a:p>
        </p:txBody>
      </p:sp>
    </p:spTree>
    <p:extLst>
      <p:ext uri="{BB962C8B-B14F-4D97-AF65-F5344CB8AC3E}">
        <p14:creationId xmlns:p14="http://schemas.microsoft.com/office/powerpoint/2010/main" val="883569976"/>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57200"/>
            <a:ext cx="7924800" cy="692696"/>
          </a:xfrm>
        </p:spPr>
        <p:txBody>
          <a:bodyPr>
            <a:noAutofit/>
          </a:bodyPr>
          <a:lstStyle/>
          <a:p>
            <a:pPr algn="ctr" rtl="1"/>
            <a:r>
              <a:rPr lang="ar-JO" sz="44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اثار الفقد</a:t>
            </a:r>
            <a:endParaRPr lang="ar-JO" sz="44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893908555"/>
              </p:ext>
            </p:extLst>
          </p:nvPr>
        </p:nvGraphicFramePr>
        <p:xfrm>
          <a:off x="325488" y="1295400"/>
          <a:ext cx="8496944" cy="38884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spTree>
    <p:extLst>
      <p:ext uri="{BB962C8B-B14F-4D97-AF65-F5344CB8AC3E}">
        <p14:creationId xmlns:p14="http://schemas.microsoft.com/office/powerpoint/2010/main" val="1714367882"/>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nvPr>
        </p:nvGraphicFramePr>
        <p:xfrm>
          <a:off x="609600" y="620688"/>
          <a:ext cx="7924800" cy="5094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spTree>
    <p:extLst>
      <p:ext uri="{BB962C8B-B14F-4D97-AF65-F5344CB8AC3E}">
        <p14:creationId xmlns:p14="http://schemas.microsoft.com/office/powerpoint/2010/main" val="3712384544"/>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2246041510"/>
              </p:ext>
            </p:extLst>
          </p:nvPr>
        </p:nvGraphicFramePr>
        <p:xfrm>
          <a:off x="609600" y="274638"/>
          <a:ext cx="7924800" cy="6049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Tree>
    <p:extLst>
      <p:ext uri="{BB962C8B-B14F-4D97-AF65-F5344CB8AC3E}">
        <p14:creationId xmlns:p14="http://schemas.microsoft.com/office/powerpoint/2010/main" val="4121551279"/>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981200"/>
            <a:ext cx="7772400" cy="1470025"/>
          </a:xfrm>
        </p:spPr>
        <p:txBody>
          <a:bodyPr anchor="ctr">
            <a:normAutofit/>
          </a:bodyPr>
          <a:lstStyle/>
          <a:p>
            <a:pPr lvl="0" algn="ctr" rtl="1">
              <a:lnSpc>
                <a:spcPct val="150000"/>
              </a:lnSpc>
            </a:pPr>
            <a:r>
              <a:rPr lang="ar-JO" b="1" dirty="0" smtClean="0">
                <a:solidFill>
                  <a:srgbClr val="FFFF00"/>
                </a:solidFill>
                <a:latin typeface="Simplified Arabic" panose="02020603050405020304" pitchFamily="18" charset="-78"/>
                <a:cs typeface="Simplified Arabic" panose="02020603050405020304" pitchFamily="18" charset="-78"/>
              </a:rPr>
              <a:t>أنواع الأهلية </a:t>
            </a:r>
            <a:endParaRPr lang="en-US" dirty="0">
              <a:solidFill>
                <a:srgbClr val="FFFF00"/>
              </a:solidFill>
              <a:latin typeface="Simplified Arabic" panose="02020603050405020304" pitchFamily="18" charset="-78"/>
              <a:cs typeface="Simplified Arabic" panose="02020603050405020304" pitchFamily="18" charset="-78"/>
            </a:endParaRPr>
          </a:p>
        </p:txBody>
      </p:sp>
      <p:sp>
        <p:nvSpPr>
          <p:cNvPr id="5" name="Title 1"/>
          <p:cNvSpPr txBox="1">
            <a:spLocks/>
          </p:cNvSpPr>
          <p:nvPr/>
        </p:nvSpPr>
        <p:spPr>
          <a:xfrm>
            <a:off x="925905" y="838200"/>
            <a:ext cx="7772400" cy="1470025"/>
          </a:xfrm>
          <a:prstGeom prst="rect">
            <a:avLst/>
          </a:prstGeom>
        </p:spPr>
        <p:txBody>
          <a:bodyPr vert="horz" lIns="91440" tIns="45720" rIns="91440" bIns="45720" rtlCol="0" anchor="ctr" anchorCtr="0">
            <a:noAutofit/>
          </a:bodyPr>
          <a:lstStyle>
            <a:lvl1pPr algn="ctr" defTabSz="914400" rtl="1" eaLnBrk="1" latinLnBrk="0" hangingPunct="1">
              <a:spcBef>
                <a:spcPct val="0"/>
              </a:spcBef>
              <a:buNone/>
              <a:defRPr sz="3200" kern="1200" cap="all" spc="50" baseline="0">
                <a:solidFill>
                  <a:schemeClr val="tx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endParaRPr lang="en-US" sz="4800" dirty="0">
              <a:solidFill>
                <a:srgbClr val="FF0000"/>
              </a:solidFill>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D6DA028E-B514-4AB6-B2EA-B51A3B5E11CF}" type="slidenum">
              <a:rPr lang="en-US" altLang="en-US" smtClean="0"/>
              <a:pPr/>
              <a:t>19</a:t>
            </a:fld>
            <a:endParaRPr lang="en-US" altLang="en-US" dirty="0"/>
          </a:p>
        </p:txBody>
      </p:sp>
    </p:spTree>
    <p:extLst>
      <p:ext uri="{BB962C8B-B14F-4D97-AF65-F5344CB8AC3E}">
        <p14:creationId xmlns:p14="http://schemas.microsoft.com/office/powerpoint/2010/main" val="3124518775"/>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1200329"/>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المقصود بأشخاص الحق؟</a:t>
            </a:r>
          </a:p>
          <a:p>
            <a:pPr algn="r" rtl="1"/>
            <a:r>
              <a:rPr lang="ar-JO" sz="3600" dirty="0" smtClean="0">
                <a:solidFill>
                  <a:schemeClr val="bg1"/>
                </a:solidFill>
                <a:latin typeface="Simplified Arabic" panose="02020603050405020304" pitchFamily="18" charset="-78"/>
                <a:cs typeface="Simplified Arabic" panose="02020603050405020304" pitchFamily="18" charset="-78"/>
              </a:rPr>
              <a:t>كيف تبدأ حياة الانسان وكيف تنتهي؟</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just" rtl="1">
              <a:lnSpc>
                <a:spcPct val="150000"/>
              </a:lnSpc>
            </a:pPr>
            <a:r>
              <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أهلية الوجوب : </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إذا أخذنا بحكم الأصل العام الذي يقضي بأن ثبوت الأهلية للشخص الطبيعي إنما يبدأ ببدء الشخصية الإنسانية فإن ذلك يفضي إلى القول بأن الجنين الذي لم يولد بعد لا يملك أهلية من أي نوع كان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8305800" y="6408738"/>
            <a:ext cx="708025" cy="365125"/>
          </a:xfrm>
        </p:spPr>
        <p:txBody>
          <a:bodyPr/>
          <a:lstStyle/>
          <a:p>
            <a:fld id="{5CC9CE27-4982-444C-9312-3DD47D12EDF3}" type="slidenum">
              <a:rPr lang="en-US" altLang="en-US" smtClean="0"/>
              <a:pPr/>
              <a:t>20</a:t>
            </a:fld>
            <a:r>
              <a:rPr lang="en-US" altLang="en-US" dirty="0" smtClean="0"/>
              <a:t>/33</a:t>
            </a:r>
            <a:endParaRPr lang="en-US" altLang="en-US" dirty="0"/>
          </a:p>
        </p:txBody>
      </p:sp>
    </p:spTree>
    <p:extLst>
      <p:ext uri="{BB962C8B-B14F-4D97-AF65-F5344CB8AC3E}">
        <p14:creationId xmlns:p14="http://schemas.microsoft.com/office/powerpoint/2010/main" val="4275144959"/>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152400"/>
            <a:ext cx="7924800" cy="4800600"/>
          </a:xfrm>
          <a:prstGeom prst="rect">
            <a:avLst/>
          </a:prstGeom>
        </p:spPr>
        <p:txBody>
          <a:bodyPr>
            <a:noAutofit/>
          </a:bodyPr>
          <a:lstStyle/>
          <a:p>
            <a:pPr lvl="0" algn="just" rtl="1">
              <a:lnSpc>
                <a:spcPct val="150000"/>
              </a:lnSpc>
            </a:pPr>
            <a:r>
              <a:rPr lang="ar-JO" sz="3600" b="1" dirty="0" smtClean="0">
                <a:solidFill>
                  <a:srgbClr val="FFFF00"/>
                </a:solidFill>
                <a:latin typeface="Simplified Arabic" panose="02020603050405020304" pitchFamily="18" charset="-78"/>
                <a:cs typeface="Simplified Arabic" panose="02020603050405020304" pitchFamily="18" charset="-78"/>
              </a:rPr>
              <a:t>غير أن تطبيق هذا الأصل قد يفضي من الناحية العملية إلى الإضرار بهذا الجنين لدى ولادته حياً لأننا أنكرنا عليه أن يكون شخصاً من أشخاص القانون وامتنع عليه أن يكون صاحب حق لفقد حقه في الإرث الذي يمكن أن يحصل عليه من متوفى ترك لعائلته تركة معينة ، ولفقد حقه في أن يوصى له بمال . </a:t>
            </a:r>
            <a:endParaRPr lang="en-US" sz="3600" b="1"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21</a:t>
            </a:fld>
            <a:endParaRPr lang="en-US" altLang="en-US" dirty="0"/>
          </a:p>
        </p:txBody>
      </p:sp>
    </p:spTree>
    <p:extLst>
      <p:ext uri="{BB962C8B-B14F-4D97-AF65-F5344CB8AC3E}">
        <p14:creationId xmlns:p14="http://schemas.microsoft.com/office/powerpoint/2010/main" val="2657612007"/>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85800"/>
            <a:ext cx="7924800" cy="5029200"/>
          </a:xfrm>
          <a:prstGeom prst="rect">
            <a:avLst/>
          </a:prstGeom>
        </p:spPr>
        <p:txBody>
          <a:bodyPr>
            <a:normAutofit fontScale="92500"/>
          </a:bodyPr>
          <a:lstStyle/>
          <a:p>
            <a:pPr algn="just" rtl="1">
              <a:lnSpc>
                <a:spcPct val="150000"/>
              </a:lnSpc>
            </a:pPr>
            <a:r>
              <a:rPr lang="ar-JO" sz="3600" b="1" dirty="0">
                <a:solidFill>
                  <a:srgbClr val="FFFF00"/>
                </a:solidFill>
                <a:latin typeface="Simplified Arabic" panose="02020603050405020304" pitchFamily="18" charset="-78"/>
                <a:cs typeface="Simplified Arabic" panose="02020603050405020304" pitchFamily="18" charset="-78"/>
              </a:rPr>
              <a:t>ونظراً لمجافاة هذا الحكم للعدالة فقد نصت القوانين المدنية على أنه إذا حصلت مثل هذه الظروف فتكون للجنين شخصية ترتبط وتتقيد بها فلا تزيد عليها ، لذلك فإن الشخصية القانونية التي يكتسبها الجنين لتغطية مثل هذه الأمور إنما هي شخصية قانونية ناقصة وبالتالي فإن أهليته للوجوب تكون أهلية ناقصة</a:t>
            </a: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22</a:t>
            </a:fld>
            <a:endParaRPr lang="en-US" altLang="en-US" dirty="0"/>
          </a:p>
        </p:txBody>
      </p:sp>
    </p:spTree>
    <p:extLst>
      <p:ext uri="{BB962C8B-B14F-4D97-AF65-F5344CB8AC3E}">
        <p14:creationId xmlns:p14="http://schemas.microsoft.com/office/powerpoint/2010/main" val="3795890495"/>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just" rtl="1">
              <a:lnSpc>
                <a:spcPct val="150000"/>
              </a:lnSpc>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أهلية الأداء :</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أهلية الوجوب التي تثبت للإنسان عبارة عن أهلية ساكنة بمعنى أنها تقرر للشخص حقاً أو تجعله يتحمل بالتزام ما ولكن الممارسة الفعلية للحق وترتيب الإنسان الالتزام على نفسه مردها إلى ما يسمى في القانون بأهلية الأداء .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23</a:t>
            </a:fld>
            <a:endParaRPr lang="en-US" altLang="en-US" dirty="0"/>
          </a:p>
        </p:txBody>
      </p:sp>
    </p:spTree>
    <p:extLst>
      <p:ext uri="{BB962C8B-B14F-4D97-AF65-F5344CB8AC3E}">
        <p14:creationId xmlns:p14="http://schemas.microsoft.com/office/powerpoint/2010/main" val="3961290934"/>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990600"/>
            <a:ext cx="7924800" cy="4724400"/>
          </a:xfrm>
          <a:prstGeom prst="rect">
            <a:avLst/>
          </a:prstGeom>
        </p:spPr>
        <p:txBody>
          <a:bodyPr>
            <a:normAutofit/>
          </a:bodyPr>
          <a:lstStyle/>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أهلية الأداء عبارة عن </a:t>
            </a:r>
            <a:r>
              <a:rPr lang="ar-JO" sz="3600" b="1" u="sng"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صلاحية الإنسان لممارسة حقوقه بنفسه وإلزام نفسه بالتزامات مالية بنفسه أيضاً</a:t>
            </a:r>
            <a:endParaRPr lang="ar-JO" sz="3600" u="sng"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24</a:t>
            </a:fld>
            <a:endParaRPr lang="en-US" altLang="en-US" dirty="0"/>
          </a:p>
        </p:txBody>
      </p:sp>
    </p:spTree>
    <p:extLst>
      <p:ext uri="{BB962C8B-B14F-4D97-AF65-F5344CB8AC3E}">
        <p14:creationId xmlns:p14="http://schemas.microsoft.com/office/powerpoint/2010/main" val="41745249"/>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228600"/>
            <a:ext cx="7924800" cy="4724400"/>
          </a:xfrm>
          <a:prstGeom prst="rect">
            <a:avLst/>
          </a:prstGeom>
        </p:spPr>
        <p:txBody>
          <a:bodyPr>
            <a:noAutofit/>
          </a:bodyPr>
          <a:lstStyle/>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فإن أهلية الأداء هي أهلية إبرام التصرفات القانونية الأداء هي إبرام التصرفات القانونية ولذلك يمكننا التمييز ما بين أهلية الوجوب وأهلية الأداء بأن أهلية الوجوب إنما تكتسب بمجرد الميلاد وقد تكتسب قبل ذلك أما أهلية الأداء فلا يمكن أن تكون للإنسان إلا إذا بلغ سناً معينة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305800" y="6408738"/>
            <a:ext cx="708025" cy="365125"/>
          </a:xfrm>
        </p:spPr>
        <p:txBody>
          <a:bodyPr/>
          <a:lstStyle/>
          <a:p>
            <a:fld id="{5CC9CE27-4982-444C-9312-3DD47D12EDF3}" type="slidenum">
              <a:rPr lang="en-US" altLang="en-US" smtClean="0"/>
              <a:pPr/>
              <a:t>25</a:t>
            </a:fld>
            <a:r>
              <a:rPr lang="en-US" altLang="en-US" dirty="0" smtClean="0"/>
              <a:t>/33</a:t>
            </a:r>
            <a:endParaRPr lang="en-US" altLang="en-US" dirty="0"/>
          </a:p>
        </p:txBody>
      </p:sp>
    </p:spTree>
    <p:extLst>
      <p:ext uri="{BB962C8B-B14F-4D97-AF65-F5344CB8AC3E}">
        <p14:creationId xmlns:p14="http://schemas.microsoft.com/office/powerpoint/2010/main" val="868370045"/>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3400" y="381000"/>
            <a:ext cx="7924800" cy="4876800"/>
          </a:xfrm>
          <a:prstGeom prst="rect">
            <a:avLst/>
          </a:prstGeom>
        </p:spPr>
        <p:txBody>
          <a:bodyPr>
            <a:noAutofit/>
          </a:bodyPr>
          <a:lstStyle/>
          <a:p>
            <a:pPr lvl="0" algn="just" rtl="1">
              <a:lnSpc>
                <a:spcPct val="170000"/>
              </a:lnSpc>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كما أن أهلية الوجوب تبدأ كاملة بتمام الولادة ولا تتأثر بأي عارض إلى حين الوفاة فلا علاقة لها بصغر سن الإنسان ولا بالأمراض التي يصاب بها وبمعنى آخر فإنه لا علاقة لأهلية الوجوب بإرادة الإنسان في حين أن أهلية الأداء إنما ترتبط بتوافر الإرادة ارتباطاً عضوياً .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70000"/>
              </a:lnSpc>
            </a:pPr>
            <a:endParaRPr lang="ar-JO" sz="32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26</a:t>
            </a:fld>
            <a:endParaRPr lang="en-US" altLang="en-US" dirty="0"/>
          </a:p>
        </p:txBody>
      </p:sp>
    </p:spTree>
    <p:extLst>
      <p:ext uri="{BB962C8B-B14F-4D97-AF65-F5344CB8AC3E}">
        <p14:creationId xmlns:p14="http://schemas.microsoft.com/office/powerpoint/2010/main" val="3257505872"/>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445" y="84562"/>
            <a:ext cx="8229600" cy="1143000"/>
          </a:xfrm>
        </p:spPr>
        <p:txBody>
          <a:bodyPr anchor="ctr"/>
          <a:lstStyle/>
          <a:p>
            <a:pPr lvl="0" algn="just" rtl="1">
              <a:lnSpc>
                <a:spcPct val="150000"/>
              </a:lnSpc>
            </a:pPr>
            <a:r>
              <a:rPr lang="ar-JO" sz="3600" b="1" u="sng" dirty="0" smtClean="0">
                <a:solidFill>
                  <a:schemeClr val="bg1"/>
                </a:solidFill>
                <a:latin typeface="Simplified Arabic" panose="02020603050405020304" pitchFamily="18" charset="-78"/>
                <a:cs typeface="Simplified Arabic" panose="02020603050405020304" pitchFamily="18" charset="-78"/>
              </a:rPr>
              <a:t>أدوار حياة الإنسان وأهلية الأداء </a:t>
            </a:r>
            <a:endParaRPr lang="en-US" sz="3600" u="sng"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54245" y="867159"/>
            <a:ext cx="7924800" cy="4114800"/>
          </a:xfrm>
          <a:prstGeom prst="rect">
            <a:avLst/>
          </a:prstGeom>
        </p:spPr>
        <p:txBody>
          <a:bodyPr>
            <a:noAutofit/>
          </a:bodyPr>
          <a:lstStyle/>
          <a:p>
            <a:pPr lvl="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دور انعدام أهلية الأداء :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يكون للإنسان منذ أن يولد حياً وإلى أن يكمل سن السابعة من عمره أهلية أداء فلا يصح أن يبرم بنفسه أي تصرف من التصرفات القانونية حتى تلك التي تنفعه نفعاً محضاً كقبوله الهبة الخالصة ، ومن باب أولى ليس له أن يجري التصرفات الضارة به كقيامه بهبة شيء من ماله للغير. </a:t>
            </a:r>
            <a:endParaRPr lang="en-US"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27</a:t>
            </a:fld>
            <a:endParaRPr lang="en-US" altLang="en-US" dirty="0"/>
          </a:p>
        </p:txBody>
      </p:sp>
    </p:spTree>
    <p:extLst>
      <p:ext uri="{BB962C8B-B14F-4D97-AF65-F5344CB8AC3E}">
        <p14:creationId xmlns:p14="http://schemas.microsoft.com/office/powerpoint/2010/main" val="1260915588"/>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33400"/>
            <a:ext cx="7924800" cy="4114800"/>
          </a:xfrm>
          <a:prstGeom prst="rect">
            <a:avLst/>
          </a:prstGeom>
        </p:spPr>
        <p:txBody>
          <a:bodyPr>
            <a:noAutofit/>
          </a:bodyPr>
          <a:lstStyle/>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نصت على ذلك المادة (44) من القانون المدني الأردني بقولها "لا يكون أهلاً لمباشرة حقوقه المدنية من كان فاقد التمييز لصغر في السن وكل من لم يبلغ السابعة يعتبر فاقداً للتمييز"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والمادة (117) بقولها "ليس للصغير غير المميز التصرف في ماله وتكون جميع تصرفاته باطلـة»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28</a:t>
            </a:fld>
            <a:endParaRPr lang="en-US" altLang="en-US" dirty="0"/>
          </a:p>
        </p:txBody>
      </p:sp>
    </p:spTree>
    <p:extLst>
      <p:ext uri="{BB962C8B-B14F-4D97-AF65-F5344CB8AC3E}">
        <p14:creationId xmlns:p14="http://schemas.microsoft.com/office/powerpoint/2010/main" val="2236095740"/>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381000"/>
            <a:ext cx="7924800" cy="4114800"/>
          </a:xfrm>
          <a:prstGeom prst="rect">
            <a:avLst/>
          </a:prstGeom>
        </p:spPr>
        <p:txBody>
          <a:bodyPr>
            <a:noAutofit/>
          </a:bodyPr>
          <a:lstStyle/>
          <a:p>
            <a:pPr lvl="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دور نقصان الأهلية </a:t>
            </a:r>
            <a:r>
              <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إذا أكمل الصغير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السابعة،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فيعتبر ناقص أهلية الأداء فهو لا يملك إجراء التصرفات القانونية وإنما يستطيع القيام بقسم من هذه التصرفات على النحو التالي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يستطيع الصغير المميز قبول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التصرفات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التي تنفعه نفعاً محضاً كالهبة الخالصة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29</a:t>
            </a:fld>
            <a:endParaRPr lang="en-US" altLang="en-US" dirty="0"/>
          </a:p>
        </p:txBody>
      </p:sp>
    </p:spTree>
    <p:extLst>
      <p:ext uri="{BB962C8B-B14F-4D97-AF65-F5344CB8AC3E}">
        <p14:creationId xmlns:p14="http://schemas.microsoft.com/office/powerpoint/2010/main" val="45234162"/>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1124744"/>
            <a:ext cx="7924800" cy="4114800"/>
          </a:xfrm>
          <a:prstGeom prst="rect">
            <a:avLst/>
          </a:prstGeom>
        </p:spPr>
        <p:txBody>
          <a:bodyPr>
            <a:normAutofit/>
          </a:bodyPr>
          <a:lstStyle/>
          <a:p>
            <a:pPr lvl="0" algn="justLow" rtl="1"/>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أشخاص الحق هما طرفاه عندما توجد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ضرورة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لوجود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طرفين</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بحيث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يكون أحدهما دائن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والاخر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مدين</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إذا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 يوجد في الحق إلا طرف واحد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هو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صاحب الحق من غير أن تقتضي ضرورة ما بوجود مدين في مواجهته مثال: </a:t>
            </a:r>
            <a:r>
              <a:rPr lang="ar-SA" sz="3600" b="1" u="sng"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 المعنوي والعيني)</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99481776"/>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يستطيع الصغير المميز القيام بالتصرفات التي تدور بطبيعتها بين النفع والضرر ولكن تبقى هذه التصرفات من حيث نفاذها معلقة على إجازة وليّه.</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ولا يستطيع الصغير المميز إجراء التصرفات التي تضره ضرراً محضاً كالتبرع للغير ولو أذن له وليه في ذلك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30</a:t>
            </a:fld>
            <a:r>
              <a:rPr lang="en-US" altLang="en-US" dirty="0" smtClean="0"/>
              <a:t>/33</a:t>
            </a:r>
            <a:endParaRPr lang="en-US" altLang="en-US" dirty="0"/>
          </a:p>
        </p:txBody>
      </p:sp>
    </p:spTree>
    <p:extLst>
      <p:ext uri="{BB962C8B-B14F-4D97-AF65-F5344CB8AC3E}">
        <p14:creationId xmlns:p14="http://schemas.microsoft.com/office/powerpoint/2010/main" val="1804662670"/>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381000"/>
            <a:ext cx="7924800" cy="4495800"/>
          </a:xfrm>
          <a:prstGeom prst="rect">
            <a:avLst/>
          </a:prstGeom>
        </p:spPr>
        <p:txBody>
          <a:bodyPr>
            <a:noAutofit/>
          </a:bodyPr>
          <a:lstStyle/>
          <a:p>
            <a:pPr lvl="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دور الصغير المميز المأذون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للولي بناء على ترخيص من المحكمة أن يسلّم الصغير الذي أكمل الخامسة عشر من عمره مقداراً من ماله فقط ويأذن له في هذا المال بإجراء التصرفات القانونية المدنية والتجارية إذ ليس المقصود من اللفظ الذي استعمله المشرع حرفيته وبالتالي فله أن يبيع وأن يشتري وأن يؤجر ويستأجر في حدود هذا المبلغ وذلك كما يقول النص .</a:t>
            </a:r>
            <a:endParaRPr lang="en-US"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وطبيعي أن تكون جميع تصرفات المأذون في حدود الإذن الممنوح له صحيحة .</a:t>
            </a:r>
            <a:endParaRPr lang="en-US"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31</a:t>
            </a:fld>
            <a:endParaRPr lang="en-US" altLang="en-US" dirty="0"/>
          </a:p>
        </p:txBody>
      </p:sp>
    </p:spTree>
    <p:extLst>
      <p:ext uri="{BB962C8B-B14F-4D97-AF65-F5344CB8AC3E}">
        <p14:creationId xmlns:p14="http://schemas.microsoft.com/office/powerpoint/2010/main" val="2467043047"/>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381000"/>
            <a:ext cx="7924800" cy="4495800"/>
          </a:xfrm>
          <a:prstGeom prst="rect">
            <a:avLst/>
          </a:prstGeom>
        </p:spPr>
        <p:txBody>
          <a:bodyPr>
            <a:noAutofit/>
          </a:bodyPr>
          <a:lstStyle/>
          <a:p>
            <a:pPr lvl="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دور كمال أهلية الأداء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"كل شخص يبلغ سن الرشد متمتعاً بقواه العقلية ولم يحجز عليه يكون كامل الأهلية لمباشرة حقوقه المدنية ، وسن الرشد هي ثماني عشرة سنة شمسية كاملة" .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lvl="0" indent="0" algn="ctr" rtl="1">
              <a:buNone/>
            </a:pPr>
            <a:r>
              <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32</a:t>
            </a:fld>
            <a:endParaRPr lang="en-US" altLang="en-US" dirty="0"/>
          </a:p>
        </p:txBody>
      </p:sp>
    </p:spTree>
    <p:extLst>
      <p:ext uri="{BB962C8B-B14F-4D97-AF65-F5344CB8AC3E}">
        <p14:creationId xmlns:p14="http://schemas.microsoft.com/office/powerpoint/2010/main" val="3136453692"/>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33</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381000"/>
            <a:ext cx="7924800" cy="5362600"/>
          </a:xfrm>
          <a:prstGeom prst="rect">
            <a:avLst/>
          </a:prstGeom>
        </p:spPr>
        <p:txBody>
          <a:bodyPr>
            <a:normAutofit/>
          </a:bodyPr>
          <a:lstStyle/>
          <a:p>
            <a:pPr lvl="0" algn="r" rtl="1"/>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يضم مصطلح الشخص مصطلح الشخص الطبيعي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والشخص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المعنوي</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lvl="0" indent="0" algn="r"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الشخص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الطبيعي هو الإنسان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الشخص الحكمي أو </a:t>
            </a:r>
            <a:r>
              <a:rPr lang="ar-SA" sz="3600" b="1" dirty="0" err="1">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الإعتباري</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وهو الشخص الذي يكون مؤصلاً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باعتبار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لكي يكون صاحب حق أو أن يكون عليه </a:t>
            </a:r>
            <a:r>
              <a:rPr lang="ar-SA" sz="3600" b="1" dirty="0" err="1">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إلتزام</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4</a:t>
            </a:fld>
            <a:endParaRPr lang="en-US" altLang="en-US" dirty="0"/>
          </a:p>
        </p:txBody>
      </p:sp>
    </p:spTree>
    <p:extLst>
      <p:ext uri="{BB962C8B-B14F-4D97-AF65-F5344CB8AC3E}">
        <p14:creationId xmlns:p14="http://schemas.microsoft.com/office/powerpoint/2010/main" val="3305047117"/>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9724"/>
            <a:ext cx="7924800" cy="1143000"/>
          </a:xfrm>
        </p:spPr>
        <p:txBody>
          <a:bodyPr anchor="ct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الشخص الطبيعي</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3568" y="836712"/>
            <a:ext cx="7924800" cy="4258816"/>
          </a:xfrm>
          <a:prstGeom prst="rect">
            <a:avLst/>
          </a:prstGeom>
        </p:spPr>
        <p:txBody>
          <a:bodyPr>
            <a:normAutofit/>
          </a:bodyPr>
          <a:lstStyle/>
          <a:p>
            <a:pPr lvl="0" algn="just" rtl="1">
              <a:lnSpc>
                <a:spcPct val="150000"/>
              </a:lnSpc>
            </a:pP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هو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الإنسان الذي ينظر اليه القانون في زاوية تمتعه بالحقوق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وتحمله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الواجبات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والالتزامات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pP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الإنسان في الوقت الحاضر يصلح لأن يتمتع بالحقوق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وتحمل الالتزامات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بعد أن كان يفقد حقوقه إذا ما اصبح عبداً في العصور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الماضي</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ة</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8153400" y="6408738"/>
            <a:ext cx="860425" cy="365125"/>
          </a:xfrm>
        </p:spPr>
        <p:txBody>
          <a:bodyPr/>
          <a:lstStyle/>
          <a:p>
            <a:pPr algn="l" rtl="1"/>
            <a:fld id="{5CC9CE27-4982-444C-9312-3DD47D12EDF3}" type="slidenum">
              <a:rPr lang="en-US" altLang="en-US" smtClean="0"/>
              <a:pPr algn="l" rtl="1"/>
              <a:t>5</a:t>
            </a:fld>
            <a:r>
              <a:rPr lang="en-US" altLang="en-US" dirty="0" smtClean="0"/>
              <a:t>/33</a:t>
            </a:r>
            <a:endParaRPr lang="en-US" altLang="en-US" dirty="0"/>
          </a:p>
        </p:txBody>
      </p:sp>
    </p:spTree>
    <p:extLst>
      <p:ext uri="{BB962C8B-B14F-4D97-AF65-F5344CB8AC3E}">
        <p14:creationId xmlns:p14="http://schemas.microsoft.com/office/powerpoint/2010/main" val="55327708"/>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normAutofit/>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بدء الشخصية القانونية</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560" y="1209480"/>
            <a:ext cx="7994848" cy="4421088"/>
          </a:xfrm>
          <a:prstGeom prst="rect">
            <a:avLst/>
          </a:prstGeom>
        </p:spPr>
        <p:txBody>
          <a:bodyPr>
            <a:normAutofit/>
          </a:bodyPr>
          <a:lstStyle/>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القانون المدني في مادته  رقم 30 على انه:</a:t>
            </a:r>
          </a:p>
          <a:p>
            <a:pPr algn="justLow"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914400" lvl="2"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تبدأ شخصية الانسان بتمام ولادته حياً وتنتهي بموته.</a:t>
            </a:r>
          </a:p>
          <a:p>
            <a:pPr marL="914400" lvl="2"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يعين القانون حقوق الحمل المستكن.</a:t>
            </a:r>
          </a:p>
          <a:p>
            <a:pPr marL="914400" lvl="2"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914400" lvl="2" indent="0" algn="justLow" rtl="1">
              <a:buNone/>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spTree>
    <p:extLst>
      <p:ext uri="{BB962C8B-B14F-4D97-AF65-F5344CB8AC3E}">
        <p14:creationId xmlns:p14="http://schemas.microsoft.com/office/powerpoint/2010/main" val="27733939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2" indent="0" algn="justLow" rtl="1">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خلال النص السابق يستلزم القانون لثبوت الشخصية القانونية للإنسان ان تتم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ولادته</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من جهة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يولد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حياً</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من جهة اخرى</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marL="0" lvl="2" indent="0" algn="justLow" rtl="1">
              <a:buNone/>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lvl="2" indent="0" algn="justLow" rtl="1">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وتمام الولادة يعني انفصال الجنيني عن رحم امه انفصالاً تاماً وهو على قيد الحياة .</a:t>
            </a:r>
          </a:p>
          <a:p>
            <a:endParaRPr lang="en-US" dirty="0"/>
          </a:p>
        </p:txBody>
      </p:sp>
      <p:sp>
        <p:nvSpPr>
          <p:cNvPr id="3" name="Title 2"/>
          <p:cNvSpPr>
            <a:spLocks noGrp="1"/>
          </p:cNvSpPr>
          <p:nvPr>
            <p:ph type="title"/>
          </p:nvPr>
        </p:nvSpPr>
        <p:spPr/>
        <p:txBody>
          <a:bodyPr/>
          <a:lstStyle/>
          <a:p>
            <a:endParaRPr lang="en-US" dirty="0"/>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spTree>
    <p:extLst>
      <p:ext uri="{BB962C8B-B14F-4D97-AF65-F5344CB8AC3E}">
        <p14:creationId xmlns:p14="http://schemas.microsoft.com/office/powerpoint/2010/main" val="2944530159"/>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92696"/>
            <a:ext cx="7924800" cy="5860504"/>
          </a:xfrm>
          <a:prstGeom prst="rect">
            <a:avLst/>
          </a:prstGeom>
        </p:spPr>
        <p:txBody>
          <a:bodyPr>
            <a:normAutofit/>
          </a:bodyPr>
          <a:lstStyle/>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يستدل على حياة المولود بالمظاهر التي تقطع في الدلالة عليه كالصراخ و التنفس والحركة</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عند الشك يرجع القاضي في ذلك الى ذوي الاختصاص في التثبت من هذا الامر.</a:t>
            </a:r>
          </a:p>
          <a:p>
            <a:pPr algn="justLow"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اذا تم انفصال المولود حياً تثبت له الشخصية القانونية ولو مات عقب الولادة بلحظات حتى لو كان سبب الوفاة ان الجنين قد ولد غير مستجمع للمقومات العضوية للحياة.</a:t>
            </a:r>
          </a:p>
          <a:p>
            <a:pPr algn="justLow"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spTree>
    <p:extLst>
      <p:ext uri="{BB962C8B-B14F-4D97-AF65-F5344CB8AC3E}">
        <p14:creationId xmlns:p14="http://schemas.microsoft.com/office/powerpoint/2010/main" val="1811787810"/>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92696"/>
            <a:ext cx="7924800" cy="5631904"/>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يعتبر الميلاد واقعة مادية يمكن اثباتها بجميع طرق الاثبات بما فيها الشهادة.</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رتب المشرع ايضا على واقعة الولادة ضرورة ان يتم تسجيل واقعة الولادة في السجلات الرسمية لما يترتب على واقعة الولادة من اثار قانونية .</a:t>
            </a:r>
          </a:p>
          <a:p>
            <a:pPr algn="just"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just" rtl="1">
              <a:lnSpc>
                <a:spcPct val="150000"/>
              </a:lnSpc>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351909202"/>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18177</TotalTime>
  <Words>1425</Words>
  <Application>Microsoft Office PowerPoint</Application>
  <PresentationFormat>On-screen Show (4:3)</PresentationFormat>
  <Paragraphs>135</Paragraphs>
  <Slides>33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Lucida Sans Unicode</vt:lpstr>
      <vt:lpstr>Simplified Arabic</vt:lpstr>
      <vt:lpstr>Verdana</vt:lpstr>
      <vt:lpstr>Wingdings 2</vt:lpstr>
      <vt:lpstr>Wingdings 3</vt:lpstr>
      <vt:lpstr>Concourse</vt:lpstr>
      <vt:lpstr>اشخاص الحق(1) (الشخص الطبيعي):  اهلية الانسان </vt:lpstr>
      <vt:lpstr>PowerPoint Presentation</vt:lpstr>
      <vt:lpstr>PowerPoint Presentation</vt:lpstr>
      <vt:lpstr>PowerPoint Presentation</vt:lpstr>
      <vt:lpstr>الشخص الطبيعي</vt:lpstr>
      <vt:lpstr>بدء الشخصية القانونية</vt:lpstr>
      <vt:lpstr>PowerPoint Presentation</vt:lpstr>
      <vt:lpstr>PowerPoint Presentation</vt:lpstr>
      <vt:lpstr>PowerPoint Presentation</vt:lpstr>
      <vt:lpstr>PowerPoint Presentation</vt:lpstr>
      <vt:lpstr>PowerPoint Presentation</vt:lpstr>
      <vt:lpstr>انتهاء الشخصية القانونية للشخص الطبيعي</vt:lpstr>
      <vt:lpstr>مركز المفقود</vt:lpstr>
      <vt:lpstr>PowerPoint Presentation</vt:lpstr>
      <vt:lpstr>الاحكام المتعلقة بانتهاء شخصية المفقود</vt:lpstr>
      <vt:lpstr>اثار الفقد</vt:lpstr>
      <vt:lpstr>PowerPoint Presentation</vt:lpstr>
      <vt:lpstr>PowerPoint Presentation</vt:lpstr>
      <vt:lpstr>أنواع الأهلية </vt:lpstr>
      <vt:lpstr>1. أهلية الوجوب : </vt:lpstr>
      <vt:lpstr>PowerPoint Presentation</vt:lpstr>
      <vt:lpstr>PowerPoint Presentation</vt:lpstr>
      <vt:lpstr>2. أهلية الأداء :</vt:lpstr>
      <vt:lpstr>PowerPoint Presentation</vt:lpstr>
      <vt:lpstr>PowerPoint Presentation</vt:lpstr>
      <vt:lpstr>PowerPoint Presentation</vt:lpstr>
      <vt:lpstr>أدوار حياة الإنسان وأهلية الأداء </vt:lpstr>
      <vt:lpstr>PowerPoint Presentation</vt:lpstr>
      <vt:lpstr>PowerPoint Presentation</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351</cp:revision>
  <dcterms:created xsi:type="dcterms:W3CDTF">2016-01-06T11:52:01Z</dcterms:created>
  <dcterms:modified xsi:type="dcterms:W3CDTF">2019-01-29T10:38:48Z</dcterms:modified>
</cp:coreProperties>
</file>