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77" r:id="rId2"/>
    <p:sldId id="382" r:id="rId3"/>
    <p:sldId id="384" r:id="rId4"/>
    <p:sldId id="385" r:id="rId5"/>
    <p:sldId id="386" r:id="rId6"/>
    <p:sldId id="387" r:id="rId7"/>
    <p:sldId id="388" r:id="rId8"/>
    <p:sldId id="389" r:id="rId9"/>
    <p:sldId id="390" r:id="rId10"/>
    <p:sldId id="391" r:id="rId11"/>
    <p:sldId id="392" r:id="rId12"/>
    <p:sldId id="393" r:id="rId13"/>
    <p:sldId id="394" r:id="rId14"/>
    <p:sldId id="395" r:id="rId15"/>
    <p:sldId id="396" r:id="rId16"/>
    <p:sldId id="397" r:id="rId17"/>
    <p:sldId id="398" r:id="rId18"/>
    <p:sldId id="399" r:id="rId19"/>
    <p:sldId id="400" r:id="rId20"/>
    <p:sldId id="401" r:id="rId21"/>
    <p:sldId id="402" r:id="rId22"/>
    <p:sldId id="403" r:id="rId23"/>
    <p:sldId id="404" r:id="rId24"/>
    <p:sldId id="405" r:id="rId25"/>
    <p:sldId id="406" r:id="rId26"/>
    <p:sldId id="407" r:id="rId27"/>
    <p:sldId id="408" r:id="rId28"/>
    <p:sldId id="290" r:id="rId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41" autoAdjust="0"/>
  </p:normalViewPr>
  <p:slideViewPr>
    <p:cSldViewPr>
      <p:cViewPr>
        <p:scale>
          <a:sx n="85" d="100"/>
          <a:sy n="85" d="100"/>
        </p:scale>
        <p:origin x="-1404" y="-72"/>
      </p:cViewPr>
      <p:guideLst>
        <p:guide orient="horz" pos="2160"/>
        <p:guide pos="2880"/>
      </p:guideLst>
    </p:cSldViewPr>
  </p:slideViewPr>
  <p:outlineViewPr>
    <p:cViewPr>
      <p:scale>
        <a:sx n="33" d="100"/>
        <a:sy n="33" d="100"/>
      </p:scale>
      <p:origin x="0" y="-6331"/>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43"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2/10/2019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28</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B02D95E1-4E5B-4DF2-B02A-3AC13E627E20}" type="datetime1">
              <a:rPr lang="en-US" smtClean="0"/>
              <a:t>2/10/2019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7BB38FD9-FB8F-4E55-94D0-D2D8E42FE6BF}" type="datetime1">
              <a:rPr lang="en-US" smtClean="0"/>
              <a:t>2/10/2019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9C579C15-C590-4508-8D43-1ECA17376257}" type="datetime1">
              <a:rPr lang="en-US" smtClean="0"/>
              <a:t>2/10/2019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D09F22CB-6FB0-411E-B847-CDB9FDCAD448}" type="datetime1">
              <a:rPr lang="en-US" smtClean="0"/>
              <a:t>2/10/2019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F42D95CE-577D-4D69-8CD9-4D970EE474BF}" type="datetime1">
              <a:rPr lang="en-US" smtClean="0"/>
              <a:t>2/10/2019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0F344717-9374-4643-B572-FB97D0C53CF4}" type="datetime1">
              <a:rPr lang="en-US" smtClean="0"/>
              <a:t>2/10/2019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DD467A7D-BD22-49BF-B163-E49C13B7EFF4}" type="datetime1">
              <a:rPr lang="en-US" smtClean="0"/>
              <a:t>2/10/2019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3319C362-4346-4264-8FB4-67E8298C1D57}" type="datetime1">
              <a:rPr lang="en-US" smtClean="0"/>
              <a:t>2/10/2019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DFC1CFE5-5C29-4730-B2F6-8B449DE44737}" type="datetime1">
              <a:rPr lang="en-US" smtClean="0"/>
              <a:t>2/10/2019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730AFFFF-CC6E-4BDE-8850-769DD6C23CE9}" type="datetime1">
              <a:rPr lang="en-US" smtClean="0"/>
              <a:t>2/10/2019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378610E8-B090-49D1-A7A3-A5999CB03827}" type="datetime1">
              <a:rPr lang="en-US" smtClean="0"/>
              <a:t>2/10/2019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936A6BCC-89B6-48BB-BFB9-86F901947399}" type="datetime1">
              <a:rPr lang="en-US" smtClean="0"/>
              <a:t>2/10/2019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685800" y="1295400"/>
            <a:ext cx="7772400" cy="2057400"/>
          </a:xfrm>
        </p:spPr>
        <p:txBody>
          <a:bodyPr>
            <a:normAutofit/>
          </a:bodyPr>
          <a:lstStyle/>
          <a:p>
            <a:pPr algn="l" rtl="1"/>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لمحة تاريخية عن نظرية التعسف في استعمال الحق</a:t>
            </a: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685800"/>
            <a:ext cx="7924800" cy="4114800"/>
          </a:xfrm>
          <a:prstGeom prst="rect">
            <a:avLst/>
          </a:prstGeom>
        </p:spPr>
        <p:txBody>
          <a:bodyPr>
            <a:noAutofit/>
          </a:bodyPr>
          <a:lstStyle/>
          <a:p>
            <a:pPr algn="justLow" rtl="1">
              <a:lnSpc>
                <a:spcPct val="150000"/>
              </a:lnSpc>
            </a:pP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ولم يتح لهذه النظرية أن تظهر إلى الوجود إلا على أثر التبدل العميق في مفهوم الحقوق الفردية أو الذاتية</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algn="justLow" rtl="1">
              <a:lnSpc>
                <a:spcPct val="150000"/>
              </a:lnSpc>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فقد ظل الناس يرون لزمن طويل أن كل فرد إنما هو مركز لمنطقة نفوذ مغلقة يكون فيها سيداً مطلقاً يستطيع أن يفعل ما يشاء على أن يراعي القوانين والأنظمة، وبالتالي لا يعدّ متعسفاً في استعمال حقه.</a:t>
            </a: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1006985"/>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لم تكن هناك حدود جدية تقيد من حرية الانسان في استعمال حقه ما دام انه لا يجاوز الحدود المادية لهذا الحق</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7868073"/>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533400" y="228600"/>
            <a:ext cx="7924800" cy="4114800"/>
          </a:xfrm>
          <a:prstGeom prst="rect">
            <a:avLst/>
          </a:prstGeom>
        </p:spPr>
        <p:txBody>
          <a:bodyPr>
            <a:noAutofit/>
          </a:bodyPr>
          <a:lstStyle/>
          <a:p>
            <a:pPr algn="justLow" rtl="1">
              <a:lnSpc>
                <a:spcPct val="150000"/>
              </a:lnSpc>
            </a:pPr>
            <a:r>
              <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وقد رسخت مبادئ الثورة الفرنسية </a:t>
            </a:r>
            <a:r>
              <a:rPr lang="ar-JO"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اسس نظرية التعسف باستعمال الحق، </a:t>
            </a:r>
            <a:r>
              <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وخاصة بعد صدور القانون المدني عام 1804م، إذ عد الفقهاء أن الحقوق المعترف بها قانونياً هي مطلقة، إلا َّأن الفقه والقضاء الفرنسيين عادا تحت تأثير النظرة الاجتماعية للحقوق، وازدهار الفلسفة الاشتراكية إلى التوسيع في مفهوم إساءة استعمال الحق وفي تطبيقاته، لتصل إلى مصاف القواعد الكلية في المسؤولية التقصيرية.</a:t>
            </a: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8783217"/>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endParaRPr lang="ar-JO"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 rtl="1">
              <a:lnSpc>
                <a:spcPct val="150000"/>
              </a:lnSpc>
            </a:pPr>
            <a:r>
              <a:rPr lang="ar-JO"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في اواخر القرن التاسع عشر كتب بعض فقهاء القانون حول استعمال </a:t>
            </a:r>
            <a:r>
              <a:rPr lang="ar-JO"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 </a:t>
            </a:r>
            <a:r>
              <a:rPr lang="ar-JO"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 كيف يمكن ان يكون الانسان متعسفاً في استعمال حقه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وحمل </a:t>
            </a: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لواءَ هذه النظرية فقيهان كبيران هما: </a:t>
            </a:r>
            <a:r>
              <a:rPr lang="ar-JO" sz="3200" b="1" dirty="0" err="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جوسران</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وسالي، ووضعت لها المؤلفات الخاصة بها</a:t>
            </a:r>
            <a:endPar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3805104"/>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Low" rtl="1">
              <a:lnSpc>
                <a:spcPct val="150000"/>
              </a:lnSpc>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كان رجال القانون لا يرون ان الشخص وهو يستعمل حقه من الممكن ان يخطئ في ذلك، الا ان هذا الفكر قد تغير وتطور مع تطور و تغير الزمن .</a:t>
            </a: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8160243"/>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92162"/>
          </a:xfrm>
        </p:spPr>
        <p:txBody>
          <a:bodyPr/>
          <a:lstStyle/>
          <a:p>
            <a:pPr algn="ctr" rtl="1"/>
            <a:r>
              <a:rPr lang="ar-JO" sz="32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نظرية التعسف في الفقه القانوني الحديث</a:t>
            </a:r>
            <a:endParaRPr lang="ar-JO" sz="32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Low" rtl="1">
              <a:lnSpc>
                <a:spcPct val="150000"/>
              </a:lnSpc>
            </a:pPr>
            <a:r>
              <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تناولت أقلام الفقهاء القانونيين هذه النظرية بالشرح والنقد والتعليق، وكانت محل ترحيب وتأييد لدى الفقهاء الذين أسسوا لها ونادوا بها وأفردوا لها الشروح والمؤلفات، في حين كان لها معارضون </a:t>
            </a:r>
            <a:r>
              <a:rPr lang="ar-JO"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ومنتقدون.</a:t>
            </a:r>
            <a:endPar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8870728"/>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7924800" cy="838200"/>
          </a:xfrm>
        </p:spPr>
        <p:txBody>
          <a:bodyPr/>
          <a:lstStyle/>
          <a:p>
            <a:pPr algn="ctr" rtl="1"/>
            <a:r>
              <a:rPr lang="ar-SA"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مؤيدو </a:t>
            </a:r>
            <a:r>
              <a:rPr lang="ar-SA"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هذه النظرية</a:t>
            </a:r>
            <a:endParaRPr lang="ar-JO"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762000"/>
            <a:ext cx="7924800" cy="4114800"/>
          </a:xfrm>
          <a:prstGeom prst="rect">
            <a:avLst/>
          </a:prstGeom>
        </p:spPr>
        <p:txBody>
          <a:bodyPr>
            <a:noAutofit/>
          </a:bodyPr>
          <a:lstStyle/>
          <a:p>
            <a:pPr algn="justLow" rtl="1">
              <a:lnSpc>
                <a:spcPct val="150000"/>
              </a:lnSpc>
            </a:pPr>
            <a:r>
              <a:rPr lang="ar-JO" sz="3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ويرى (أنصار النظرية) أن الجور في استعمال الحق، أو ما يقترن بنية صاحبه من جفاء وحيف، أو المسلك الذي يتبعه صاحب الحق، أو ما يبدو من شذوذ في استعماله إياه، أو انعدام البواعث المشروعة إبان هذا الاستعمال، أو مجافاة المصلحة الاجتماعية، كل ذلك ينهض أساساً للمساءلة. </a:t>
            </a: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2085005"/>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7924800" cy="1143000"/>
          </a:xfrm>
        </p:spPr>
        <p:txBody>
          <a:bodyPr>
            <a:normAutofit fontScale="90000"/>
          </a:bodyPr>
          <a:lstStyle/>
          <a:p>
            <a:pPr algn="ctr" rtl="1"/>
            <a:r>
              <a:rPr lang="ar-JO" sz="32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r>
              <a:rPr lang="ar-SA" sz="32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معارضو </a:t>
            </a:r>
            <a:r>
              <a:rPr lang="ar-SA" sz="32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هذه </a:t>
            </a:r>
            <a:r>
              <a:rPr lang="ar-SA" sz="32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النظرية</a:t>
            </a:r>
            <a:r>
              <a:rPr lang="ar-JO" sz="32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2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br>
              <a:rPr lang="ar-JO" sz="32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ar-JO" sz="32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ar-JO" sz="32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endParaRPr lang="ar-JO" sz="32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066800"/>
            <a:ext cx="7924800" cy="4114800"/>
          </a:xfrm>
          <a:prstGeom prst="rect">
            <a:avLst/>
          </a:prstGeom>
        </p:spPr>
        <p:txBody>
          <a:bodyPr>
            <a:normAutofit/>
          </a:bodyPr>
          <a:lstStyle/>
          <a:p>
            <a:pPr algn="r"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وعلى رأسهم الفقيه </a:t>
            </a:r>
            <a:r>
              <a:rPr lang="ar-JO" sz="3600" b="1" dirty="0" err="1">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بلانيول</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وقد انتقدوا النظرية نقداً عنيفاً</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3573527"/>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228600"/>
            <a:ext cx="7924800" cy="4114800"/>
          </a:xfrm>
          <a:prstGeom prst="rect">
            <a:avLst/>
          </a:prstGeom>
        </p:spPr>
        <p:txBody>
          <a:bodyPr>
            <a:noAutofit/>
          </a:bodyPr>
          <a:lstStyle/>
          <a:p>
            <a:pPr algn="justLow" rtl="1">
              <a:lnSpc>
                <a:spcPct val="150000"/>
              </a:lnSpc>
            </a:pP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قال </a:t>
            </a:r>
            <a:r>
              <a:rPr lang="ar-JO" sz="3200" b="1" dirty="0" err="1">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بلانيول</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marL="457200" lvl="1" indent="0" algn="justLow" rtl="1">
              <a:lnSpc>
                <a:spcPct val="150000"/>
              </a:lnSpc>
              <a:buNone/>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«إن مسألة إساءة استعمال الحق (التعسف) هي مسألة وهمية، لأن الحق يتوقف عندما تبدأ الإساءة، بمعنى أن المسؤولية قائمة بذاتها ومستقلة، وأن من يمارس حقاً يأتي عملاً مشروعاً</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3437928"/>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52400"/>
            <a:ext cx="7924800" cy="5257800"/>
          </a:xfrm>
          <a:prstGeom prst="rect">
            <a:avLst/>
          </a:prstGeom>
        </p:spPr>
        <p:txBody>
          <a:bodyPr>
            <a:noAutofit/>
          </a:bodyPr>
          <a:lstStyle/>
          <a:p>
            <a:pPr marL="457200" lvl="1" indent="0" algn="justLow" rtl="1">
              <a:lnSpc>
                <a:spcPct val="150000"/>
              </a:lnSpc>
              <a:buNone/>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يضيف قائلاً:</a:t>
            </a:r>
          </a:p>
          <a:p>
            <a:pPr marL="457200" lvl="1" indent="0" algn="justLow" rtl="1">
              <a:lnSpc>
                <a:spcPct val="150000"/>
              </a:lnSpc>
              <a:buNone/>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«فإذا </a:t>
            </a: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تجاوز حقه يكون قد خرج عن إطار الحق، فيصبح عمله غير مشروع، وبالتالي يكون قد ارتكب خطأ فيخضع لأحكام المسؤولية التقصيرية المبنية على أساس الخطأ. وأن العمل لا يمكن أن يكون في وقت واحد متفقاً مع القانون ومخالفاً له، فالحق عنده وسوء استعماله باعتباره حقاً لا يجتمعان.»</a:t>
            </a:r>
          </a:p>
          <a:p>
            <a:pPr algn="justLow" rtl="1">
              <a:lnSpc>
                <a:spcPct val="150000"/>
              </a:lnSpc>
            </a:pPr>
            <a:endPar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endParaRPr lang="ar-JO" sz="2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8183130"/>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algn="r" rtl="1"/>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1752600"/>
            <a:ext cx="6349206" cy="3796825"/>
          </a:xfrm>
        </p:spPr>
      </p:pic>
      <p:sp>
        <p:nvSpPr>
          <p:cNvPr id="2" name="TextBox 1"/>
          <p:cNvSpPr txBox="1"/>
          <p:nvPr/>
        </p:nvSpPr>
        <p:spPr>
          <a:xfrm>
            <a:off x="2057400" y="2590800"/>
            <a:ext cx="5486400" cy="1200329"/>
          </a:xfrm>
          <a:prstGeom prst="rect">
            <a:avLst/>
          </a:prstGeom>
          <a:noFill/>
        </p:spPr>
        <p:txBody>
          <a:bodyPr wrap="square" rtlCol="0">
            <a:spAutoFit/>
          </a:bodyPr>
          <a:lstStyle/>
          <a:p>
            <a:pPr algn="r" rtl="1"/>
            <a:r>
              <a:rPr lang="ar-JO" sz="3600" dirty="0" smtClean="0">
                <a:solidFill>
                  <a:schemeClr val="bg1"/>
                </a:solidFill>
                <a:latin typeface="Simplified Arabic" panose="02020603050405020304" pitchFamily="18" charset="-78"/>
                <a:cs typeface="Simplified Arabic" panose="02020603050405020304" pitchFamily="18" charset="-78"/>
              </a:rPr>
              <a:t>هل من المتصور ان يكون الانسان متعسفاً في استعمال حقه؟</a:t>
            </a:r>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2</a:t>
            </a:fld>
            <a:endParaRPr lang="en-US" altLang="en-US" dirty="0"/>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563562"/>
          </a:xfrm>
        </p:spPr>
        <p:txBody>
          <a:bodyPr>
            <a:normAutofit fontScale="90000"/>
          </a:bodyPr>
          <a:lstStyle/>
          <a:p>
            <a:pPr algn="ctr" rtl="1">
              <a:lnSpc>
                <a:spcPct val="150000"/>
              </a:lnSpc>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نظرية التعسف في استعمال الحق </a:t>
            </a: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066800"/>
            <a:ext cx="7924800" cy="4114800"/>
          </a:xfrm>
          <a:prstGeom prst="rect">
            <a:avLst/>
          </a:prstGeom>
        </p:spPr>
        <p:txBody>
          <a:bodyPr>
            <a:no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عرف الفقه الاسلامي مبدأ عدم جواز التعسف في استعمال الحق بأوسع مما عرف به في التشريعات الماضية.</a:t>
            </a:r>
          </a:p>
          <a:p>
            <a:pPr algn="justLow" rtl="1">
              <a:lnSpc>
                <a:spcPct val="15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2957382"/>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609600"/>
            <a:ext cx="7924800" cy="5105400"/>
          </a:xfrm>
          <a:prstGeom prst="rect">
            <a:avLst/>
          </a:prstGeom>
        </p:spPr>
        <p:txBody>
          <a:bodyPr>
            <a:normAutofit/>
          </a:bodyPr>
          <a:lstStyle/>
          <a:p>
            <a:pPr algn="justLow" rtl="1">
              <a:lnSpc>
                <a:spcPct val="150000"/>
              </a:lnSpc>
            </a:pPr>
            <a:r>
              <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لم يحصر الفقه الاسلامي هذا المبدأ في حالة ما اذا قصد باستعمال الحق مجرد الاضرار بالغير بل توسع فيه وصاغ من هذا المبدأ نظرية عامة و شاملة، شملت على سبيل المثال: </a:t>
            </a:r>
          </a:p>
          <a:p>
            <a:pPr lvl="1" algn="r" rtl="1">
              <a:lnSpc>
                <a:spcPct val="150000"/>
              </a:lnSpc>
            </a:pPr>
            <a:r>
              <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تخلف المصلحة عند صاحب الحق</a:t>
            </a:r>
          </a:p>
          <a:p>
            <a:pPr lvl="1" algn="r" rtl="1">
              <a:lnSpc>
                <a:spcPct val="150000"/>
              </a:lnSpc>
            </a:pPr>
            <a:r>
              <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الضرر العام</a:t>
            </a:r>
          </a:p>
          <a:p>
            <a:pPr lvl="1" algn="r" rtl="1">
              <a:lnSpc>
                <a:spcPct val="150000"/>
              </a:lnSpc>
            </a:pPr>
            <a:r>
              <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الضرر الفاحش</a:t>
            </a:r>
          </a:p>
          <a:p>
            <a:pPr algn="r" rtl="1"/>
            <a:endParaRPr lang="ar-JO"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7382725"/>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52400"/>
            <a:ext cx="7924800" cy="5715000"/>
          </a:xfrm>
          <a:prstGeom prst="rect">
            <a:avLst/>
          </a:prstGeom>
        </p:spPr>
        <p:txBody>
          <a:bodyPr>
            <a:noAutofit/>
          </a:bodyPr>
          <a:lstStyle/>
          <a:p>
            <a:pPr marL="0" indent="0" algn="justLow" rtl="1">
              <a:lnSpc>
                <a:spcPct val="150000"/>
              </a:lnSpc>
              <a:buNone/>
            </a:pPr>
            <a:r>
              <a:rPr lang="ar-JO"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نصت المادة 66 من القانون المدني الاردني  على انه:</a:t>
            </a:r>
            <a:r>
              <a:rPr lang="ar-JO" sz="28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r>
              <a:rPr lang="ar-SA" sz="28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يجب </a:t>
            </a:r>
            <a:r>
              <a:rPr lang="ar-SA" sz="28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الضمان على من استعمل حقه استعمالا غير مشروع</a:t>
            </a:r>
            <a:r>
              <a:rPr lang="en-US" sz="28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28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marL="0" indent="0" algn="justLow" rtl="1">
              <a:lnSpc>
                <a:spcPct val="150000"/>
              </a:lnSpc>
              <a:buNone/>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a:t>
            </a: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يكون من استعمل حقه استعمالاً مشروعاً مسؤولاً عما ينشأ من ذلك من ضرر. فإن محدث الضرر في معرض ممارسته لحقه، وتبعاً للنص القانوني المذكور الذي يعد قاعدة عامة لا تتحقق مسؤوليته؛ لأن الجواز الشرعي ينافي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الضمان.</a:t>
            </a: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3775431"/>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381000"/>
            <a:ext cx="7924800" cy="5334000"/>
          </a:xfrm>
          <a:prstGeom prst="rect">
            <a:avLst/>
          </a:prstGeom>
        </p:spPr>
        <p:txBody>
          <a:bodyPr>
            <a:normAutofit/>
          </a:bodyPr>
          <a:lstStyle/>
          <a:p>
            <a:pPr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نصت المادة 61 من القانون المدني الاردني على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a:t>
            </a:r>
          </a:p>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«الجواز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الشرعي ينافي الضمان فمن استعمل حقه استعمالا مشروعا لا يضمن ما ينشا عن ذلك من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ضرر»</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9027463"/>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756873" y="130242"/>
            <a:ext cx="7924800" cy="6626927"/>
          </a:xfrm>
          <a:prstGeom prst="rect">
            <a:avLst/>
          </a:prstGeom>
        </p:spPr>
        <p:txBody>
          <a:bodyPr>
            <a:normAutofit/>
          </a:bodyPr>
          <a:lstStyle/>
          <a:p>
            <a:pPr algn="r" rtl="1">
              <a:lnSpc>
                <a:spcPct val="150000"/>
              </a:lnSpc>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وقد اكدت على ذلك محكمة التمييز في قراراتها المختلفة ، فجاء بالقرار رقم 3509\2010 تاريخ 5\9\2010:</a:t>
            </a:r>
          </a:p>
          <a:p>
            <a:pPr algn="justLow" rtl="1">
              <a:lnSpc>
                <a:spcPct val="150000"/>
              </a:lnSpc>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استعمال الحق المشروع يكون دائماً منوط بضوابط مؤداها بان لا يلحق ضرراً بأحد كما لا يحول ذلك من مطالبة المتضرر بالتعويض عما اصابه من ضرر والقول بان الجواز الشرعي ينافي الضمان مشروطاً بعدم الحاق الضرر بالغير، فاذا ما لحق بالغير ضرر نتيجة استعمال الحق فله المطالبة بالتعويض عما لحقه من ضرر»</a:t>
            </a: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5519432"/>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5800" y="381000"/>
            <a:ext cx="7924800" cy="4724400"/>
          </a:xfrm>
          <a:prstGeom prst="rect">
            <a:avLst/>
          </a:prstGeom>
        </p:spPr>
        <p:txBody>
          <a:bodyPr>
            <a:noAutofit/>
          </a:bodyPr>
          <a:lstStyle/>
          <a:p>
            <a:pPr algn="justLow" rtl="1">
              <a:lnSpc>
                <a:spcPct val="150000"/>
              </a:lnSpc>
            </a:pPr>
            <a:r>
              <a:rPr lang="ar-JO"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هل يعفى محدث الضرر في القانون المدني </a:t>
            </a:r>
            <a:r>
              <a:rPr lang="ar-JO" sz="40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الاردني من </a:t>
            </a:r>
            <a:r>
              <a:rPr lang="ar-JO"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تبعة المسؤولية المترتبة على فعله مطلقاً؟ أم هل هناك حدود </a:t>
            </a:r>
            <a:r>
              <a:rPr lang="ar-JO" sz="40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لها؟</a:t>
            </a:r>
          </a:p>
          <a:p>
            <a:pPr marL="2286000" lvl="5" indent="0" algn="justLow" rtl="1">
              <a:lnSpc>
                <a:spcPct val="150000"/>
              </a:lnSpc>
              <a:buNone/>
            </a:pPr>
            <a:r>
              <a:rPr lang="ar-JO" sz="2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20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ar-JO" sz="2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8783146"/>
      </p:ext>
    </p:extLst>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lstStyle/>
          <a:p>
            <a:pPr algn="justLow" rtl="1">
              <a:lnSpc>
                <a:spcPct val="150000"/>
              </a:lnSpc>
            </a:pPr>
            <a:r>
              <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إن الإجابة عن هذا التساؤل تفترض إعمال المبدأ القائل: إن النص الخاص يقيد النص العام، ويحد من إطلاقه، ومن أجل إقامة التوازن بين الحقوق الفردية المتعارضة، أو بين الحق الفردي وحق الجماعة نشأت نظرية التعسف في استعمال الحق.</a:t>
            </a:r>
          </a:p>
          <a:p>
            <a:pPr algn="r" rtl="1"/>
            <a:endParaRPr lang="ar-JO"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4847686"/>
      </p:ext>
    </p:extLst>
  </p:cSld>
  <p:clrMapOvr>
    <a:masterClrMapping/>
  </p:clrMapOvr>
  <p:transition spd="slow">
    <p:push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304799"/>
            <a:ext cx="7924800" cy="4436473"/>
          </a:xfrm>
          <a:prstGeom prst="rect">
            <a:avLst/>
          </a:prstGeom>
        </p:spPr>
        <p:txBody>
          <a:bodyPr>
            <a:noAutofit/>
          </a:bodyPr>
          <a:lstStyle/>
          <a:p>
            <a:pPr algn="r" rtl="1">
              <a:lnSpc>
                <a:spcPct val="150000"/>
              </a:lnSpc>
            </a:pPr>
            <a:r>
              <a:rPr lang="ar-JO"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 يؤكد ذلك   ما رسخه القانون المدني الاردني في مختلف مواده ومنها:</a:t>
            </a:r>
          </a:p>
          <a:p>
            <a:pPr lvl="1" algn="r" rtl="1">
              <a:lnSpc>
                <a:spcPct val="150000"/>
              </a:lnSpc>
            </a:pPr>
            <a:r>
              <a:rPr lang="ar-JO"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المادة 62 :«</a:t>
            </a:r>
            <a:r>
              <a:rPr lang="ar-SA"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ضرر ولا ضرار والضرر </a:t>
            </a:r>
            <a:r>
              <a:rPr lang="ar-SA"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يزال</a:t>
            </a:r>
            <a:r>
              <a:rPr lang="ar-JO"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lvl="1" algn="r" rtl="1">
              <a:lnSpc>
                <a:spcPct val="150000"/>
              </a:lnSpc>
            </a:pPr>
            <a:r>
              <a:rPr lang="ar-SA"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المادة </a:t>
            </a:r>
            <a:r>
              <a:rPr lang="ar-SA"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64</a:t>
            </a:r>
            <a:r>
              <a:rPr lang="ar-JO"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درء </a:t>
            </a:r>
            <a:r>
              <a:rPr lang="ar-SA"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المضار اولى من كسب </a:t>
            </a:r>
            <a:r>
              <a:rPr lang="ar-SA"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المنافع</a:t>
            </a:r>
            <a:r>
              <a:rPr lang="ar-JO"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lvl="1" algn="just" rtl="1">
              <a:lnSpc>
                <a:spcPct val="150000"/>
              </a:lnSpc>
            </a:pPr>
            <a:r>
              <a:rPr lang="ar-SA"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المادة </a:t>
            </a:r>
            <a:r>
              <a:rPr lang="ar-SA"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65</a:t>
            </a:r>
            <a:r>
              <a:rPr lang="ar-JO"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يدفع </a:t>
            </a:r>
            <a:r>
              <a:rPr lang="ar-SA"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الضرر العام بالضرر الخاص والاشد </a:t>
            </a:r>
            <a:r>
              <a:rPr lang="ar-SA"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بالأخف</a:t>
            </a:r>
            <a:r>
              <a:rPr lang="ar-JO"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lvl="1" algn="r" rtl="1">
              <a:lnSpc>
                <a:spcPct val="150000"/>
              </a:lnSpc>
            </a:pPr>
            <a:endPar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1" algn="r" rtl="1">
              <a:lnSpc>
                <a:spcPct val="150000"/>
              </a:lnSpc>
            </a:pPr>
            <a:endParaRPr lang="ar-JO"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1" algn="r" rtl="1">
              <a:lnSpc>
                <a:spcPct val="150000"/>
              </a:lnSpc>
            </a:pPr>
            <a:endPar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2286000" lvl="5" indent="0" algn="r" rtl="1">
              <a:lnSpc>
                <a:spcPct val="150000"/>
              </a:lnSpc>
              <a:buNone/>
            </a:pPr>
            <a:endParaRPr lang="en-US"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150000"/>
              </a:lnSpc>
            </a:pPr>
            <a:endParaRPr lang="en-US"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6862203"/>
      </p:ext>
    </p:extLst>
  </p:cSld>
  <p:clrMapOvr>
    <a:masterClrMapping/>
  </p:clrMapOvr>
  <p:transition spd="slow">
    <p:push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algn="ctr" rtl="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شكراً لحسن استماعكم</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28</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542222"/>
            <a:ext cx="7924800" cy="5562600"/>
          </a:xfrm>
          <a:prstGeom prst="rect">
            <a:avLst/>
          </a:prstGeom>
        </p:spPr>
        <p:txBody>
          <a:bodyPr>
            <a:normAutofit/>
          </a:bodyPr>
          <a:lstStyle/>
          <a:p>
            <a:pPr algn="justLow" rtl="1">
              <a:lnSpc>
                <a:spcPct val="150000"/>
              </a:lnSpc>
            </a:pPr>
            <a:r>
              <a:rPr lang="ar-SA"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إن تطبيق القاعدة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القانونية </a:t>
            </a: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شأنه أن يترك </a:t>
            </a: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آثاراً</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تتمثل بمجموعة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الحقوق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والالتزامات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على عاتق صاحب الحق .</a:t>
            </a:r>
          </a:p>
          <a:p>
            <a:pPr algn="justLow" rtl="1">
              <a:lnSpc>
                <a:spcPct val="150000"/>
              </a:lnSpc>
            </a:pP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إن </a:t>
            </a:r>
            <a:r>
              <a:rPr lang="ar-SA"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استعمال </a:t>
            </a: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الحقوق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المقررة بموجب احكام القانون </a:t>
            </a: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استعمالاً </a:t>
            </a:r>
            <a:r>
              <a:rPr lang="ar-SA"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سيئاً قد يلحق الأذى بالآخرين بصورة مقصودة أو غير </a:t>
            </a: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مقصودة</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2251473"/>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5800" y="457200"/>
            <a:ext cx="7924800" cy="5105400"/>
          </a:xfrm>
          <a:prstGeom prst="rect">
            <a:avLst/>
          </a:prstGeom>
        </p:spPr>
        <p:txBody>
          <a:bodyPr>
            <a:normAutofit/>
          </a:bodyPr>
          <a:lstStyle/>
          <a:p>
            <a:pPr algn="justLow" rtl="1">
              <a:lnSpc>
                <a:spcPct val="150000"/>
              </a:lnSpc>
            </a:pPr>
            <a:r>
              <a:rPr lang="ar-SA"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المشرع لا يبرر هذه الإساءة في استعمال الحق، لأنه يقف على مسافة واحدة من جميع أطياف المجتمع. وبغية تحقيق المساواة، وإقامة التوازن بين الحقوق الفردية المتعارضة، أو بين الحق الفردي وحق الجماعة ولدت نظرية التعسف في استعمال </a:t>
            </a:r>
            <a:r>
              <a:rPr lang="ar-SA"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a:t>
            </a:r>
            <a:r>
              <a:rPr lang="ar-JO"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r>
              <a:rPr lang="en-US"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en-US"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endParaRPr lang="en-US"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r>
              <a:rPr lang="ar-SA" sz="28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فالشخص </a:t>
            </a:r>
            <a:r>
              <a:rPr lang="ar-SA"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الذي يستعمل حقه، ولكنه يضر بالغير في أثناء هذا الاستعمال يكون </a:t>
            </a:r>
            <a:r>
              <a:rPr lang="ar-SA" sz="28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مسؤولاً عن التعويض</a:t>
            </a:r>
            <a:r>
              <a:rPr lang="ar-SA"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endParaRPr lang="ar-JO"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9898583"/>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304800"/>
            <a:ext cx="7924800" cy="4114800"/>
          </a:xfrm>
          <a:prstGeom prst="rect">
            <a:avLst/>
          </a:prstGeom>
        </p:spPr>
        <p:txBody>
          <a:bodyPr>
            <a:no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تردد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الفقهاء طويلا حول مدى جواز اعتبار الحق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موجباً للمسؤولية ومصدر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التردد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في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 الحقوق لا تعدوا أن تكون امتيازات قانونية تمنح حرية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في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العمل ومن ثم فلا يعقل أو يتصور القول بعدم مشروعية فعل قرره القانون .</a:t>
            </a: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0478073"/>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609600"/>
            <a:ext cx="7924800" cy="5105400"/>
          </a:xfrm>
          <a:prstGeom prst="rect">
            <a:avLst/>
          </a:prstGeom>
        </p:spPr>
        <p:txBody>
          <a:bodyPr>
            <a:normAutofit/>
          </a:bodyPr>
          <a:lstStyle/>
          <a:p>
            <a:pPr algn="justLow" rtl="1">
              <a:lnSpc>
                <a:spcPct val="150000"/>
              </a:lnSpc>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نظرية التعسف في استعمال الحق قديمة قدم الحضارة الرومانية وانتقلت فيما بعد الى القانون الفرنسي القديم. </a:t>
            </a:r>
          </a:p>
          <a:p>
            <a:pPr algn="justLow" rtl="1">
              <a:lnSpc>
                <a:spcPct val="150000"/>
              </a:lnSpc>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لقد اختفت هذه النظرية فترة من الزمن بعد ان ظهرت مبادئ الفردية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وامعنت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الثورة الفرنسية في الاخذ بهذه المبادئ.</a:t>
            </a: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1440438"/>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924800" cy="685800"/>
          </a:xfrm>
        </p:spPr>
        <p:txBody>
          <a:bodyPr/>
          <a:lstStyle/>
          <a:p>
            <a:pPr algn="l" rtl="1"/>
            <a:r>
              <a:rPr lang="ar-JO" sz="32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نظرية التعسف في استعمال الحق في القوانين القديمة</a:t>
            </a:r>
            <a:endParaRPr lang="ar-JO" sz="32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371600"/>
            <a:ext cx="7924800" cy="4114800"/>
          </a:xfrm>
          <a:prstGeom prst="rect">
            <a:avLst/>
          </a:prstGeom>
        </p:spPr>
        <p:txBody>
          <a:bodyPr>
            <a:no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القانون الروماني قد عرف نظرية التعسف في استعمال الحق، وانتقلت هذه النظرية الى القانون الفرنسي القديم بعد احياء دراسات القانون الروماني في العصور الوسطى.</a:t>
            </a: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9992898"/>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533400"/>
            <a:ext cx="7924800" cy="4114800"/>
          </a:xfrm>
          <a:prstGeom prst="rect">
            <a:avLst/>
          </a:prstGeom>
        </p:spPr>
        <p:txBody>
          <a:bodyPr>
            <a:normAutofit/>
          </a:bodyPr>
          <a:lstStyle/>
          <a:p>
            <a:pPr algn="justLow" rtl="1">
              <a:lnSpc>
                <a:spcPct val="150000"/>
              </a:lnSpc>
            </a:pP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كان الفقيه «دوما» يرى بان الانسان يعد متعسفاً في استعمال حقه اذا هو </a:t>
            </a:r>
            <a:r>
              <a:rPr lang="ar-JO" sz="32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قصد الاضرار بالغير او لم تكن له مصلحة في استعماله</a:t>
            </a: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وكان ايضاً يرى ان من يباشر اجراءات التقاضي قد يتعسف في مباشرتها فتتحقق مسؤوليته.</a:t>
            </a:r>
          </a:p>
          <a:p>
            <a:pPr algn="justLow" rtl="1">
              <a:lnSpc>
                <a:spcPct val="150000"/>
              </a:lnSpc>
            </a:pPr>
            <a:endPar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2788799"/>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
            <a:ext cx="7924800" cy="1143000"/>
          </a:xfrm>
        </p:spPr>
        <p:txBody>
          <a:bodyPr/>
          <a:lstStyle/>
          <a:p>
            <a:pPr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الثورة الفرنسية والتقنين المدني الفرنسي</a:t>
            </a: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 rtl="1">
              <a:lnSpc>
                <a:spcPct val="150000"/>
              </a:lnSpc>
            </a:pP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ترجع </a:t>
            </a:r>
            <a:r>
              <a:rPr lang="ar-SA"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ولادة هذه النظرية إلى القرن السادس عشر، فقد حكم برلمان اكس</a:t>
            </a:r>
            <a:r>
              <a:rPr lang="en-US"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في فرنسا في العام 1577، وقبل الثورة الفرنسية على حلاج صوف كان يغني طـوال النهار لا لشيء </a:t>
            </a: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إلا</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لإزعاج </a:t>
            </a:r>
            <a:r>
              <a:rPr lang="ar-SA"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جاره المحامي.</a:t>
            </a: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150000"/>
              </a:lnSpc>
            </a:pPr>
            <a:endPar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207557"/>
      </p:ext>
    </p:extLst>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18330</TotalTime>
  <Words>989</Words>
  <Application>Microsoft Office PowerPoint</Application>
  <PresentationFormat>On-screen Show (4:3)</PresentationFormat>
  <Paragraphs>58</Paragraphs>
  <Slides>28</Slides>
  <Notes>1</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Concourse</vt:lpstr>
      <vt:lpstr>لمحة تاريخية عن نظرية التعسف في استعمال الحق</vt:lpstr>
      <vt:lpstr>PowerPoint Presentation</vt:lpstr>
      <vt:lpstr>PowerPoint Presentation</vt:lpstr>
      <vt:lpstr>PowerPoint Presentation</vt:lpstr>
      <vt:lpstr>PowerPoint Presentation</vt:lpstr>
      <vt:lpstr>PowerPoint Presentation</vt:lpstr>
      <vt:lpstr>نظرية التعسف في استعمال الحق في القوانين القديمة</vt:lpstr>
      <vt:lpstr>PowerPoint Presentation</vt:lpstr>
      <vt:lpstr>الثورة الفرنسية والتقنين المدني الفرنسي</vt:lpstr>
      <vt:lpstr>PowerPoint Presentation</vt:lpstr>
      <vt:lpstr>PowerPoint Presentation</vt:lpstr>
      <vt:lpstr>PowerPoint Presentation</vt:lpstr>
      <vt:lpstr>PowerPoint Presentation</vt:lpstr>
      <vt:lpstr>PowerPoint Presentation</vt:lpstr>
      <vt:lpstr>نظرية التعسف في الفقه القانوني الحديث</vt:lpstr>
      <vt:lpstr>مؤيدو هذه النظرية</vt:lpstr>
      <vt:lpstr>*معارضو هذه النظرية:    </vt:lpstr>
      <vt:lpstr>PowerPoint Presentation</vt:lpstr>
      <vt:lpstr>PowerPoint Presentation</vt:lpstr>
      <vt:lpstr>نظرية التعسف في استعمال الحق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شكراً لحسن استماعكم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Kholood Al-Awatli</cp:lastModifiedBy>
  <cp:revision>362</cp:revision>
  <dcterms:created xsi:type="dcterms:W3CDTF">2016-01-06T11:52:01Z</dcterms:created>
  <dcterms:modified xsi:type="dcterms:W3CDTF">2019-02-10T07:17:54Z</dcterms:modified>
</cp:coreProperties>
</file>