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77" r:id="rId2"/>
    <p:sldId id="382" r:id="rId3"/>
    <p:sldId id="384" r:id="rId4"/>
    <p:sldId id="385" r:id="rId5"/>
    <p:sldId id="386" r:id="rId6"/>
    <p:sldId id="387" r:id="rId7"/>
    <p:sldId id="388" r:id="rId8"/>
    <p:sldId id="389" r:id="rId9"/>
    <p:sldId id="390" r:id="rId10"/>
    <p:sldId id="391" r:id="rId11"/>
    <p:sldId id="392" r:id="rId12"/>
    <p:sldId id="393" r:id="rId13"/>
    <p:sldId id="394" r:id="rId14"/>
    <p:sldId id="395" r:id="rId15"/>
    <p:sldId id="396" r:id="rId16"/>
    <p:sldId id="397" r:id="rId17"/>
    <p:sldId id="398" r:id="rId18"/>
    <p:sldId id="399" r:id="rId19"/>
    <p:sldId id="290"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7" autoAdjust="0"/>
    <p:restoredTop sz="86441" autoAdjust="0"/>
  </p:normalViewPr>
  <p:slideViewPr>
    <p:cSldViewPr>
      <p:cViewPr>
        <p:scale>
          <a:sx n="85" d="100"/>
          <a:sy n="85" d="100"/>
        </p:scale>
        <p:origin x="-2274" y="-240"/>
      </p:cViewPr>
      <p:guideLst>
        <p:guide orient="horz" pos="2160"/>
        <p:guide pos="2880"/>
      </p:guideLst>
    </p:cSldViewPr>
  </p:slideViewPr>
  <p:outlineViewPr>
    <p:cViewPr>
      <p:scale>
        <a:sx n="33" d="100"/>
        <a:sy n="33" d="100"/>
      </p:scale>
      <p:origin x="0" y="-336"/>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43"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2/10/2019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19</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60821418-A94B-4D65-8D13-9FC80F4D242A}" type="datetime1">
              <a:rPr lang="en-US" smtClean="0"/>
              <a:t>2/10/2019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BB2625C7-B6F9-4920-B7BF-85051A60F401}"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7B5CA01F-0FB7-49A4-ADBA-D7431819CD36}"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5F72DFCC-6357-4217-A264-303CDB95C321}"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FD776970-CCDD-49B5-BB61-714ED63D08FB}" type="datetime1">
              <a:rPr lang="en-US" smtClean="0"/>
              <a:t>2/10/2019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E9B7E1C7-92B0-4338-829C-EC3CF598CE12}"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CFDEE32D-0563-49FE-90E0-6B9979261FCA}" type="datetime1">
              <a:rPr lang="en-US" smtClean="0"/>
              <a:t>2/10/2019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808C8EFD-EB4C-4315-88C9-C81A89690272}" type="datetime1">
              <a:rPr lang="en-US" smtClean="0"/>
              <a:t>2/10/2019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715C484F-542B-4BDD-B3C9-26002BBCED01}" type="datetime1">
              <a:rPr lang="en-US" smtClean="0"/>
              <a:t>2/10/2019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A8C538A7-AF93-412F-8E5E-CA2E9010A4FD}"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FA34BB9E-9485-4C4C-812D-1E449BC77915}" type="datetime1">
              <a:rPr lang="en-US" smtClean="0"/>
              <a:t>2/10/2019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F6D7A578-3D5C-4214-875F-3C20DFAEEBEB}" type="datetime1">
              <a:rPr lang="en-US" smtClean="0"/>
              <a:t>2/10/2019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algn="l" rtl="1"/>
            <a:r>
              <a:rPr lang="ar-JO" sz="36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الجزاء المترتب على التعسف في استعمال الحق</a:t>
            </a: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762000"/>
            <a:ext cx="7924800" cy="41148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يجب ان يثبت المضرور ان صاحب الحق وهو يستعمل حقه قصد الى الحاق الضرر به.</a:t>
            </a: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ويثبت هذا القصد بجميع طرق الاثبات ومنها القرائن والشهادة.</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97439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يكفي اثبات ان صاحب الحق تصور احتمال وقوع الضرر من جراء استعماله لحقه على الوجه الذي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اختاره،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فان تصور احتمال وقوع الضرر لا يفيد ضرورة القصد في احداثه.</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14426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04800"/>
            <a:ext cx="7924800" cy="4114800"/>
          </a:xfrm>
          <a:prstGeom prst="rect">
            <a:avLst/>
          </a:prstGeom>
        </p:spPr>
        <p:txBody>
          <a:bodyPr/>
          <a:lstStyle/>
          <a:p>
            <a:pPr algn="r"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قبل الحديث عن الجزاء القانونية المترتب على الشخص الذي يتعسف في استعمال حقه يجب ان نبين ان المدعي هو الذي يحمل عبء اثبات ما اصابه من الضرر.</a:t>
            </a:r>
          </a:p>
          <a:p>
            <a:pPr algn="r"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يعين القاضي طريقة التعويض تبعاً للظروف ونصت المادة 269 على انه:</a:t>
            </a:r>
          </a:p>
          <a:p>
            <a:pPr algn="r"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يصح ان يكون الضمان مقسطاً كما يصح ان يكون ايراداً مرتباً ويجوز في هاتين الحالتين الزام المدين بان يقدم تأميناً تقدره الحكمة.</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38615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dirty="0">
              <a:solidFill>
                <a:srgbClr val="FFFF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lstStyle/>
          <a:p>
            <a:pPr algn="just" rtl="1"/>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ويقدر الضمان بالنقد على انه يجوز للمحكمة تبعاً للظروف وبناءً على طلب المضرور ان تأمر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بإعادة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الحالة الى ما كانت عليه او ان تحكم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بأداء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امر معين متصل بالفعل الضار وذلك على سبيل التضمين»</a:t>
            </a:r>
          </a:p>
          <a:p>
            <a:pPr algn="just" rtl="1"/>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12822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dirty="0">
              <a:solidFill>
                <a:srgbClr val="FFFF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التعويض قد يكون من النقود وهذا هو التعويض الذي يغلب الحكم به، حيث ان كل ضرر-حتى الضرر الادبي- يمكن تقويمه بالنقد.</a:t>
            </a: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663826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4000" dirty="0" smtClean="0">
                <a:solidFill>
                  <a:schemeClr val="bg1"/>
                </a:solidFill>
                <a:latin typeface="Simplified Arabic" panose="02020603050405020304" pitchFamily="18" charset="-78"/>
                <a:cs typeface="Simplified Arabic" panose="02020603050405020304" pitchFamily="18" charset="-78"/>
              </a:rPr>
              <a:t>القواعد العامة في تقدير التعويض</a:t>
            </a:r>
            <a:endParaRPr lang="ar-JO" sz="40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يقدر التعويض بناء على عنصرين هما:  ما لحق المضرور من خسارة وما فاته من كسب</a:t>
            </a:r>
          </a:p>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للقاضي ان يقدر التعويض بصورة مؤقتة على ان يعيد النظر فيه خلال مدة معقولة </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836777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525463"/>
            <a:ext cx="7924800" cy="4876800"/>
          </a:xfrm>
          <a:prstGeom prst="rect">
            <a:avLst/>
          </a:prstGeom>
        </p:spPr>
        <p:txBody>
          <a:bodyPr>
            <a:normAutofit/>
          </a:bodyPr>
          <a:lstStyle/>
          <a:p>
            <a:pPr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3. يمكن ان يكون الضمان مقسطاً او ايراد مرتباً ، ويجوز الزام المدين بان يقدم تأميناً تقدره المحكمة.</a:t>
            </a:r>
          </a:p>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4. اذا تعدد المسؤولون عن الفعل الضار كان كل منهم مسؤولا بنصيبه فيه وللمحكمة ان تقضي بالتساوي او بالتضامن والتكافل فيما بينهم.</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644302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3400" y="1524000"/>
            <a:ext cx="7924800" cy="4114800"/>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5. يجوز للمحكمة ان تعدل في مقدار التعويض ولها ان تنقص من مقداره وان لا تحكم بضمان ما اذا كان المتضرر قد اشترك في احداث الضرر او زاد فيه.</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121924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6. يكون باطلاً كل اتفاق يقضي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بالإعفاء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المسؤولية المترتبة على الفعل الضار</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marL="3657600" lvl="8" indent="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97442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dirty="0" smtClean="0">
                <a:solidFill>
                  <a:srgbClr val="FFFF00"/>
                </a:solidFill>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19</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057400" y="2590800"/>
            <a:ext cx="5486400" cy="1200329"/>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ما الجزاء المترتب في حال ثبوت انسان قد تعسف في استعمال حقه؟</a:t>
            </a: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52400"/>
            <a:ext cx="7924800" cy="5562600"/>
          </a:xfrm>
          <a:prstGeom prst="rect">
            <a:avLst/>
          </a:prstGeom>
        </p:spPr>
        <p:txBody>
          <a:bodyPr>
            <a:normAutofit/>
          </a:bodyPr>
          <a:lstStyle/>
          <a:p>
            <a:pPr algn="justLow" rtl="1">
              <a:lnSpc>
                <a:spcPct val="150000"/>
              </a:lnSpc>
            </a:pP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تطبيق القاعدة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القانونية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شأنه أن يترك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آثاراً</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تتمثل بمجموعة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الحقوق و الالتزامات على عاتق صاحب الحق .</a:t>
            </a:r>
          </a:p>
          <a:p>
            <a:pPr algn="justLow" rtl="1">
              <a:lnSpc>
                <a:spcPct val="150000"/>
              </a:lnSpc>
            </a:pP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a:t>
            </a: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استعمال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الحقوق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المقررة بموجب احكام القانون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استعمالاً </a:t>
            </a: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سيئاً قد يلحق الأذى بالآخرين بصورة مقصودة أو غير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مقصودة</a:t>
            </a:r>
            <a:endPar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90767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560" y="260648"/>
            <a:ext cx="7924800" cy="4114800"/>
          </a:xfrm>
          <a:prstGeom prst="rect">
            <a:avLst/>
          </a:prstGeom>
        </p:spPr>
        <p:txBody>
          <a:bodyPr>
            <a:noAutofit/>
          </a:bodyPr>
          <a:lstStyle/>
          <a:p>
            <a:pPr algn="r" rtl="1"/>
            <a:r>
              <a:rPr lang="ar-JO"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تنص المادة 66 من القانون المدني الاردني على :</a:t>
            </a:r>
          </a:p>
          <a:p>
            <a:pPr marL="0" indent="0" algn="r" rtl="1">
              <a:buNone/>
            </a:pP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يجب الضمان على من استعمل حقه استعمالا غير مشروع</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ويكون استعمال الحق غير مشروع</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 </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اذا توفر قصد التعدي</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اذا كانت المصلحة المرجوة من الفعل غير مشروعة</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ج</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اذا كانت المنفعة منه لا تتناسب مع ما يصيب الغير من </a:t>
            </a:r>
            <a:r>
              <a:rPr lang="ar-JO"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الضرر</a:t>
            </a: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د </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اذا تجاوز ما جرى عليه العرف والعادة</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JO"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ar-JO"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245898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62000" y="304800"/>
            <a:ext cx="7924800" cy="4876800"/>
          </a:xfrm>
          <a:prstGeom prst="rect">
            <a:avLst/>
          </a:prstGeom>
        </p:spPr>
        <p:txBody>
          <a:bodyPr>
            <a:noAutofit/>
          </a:bodyPr>
          <a:lstStyle/>
          <a:p>
            <a:pPr algn="r" rtl="1">
              <a:lnSpc>
                <a:spcPct val="150000"/>
              </a:lnSpc>
            </a:pPr>
            <a:r>
              <a:rPr lang="ar-JO" sz="3200" b="1" dirty="0" smtClean="0">
                <a:solidFill>
                  <a:srgbClr val="FFFF00"/>
                </a:solidFill>
                <a:latin typeface="Simplified Arabic" panose="02020603050405020304" pitchFamily="18" charset="-78"/>
                <a:cs typeface="Simplified Arabic" panose="02020603050405020304" pitchFamily="18" charset="-78"/>
              </a:rPr>
              <a:t>جاء في المذكرة الايضاحية للقانون المدني :</a:t>
            </a:r>
          </a:p>
          <a:p>
            <a:pPr algn="just" rtl="1">
              <a:lnSpc>
                <a:spcPct val="150000"/>
              </a:lnSpc>
            </a:pPr>
            <a:r>
              <a:rPr lang="ar-JO" sz="3200" b="1" dirty="0" smtClean="0">
                <a:solidFill>
                  <a:srgbClr val="FFFF00"/>
                </a:solidFill>
                <a:latin typeface="Simplified Arabic" panose="02020603050405020304" pitchFamily="18" charset="-78"/>
                <a:cs typeface="Simplified Arabic" panose="02020603050405020304" pitchFamily="18" charset="-78"/>
              </a:rPr>
              <a:t>«ان الحكم الوارد في المادة 66 انما يتعلق بالحق لا بالرخصة </a:t>
            </a:r>
            <a:r>
              <a:rPr lang="ar-JO" sz="3200" b="1" dirty="0" smtClean="0">
                <a:solidFill>
                  <a:srgbClr val="FFFF00"/>
                </a:solidFill>
                <a:latin typeface="Simplified Arabic" panose="02020603050405020304" pitchFamily="18" charset="-78"/>
                <a:cs typeface="Simplified Arabic" panose="02020603050405020304" pitchFamily="18" charset="-78"/>
              </a:rPr>
              <a:t>فالإساءة </a:t>
            </a:r>
            <a:r>
              <a:rPr lang="ar-JO" sz="3200" b="1" dirty="0" smtClean="0">
                <a:solidFill>
                  <a:srgbClr val="FFFF00"/>
                </a:solidFill>
                <a:latin typeface="Simplified Arabic" panose="02020603050405020304" pitchFamily="18" charset="-78"/>
                <a:cs typeface="Simplified Arabic" panose="02020603050405020304" pitchFamily="18" charset="-78"/>
              </a:rPr>
              <a:t>ترد على استعمال الحقوق وحدها اما الرخص فلا حاجة الى فكرة الاساءة في ترتيب مسؤولية من يباشرها عن الضرر الذي يلحق بالغير جراء ذلك لان احكام المسؤولية المدنية تتكفل بذلك على خير وجه.»</a:t>
            </a:r>
            <a:endParaRPr lang="ar-JO" sz="3200" b="1"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24846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الاساس القانوني لنظرية التعسف في استعمال الحق  هو المسؤولية التقصيرية.</a:t>
            </a:r>
          </a:p>
          <a:p>
            <a:pPr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اذ ان التعسف في استعمال الحق فعل يوجب التعويض.</a:t>
            </a:r>
          </a:p>
          <a:p>
            <a:pPr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التعويض هنا يجوز ان يكون نقداً كما يجوز ان يكون عيناً</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751401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يبقى التعسف داخلاً في نطاق المسؤولية التقصيرية حتى لو كان تعسفاً متصلاً بالتعاقد.</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659107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62000" y="152400"/>
            <a:ext cx="7924800" cy="4114800"/>
          </a:xfrm>
          <a:prstGeom prst="rect">
            <a:avLst/>
          </a:prstGeom>
        </p:spPr>
        <p:txBody>
          <a:bodyPr>
            <a:noAutofit/>
          </a:bodyPr>
          <a:lstStyle/>
          <a:p>
            <a:pPr algn="r"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خلال النص السابق نجد ان المشرع قد وضع المعايير التالية للتعسف باستعمال الحق:</a:t>
            </a:r>
          </a:p>
          <a:p>
            <a:pPr marL="914400" lvl="2" indent="0" algn="r" rtl="1">
              <a:lnSpc>
                <a:spcPct val="150000"/>
              </a:lnSpc>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قصد الشخص بفعله التعدي على شخص اخر</a:t>
            </a:r>
          </a:p>
          <a:p>
            <a:pPr marL="914400" lvl="2" indent="0" algn="r" rtl="1">
              <a:lnSpc>
                <a:spcPct val="150000"/>
              </a:lnSpc>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توخي صاحب الحق مصلحة غير مشروعة.</a:t>
            </a:r>
          </a:p>
          <a:p>
            <a:pPr marL="914400" lvl="2" indent="0" algn="r" rtl="1">
              <a:lnSpc>
                <a:spcPct val="150000"/>
              </a:lnSpc>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3. كون المنفعة المرجوة من استعمال الحق لا تتناسب مع ما يصيب الغير من ضرر</a:t>
            </a:r>
          </a:p>
          <a:p>
            <a:pPr marL="914400" lvl="2" indent="0" algn="r" rtl="1">
              <a:lnSpc>
                <a:spcPct val="150000"/>
              </a:lnSpc>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4. تجاوز صاحب الحق ما جرت عليه العادة او جرى عليه العرف</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18595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JO" dirty="0">
                <a:solidFill>
                  <a:srgbClr val="FFFF00"/>
                </a:solidFill>
                <a:latin typeface="Simplified Arabic" panose="02020603050405020304" pitchFamily="18" charset="-78"/>
                <a:cs typeface="Simplified Arabic" panose="02020603050405020304" pitchFamily="18" charset="-78"/>
              </a:rPr>
              <a:t>	</a:t>
            </a:r>
            <a:r>
              <a:rPr lang="ar-JO" dirty="0" smtClean="0">
                <a:solidFill>
                  <a:srgbClr val="FFFF00"/>
                </a:solidFill>
                <a:latin typeface="Simplified Arabic" panose="02020603050405020304" pitchFamily="18" charset="-78"/>
                <a:cs typeface="Simplified Arabic" panose="02020603050405020304" pitchFamily="18" charset="-78"/>
              </a:rPr>
              <a:t>	</a:t>
            </a:r>
            <a:endParaRPr lang="ar-JO" dirty="0">
              <a:solidFill>
                <a:srgbClr val="FFFF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304800"/>
            <a:ext cx="7924800" cy="41148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يكفي ان يقصد صاحب الحق الاضرار بالغير بل يجب فوق ذلك ان يكون استعماله لحقه على هذا النحو مما يعتبر انحرافاً عن السلوك المألوف للشخص العادي.</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02263"/>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00230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18326</TotalTime>
  <Words>578</Words>
  <Application>Microsoft Office PowerPoint</Application>
  <PresentationFormat>On-screen Show (4:3)</PresentationFormat>
  <Paragraphs>41</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الجزاء المترتب على التعسف في استعمال الحق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القواعد العامة في تقدير التعويض</vt:lpstr>
      <vt:lpstr>PowerPoint Presentation</vt:lpstr>
      <vt:lpstr>PowerPoint Presentation</vt:lpstr>
      <vt:lpstr>PowerPoint Presentation</vt:lpstr>
      <vt:lpstr>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Kholood Al-Awatli</cp:lastModifiedBy>
  <cp:revision>363</cp:revision>
  <dcterms:created xsi:type="dcterms:W3CDTF">2016-01-06T11:52:01Z</dcterms:created>
  <dcterms:modified xsi:type="dcterms:W3CDTF">2019-02-10T07:31:27Z</dcterms:modified>
</cp:coreProperties>
</file>