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5"/>
  </p:notesMasterIdLst>
  <p:sldIdLst>
    <p:sldId id="277" r:id="rId2"/>
    <p:sldId id="382" r:id="rId3"/>
    <p:sldId id="384" r:id="rId4"/>
    <p:sldId id="385" r:id="rId5"/>
    <p:sldId id="386" r:id="rId6"/>
    <p:sldId id="387" r:id="rId7"/>
    <p:sldId id="388" r:id="rId8"/>
    <p:sldId id="389" r:id="rId9"/>
    <p:sldId id="391" r:id="rId10"/>
    <p:sldId id="392" r:id="rId11"/>
    <p:sldId id="393" r:id="rId12"/>
    <p:sldId id="394" r:id="rId13"/>
    <p:sldId id="395" r:id="rId14"/>
    <p:sldId id="396" r:id="rId15"/>
    <p:sldId id="397" r:id="rId16"/>
    <p:sldId id="398" r:id="rId17"/>
    <p:sldId id="399" r:id="rId18"/>
    <p:sldId id="400" r:id="rId19"/>
    <p:sldId id="401" r:id="rId20"/>
    <p:sldId id="402" r:id="rId21"/>
    <p:sldId id="403" r:id="rId22"/>
    <p:sldId id="404" r:id="rId23"/>
    <p:sldId id="406" r:id="rId24"/>
    <p:sldId id="407" r:id="rId25"/>
    <p:sldId id="409" r:id="rId26"/>
    <p:sldId id="410" r:id="rId27"/>
    <p:sldId id="411" r:id="rId28"/>
    <p:sldId id="412" r:id="rId29"/>
    <p:sldId id="413" r:id="rId30"/>
    <p:sldId id="414" r:id="rId31"/>
    <p:sldId id="415" r:id="rId32"/>
    <p:sldId id="416" r:id="rId33"/>
    <p:sldId id="417" r:id="rId34"/>
    <p:sldId id="418" r:id="rId35"/>
    <p:sldId id="419" r:id="rId36"/>
    <p:sldId id="420" r:id="rId37"/>
    <p:sldId id="421" r:id="rId38"/>
    <p:sldId id="422" r:id="rId39"/>
    <p:sldId id="423" r:id="rId40"/>
    <p:sldId id="424" r:id="rId41"/>
    <p:sldId id="425" r:id="rId42"/>
    <p:sldId id="426" r:id="rId43"/>
    <p:sldId id="427" r:id="rId44"/>
    <p:sldId id="428" r:id="rId45"/>
    <p:sldId id="429" r:id="rId46"/>
    <p:sldId id="430" r:id="rId47"/>
    <p:sldId id="431" r:id="rId48"/>
    <p:sldId id="432" r:id="rId49"/>
    <p:sldId id="433" r:id="rId50"/>
    <p:sldId id="434" r:id="rId51"/>
    <p:sldId id="435" r:id="rId52"/>
    <p:sldId id="436" r:id="rId53"/>
    <p:sldId id="290" r:id="rId5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87" autoAdjust="0"/>
    <p:restoredTop sz="86441" autoAdjust="0"/>
  </p:normalViewPr>
  <p:slideViewPr>
    <p:cSldViewPr>
      <p:cViewPr>
        <p:scale>
          <a:sx n="85" d="100"/>
          <a:sy n="85" d="100"/>
        </p:scale>
        <p:origin x="-1404" y="-72"/>
      </p:cViewPr>
      <p:guideLst>
        <p:guide orient="horz" pos="2160"/>
        <p:guide pos="2880"/>
      </p:guideLst>
    </p:cSldViewPr>
  </p:slideViewPr>
  <p:outlineViewPr>
    <p:cViewPr>
      <p:scale>
        <a:sx n="33" d="100"/>
        <a:sy n="33" d="100"/>
      </p:scale>
      <p:origin x="0" y="-24389"/>
    </p:cViewPr>
  </p:outlineViewPr>
  <p:notesTextViewPr>
    <p:cViewPr>
      <p:scale>
        <a:sx n="100" d="100"/>
        <a:sy n="100" d="100"/>
      </p:scale>
      <p:origin x="0" y="0"/>
    </p:cViewPr>
  </p:notesTextViewPr>
  <p:sorterViewPr>
    <p:cViewPr>
      <p:scale>
        <a:sx n="100" d="100"/>
        <a:sy n="100" d="100"/>
      </p:scale>
      <p:origin x="0" y="-312"/>
    </p:cViewPr>
  </p:sorterViewPr>
  <p:notesViewPr>
    <p:cSldViewPr>
      <p:cViewPr varScale="1">
        <p:scale>
          <a:sx n="67" d="100"/>
          <a:sy n="67" d="100"/>
        </p:scale>
        <p:origin x="3120" y="77"/>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9893F60-0352-49F8-854C-83BF9C2C3E71}" type="doc">
      <dgm:prSet loTypeId="urn:microsoft.com/office/officeart/2005/8/layout/vList5" loCatId="list" qsTypeId="urn:microsoft.com/office/officeart/2005/8/quickstyle/3d1" qsCatId="3D" csTypeId="urn:microsoft.com/office/officeart/2005/8/colors/colorful1" csCatId="colorful" phldr="1"/>
      <dgm:spPr/>
      <dgm:t>
        <a:bodyPr/>
        <a:lstStyle/>
        <a:p>
          <a:pPr rtl="1"/>
          <a:endParaRPr lang="ar-JO"/>
        </a:p>
      </dgm:t>
    </dgm:pt>
    <dgm:pt modelId="{A61FD9BE-6B77-4577-8F74-2E7D6509E879}">
      <dgm:prSet phldrT="[Text]"/>
      <dgm:spPr/>
      <dgm:t>
        <a:bodyPr/>
        <a:lstStyle/>
        <a:p>
          <a:pPr rtl="1"/>
          <a:r>
            <a:rPr lang="ar-JO" b="1" smtClean="0">
              <a:effectLst>
                <a:outerShdw blurRad="38100" dist="38100" dir="2700000" algn="tl">
                  <a:srgbClr val="000000">
                    <a:alpha val="43137"/>
                  </a:srgbClr>
                </a:outerShdw>
              </a:effectLst>
            </a:rPr>
            <a:t>الاسناد الرسمية</a:t>
          </a:r>
          <a:endParaRPr lang="ar-JO" b="1" dirty="0">
            <a:effectLst>
              <a:outerShdw blurRad="38100" dist="38100" dir="2700000" algn="tl">
                <a:srgbClr val="000000">
                  <a:alpha val="43137"/>
                </a:srgbClr>
              </a:outerShdw>
            </a:effectLst>
          </a:endParaRPr>
        </a:p>
      </dgm:t>
    </dgm:pt>
    <dgm:pt modelId="{1F46B0B4-E117-4EFD-A3C4-F630BF141DD4}" type="parTrans" cxnId="{6E9CFBC3-35B8-428F-93A5-F7DEC589353F}">
      <dgm:prSet/>
      <dgm:spPr/>
      <dgm:t>
        <a:bodyPr/>
        <a:lstStyle/>
        <a:p>
          <a:pPr rtl="1"/>
          <a:endParaRPr lang="ar-JO" b="1">
            <a:solidFill>
              <a:schemeClr val="bg1"/>
            </a:solidFill>
            <a:effectLst>
              <a:outerShdw blurRad="38100" dist="38100" dir="2700000" algn="tl">
                <a:srgbClr val="000000">
                  <a:alpha val="43137"/>
                </a:srgbClr>
              </a:outerShdw>
            </a:effectLst>
          </a:endParaRPr>
        </a:p>
      </dgm:t>
    </dgm:pt>
    <dgm:pt modelId="{54E91E15-468A-403D-A8E4-0066AB8D95E5}" type="sibTrans" cxnId="{6E9CFBC3-35B8-428F-93A5-F7DEC589353F}">
      <dgm:prSet/>
      <dgm:spPr/>
      <dgm:t>
        <a:bodyPr/>
        <a:lstStyle/>
        <a:p>
          <a:pPr rtl="1"/>
          <a:endParaRPr lang="ar-JO" b="1">
            <a:solidFill>
              <a:schemeClr val="bg1"/>
            </a:solidFill>
            <a:effectLst>
              <a:outerShdw blurRad="38100" dist="38100" dir="2700000" algn="tl">
                <a:srgbClr val="000000">
                  <a:alpha val="43137"/>
                </a:srgbClr>
              </a:outerShdw>
            </a:effectLst>
          </a:endParaRPr>
        </a:p>
      </dgm:t>
    </dgm:pt>
    <dgm:pt modelId="{FA74E371-51E3-4DE8-BE1A-718E3CD9F1F7}">
      <dgm:prSet phldrT="[Text]"/>
      <dgm:spPr/>
      <dgm:t>
        <a:bodyPr/>
        <a:lstStyle/>
        <a:p>
          <a:pPr rtl="1"/>
          <a:r>
            <a:rPr lang="ar-JO" b="1" smtClean="0">
              <a:effectLst>
                <a:outerShdw blurRad="38100" dist="38100" dir="2700000" algn="tl">
                  <a:srgbClr val="000000">
                    <a:alpha val="43137"/>
                  </a:srgbClr>
                </a:outerShdw>
              </a:effectLst>
            </a:rPr>
            <a:t>الاوراق غير الموقع عليها</a:t>
          </a:r>
          <a:endParaRPr lang="ar-JO" b="1" dirty="0">
            <a:effectLst>
              <a:outerShdw blurRad="38100" dist="38100" dir="2700000" algn="tl">
                <a:srgbClr val="000000">
                  <a:alpha val="43137"/>
                </a:srgbClr>
              </a:outerShdw>
            </a:effectLst>
          </a:endParaRPr>
        </a:p>
      </dgm:t>
    </dgm:pt>
    <dgm:pt modelId="{61CD95DA-0742-4262-8ACF-CAF4C6898BEC}" type="parTrans" cxnId="{A6DFDB86-CC0D-4A8B-8A45-4FD6D801789E}">
      <dgm:prSet/>
      <dgm:spPr/>
      <dgm:t>
        <a:bodyPr/>
        <a:lstStyle/>
        <a:p>
          <a:pPr rtl="1"/>
          <a:endParaRPr lang="ar-JO"/>
        </a:p>
      </dgm:t>
    </dgm:pt>
    <dgm:pt modelId="{C3EBE661-8860-45A5-B667-DB16991FAE1E}" type="sibTrans" cxnId="{A6DFDB86-CC0D-4A8B-8A45-4FD6D801789E}">
      <dgm:prSet/>
      <dgm:spPr/>
      <dgm:t>
        <a:bodyPr/>
        <a:lstStyle/>
        <a:p>
          <a:pPr rtl="1"/>
          <a:endParaRPr lang="ar-JO"/>
        </a:p>
      </dgm:t>
    </dgm:pt>
    <dgm:pt modelId="{45C98FFA-84C5-48D2-8531-81C4F595C11C}">
      <dgm:prSet phldrT="[Text]"/>
      <dgm:spPr/>
      <dgm:t>
        <a:bodyPr/>
        <a:lstStyle/>
        <a:p>
          <a:pPr rtl="1"/>
          <a:r>
            <a:rPr lang="ar-JO" b="1" smtClean="0">
              <a:effectLst>
                <a:outerShdw blurRad="38100" dist="38100" dir="2700000" algn="tl">
                  <a:srgbClr val="000000">
                    <a:alpha val="43137"/>
                  </a:srgbClr>
                </a:outerShdw>
              </a:effectLst>
            </a:rPr>
            <a:t>الاسناد العادية </a:t>
          </a:r>
          <a:endParaRPr lang="ar-JO" b="1" dirty="0">
            <a:effectLst>
              <a:outerShdw blurRad="38100" dist="38100" dir="2700000" algn="tl">
                <a:srgbClr val="000000">
                  <a:alpha val="43137"/>
                </a:srgbClr>
              </a:outerShdw>
            </a:effectLst>
          </a:endParaRPr>
        </a:p>
      </dgm:t>
    </dgm:pt>
    <dgm:pt modelId="{C0507176-88E2-45D1-9498-380FF3E1F367}" type="parTrans" cxnId="{A92D03EA-9877-48E4-9A24-63E974EFB8E4}">
      <dgm:prSet/>
      <dgm:spPr/>
      <dgm:t>
        <a:bodyPr/>
        <a:lstStyle/>
        <a:p>
          <a:pPr rtl="1"/>
          <a:endParaRPr lang="ar-JO"/>
        </a:p>
      </dgm:t>
    </dgm:pt>
    <dgm:pt modelId="{7ED71CD5-E4CE-4C49-983C-A4E8049FD2FD}" type="sibTrans" cxnId="{A92D03EA-9877-48E4-9A24-63E974EFB8E4}">
      <dgm:prSet/>
      <dgm:spPr/>
      <dgm:t>
        <a:bodyPr/>
        <a:lstStyle/>
        <a:p>
          <a:pPr rtl="1"/>
          <a:endParaRPr lang="ar-JO"/>
        </a:p>
      </dgm:t>
    </dgm:pt>
    <dgm:pt modelId="{814F7E74-3388-4165-8794-05293723A901}" type="pres">
      <dgm:prSet presAssocID="{F9893F60-0352-49F8-854C-83BF9C2C3E71}" presName="Name0" presStyleCnt="0">
        <dgm:presLayoutVars>
          <dgm:dir/>
          <dgm:animLvl val="lvl"/>
          <dgm:resizeHandles val="exact"/>
        </dgm:presLayoutVars>
      </dgm:prSet>
      <dgm:spPr/>
      <dgm:t>
        <a:bodyPr/>
        <a:lstStyle/>
        <a:p>
          <a:pPr rtl="1"/>
          <a:endParaRPr lang="ar-JO"/>
        </a:p>
      </dgm:t>
    </dgm:pt>
    <dgm:pt modelId="{0CFAFD42-206A-42E0-8026-5B07C20B537A}" type="pres">
      <dgm:prSet presAssocID="{A61FD9BE-6B77-4577-8F74-2E7D6509E879}" presName="linNode" presStyleCnt="0"/>
      <dgm:spPr/>
      <dgm:t>
        <a:bodyPr/>
        <a:lstStyle/>
        <a:p>
          <a:endParaRPr lang="en-US"/>
        </a:p>
      </dgm:t>
    </dgm:pt>
    <dgm:pt modelId="{801BB0F2-4639-4769-B9C2-DB76E59AD358}" type="pres">
      <dgm:prSet presAssocID="{A61FD9BE-6B77-4577-8F74-2E7D6509E879}" presName="parentText" presStyleLbl="node1" presStyleIdx="0" presStyleCnt="3">
        <dgm:presLayoutVars>
          <dgm:chMax val="1"/>
          <dgm:bulletEnabled val="1"/>
        </dgm:presLayoutVars>
      </dgm:prSet>
      <dgm:spPr/>
      <dgm:t>
        <a:bodyPr/>
        <a:lstStyle/>
        <a:p>
          <a:pPr rtl="1"/>
          <a:endParaRPr lang="ar-JO"/>
        </a:p>
      </dgm:t>
    </dgm:pt>
    <dgm:pt modelId="{2E6AD33C-85C4-4175-B4FB-BADE29EBB568}" type="pres">
      <dgm:prSet presAssocID="{54E91E15-468A-403D-A8E4-0066AB8D95E5}" presName="sp" presStyleCnt="0"/>
      <dgm:spPr/>
      <dgm:t>
        <a:bodyPr/>
        <a:lstStyle/>
        <a:p>
          <a:endParaRPr lang="en-US"/>
        </a:p>
      </dgm:t>
    </dgm:pt>
    <dgm:pt modelId="{85E0FF71-03D8-4B4B-8FF0-F3950B483DA6}" type="pres">
      <dgm:prSet presAssocID="{45C98FFA-84C5-48D2-8531-81C4F595C11C}" presName="linNode" presStyleCnt="0"/>
      <dgm:spPr/>
      <dgm:t>
        <a:bodyPr/>
        <a:lstStyle/>
        <a:p>
          <a:endParaRPr lang="en-US"/>
        </a:p>
      </dgm:t>
    </dgm:pt>
    <dgm:pt modelId="{52784BF7-F20C-4712-BE4F-0F0A95254D4E}" type="pres">
      <dgm:prSet presAssocID="{45C98FFA-84C5-48D2-8531-81C4F595C11C}" presName="parentText" presStyleLbl="node1" presStyleIdx="1" presStyleCnt="3">
        <dgm:presLayoutVars>
          <dgm:chMax val="1"/>
          <dgm:bulletEnabled val="1"/>
        </dgm:presLayoutVars>
      </dgm:prSet>
      <dgm:spPr/>
      <dgm:t>
        <a:bodyPr/>
        <a:lstStyle/>
        <a:p>
          <a:pPr rtl="1"/>
          <a:endParaRPr lang="ar-JO"/>
        </a:p>
      </dgm:t>
    </dgm:pt>
    <dgm:pt modelId="{85E7379F-74E5-4C7E-B6C0-4808FF193449}" type="pres">
      <dgm:prSet presAssocID="{7ED71CD5-E4CE-4C49-983C-A4E8049FD2FD}" presName="sp" presStyleCnt="0"/>
      <dgm:spPr/>
      <dgm:t>
        <a:bodyPr/>
        <a:lstStyle/>
        <a:p>
          <a:endParaRPr lang="en-US"/>
        </a:p>
      </dgm:t>
    </dgm:pt>
    <dgm:pt modelId="{DE49D287-3020-4BA6-9C9E-B13018A0BA91}" type="pres">
      <dgm:prSet presAssocID="{FA74E371-51E3-4DE8-BE1A-718E3CD9F1F7}" presName="linNode" presStyleCnt="0"/>
      <dgm:spPr/>
      <dgm:t>
        <a:bodyPr/>
        <a:lstStyle/>
        <a:p>
          <a:endParaRPr lang="en-US"/>
        </a:p>
      </dgm:t>
    </dgm:pt>
    <dgm:pt modelId="{947BC6A5-301A-426A-85E3-D25DA89DDE75}" type="pres">
      <dgm:prSet presAssocID="{FA74E371-51E3-4DE8-BE1A-718E3CD9F1F7}" presName="parentText" presStyleLbl="node1" presStyleIdx="2" presStyleCnt="3">
        <dgm:presLayoutVars>
          <dgm:chMax val="1"/>
          <dgm:bulletEnabled val="1"/>
        </dgm:presLayoutVars>
      </dgm:prSet>
      <dgm:spPr/>
      <dgm:t>
        <a:bodyPr/>
        <a:lstStyle/>
        <a:p>
          <a:pPr rtl="1"/>
          <a:endParaRPr lang="ar-JO"/>
        </a:p>
      </dgm:t>
    </dgm:pt>
  </dgm:ptLst>
  <dgm:cxnLst>
    <dgm:cxn modelId="{A0A0A2AB-69DD-49C2-9DB7-D0D9AC5A9928}" type="presOf" srcId="{45C98FFA-84C5-48D2-8531-81C4F595C11C}" destId="{52784BF7-F20C-4712-BE4F-0F0A95254D4E}" srcOrd="0" destOrd="0" presId="urn:microsoft.com/office/officeart/2005/8/layout/vList5"/>
    <dgm:cxn modelId="{7D476CBB-AB36-4A5B-949B-090A13343284}" type="presOf" srcId="{A61FD9BE-6B77-4577-8F74-2E7D6509E879}" destId="{801BB0F2-4639-4769-B9C2-DB76E59AD358}" srcOrd="0" destOrd="0" presId="urn:microsoft.com/office/officeart/2005/8/layout/vList5"/>
    <dgm:cxn modelId="{B33D1AAE-F27D-4C98-9AD6-8E34520962C9}" type="presOf" srcId="{FA74E371-51E3-4DE8-BE1A-718E3CD9F1F7}" destId="{947BC6A5-301A-426A-85E3-D25DA89DDE75}" srcOrd="0" destOrd="0" presId="urn:microsoft.com/office/officeart/2005/8/layout/vList5"/>
    <dgm:cxn modelId="{A6DFDB86-CC0D-4A8B-8A45-4FD6D801789E}" srcId="{F9893F60-0352-49F8-854C-83BF9C2C3E71}" destId="{FA74E371-51E3-4DE8-BE1A-718E3CD9F1F7}" srcOrd="2" destOrd="0" parTransId="{61CD95DA-0742-4262-8ACF-CAF4C6898BEC}" sibTransId="{C3EBE661-8860-45A5-B667-DB16991FAE1E}"/>
    <dgm:cxn modelId="{6E9CFBC3-35B8-428F-93A5-F7DEC589353F}" srcId="{F9893F60-0352-49F8-854C-83BF9C2C3E71}" destId="{A61FD9BE-6B77-4577-8F74-2E7D6509E879}" srcOrd="0" destOrd="0" parTransId="{1F46B0B4-E117-4EFD-A3C4-F630BF141DD4}" sibTransId="{54E91E15-468A-403D-A8E4-0066AB8D95E5}"/>
    <dgm:cxn modelId="{A92D03EA-9877-48E4-9A24-63E974EFB8E4}" srcId="{F9893F60-0352-49F8-854C-83BF9C2C3E71}" destId="{45C98FFA-84C5-48D2-8531-81C4F595C11C}" srcOrd="1" destOrd="0" parTransId="{C0507176-88E2-45D1-9498-380FF3E1F367}" sibTransId="{7ED71CD5-E4CE-4C49-983C-A4E8049FD2FD}"/>
    <dgm:cxn modelId="{1F5CBF3F-50CD-4654-BF89-23E29A817B3D}" type="presOf" srcId="{F9893F60-0352-49F8-854C-83BF9C2C3E71}" destId="{814F7E74-3388-4165-8794-05293723A901}" srcOrd="0" destOrd="0" presId="urn:microsoft.com/office/officeart/2005/8/layout/vList5"/>
    <dgm:cxn modelId="{831330AC-93ED-44D1-9012-DD138A0D6D93}" type="presParOf" srcId="{814F7E74-3388-4165-8794-05293723A901}" destId="{0CFAFD42-206A-42E0-8026-5B07C20B537A}" srcOrd="0" destOrd="0" presId="urn:microsoft.com/office/officeart/2005/8/layout/vList5"/>
    <dgm:cxn modelId="{EA157145-E580-4833-95BB-77848E9D3B12}" type="presParOf" srcId="{0CFAFD42-206A-42E0-8026-5B07C20B537A}" destId="{801BB0F2-4639-4769-B9C2-DB76E59AD358}" srcOrd="0" destOrd="0" presId="urn:microsoft.com/office/officeart/2005/8/layout/vList5"/>
    <dgm:cxn modelId="{8B51E9DF-2664-4355-83D3-07DD68886A39}" type="presParOf" srcId="{814F7E74-3388-4165-8794-05293723A901}" destId="{2E6AD33C-85C4-4175-B4FB-BADE29EBB568}" srcOrd="1" destOrd="0" presId="urn:microsoft.com/office/officeart/2005/8/layout/vList5"/>
    <dgm:cxn modelId="{E554F5D7-6930-4A70-ADB2-D6E119C6899E}" type="presParOf" srcId="{814F7E74-3388-4165-8794-05293723A901}" destId="{85E0FF71-03D8-4B4B-8FF0-F3950B483DA6}" srcOrd="2" destOrd="0" presId="urn:microsoft.com/office/officeart/2005/8/layout/vList5"/>
    <dgm:cxn modelId="{93D2866C-44CC-4E7C-B34A-4BF334D22E11}" type="presParOf" srcId="{85E0FF71-03D8-4B4B-8FF0-F3950B483DA6}" destId="{52784BF7-F20C-4712-BE4F-0F0A95254D4E}" srcOrd="0" destOrd="0" presId="urn:microsoft.com/office/officeart/2005/8/layout/vList5"/>
    <dgm:cxn modelId="{7FBF6911-82E8-4D05-A849-239518081B34}" type="presParOf" srcId="{814F7E74-3388-4165-8794-05293723A901}" destId="{85E7379F-74E5-4C7E-B6C0-4808FF193449}" srcOrd="3" destOrd="0" presId="urn:microsoft.com/office/officeart/2005/8/layout/vList5"/>
    <dgm:cxn modelId="{87FB74D2-5547-42E6-A0DF-08256D1B6198}" type="presParOf" srcId="{814F7E74-3388-4165-8794-05293723A901}" destId="{DE49D287-3020-4BA6-9C9E-B13018A0BA91}" srcOrd="4" destOrd="0" presId="urn:microsoft.com/office/officeart/2005/8/layout/vList5"/>
    <dgm:cxn modelId="{58732F3D-F2F8-4FF5-9720-2A11C921A026}" type="presParOf" srcId="{DE49D287-3020-4BA6-9C9E-B13018A0BA91}" destId="{947BC6A5-301A-426A-85E3-D25DA89DDE75}"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1BB0F2-4639-4769-B9C2-DB76E59AD358}">
      <dsp:nvSpPr>
        <dsp:cNvPr id="0" name=""/>
        <dsp:cNvSpPr/>
      </dsp:nvSpPr>
      <dsp:spPr>
        <a:xfrm>
          <a:off x="1950720" y="1793"/>
          <a:ext cx="2194560" cy="1183490"/>
        </a:xfrm>
        <a:prstGeom prst="roundRect">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9540" tIns="64770" rIns="129540" bIns="64770" numCol="1" spcCol="1270" anchor="ctr" anchorCtr="0">
          <a:noAutofit/>
        </a:bodyPr>
        <a:lstStyle/>
        <a:p>
          <a:pPr lvl="0" algn="ctr" defTabSz="1511300" rtl="1">
            <a:lnSpc>
              <a:spcPct val="90000"/>
            </a:lnSpc>
            <a:spcBef>
              <a:spcPct val="0"/>
            </a:spcBef>
            <a:spcAft>
              <a:spcPct val="35000"/>
            </a:spcAft>
          </a:pPr>
          <a:r>
            <a:rPr lang="ar-JO" sz="3400" b="1" kern="1200" smtClean="0">
              <a:effectLst>
                <a:outerShdw blurRad="38100" dist="38100" dir="2700000" algn="tl">
                  <a:srgbClr val="000000">
                    <a:alpha val="43137"/>
                  </a:srgbClr>
                </a:outerShdw>
              </a:effectLst>
            </a:rPr>
            <a:t>الاسناد الرسمية</a:t>
          </a:r>
          <a:endParaRPr lang="ar-JO" sz="3400" b="1" kern="1200" dirty="0">
            <a:effectLst>
              <a:outerShdw blurRad="38100" dist="38100" dir="2700000" algn="tl">
                <a:srgbClr val="000000">
                  <a:alpha val="43137"/>
                </a:srgbClr>
              </a:outerShdw>
            </a:effectLst>
          </a:endParaRPr>
        </a:p>
      </dsp:txBody>
      <dsp:txXfrm>
        <a:off x="2008493" y="59566"/>
        <a:ext cx="2079014" cy="1067944"/>
      </dsp:txXfrm>
    </dsp:sp>
    <dsp:sp modelId="{52784BF7-F20C-4712-BE4F-0F0A95254D4E}">
      <dsp:nvSpPr>
        <dsp:cNvPr id="0" name=""/>
        <dsp:cNvSpPr/>
      </dsp:nvSpPr>
      <dsp:spPr>
        <a:xfrm>
          <a:off x="1950720" y="1244458"/>
          <a:ext cx="2194560" cy="1183490"/>
        </a:xfrm>
        <a:prstGeom prst="roundRect">
          <a:avLst/>
        </a:prstGeom>
        <a:gradFill rotWithShape="0">
          <a:gsLst>
            <a:gs pos="0">
              <a:schemeClr val="accent3">
                <a:hueOff val="0"/>
                <a:satOff val="0"/>
                <a:lumOff val="0"/>
                <a:alphaOff val="0"/>
                <a:shade val="15000"/>
                <a:satMod val="180000"/>
              </a:schemeClr>
            </a:gs>
            <a:gs pos="50000">
              <a:schemeClr val="accent3">
                <a:hueOff val="0"/>
                <a:satOff val="0"/>
                <a:lumOff val="0"/>
                <a:alphaOff val="0"/>
                <a:shade val="45000"/>
                <a:satMod val="170000"/>
              </a:schemeClr>
            </a:gs>
            <a:gs pos="70000">
              <a:schemeClr val="accent3">
                <a:hueOff val="0"/>
                <a:satOff val="0"/>
                <a:lumOff val="0"/>
                <a:alphaOff val="0"/>
                <a:tint val="99000"/>
                <a:shade val="65000"/>
                <a:satMod val="155000"/>
              </a:schemeClr>
            </a:gs>
            <a:gs pos="100000">
              <a:schemeClr val="accent3">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9540" tIns="64770" rIns="129540" bIns="64770" numCol="1" spcCol="1270" anchor="ctr" anchorCtr="0">
          <a:noAutofit/>
        </a:bodyPr>
        <a:lstStyle/>
        <a:p>
          <a:pPr lvl="0" algn="ctr" defTabSz="1511300" rtl="1">
            <a:lnSpc>
              <a:spcPct val="90000"/>
            </a:lnSpc>
            <a:spcBef>
              <a:spcPct val="0"/>
            </a:spcBef>
            <a:spcAft>
              <a:spcPct val="35000"/>
            </a:spcAft>
          </a:pPr>
          <a:r>
            <a:rPr lang="ar-JO" sz="3400" b="1" kern="1200" smtClean="0">
              <a:effectLst>
                <a:outerShdw blurRad="38100" dist="38100" dir="2700000" algn="tl">
                  <a:srgbClr val="000000">
                    <a:alpha val="43137"/>
                  </a:srgbClr>
                </a:outerShdw>
              </a:effectLst>
            </a:rPr>
            <a:t>الاسناد العادية </a:t>
          </a:r>
          <a:endParaRPr lang="ar-JO" sz="3400" b="1" kern="1200" dirty="0">
            <a:effectLst>
              <a:outerShdw blurRad="38100" dist="38100" dir="2700000" algn="tl">
                <a:srgbClr val="000000">
                  <a:alpha val="43137"/>
                </a:srgbClr>
              </a:outerShdw>
            </a:effectLst>
          </a:endParaRPr>
        </a:p>
      </dsp:txBody>
      <dsp:txXfrm>
        <a:off x="2008493" y="1302231"/>
        <a:ext cx="2079014" cy="1067944"/>
      </dsp:txXfrm>
    </dsp:sp>
    <dsp:sp modelId="{947BC6A5-301A-426A-85E3-D25DA89DDE75}">
      <dsp:nvSpPr>
        <dsp:cNvPr id="0" name=""/>
        <dsp:cNvSpPr/>
      </dsp:nvSpPr>
      <dsp:spPr>
        <a:xfrm>
          <a:off x="1950720" y="2487123"/>
          <a:ext cx="2194560" cy="1183490"/>
        </a:xfrm>
        <a:prstGeom prst="roundRect">
          <a:avLst/>
        </a:prstGeom>
        <a:gradFill rotWithShape="0">
          <a:gsLst>
            <a:gs pos="0">
              <a:schemeClr val="accent4">
                <a:hueOff val="0"/>
                <a:satOff val="0"/>
                <a:lumOff val="0"/>
                <a:alphaOff val="0"/>
                <a:shade val="15000"/>
                <a:satMod val="180000"/>
              </a:schemeClr>
            </a:gs>
            <a:gs pos="50000">
              <a:schemeClr val="accent4">
                <a:hueOff val="0"/>
                <a:satOff val="0"/>
                <a:lumOff val="0"/>
                <a:alphaOff val="0"/>
                <a:shade val="45000"/>
                <a:satMod val="170000"/>
              </a:schemeClr>
            </a:gs>
            <a:gs pos="70000">
              <a:schemeClr val="accent4">
                <a:hueOff val="0"/>
                <a:satOff val="0"/>
                <a:lumOff val="0"/>
                <a:alphaOff val="0"/>
                <a:tint val="99000"/>
                <a:shade val="65000"/>
                <a:satMod val="155000"/>
              </a:schemeClr>
            </a:gs>
            <a:gs pos="100000">
              <a:schemeClr val="accent4">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9540" tIns="64770" rIns="129540" bIns="64770" numCol="1" spcCol="1270" anchor="ctr" anchorCtr="0">
          <a:noAutofit/>
        </a:bodyPr>
        <a:lstStyle/>
        <a:p>
          <a:pPr lvl="0" algn="ctr" defTabSz="1511300" rtl="1">
            <a:lnSpc>
              <a:spcPct val="90000"/>
            </a:lnSpc>
            <a:spcBef>
              <a:spcPct val="0"/>
            </a:spcBef>
            <a:spcAft>
              <a:spcPct val="35000"/>
            </a:spcAft>
          </a:pPr>
          <a:r>
            <a:rPr lang="ar-JO" sz="3400" b="1" kern="1200" smtClean="0">
              <a:effectLst>
                <a:outerShdw blurRad="38100" dist="38100" dir="2700000" algn="tl">
                  <a:srgbClr val="000000">
                    <a:alpha val="43137"/>
                  </a:srgbClr>
                </a:outerShdw>
              </a:effectLst>
            </a:rPr>
            <a:t>الاوراق غير الموقع عليها</a:t>
          </a:r>
          <a:endParaRPr lang="ar-JO" sz="3400" b="1" kern="1200" dirty="0">
            <a:effectLst>
              <a:outerShdw blurRad="38100" dist="38100" dir="2700000" algn="tl">
                <a:srgbClr val="000000">
                  <a:alpha val="43137"/>
                </a:srgbClr>
              </a:outerShdw>
            </a:effectLst>
          </a:endParaRPr>
        </a:p>
      </dsp:txBody>
      <dsp:txXfrm>
        <a:off x="2008493" y="2544896"/>
        <a:ext cx="2079014" cy="1067944"/>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smtClean="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763438F2-FFAF-47A5-9663-DC5DB7901D17}" type="datetimeFigureOut">
              <a:rPr lang="en-US"/>
              <a:pPr>
                <a:defRPr/>
              </a:pPr>
              <a:t>2/10/2019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smtClean="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cs typeface="Simplified Arabic" panose="02020603050405020304" pitchFamily="18" charset="-78"/>
              </a:defRPr>
            </a:lvl1pPr>
          </a:lstStyle>
          <a:p>
            <a:fld id="{53A078BA-11B0-4AA5-882C-B3ABA81EA047}" type="slidenum">
              <a:rPr lang="en-US" altLang="en-US" smtClean="0"/>
              <a:pPr/>
              <a:t>‹#›</a:t>
            </a:fld>
            <a:endParaRPr lang="en-US" altLang="en-US" dirty="0"/>
          </a:p>
        </p:txBody>
      </p:sp>
    </p:spTree>
    <p:extLst>
      <p:ext uri="{BB962C8B-B14F-4D97-AF65-F5344CB8AC3E}">
        <p14:creationId xmlns:p14="http://schemas.microsoft.com/office/powerpoint/2010/main" val="293067184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3A078BA-11B0-4AA5-882C-B3ABA81EA047}" type="slidenum">
              <a:rPr lang="en-US" altLang="en-US" smtClean="0"/>
              <a:pPr/>
              <a:t>53</a:t>
            </a:fld>
            <a:endParaRPr lang="en-US" altLang="en-US" dirty="0"/>
          </a:p>
        </p:txBody>
      </p:sp>
    </p:spTree>
    <p:extLst>
      <p:ext uri="{BB962C8B-B14F-4D97-AF65-F5344CB8AC3E}">
        <p14:creationId xmlns:p14="http://schemas.microsoft.com/office/powerpoint/2010/main" val="4294881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a:t>Click to edit Master subtitle style</a:t>
            </a:r>
          </a:p>
        </p:txBody>
      </p:sp>
      <p:sp>
        <p:nvSpPr>
          <p:cNvPr id="11" name="Date Placeholder 29"/>
          <p:cNvSpPr>
            <a:spLocks noGrp="1"/>
          </p:cNvSpPr>
          <p:nvPr>
            <p:ph type="dt" sz="half" idx="10"/>
          </p:nvPr>
        </p:nvSpPr>
        <p:spPr/>
        <p:txBody>
          <a:bodyPr/>
          <a:lstStyle>
            <a:lvl1pPr>
              <a:defRPr smtClean="0">
                <a:solidFill>
                  <a:srgbClr val="FFFFFF"/>
                </a:solidFill>
              </a:defRPr>
            </a:lvl1pPr>
            <a:extLst/>
          </a:lstStyle>
          <a:p>
            <a:pPr>
              <a:defRPr/>
            </a:pPr>
            <a:fld id="{60821418-A94B-4D65-8D13-9FC80F4D242A}" type="datetime1">
              <a:rPr lang="en-US" smtClean="0"/>
              <a:t>2/10/2019</a:t>
            </a:fld>
            <a:endParaRPr lang="en-US" dirty="0"/>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dirty="0"/>
          </a:p>
        </p:txBody>
      </p:sp>
      <p:sp>
        <p:nvSpPr>
          <p:cNvPr id="13" name="Slide Number Placeholder 26"/>
          <p:cNvSpPr>
            <a:spLocks noGrp="1"/>
          </p:cNvSpPr>
          <p:nvPr>
            <p:ph type="sldNum" sz="quarter" idx="12"/>
          </p:nvPr>
        </p:nvSpPr>
        <p:spPr/>
        <p:txBody>
          <a:bodyPr/>
          <a:lstStyle>
            <a:lvl1pPr>
              <a:defRPr>
                <a:solidFill>
                  <a:srgbClr val="FFFFFF"/>
                </a:solidFill>
              </a:defRPr>
            </a:lvl1pPr>
          </a:lstStyle>
          <a:p>
            <a:fld id="{D6DA028E-B514-4AB6-B2EA-B51A3B5E11CF}" type="slidenum">
              <a:rPr lang="en-US" altLang="en-US"/>
              <a:pPr/>
              <a:t>‹#›</a:t>
            </a:fld>
            <a:endParaRPr lang="en-US" altLang="en-US" dirty="0"/>
          </a:p>
        </p:txBody>
      </p:sp>
    </p:spTree>
    <p:extLst>
      <p:ext uri="{BB962C8B-B14F-4D97-AF65-F5344CB8AC3E}">
        <p14:creationId xmlns:p14="http://schemas.microsoft.com/office/powerpoint/2010/main" val="965838522"/>
      </p:ext>
    </p:extLst>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BB2625C7-B6F9-4920-B7BF-85051A60F401}" type="datetime1">
              <a:rPr lang="en-US" smtClean="0"/>
              <a:t>2/10/2019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C9F4A4D9-ED05-4ACE-8A1A-B56A75B5D0D1}" type="slidenum">
              <a:rPr lang="en-US" altLang="en-US"/>
              <a:pPr/>
              <a:t>‹#›</a:t>
            </a:fld>
            <a:endParaRPr lang="en-US" altLang="en-US" dirty="0"/>
          </a:p>
        </p:txBody>
      </p:sp>
    </p:spTree>
    <p:extLst>
      <p:ext uri="{BB962C8B-B14F-4D97-AF65-F5344CB8AC3E}">
        <p14:creationId xmlns:p14="http://schemas.microsoft.com/office/powerpoint/2010/main" val="2798441020"/>
      </p:ext>
    </p:extLst>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7B5CA01F-0FB7-49A4-ADBA-D7431819CD36}" type="datetime1">
              <a:rPr lang="en-US" smtClean="0"/>
              <a:t>2/10/2019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64F7AE81-4ABA-4122-AA68-6A9C22319880}" type="slidenum">
              <a:rPr lang="en-US" altLang="en-US"/>
              <a:pPr/>
              <a:t>‹#›</a:t>
            </a:fld>
            <a:endParaRPr lang="en-US" altLang="en-US" dirty="0"/>
          </a:p>
        </p:txBody>
      </p:sp>
    </p:spTree>
    <p:extLst>
      <p:ext uri="{BB962C8B-B14F-4D97-AF65-F5344CB8AC3E}">
        <p14:creationId xmlns:p14="http://schemas.microsoft.com/office/powerpoint/2010/main" val="3628316200"/>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p:cNvSpPr>
            <a:spLocks noGrp="1"/>
          </p:cNvSpPr>
          <p:nvPr>
            <p:ph type="title"/>
          </p:nvPr>
        </p:nvSpPr>
        <p:spPr/>
        <p:txBody>
          <a:bodyPr rtlCol="0"/>
          <a:lstStyle/>
          <a:p>
            <a:r>
              <a:rPr lang="en-US"/>
              <a:t>Click to edit Master title style</a:t>
            </a:r>
          </a:p>
        </p:txBody>
      </p:sp>
      <p:sp>
        <p:nvSpPr>
          <p:cNvPr id="4" name="Date Placeholder 9"/>
          <p:cNvSpPr>
            <a:spLocks noGrp="1"/>
          </p:cNvSpPr>
          <p:nvPr>
            <p:ph type="dt" sz="half" idx="10"/>
          </p:nvPr>
        </p:nvSpPr>
        <p:spPr/>
        <p:txBody>
          <a:bodyPr/>
          <a:lstStyle>
            <a:lvl1pPr>
              <a:defRPr/>
            </a:lvl1pPr>
          </a:lstStyle>
          <a:p>
            <a:pPr>
              <a:defRPr/>
            </a:pPr>
            <a:fld id="{5F72DFCC-6357-4217-A264-303CDB95C321}" type="datetime1">
              <a:rPr lang="en-US" smtClean="0"/>
              <a:t>2/10/2019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5CC9CE27-4982-444C-9312-3DD47D12EDF3}" type="slidenum">
              <a:rPr lang="en-US" altLang="en-US"/>
              <a:pPr/>
              <a:t>‹#›</a:t>
            </a:fld>
            <a:endParaRPr lang="en-US" altLang="en-US" dirty="0"/>
          </a:p>
        </p:txBody>
      </p:sp>
    </p:spTree>
    <p:extLst>
      <p:ext uri="{BB962C8B-B14F-4D97-AF65-F5344CB8AC3E}">
        <p14:creationId xmlns:p14="http://schemas.microsoft.com/office/powerpoint/2010/main" val="547888255"/>
      </p:ext>
    </p:extLst>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a:t>Click to edit Master title style</a:t>
            </a:r>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FD776970-CCDD-49B5-BB61-714ED63D08FB}" type="datetime1">
              <a:rPr lang="en-US" smtClean="0"/>
              <a:t>2/10/2019</a:t>
            </a:fld>
            <a:endParaRPr lang="en-US" dirty="0"/>
          </a:p>
        </p:txBody>
      </p:sp>
      <p:sp>
        <p:nvSpPr>
          <p:cNvPr id="7" name="Footer Placeholder 4"/>
          <p:cNvSpPr>
            <a:spLocks noGrp="1"/>
          </p:cNvSpPr>
          <p:nvPr>
            <p:ph type="ftr" sz="quarter" idx="11"/>
          </p:nvPr>
        </p:nvSpPr>
        <p:spPr/>
        <p:txBody>
          <a:bodyPr/>
          <a:lstStyle>
            <a:lvl1pPr>
              <a:defRPr/>
            </a:lvl1pPr>
            <a:extLst/>
          </a:lstStyle>
          <a:p>
            <a:pPr>
              <a:defRPr/>
            </a:pPr>
            <a:endParaRPr lang="en-US" dirty="0"/>
          </a:p>
        </p:txBody>
      </p:sp>
      <p:sp>
        <p:nvSpPr>
          <p:cNvPr id="8" name="Slide Number Placeholder 5"/>
          <p:cNvSpPr>
            <a:spLocks noGrp="1"/>
          </p:cNvSpPr>
          <p:nvPr>
            <p:ph type="sldNum" sz="quarter" idx="12"/>
          </p:nvPr>
        </p:nvSpPr>
        <p:spPr/>
        <p:txBody>
          <a:bodyPr/>
          <a:lstStyle>
            <a:lvl1pPr>
              <a:defRPr/>
            </a:lvl1pPr>
          </a:lstStyle>
          <a:p>
            <a:fld id="{63F130A3-53D0-4DA5-AFC3-BDBB5488FCCC}" type="slidenum">
              <a:rPr lang="en-US" altLang="en-US"/>
              <a:pPr/>
              <a:t>‹#›</a:t>
            </a:fld>
            <a:endParaRPr lang="en-US" altLang="en-US" dirty="0"/>
          </a:p>
        </p:txBody>
      </p:sp>
    </p:spTree>
    <p:extLst>
      <p:ext uri="{BB962C8B-B14F-4D97-AF65-F5344CB8AC3E}">
        <p14:creationId xmlns:p14="http://schemas.microsoft.com/office/powerpoint/2010/main" val="3177205225"/>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rtlCol="0"/>
          <a:lstStyle/>
          <a:p>
            <a:r>
              <a:rPr lang="en-US"/>
              <a:t>Click to edit Master title style</a:t>
            </a:r>
          </a:p>
        </p:txBody>
      </p:sp>
      <p:sp>
        <p:nvSpPr>
          <p:cNvPr id="5" name="Date Placeholder 4"/>
          <p:cNvSpPr>
            <a:spLocks noGrp="1"/>
          </p:cNvSpPr>
          <p:nvPr>
            <p:ph type="dt" sz="half" idx="10"/>
          </p:nvPr>
        </p:nvSpPr>
        <p:spPr/>
        <p:txBody>
          <a:bodyPr/>
          <a:lstStyle>
            <a:lvl1pPr>
              <a:defRPr/>
            </a:lvl1pPr>
            <a:extLst/>
          </a:lstStyle>
          <a:p>
            <a:pPr>
              <a:defRPr/>
            </a:pPr>
            <a:fld id="{E9B7E1C7-92B0-4338-829C-EC3CF598CE12}" type="datetime1">
              <a:rPr lang="en-US" smtClean="0"/>
              <a:t>2/10/2019</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fld id="{2712445D-6287-4F25-973C-D1263A2BE7DF}" type="slidenum">
              <a:rPr lang="en-US" altLang="en-US"/>
              <a:pPr/>
              <a:t>‹#›</a:t>
            </a:fld>
            <a:endParaRPr lang="en-US" altLang="en-US" dirty="0"/>
          </a:p>
        </p:txBody>
      </p:sp>
    </p:spTree>
    <p:extLst>
      <p:ext uri="{BB962C8B-B14F-4D97-AF65-F5344CB8AC3E}">
        <p14:creationId xmlns:p14="http://schemas.microsoft.com/office/powerpoint/2010/main" val="3162837076"/>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extLst/>
          </a:lstStyle>
          <a:p>
            <a:pPr>
              <a:defRPr/>
            </a:pPr>
            <a:fld id="{CFDEE32D-0563-49FE-90E0-6B9979261FCA}" type="datetime1">
              <a:rPr lang="en-US" smtClean="0"/>
              <a:t>2/10/2019</a:t>
            </a:fld>
            <a:endParaRPr lang="en-US" dirty="0"/>
          </a:p>
        </p:txBody>
      </p:sp>
      <p:sp>
        <p:nvSpPr>
          <p:cNvPr id="8" name="Footer Placeholder 7"/>
          <p:cNvSpPr>
            <a:spLocks noGrp="1"/>
          </p:cNvSpPr>
          <p:nvPr>
            <p:ph type="ftr" sz="quarter" idx="11"/>
          </p:nvPr>
        </p:nvSpPr>
        <p:spPr/>
        <p:txBody>
          <a:bodyPr/>
          <a:lstStyle>
            <a:lvl1pPr>
              <a:defRPr/>
            </a:lvl1pPr>
            <a:extLst/>
          </a:lstStyle>
          <a:p>
            <a:pPr>
              <a:defRPr/>
            </a:pPr>
            <a:endParaRPr lang="en-US" dirty="0"/>
          </a:p>
        </p:txBody>
      </p:sp>
      <p:sp>
        <p:nvSpPr>
          <p:cNvPr id="9" name="Slide Number Placeholder 8"/>
          <p:cNvSpPr>
            <a:spLocks noGrp="1"/>
          </p:cNvSpPr>
          <p:nvPr>
            <p:ph type="sldNum" sz="quarter" idx="12"/>
          </p:nvPr>
        </p:nvSpPr>
        <p:spPr/>
        <p:txBody>
          <a:bodyPr/>
          <a:lstStyle>
            <a:lvl1pPr>
              <a:defRPr/>
            </a:lvl1pPr>
          </a:lstStyle>
          <a:p>
            <a:fld id="{613609EC-8B2B-4DD3-B05B-EE53E6BEA5B3}" type="slidenum">
              <a:rPr lang="en-US" altLang="en-US"/>
              <a:pPr/>
              <a:t>‹#›</a:t>
            </a:fld>
            <a:endParaRPr lang="en-US" altLang="en-US" dirty="0"/>
          </a:p>
        </p:txBody>
      </p:sp>
    </p:spTree>
    <p:extLst>
      <p:ext uri="{BB962C8B-B14F-4D97-AF65-F5344CB8AC3E}">
        <p14:creationId xmlns:p14="http://schemas.microsoft.com/office/powerpoint/2010/main" val="2500437263"/>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lang="en-US"/>
              <a:t>Click to edit Master title style</a:t>
            </a:r>
          </a:p>
        </p:txBody>
      </p:sp>
      <p:sp>
        <p:nvSpPr>
          <p:cNvPr id="3" name="Date Placeholder 2"/>
          <p:cNvSpPr>
            <a:spLocks noGrp="1"/>
          </p:cNvSpPr>
          <p:nvPr>
            <p:ph type="dt" sz="half" idx="10"/>
          </p:nvPr>
        </p:nvSpPr>
        <p:spPr/>
        <p:txBody>
          <a:bodyPr/>
          <a:lstStyle>
            <a:lvl1pPr>
              <a:defRPr/>
            </a:lvl1pPr>
            <a:extLst/>
          </a:lstStyle>
          <a:p>
            <a:pPr>
              <a:defRPr/>
            </a:pPr>
            <a:fld id="{808C8EFD-EB4C-4315-88C9-C81A89690272}" type="datetime1">
              <a:rPr lang="en-US" smtClean="0"/>
              <a:t>2/10/2019</a:t>
            </a:fld>
            <a:endParaRPr lang="en-US" dirty="0"/>
          </a:p>
        </p:txBody>
      </p:sp>
      <p:sp>
        <p:nvSpPr>
          <p:cNvPr id="4" name="Footer Placeholder 3"/>
          <p:cNvSpPr>
            <a:spLocks noGrp="1"/>
          </p:cNvSpPr>
          <p:nvPr>
            <p:ph type="ftr" sz="quarter" idx="11"/>
          </p:nvPr>
        </p:nvSpPr>
        <p:spPr/>
        <p:txBody>
          <a:bodyPr/>
          <a:lstStyle>
            <a:lvl1pPr>
              <a:defRPr/>
            </a:lvl1pPr>
            <a:extLst/>
          </a:lstStyle>
          <a:p>
            <a:pPr>
              <a:defRPr/>
            </a:pPr>
            <a:endParaRPr lang="en-US" dirty="0"/>
          </a:p>
        </p:txBody>
      </p:sp>
      <p:sp>
        <p:nvSpPr>
          <p:cNvPr id="5" name="Slide Number Placeholder 4"/>
          <p:cNvSpPr>
            <a:spLocks noGrp="1"/>
          </p:cNvSpPr>
          <p:nvPr>
            <p:ph type="sldNum" sz="quarter" idx="12"/>
          </p:nvPr>
        </p:nvSpPr>
        <p:spPr/>
        <p:txBody>
          <a:bodyPr/>
          <a:lstStyle>
            <a:lvl1pPr>
              <a:defRPr/>
            </a:lvl1pPr>
          </a:lstStyle>
          <a:p>
            <a:fld id="{6179A3DA-7CEC-45FF-91E5-2A27438CC260}" type="slidenum">
              <a:rPr lang="en-US" altLang="en-US"/>
              <a:pPr/>
              <a:t>‹#›</a:t>
            </a:fld>
            <a:endParaRPr lang="en-US" altLang="en-US" dirty="0"/>
          </a:p>
        </p:txBody>
      </p:sp>
    </p:spTree>
    <p:extLst>
      <p:ext uri="{BB962C8B-B14F-4D97-AF65-F5344CB8AC3E}">
        <p14:creationId xmlns:p14="http://schemas.microsoft.com/office/powerpoint/2010/main" val="1921198393"/>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715C484F-542B-4BDD-B3C9-26002BBCED01}" type="datetime1">
              <a:rPr lang="en-US" smtClean="0"/>
              <a:t>2/10/2019</a:t>
            </a:fld>
            <a:endParaRPr lang="en-US" dirty="0"/>
          </a:p>
        </p:txBody>
      </p:sp>
      <p:sp>
        <p:nvSpPr>
          <p:cNvPr id="3" name="Footer Placeholder 21"/>
          <p:cNvSpPr>
            <a:spLocks noGrp="1"/>
          </p:cNvSpPr>
          <p:nvPr>
            <p:ph type="ftr" sz="quarter" idx="11"/>
          </p:nvPr>
        </p:nvSpPr>
        <p:spPr/>
        <p:txBody>
          <a:bodyPr/>
          <a:lstStyle>
            <a:lvl1pPr>
              <a:defRPr/>
            </a:lvl1pPr>
          </a:lstStyle>
          <a:p>
            <a:pPr>
              <a:defRPr/>
            </a:pPr>
            <a:endParaRPr lang="en-US" dirty="0"/>
          </a:p>
        </p:txBody>
      </p:sp>
      <p:sp>
        <p:nvSpPr>
          <p:cNvPr id="4" name="Slide Number Placeholder 17"/>
          <p:cNvSpPr>
            <a:spLocks noGrp="1"/>
          </p:cNvSpPr>
          <p:nvPr>
            <p:ph type="sldNum" sz="quarter" idx="12"/>
          </p:nvPr>
        </p:nvSpPr>
        <p:spPr/>
        <p:txBody>
          <a:bodyPr/>
          <a:lstStyle>
            <a:lvl1pPr>
              <a:defRPr/>
            </a:lvl1pPr>
          </a:lstStyle>
          <a:p>
            <a:fld id="{0DC03BF1-4270-4B6D-84EA-FD2A929024F0}" type="slidenum">
              <a:rPr lang="en-US" altLang="en-US"/>
              <a:pPr/>
              <a:t>‹#›</a:t>
            </a:fld>
            <a:endParaRPr lang="en-US" altLang="en-US" dirty="0"/>
          </a:p>
        </p:txBody>
      </p:sp>
    </p:spTree>
    <p:extLst>
      <p:ext uri="{BB962C8B-B14F-4D97-AF65-F5344CB8AC3E}">
        <p14:creationId xmlns:p14="http://schemas.microsoft.com/office/powerpoint/2010/main" val="1605166619"/>
      </p:ext>
    </p:extLst>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extLst/>
          </a:lstStyle>
          <a:p>
            <a:pPr>
              <a:defRPr/>
            </a:pPr>
            <a:fld id="{A8C538A7-AF93-412F-8E5E-CA2E9010A4FD}" type="datetime1">
              <a:rPr lang="en-US" smtClean="0"/>
              <a:t>2/10/2019</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fld id="{F6CF19CC-F72A-450D-942A-CED7DC44845B}" type="slidenum">
              <a:rPr lang="en-US" altLang="en-US"/>
              <a:pPr/>
              <a:t>‹#›</a:t>
            </a:fld>
            <a:endParaRPr lang="en-US" altLang="en-US" dirty="0"/>
          </a:p>
        </p:txBody>
      </p:sp>
    </p:spTree>
    <p:extLst>
      <p:ext uri="{BB962C8B-B14F-4D97-AF65-F5344CB8AC3E}">
        <p14:creationId xmlns:p14="http://schemas.microsoft.com/office/powerpoint/2010/main" val="1685781505"/>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6" name="Freeform 5"/>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7" name="Right Triangle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dirty="0"/>
              <a:t>Click icon to add picture</a:t>
            </a: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a:t>Click to edit Master title style</a:t>
            </a:r>
          </a:p>
        </p:txBody>
      </p:sp>
      <p:sp>
        <p:nvSpPr>
          <p:cNvPr id="11" name="Date Placeholder 4"/>
          <p:cNvSpPr>
            <a:spLocks noGrp="1"/>
          </p:cNvSpPr>
          <p:nvPr>
            <p:ph type="dt" sz="half" idx="10"/>
          </p:nvPr>
        </p:nvSpPr>
        <p:spPr/>
        <p:txBody>
          <a:bodyPr/>
          <a:lstStyle>
            <a:lvl1pPr>
              <a:defRPr smtClean="0">
                <a:solidFill>
                  <a:schemeClr val="tx1"/>
                </a:solidFill>
              </a:defRPr>
            </a:lvl1pPr>
            <a:extLst/>
          </a:lstStyle>
          <a:p>
            <a:pPr>
              <a:defRPr/>
            </a:pPr>
            <a:fld id="{FA34BB9E-9485-4C4C-812D-1E449BC77915}" type="datetime1">
              <a:rPr lang="en-US" smtClean="0"/>
              <a:t>2/10/2019</a:t>
            </a:fld>
            <a:endParaRPr lang="en-US" dirty="0"/>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dirty="0"/>
          </a:p>
        </p:txBody>
      </p:sp>
      <p:sp>
        <p:nvSpPr>
          <p:cNvPr id="13" name="Slide Number Placeholder 6"/>
          <p:cNvSpPr>
            <a:spLocks noGrp="1"/>
          </p:cNvSpPr>
          <p:nvPr>
            <p:ph type="sldNum" sz="quarter" idx="12"/>
          </p:nvPr>
        </p:nvSpPr>
        <p:spPr/>
        <p:txBody>
          <a:bodyPr/>
          <a:lstStyle>
            <a:lvl1pPr>
              <a:defRPr/>
            </a:lvl1pPr>
          </a:lstStyle>
          <a:p>
            <a:fld id="{EE1FC46B-7DE7-4DE1-B5DD-59B25234D861}" type="slidenum">
              <a:rPr lang="en-US" altLang="en-US"/>
              <a:pPr/>
              <a:t>‹#›</a:t>
            </a:fld>
            <a:endParaRPr lang="en-US" altLang="en-US" dirty="0"/>
          </a:p>
        </p:txBody>
      </p:sp>
    </p:spTree>
    <p:extLst>
      <p:ext uri="{BB962C8B-B14F-4D97-AF65-F5344CB8AC3E}">
        <p14:creationId xmlns:p14="http://schemas.microsoft.com/office/powerpoint/2010/main" val="1982552013"/>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6666"/>
        </a:solidFill>
        <a:effectLst/>
      </p:bgPr>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lang="en-US"/>
              <a:t>Click to edit Master title style</a:t>
            </a:r>
          </a:p>
        </p:txBody>
      </p:sp>
      <p:sp>
        <p:nvSpPr>
          <p:cNvPr id="1033" name="Text Placeholder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smtClean="0">
                <a:solidFill>
                  <a:schemeClr val="tx1"/>
                </a:solidFill>
                <a:latin typeface="+mn-lt"/>
                <a:cs typeface="+mn-cs"/>
              </a:defRPr>
            </a:lvl1pPr>
            <a:extLst/>
          </a:lstStyle>
          <a:p>
            <a:pPr>
              <a:defRPr/>
            </a:pPr>
            <a:fld id="{F6D7A578-3D5C-4214-875F-3C20DFAEEBEB}" type="datetime1">
              <a:rPr lang="en-US" smtClean="0"/>
              <a:t>2/10/2019</a:t>
            </a:fld>
            <a:endParaRPr lang="en-US" dirty="0"/>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extLst/>
          </a:lstStyle>
          <a:p>
            <a:pPr>
              <a:defRPr/>
            </a:pPr>
            <a:endParaRPr lang="en-US" dirty="0"/>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wrap="square" lIns="91440" tIns="45720" rIns="91440" bIns="45720" numCol="1" anchor="b" anchorCtr="0" compatLnSpc="1">
            <a:prstTxWarp prst="textNoShape">
              <a:avLst/>
            </a:prstTxWarp>
          </a:bodyPr>
          <a:lstStyle>
            <a:lvl1pPr algn="r">
              <a:defRPr sz="1000">
                <a:latin typeface="Lucida Sans Unicode" panose="020B0602030504020204" pitchFamily="34" charset="0"/>
                <a:cs typeface="Simplified Arabic" panose="02020603050405020304" pitchFamily="18" charset="-78"/>
              </a:defRPr>
            </a:lvl1pPr>
          </a:lstStyle>
          <a:p>
            <a:fld id="{F4F7265A-0115-4F7F-9917-C4E5D848EC5A}" type="slidenum">
              <a:rPr lang="en-US" altLang="en-US" smtClean="0"/>
              <a:pPr/>
              <a:t>‹#›</a:t>
            </a:fld>
            <a:endParaRPr lang="en-US" altLang="en-US" dirty="0"/>
          </a:p>
        </p:txBody>
      </p:sp>
    </p:spTree>
  </p:cSld>
  <p:clrMap bg1="lt1" tx1="dk1" bg2="lt2" tx2="dk2" accent1="accent1" accent2="accent2" accent3="accent3" accent4="accent4" accent5="accent5" accent6="accent6" hlink="hlink" folHlink="folHlink"/>
  <p:sldLayoutIdLst>
    <p:sldLayoutId id="2147483683" r:id="rId1"/>
    <p:sldLayoutId id="2147483679" r:id="rId2"/>
    <p:sldLayoutId id="2147483684" r:id="rId3"/>
    <p:sldLayoutId id="2147483685" r:id="rId4"/>
    <p:sldLayoutId id="2147483686" r:id="rId5"/>
    <p:sldLayoutId id="2147483687" r:id="rId6"/>
    <p:sldLayoutId id="2147483680" r:id="rId7"/>
    <p:sldLayoutId id="2147483688" r:id="rId8"/>
    <p:sldLayoutId id="2147483689" r:id="rId9"/>
    <p:sldLayoutId id="2147483681" r:id="rId10"/>
    <p:sldLayoutId id="2147483682" r:id="rId11"/>
  </p:sldLayoutIdLst>
  <p:transition spd="slow">
    <p:push dir="u"/>
  </p:transition>
  <p:hf hdr="0" ftr="0" dt="0"/>
  <p:txStyles>
    <p:titleStyle>
      <a:lvl1pPr algn="l" rtl="0" fontAlgn="base">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100" b="1">
          <a:solidFill>
            <a:schemeClr val="tx2"/>
          </a:solidFill>
          <a:latin typeface="Lucida Sans Unicode" panose="020B0602030504020204" pitchFamily="34" charset="0"/>
        </a:defRPr>
      </a:lvl2pPr>
      <a:lvl3pPr algn="l" rtl="0" fontAlgn="base">
        <a:spcBef>
          <a:spcPct val="0"/>
        </a:spcBef>
        <a:spcAft>
          <a:spcPct val="0"/>
        </a:spcAft>
        <a:defRPr sz="4100" b="1">
          <a:solidFill>
            <a:schemeClr val="tx2"/>
          </a:solidFill>
          <a:latin typeface="Lucida Sans Unicode" panose="020B0602030504020204" pitchFamily="34" charset="0"/>
        </a:defRPr>
      </a:lvl3pPr>
      <a:lvl4pPr algn="l" rtl="0" fontAlgn="base">
        <a:spcBef>
          <a:spcPct val="0"/>
        </a:spcBef>
        <a:spcAft>
          <a:spcPct val="0"/>
        </a:spcAft>
        <a:defRPr sz="4100" b="1">
          <a:solidFill>
            <a:schemeClr val="tx2"/>
          </a:solidFill>
          <a:latin typeface="Lucida Sans Unicode" panose="020B0602030504020204" pitchFamily="34" charset="0"/>
        </a:defRPr>
      </a:lvl4pPr>
      <a:lvl5pPr algn="l" rtl="0" fontAlgn="base">
        <a:spcBef>
          <a:spcPct val="0"/>
        </a:spcBef>
        <a:spcAft>
          <a:spcPct val="0"/>
        </a:spcAft>
        <a:defRPr sz="4100" b="1">
          <a:solidFill>
            <a:schemeClr val="tx2"/>
          </a:solidFill>
          <a:latin typeface="Lucida Sans Unicode" panose="020B0602030504020204" pitchFamily="34" charset="0"/>
        </a:defRPr>
      </a:lvl5pPr>
      <a:lvl6pPr marL="457200" algn="l" rtl="0" fontAlgn="base">
        <a:spcBef>
          <a:spcPct val="0"/>
        </a:spcBef>
        <a:spcAft>
          <a:spcPct val="0"/>
        </a:spcAft>
        <a:defRPr sz="4100" b="1">
          <a:solidFill>
            <a:schemeClr val="tx2"/>
          </a:solidFill>
          <a:latin typeface="Lucida Sans Unicode" panose="020B0602030504020204" pitchFamily="34" charset="0"/>
        </a:defRPr>
      </a:lvl6pPr>
      <a:lvl7pPr marL="914400" algn="l" rtl="0" fontAlgn="base">
        <a:spcBef>
          <a:spcPct val="0"/>
        </a:spcBef>
        <a:spcAft>
          <a:spcPct val="0"/>
        </a:spcAft>
        <a:defRPr sz="4100" b="1">
          <a:solidFill>
            <a:schemeClr val="tx2"/>
          </a:solidFill>
          <a:latin typeface="Lucida Sans Unicode" panose="020B0602030504020204" pitchFamily="34" charset="0"/>
        </a:defRPr>
      </a:lvl7pPr>
      <a:lvl8pPr marL="1371600" algn="l" rtl="0" fontAlgn="base">
        <a:spcBef>
          <a:spcPct val="0"/>
        </a:spcBef>
        <a:spcAft>
          <a:spcPct val="0"/>
        </a:spcAft>
        <a:defRPr sz="4100" b="1">
          <a:solidFill>
            <a:schemeClr val="tx2"/>
          </a:solidFill>
          <a:latin typeface="Lucida Sans Unicode" panose="020B0602030504020204" pitchFamily="34" charset="0"/>
        </a:defRPr>
      </a:lvl8pPr>
      <a:lvl9pPr marL="1828800" algn="l" rtl="0" fontAlgn="base">
        <a:spcBef>
          <a:spcPct val="0"/>
        </a:spcBef>
        <a:spcAft>
          <a:spcPct val="0"/>
        </a:spcAft>
        <a:defRPr sz="4100" b="1">
          <a:solidFill>
            <a:schemeClr val="tx2"/>
          </a:solidFill>
          <a:latin typeface="Lucida Sans Unicode" panose="020B0602030504020204" pitchFamily="34" charset="0"/>
        </a:defRPr>
      </a:lvl9pPr>
      <a:extLst/>
    </p:titleStyle>
    <p:bodyStyle>
      <a:lvl1pPr marL="365125" indent="-255588" algn="l" rtl="0" fontAlgn="base">
        <a:spcBef>
          <a:spcPts val="400"/>
        </a:spcBef>
        <a:spcAft>
          <a:spcPct val="0"/>
        </a:spcAft>
        <a:buClr>
          <a:schemeClr val="accent1"/>
        </a:buClr>
        <a:buSzPct val="68000"/>
        <a:buFont typeface="Wingdings 3" panose="05040102010807070707" pitchFamily="18" charset="2"/>
        <a:buChar char=""/>
        <a:defRPr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anose="020B0604030504040204" pitchFamily="34" charset="0"/>
        <a:buChar char="◦"/>
        <a:defRPr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anose="05020102010507070707" pitchFamily="18" charset="2"/>
        <a:buChar char=""/>
        <a:defRPr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anose="05020102010507070707" pitchFamily="18" charset="2"/>
        <a:buChar char=""/>
        <a:defRPr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anose="05020102010507070707"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2.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6666"/>
        </a:solidFill>
        <a:effectLst/>
      </p:bgPr>
    </p:bg>
    <p:spTree>
      <p:nvGrpSpPr>
        <p:cNvPr id="1" name=""/>
        <p:cNvGrpSpPr/>
        <p:nvPr/>
      </p:nvGrpSpPr>
      <p:grpSpPr>
        <a:xfrm>
          <a:off x="0" y="0"/>
          <a:ext cx="0" cy="0"/>
          <a:chOff x="0" y="0"/>
          <a:chExt cx="0" cy="0"/>
        </a:xfrm>
      </p:grpSpPr>
      <p:pic>
        <p:nvPicPr>
          <p:cNvPr id="5" name="Content Placeholder 3"/>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24200" y="3657600"/>
            <a:ext cx="2286000" cy="22860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Title 2"/>
          <p:cNvSpPr>
            <a:spLocks noGrp="1"/>
          </p:cNvSpPr>
          <p:nvPr>
            <p:ph type="ctrTitle"/>
          </p:nvPr>
        </p:nvSpPr>
        <p:spPr>
          <a:xfrm>
            <a:off x="685800" y="914400"/>
            <a:ext cx="7772400" cy="2057400"/>
          </a:xfrm>
        </p:spPr>
        <p:txBody>
          <a:bodyPr>
            <a:normAutofit/>
          </a:bodyPr>
          <a:lstStyle/>
          <a:p>
            <a:pPr algn="ctr" rtl="1"/>
            <a:r>
              <a:rPr lang="ar-JO" sz="4400" b="1"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ادلة الاثبات: الأدلة الكتابية والشهادة</a:t>
            </a:r>
            <a:endParaRPr lang="en-US" sz="4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2" name="Slide Number Placeholder 1"/>
          <p:cNvSpPr>
            <a:spLocks noGrp="1"/>
          </p:cNvSpPr>
          <p:nvPr>
            <p:ph type="sldNum" sz="quarter" idx="12"/>
          </p:nvPr>
        </p:nvSpPr>
        <p:spPr/>
        <p:txBody>
          <a:bodyPr/>
          <a:lstStyle/>
          <a:p>
            <a:fld id="{D6DA028E-B514-4AB6-B2EA-B51A3B5E11CF}" type="slidenum">
              <a:rPr lang="en-US" altLang="en-US" smtClean="0"/>
              <a:pPr/>
              <a:t>1</a:t>
            </a:fld>
            <a:endParaRPr lang="en-US" altLang="en-US" dirty="0"/>
          </a:p>
        </p:txBody>
      </p:sp>
    </p:spTree>
    <p:extLst>
      <p:ext uri="{BB962C8B-B14F-4D97-AF65-F5344CB8AC3E}">
        <p14:creationId xmlns:p14="http://schemas.microsoft.com/office/powerpoint/2010/main" val="1348398545"/>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116632"/>
            <a:ext cx="7924800" cy="5598368"/>
          </a:xfrm>
          <a:prstGeom prst="rect">
            <a:avLst/>
          </a:prstGeom>
        </p:spPr>
        <p:txBody>
          <a:bodyPr>
            <a:normAutofit fontScale="92500"/>
          </a:bodyPr>
          <a:lstStyle/>
          <a:p>
            <a:pPr algn="ctr" rtl="1">
              <a:lnSpc>
                <a:spcPct val="150000"/>
              </a:lnSpc>
            </a:pPr>
            <a:r>
              <a:rPr lang="ar-JO" sz="3600" b="1" dirty="0">
                <a:solidFill>
                  <a:schemeClr val="bg1"/>
                </a:solidFill>
                <a:effectLst/>
                <a:latin typeface="Simplified Arabic" panose="02020603050405020304" pitchFamily="18" charset="-78"/>
                <a:cs typeface="Simplified Arabic" panose="02020603050405020304" pitchFamily="18" charset="-78"/>
              </a:rPr>
              <a:t>شروط صحة السندات </a:t>
            </a:r>
            <a:r>
              <a:rPr lang="ar-JO" sz="3600" b="1" dirty="0" smtClean="0">
                <a:solidFill>
                  <a:schemeClr val="bg1"/>
                </a:solidFill>
                <a:effectLst/>
                <a:latin typeface="Simplified Arabic" panose="02020603050405020304" pitchFamily="18" charset="-78"/>
                <a:cs typeface="Simplified Arabic" panose="02020603050405020304" pitchFamily="18" charset="-78"/>
              </a:rPr>
              <a:t>العادية</a:t>
            </a:r>
            <a:endParaRPr lang="en-US" sz="3600" b="1" dirty="0" smtClean="0">
              <a:solidFill>
                <a:schemeClr val="bg1"/>
              </a:solidFill>
              <a:effectLst/>
              <a:latin typeface="Simplified Arabic" panose="02020603050405020304" pitchFamily="18" charset="-78"/>
              <a:cs typeface="Simplified Arabic" panose="02020603050405020304" pitchFamily="18" charset="-78"/>
            </a:endParaRPr>
          </a:p>
          <a:p>
            <a:pPr algn="ctr" rtl="1">
              <a:lnSpc>
                <a:spcPct val="150000"/>
              </a:lnSpc>
            </a:pPr>
            <a:endParaRPr lang="en-US" sz="3600" b="1" dirty="0">
              <a:solidFill>
                <a:schemeClr val="bg1"/>
              </a:solidFill>
              <a:effectLst/>
              <a:latin typeface="Simplified Arabic" panose="02020603050405020304" pitchFamily="18" charset="-78"/>
              <a:cs typeface="Simplified Arabic" panose="02020603050405020304" pitchFamily="18" charset="-78"/>
            </a:endParaRPr>
          </a:p>
          <a:p>
            <a:pPr lvl="0" algn="just" rtl="1">
              <a:lnSpc>
                <a:spcPct val="150000"/>
              </a:lnSpc>
            </a:pPr>
            <a:r>
              <a:rPr lang="ar-JO" sz="3600" b="1" dirty="0" smtClean="0">
                <a:solidFill>
                  <a:srgbClr val="FFFF00"/>
                </a:solidFill>
                <a:effectLst/>
                <a:latin typeface="Simplified Arabic" panose="02020603050405020304" pitchFamily="18" charset="-78"/>
                <a:cs typeface="Simplified Arabic" panose="02020603050405020304" pitchFamily="18" charset="-78"/>
              </a:rPr>
              <a:t>الكتابة </a:t>
            </a:r>
            <a:r>
              <a:rPr lang="ar-JO" sz="3600" b="1" dirty="0">
                <a:solidFill>
                  <a:srgbClr val="FFFF00"/>
                </a:solidFill>
                <a:effectLst/>
                <a:latin typeface="Simplified Arabic" panose="02020603050405020304" pitchFamily="18" charset="-78"/>
                <a:cs typeface="Simplified Arabic" panose="02020603050405020304" pitchFamily="18" charset="-78"/>
              </a:rPr>
              <a:t>شرط أساسي في السند العادي بما يعني أنه يشتمل على ما يثبت واقعة قانونية، وهذه الكتابة موقعة من الشخص المنسوبة إليه.</a:t>
            </a:r>
            <a:endParaRPr lang="en-US" sz="3600" b="1" dirty="0">
              <a:solidFill>
                <a:srgbClr val="FFFF00"/>
              </a:solidFill>
              <a:effectLst/>
              <a:latin typeface="Simplified Arabic" panose="02020603050405020304" pitchFamily="18" charset="-78"/>
              <a:cs typeface="Simplified Arabic" panose="02020603050405020304" pitchFamily="18" charset="-78"/>
            </a:endParaRPr>
          </a:p>
          <a:p>
            <a:pPr algn="just" rtl="1">
              <a:lnSpc>
                <a:spcPct val="150000"/>
              </a:lnSpc>
            </a:pPr>
            <a:r>
              <a:rPr lang="ar-JO" sz="3600" b="1" dirty="0" smtClean="0">
                <a:solidFill>
                  <a:srgbClr val="FFFF00"/>
                </a:solidFill>
                <a:effectLst/>
                <a:latin typeface="Simplified Arabic" panose="02020603050405020304" pitchFamily="18" charset="-78"/>
                <a:cs typeface="Simplified Arabic" panose="02020603050405020304" pitchFamily="18" charset="-78"/>
              </a:rPr>
              <a:t>وجود الكتابة دليل على اتجاه ارادة من وقع السند الى احداث اثر قانوني</a:t>
            </a: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9385737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476672"/>
            <a:ext cx="7924800" cy="5238328"/>
          </a:xfrm>
          <a:prstGeom prst="rect">
            <a:avLst/>
          </a:prstGeom>
        </p:spPr>
        <p:txBody>
          <a:bodyPr>
            <a:normAutofit fontScale="92500"/>
          </a:bodyPr>
          <a:lstStyle/>
          <a:p>
            <a:pPr algn="just" rtl="1">
              <a:lnSpc>
                <a:spcPct val="150000"/>
              </a:lnSpc>
            </a:pPr>
            <a:r>
              <a:rPr lang="ar-JO" sz="3600" b="1" dirty="0">
                <a:solidFill>
                  <a:srgbClr val="FFFF00"/>
                </a:solidFill>
                <a:effectLst/>
                <a:latin typeface="Simplified Arabic" panose="02020603050405020304" pitchFamily="18" charset="-78"/>
                <a:cs typeface="Simplified Arabic" panose="02020603050405020304" pitchFamily="18" charset="-78"/>
              </a:rPr>
              <a:t>لا يشترط في الكتابة اي شكل من الاشكال ويكفي في العبارات المكتوبة ان تدل على المعنى المقصود لتصلح بينة في مواجهة من وقعها حتى يقوم بها الدليل.</a:t>
            </a:r>
          </a:p>
          <a:p>
            <a:pPr lvl="0" algn="just" rtl="1">
              <a:lnSpc>
                <a:spcPct val="150000"/>
              </a:lnSpc>
            </a:pPr>
            <a:r>
              <a:rPr lang="ar-JO" sz="3600" b="1" dirty="0" smtClean="0">
                <a:solidFill>
                  <a:srgbClr val="FFFF00"/>
                </a:solidFill>
                <a:effectLst/>
                <a:latin typeface="Simplified Arabic" panose="02020603050405020304" pitchFamily="18" charset="-78"/>
                <a:cs typeface="Simplified Arabic" panose="02020603050405020304" pitchFamily="18" charset="-78"/>
              </a:rPr>
              <a:t>ليس </a:t>
            </a:r>
            <a:r>
              <a:rPr lang="ar-JO" sz="3600" b="1" dirty="0">
                <a:solidFill>
                  <a:srgbClr val="FFFF00"/>
                </a:solidFill>
                <a:effectLst/>
                <a:latin typeface="Simplified Arabic" panose="02020603050405020304" pitchFamily="18" charset="-78"/>
                <a:cs typeface="Simplified Arabic" panose="02020603050405020304" pitchFamily="18" charset="-78"/>
              </a:rPr>
              <a:t>بالضرورة ان يكتب السند من وقعه بل يجوز ان </a:t>
            </a:r>
            <a:r>
              <a:rPr lang="ar-JO" sz="3600" b="1" dirty="0" err="1">
                <a:solidFill>
                  <a:srgbClr val="FFFF00"/>
                </a:solidFill>
                <a:effectLst/>
                <a:latin typeface="Simplified Arabic" panose="02020603050405020304" pitchFamily="18" charset="-78"/>
                <a:cs typeface="Simplified Arabic" panose="02020603050405020304" pitchFamily="18" charset="-78"/>
              </a:rPr>
              <a:t>يستكتبه</a:t>
            </a:r>
            <a:r>
              <a:rPr lang="ar-JO" sz="3600" b="1" dirty="0">
                <a:solidFill>
                  <a:srgbClr val="FFFF00"/>
                </a:solidFill>
                <a:effectLst/>
                <a:latin typeface="Simplified Arabic" panose="02020603050405020304" pitchFamily="18" charset="-78"/>
                <a:cs typeface="Simplified Arabic" panose="02020603050405020304" pitchFamily="18" charset="-78"/>
              </a:rPr>
              <a:t> غيره، أو ان يكون على الآلة الطابعة أو من مستخرجات الحاسوب.</a:t>
            </a:r>
            <a:endParaRPr lang="en-US" sz="3600" b="1" dirty="0">
              <a:solidFill>
                <a:srgbClr val="FFFF00"/>
              </a:solidFill>
              <a:effectLst/>
              <a:latin typeface="Simplified Arabic" panose="02020603050405020304" pitchFamily="18" charset="-78"/>
              <a:cs typeface="Simplified Arabic" panose="02020603050405020304" pitchFamily="18" charset="-78"/>
            </a:endParaRPr>
          </a:p>
          <a:p>
            <a:pPr algn="just" rtl="1">
              <a:lnSpc>
                <a:spcPct val="150000"/>
              </a:lnSpc>
            </a:pPr>
            <a:endParaRPr lang="ar-JO" sz="3600" b="1" dirty="0">
              <a:solidFill>
                <a:srgbClr val="FFFF00"/>
              </a:solidFill>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7056047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188640"/>
            <a:ext cx="7924800" cy="5526360"/>
          </a:xfrm>
          <a:prstGeom prst="rect">
            <a:avLst/>
          </a:prstGeom>
        </p:spPr>
        <p:txBody>
          <a:bodyPr>
            <a:normAutofit/>
          </a:bodyPr>
          <a:lstStyle/>
          <a:p>
            <a:pPr lvl="0" algn="just" rtl="1">
              <a:lnSpc>
                <a:spcPct val="150000"/>
              </a:lnSpc>
            </a:pPr>
            <a:r>
              <a:rPr lang="ar-JO" sz="3600" b="1" dirty="0">
                <a:solidFill>
                  <a:srgbClr val="FFFF00"/>
                </a:solidFill>
                <a:effectLst/>
                <a:latin typeface="Simplified Arabic" panose="02020603050405020304" pitchFamily="18" charset="-78"/>
                <a:cs typeface="Simplified Arabic" panose="02020603050405020304" pitchFamily="18" charset="-78"/>
              </a:rPr>
              <a:t>التوقيع هو التأشير على السند بالاسم الذي اعتاد الشخص ان يؤشر به على ما يصدر عنه والذي اشتهر به.</a:t>
            </a:r>
            <a:endParaRPr lang="en-US" sz="3600" b="1" dirty="0">
              <a:solidFill>
                <a:srgbClr val="FFFF00"/>
              </a:solidFill>
              <a:effectLst/>
              <a:latin typeface="Simplified Arabic" panose="02020603050405020304" pitchFamily="18" charset="-78"/>
              <a:cs typeface="Simplified Arabic" panose="02020603050405020304" pitchFamily="18" charset="-78"/>
            </a:endParaRPr>
          </a:p>
          <a:p>
            <a:pPr lvl="0" algn="just" rtl="1">
              <a:lnSpc>
                <a:spcPct val="150000"/>
              </a:lnSpc>
            </a:pPr>
            <a:r>
              <a:rPr lang="ar-JO" sz="3600" b="1" dirty="0">
                <a:solidFill>
                  <a:srgbClr val="FFFF00"/>
                </a:solidFill>
                <a:effectLst/>
                <a:latin typeface="Simplified Arabic" panose="02020603050405020304" pitchFamily="18" charset="-78"/>
                <a:cs typeface="Simplified Arabic" panose="02020603050405020304" pitchFamily="18" charset="-78"/>
              </a:rPr>
              <a:t> ويكون التوقيع </a:t>
            </a:r>
            <a:r>
              <a:rPr lang="ar-JO" sz="3600" b="1" dirty="0" smtClean="0">
                <a:solidFill>
                  <a:srgbClr val="FFFF00"/>
                </a:solidFill>
                <a:effectLst/>
                <a:latin typeface="Simplified Arabic" panose="02020603050405020304" pitchFamily="18" charset="-78"/>
                <a:cs typeface="Simplified Arabic" panose="02020603050405020304" pitchFamily="18" charset="-78"/>
              </a:rPr>
              <a:t>بإمضاء </a:t>
            </a:r>
            <a:r>
              <a:rPr lang="ar-JO" sz="3600" b="1" dirty="0">
                <a:solidFill>
                  <a:srgbClr val="FFFF00"/>
                </a:solidFill>
                <a:effectLst/>
                <a:latin typeface="Simplified Arabic" panose="02020603050405020304" pitchFamily="18" charset="-78"/>
                <a:cs typeface="Simplified Arabic" panose="02020603050405020304" pitchFamily="18" charset="-78"/>
              </a:rPr>
              <a:t>السند ويكون بالختم أو ببصمة الأصبع</a:t>
            </a:r>
            <a:r>
              <a:rPr lang="ar-JO" sz="3600" b="1" dirty="0" smtClean="0">
                <a:solidFill>
                  <a:srgbClr val="FFFF00"/>
                </a:solidFill>
                <a:effectLst/>
                <a:latin typeface="Simplified Arabic" panose="02020603050405020304" pitchFamily="18" charset="-78"/>
                <a:cs typeface="Simplified Arabic" panose="02020603050405020304" pitchFamily="18" charset="-78"/>
              </a:rPr>
              <a:t>.</a:t>
            </a:r>
          </a:p>
          <a:p>
            <a:pPr algn="just" rtl="1">
              <a:lnSpc>
                <a:spcPct val="150000"/>
              </a:lnSpc>
            </a:pPr>
            <a:endParaRPr lang="ar-JO" sz="3600" b="1" dirty="0">
              <a:solidFill>
                <a:srgbClr val="FFFF00"/>
              </a:solidFill>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4167045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960120"/>
            <a:ext cx="7924800" cy="4114800"/>
          </a:xfrm>
          <a:prstGeom prst="rect">
            <a:avLst/>
          </a:prstGeom>
        </p:spPr>
        <p:txBody>
          <a:bodyPr>
            <a:normAutofit/>
          </a:bodyPr>
          <a:lstStyle/>
          <a:p>
            <a:pPr lvl="0" algn="just" rtl="1">
              <a:lnSpc>
                <a:spcPct val="150000"/>
              </a:lnSpc>
            </a:pPr>
            <a:r>
              <a:rPr lang="ar-JO" sz="3600" b="1" dirty="0">
                <a:solidFill>
                  <a:srgbClr val="FFFF00"/>
                </a:solidFill>
                <a:effectLst/>
                <a:latin typeface="Simplified Arabic" panose="02020603050405020304" pitchFamily="18" charset="-78"/>
                <a:cs typeface="Simplified Arabic" panose="02020603050405020304" pitchFamily="18" charset="-78"/>
              </a:rPr>
              <a:t>الاصل ان يتم التوقيع على السند بعد تعبئة البيانات المتعلقة بالسند، الا ان هناك حالات يوقع شخص على سند قبل تعبئة بياناته وهذا ما يعرف </a:t>
            </a:r>
            <a:r>
              <a:rPr lang="ar-JO" sz="3600" b="1" dirty="0">
                <a:solidFill>
                  <a:schemeClr val="bg1"/>
                </a:solidFill>
                <a:effectLst/>
                <a:latin typeface="Simplified Arabic" panose="02020603050405020304" pitchFamily="18" charset="-78"/>
                <a:cs typeface="Simplified Arabic" panose="02020603050405020304" pitchFamily="18" charset="-78"/>
              </a:rPr>
              <a:t>بالتوقيع على </a:t>
            </a:r>
            <a:r>
              <a:rPr lang="ar-JO" sz="3600" b="1" dirty="0" smtClean="0">
                <a:solidFill>
                  <a:schemeClr val="bg1"/>
                </a:solidFill>
                <a:effectLst/>
                <a:latin typeface="Simplified Arabic" panose="02020603050405020304" pitchFamily="18" charset="-78"/>
                <a:cs typeface="Simplified Arabic" panose="02020603050405020304" pitchFamily="18" charset="-78"/>
              </a:rPr>
              <a:t>بياض.</a:t>
            </a:r>
            <a:endParaRPr lang="en-US" sz="3600" b="1" dirty="0">
              <a:solidFill>
                <a:schemeClr val="bg1"/>
              </a:solidFill>
              <a:effectLst/>
              <a:latin typeface="Simplified Arabic" panose="02020603050405020304" pitchFamily="18" charset="-78"/>
              <a:cs typeface="Simplified Arabic" panose="02020603050405020304" pitchFamily="18" charset="-78"/>
            </a:endParaRPr>
          </a:p>
          <a:p>
            <a:pPr algn="just" rtl="1"/>
            <a:endParaRPr lang="ar-JO" sz="3600" b="1" dirty="0">
              <a:solidFill>
                <a:srgbClr val="FFFF00"/>
              </a:solidFill>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6051661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116632"/>
            <a:ext cx="7924800" cy="5598368"/>
          </a:xfrm>
          <a:prstGeom prst="rect">
            <a:avLst/>
          </a:prstGeom>
        </p:spPr>
        <p:txBody>
          <a:bodyPr>
            <a:normAutofit/>
          </a:bodyPr>
          <a:lstStyle/>
          <a:p>
            <a:pPr marL="109537" lvl="0" indent="0" algn="ctr" rtl="1">
              <a:buNone/>
            </a:pPr>
            <a:r>
              <a:rPr lang="ar-JO" sz="3600" b="1" dirty="0">
                <a:solidFill>
                  <a:schemeClr val="bg1"/>
                </a:solidFill>
                <a:effectLst/>
                <a:latin typeface="Simplified Arabic" panose="02020603050405020304" pitchFamily="18" charset="-78"/>
                <a:cs typeface="Simplified Arabic" panose="02020603050405020304" pitchFamily="18" charset="-78"/>
              </a:rPr>
              <a:t>حجية السندات العادية </a:t>
            </a:r>
            <a:endParaRPr lang="en-US" sz="3600" b="1" dirty="0">
              <a:solidFill>
                <a:schemeClr val="bg1"/>
              </a:solidFill>
              <a:effectLst/>
              <a:latin typeface="Simplified Arabic" panose="02020603050405020304" pitchFamily="18" charset="-78"/>
              <a:cs typeface="Simplified Arabic" panose="02020603050405020304" pitchFamily="18" charset="-78"/>
            </a:endParaRPr>
          </a:p>
          <a:p>
            <a:pPr lvl="0" algn="just" rtl="1">
              <a:lnSpc>
                <a:spcPct val="150000"/>
              </a:lnSpc>
            </a:pPr>
            <a:r>
              <a:rPr lang="ar-JO" sz="3600" b="1" dirty="0">
                <a:solidFill>
                  <a:srgbClr val="FFFF00"/>
                </a:solidFill>
                <a:effectLst/>
                <a:latin typeface="Simplified Arabic" panose="02020603050405020304" pitchFamily="18" charset="-78"/>
                <a:cs typeface="Simplified Arabic" panose="02020603050405020304" pitchFamily="18" charset="-78"/>
              </a:rPr>
              <a:t>إن صدور السند ممن وقع عليه تقوم به قرينة صحته، </a:t>
            </a:r>
            <a:r>
              <a:rPr lang="ar-JO" sz="3600" b="1" dirty="0" smtClean="0">
                <a:solidFill>
                  <a:srgbClr val="FFFF00"/>
                </a:solidFill>
                <a:effectLst/>
                <a:latin typeface="Simplified Arabic" panose="02020603050405020304" pitchFamily="18" charset="-78"/>
                <a:cs typeface="Simplified Arabic" panose="02020603050405020304" pitchFamily="18" charset="-78"/>
              </a:rPr>
              <a:t>ويمكن </a:t>
            </a:r>
            <a:r>
              <a:rPr lang="ar-JO" sz="3600" b="1" dirty="0">
                <a:solidFill>
                  <a:srgbClr val="FFFF00"/>
                </a:solidFill>
                <a:effectLst/>
                <a:latin typeface="Simplified Arabic" panose="02020603050405020304" pitchFamily="18" charset="-78"/>
                <a:cs typeface="Simplified Arabic" panose="02020603050405020304" pitchFamily="18" charset="-78"/>
              </a:rPr>
              <a:t>إثبات عكس هذه القرينة بإنكار التوقيع، أو الطعن بصحة البيانات الواردة فيه، أو التاريخ المثبت عليه</a:t>
            </a:r>
            <a:r>
              <a:rPr lang="ar-JO" sz="3600" b="1" dirty="0" smtClean="0">
                <a:solidFill>
                  <a:srgbClr val="FFFF00"/>
                </a:solidFill>
                <a:effectLst/>
                <a:latin typeface="Simplified Arabic" panose="02020603050405020304" pitchFamily="18" charset="-78"/>
                <a:cs typeface="Simplified Arabic" panose="02020603050405020304" pitchFamily="18" charset="-78"/>
              </a:rPr>
              <a:t>.</a:t>
            </a:r>
          </a:p>
          <a:p>
            <a:pPr algn="just" rtl="1"/>
            <a:endParaRPr lang="ar-JO" sz="3600" b="1" dirty="0">
              <a:solidFill>
                <a:srgbClr val="FFFF00"/>
              </a:solidFill>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7786368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11560" y="476672"/>
            <a:ext cx="7924800" cy="4114800"/>
          </a:xfrm>
          <a:prstGeom prst="rect">
            <a:avLst/>
          </a:prstGeom>
        </p:spPr>
        <p:txBody>
          <a:bodyPr>
            <a:normAutofit/>
          </a:bodyPr>
          <a:lstStyle/>
          <a:p>
            <a:pPr lvl="0" algn="just" rtl="1">
              <a:lnSpc>
                <a:spcPct val="150000"/>
              </a:lnSpc>
            </a:pPr>
            <a:r>
              <a:rPr lang="ar-JO" sz="3600" b="1" dirty="0">
                <a:solidFill>
                  <a:srgbClr val="FFFF00"/>
                </a:solidFill>
                <a:effectLst/>
                <a:latin typeface="Simplified Arabic" panose="02020603050405020304" pitchFamily="18" charset="-78"/>
                <a:cs typeface="Simplified Arabic" panose="02020603050405020304" pitchFamily="18" charset="-78"/>
              </a:rPr>
              <a:t>ان للسند العادي حجة في مواجهة من وقع </a:t>
            </a:r>
            <a:r>
              <a:rPr lang="ar-JO" sz="3600" b="1" dirty="0" smtClean="0">
                <a:solidFill>
                  <a:srgbClr val="FFFF00"/>
                </a:solidFill>
                <a:effectLst/>
                <a:latin typeface="Simplified Arabic" panose="02020603050405020304" pitchFamily="18" charset="-78"/>
                <a:cs typeface="Simplified Arabic" panose="02020603050405020304" pitchFamily="18" charset="-78"/>
              </a:rPr>
              <a:t>عليها، </a:t>
            </a:r>
            <a:r>
              <a:rPr lang="ar-JO" sz="3600" b="1" dirty="0">
                <a:solidFill>
                  <a:srgbClr val="FFFF00"/>
                </a:solidFill>
                <a:effectLst/>
                <a:latin typeface="Simplified Arabic" panose="02020603050405020304" pitchFamily="18" charset="-78"/>
                <a:cs typeface="Simplified Arabic" panose="02020603050405020304" pitchFamily="18" charset="-78"/>
              </a:rPr>
              <a:t>وكذلك فانه يكون حجة مواجهة الغير احياناً والغير في هذه الحالة هو كل شخص يجوز ان يسري بحقه التصرف القانونية الذي يثبته </a:t>
            </a:r>
            <a:r>
              <a:rPr lang="ar-JO" sz="3600" b="1" dirty="0" smtClean="0">
                <a:solidFill>
                  <a:srgbClr val="FFFF00"/>
                </a:solidFill>
                <a:effectLst/>
                <a:latin typeface="Simplified Arabic" panose="02020603050405020304" pitchFamily="18" charset="-78"/>
                <a:cs typeface="Simplified Arabic" panose="02020603050405020304" pitchFamily="18" charset="-78"/>
              </a:rPr>
              <a:t>السند</a:t>
            </a:r>
            <a:r>
              <a:rPr lang="ar-JO" sz="3600" b="1" dirty="0" smtClean="0">
                <a:solidFill>
                  <a:srgbClr val="FFFF00"/>
                </a:solidFill>
                <a:latin typeface="Simplified Arabic" panose="02020603050405020304" pitchFamily="18" charset="-78"/>
                <a:cs typeface="Simplified Arabic" panose="02020603050405020304" pitchFamily="18" charset="-78"/>
              </a:rPr>
              <a:t>.</a:t>
            </a:r>
            <a:endParaRPr lang="en-US" sz="3600" b="1" dirty="0">
              <a:solidFill>
                <a:srgbClr val="FFFF00"/>
              </a:solidFill>
              <a:effectLst/>
              <a:latin typeface="Simplified Arabic" panose="02020603050405020304" pitchFamily="18" charset="-78"/>
              <a:cs typeface="Simplified Arabic" panose="02020603050405020304" pitchFamily="18" charset="-78"/>
            </a:endParaRPr>
          </a:p>
          <a:p>
            <a:pPr algn="just" rtl="1"/>
            <a:endParaRPr lang="ar-JO" sz="3600" b="1" dirty="0">
              <a:solidFill>
                <a:srgbClr val="FFFF00"/>
              </a:solidFill>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7648569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260648"/>
            <a:ext cx="7924800" cy="5454352"/>
          </a:xfrm>
          <a:prstGeom prst="rect">
            <a:avLst/>
          </a:prstGeom>
        </p:spPr>
        <p:txBody>
          <a:bodyPr>
            <a:normAutofit/>
          </a:bodyPr>
          <a:lstStyle/>
          <a:p>
            <a:pPr lvl="0" algn="just" rtl="1">
              <a:lnSpc>
                <a:spcPct val="150000"/>
              </a:lnSpc>
            </a:pPr>
            <a:r>
              <a:rPr lang="ar-JO" sz="3600" b="1" dirty="0" smtClean="0">
                <a:solidFill>
                  <a:srgbClr val="FFFF00"/>
                </a:solidFill>
                <a:effectLst/>
                <a:latin typeface="Simplified Arabic" panose="02020603050405020304" pitchFamily="18" charset="-78"/>
                <a:cs typeface="Simplified Arabic" panose="02020603050405020304" pitchFamily="18" charset="-78"/>
              </a:rPr>
              <a:t>إذا </a:t>
            </a:r>
            <a:r>
              <a:rPr lang="ar-JO" sz="3600" b="1" dirty="0">
                <a:solidFill>
                  <a:srgbClr val="FFFF00"/>
                </a:solidFill>
                <a:effectLst/>
                <a:latin typeface="Simplified Arabic" panose="02020603050405020304" pitchFamily="18" charset="-78"/>
                <a:cs typeface="Simplified Arabic" panose="02020603050405020304" pitchFamily="18" charset="-78"/>
              </a:rPr>
              <a:t>اقر صاحب التوقيع بصدور السند عنه أو سكت ولم ينكر صراحة صدور الورقة عنه، اعتبرت هذه </a:t>
            </a:r>
            <a:r>
              <a:rPr lang="ar-JO" sz="3600" b="1" dirty="0" smtClean="0">
                <a:solidFill>
                  <a:srgbClr val="FFFF00"/>
                </a:solidFill>
                <a:effectLst/>
                <a:latin typeface="Simplified Arabic" panose="02020603050405020304" pitchFamily="18" charset="-78"/>
                <a:cs typeface="Simplified Arabic" panose="02020603050405020304" pitchFamily="18" charset="-78"/>
              </a:rPr>
              <a:t>الورقة </a:t>
            </a:r>
            <a:r>
              <a:rPr lang="ar-JO" sz="3600" b="1" dirty="0">
                <a:solidFill>
                  <a:srgbClr val="FFFF00"/>
                </a:solidFill>
                <a:effectLst/>
                <a:latin typeface="Simplified Arabic" panose="02020603050405020304" pitchFamily="18" charset="-78"/>
                <a:cs typeface="Simplified Arabic" panose="02020603050405020304" pitchFamily="18" charset="-78"/>
              </a:rPr>
              <a:t>صادرة منه والتوقيع توقيعه والخط المنسوب له </a:t>
            </a:r>
            <a:r>
              <a:rPr lang="ar-JO" sz="3600" b="1" dirty="0" smtClean="0">
                <a:solidFill>
                  <a:srgbClr val="FFFF00"/>
                </a:solidFill>
                <a:effectLst/>
                <a:latin typeface="Simplified Arabic" panose="02020603050405020304" pitchFamily="18" charset="-78"/>
                <a:cs typeface="Simplified Arabic" panose="02020603050405020304" pitchFamily="18" charset="-78"/>
              </a:rPr>
              <a:t>خطه.</a:t>
            </a:r>
            <a:endParaRPr lang="ar-JO" sz="3600" b="1" dirty="0">
              <a:solidFill>
                <a:srgbClr val="FFFF00"/>
              </a:solidFill>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7376685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260648"/>
            <a:ext cx="7924800" cy="5454352"/>
          </a:xfrm>
          <a:prstGeom prst="rect">
            <a:avLst/>
          </a:prstGeom>
        </p:spPr>
        <p:txBody>
          <a:bodyPr>
            <a:normAutofit/>
          </a:bodyPr>
          <a:lstStyle/>
          <a:p>
            <a:pPr lvl="0" algn="just" rtl="1">
              <a:lnSpc>
                <a:spcPct val="150000"/>
              </a:lnSpc>
            </a:pPr>
            <a:r>
              <a:rPr lang="ar-JO" sz="3600" b="1" dirty="0">
                <a:solidFill>
                  <a:srgbClr val="FFFF00"/>
                </a:solidFill>
                <a:effectLst/>
                <a:latin typeface="Simplified Arabic" panose="02020603050405020304" pitchFamily="18" charset="-78"/>
                <a:cs typeface="Simplified Arabic" panose="02020603050405020304" pitchFamily="18" charset="-78"/>
              </a:rPr>
              <a:t>أما حجية البيانات الواردة في السند فتقوم بها قرينة في مواجهة صاحب التوقيع حتى ينكر هذه البيانات ويقع عليه عبء إثبات وجه إنكاره، وهو إثبات عكس البيانات الموجودة في السند .</a:t>
            </a:r>
            <a:endParaRPr lang="en-US" sz="3600" b="1" dirty="0">
              <a:solidFill>
                <a:srgbClr val="FFFF00"/>
              </a:solidFill>
              <a:effectLst/>
              <a:latin typeface="Simplified Arabic" panose="02020603050405020304" pitchFamily="18" charset="-78"/>
              <a:cs typeface="Simplified Arabic" panose="02020603050405020304" pitchFamily="18" charset="-78"/>
            </a:endParaRPr>
          </a:p>
          <a:p>
            <a:pPr algn="just" rtl="1">
              <a:lnSpc>
                <a:spcPct val="150000"/>
              </a:lnSpc>
            </a:pPr>
            <a:endParaRPr lang="ar-JO" sz="3600" b="1" dirty="0">
              <a:solidFill>
                <a:srgbClr val="FFFF00"/>
              </a:solidFill>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7482553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rtl="1"/>
            <a:r>
              <a:rPr lang="ar-JO" sz="3600" b="1" dirty="0">
                <a:solidFill>
                  <a:schemeClr val="bg1"/>
                </a:solidFill>
                <a:effectLst/>
                <a:latin typeface="Simplified Arabic" panose="02020603050405020304" pitchFamily="18" charset="-78"/>
                <a:cs typeface="Simplified Arabic" panose="02020603050405020304" pitchFamily="18" charset="-78"/>
              </a:rPr>
              <a:t>الأوراق غير الموقع عليها</a:t>
            </a:r>
            <a:r>
              <a:rPr lang="en-US" sz="3600" b="1" dirty="0">
                <a:solidFill>
                  <a:schemeClr val="bg1"/>
                </a:solidFill>
                <a:effectLst/>
                <a:latin typeface="Simplified Arabic" panose="02020603050405020304" pitchFamily="18" charset="-78"/>
                <a:cs typeface="Simplified Arabic" panose="02020603050405020304" pitchFamily="18" charset="-78"/>
              </a:rPr>
              <a:t/>
            </a:r>
            <a:br>
              <a:rPr lang="en-US" sz="3600" b="1" dirty="0">
                <a:solidFill>
                  <a:schemeClr val="bg1"/>
                </a:solidFill>
                <a:effectLst/>
                <a:latin typeface="Simplified Arabic" panose="02020603050405020304" pitchFamily="18" charset="-78"/>
                <a:cs typeface="Simplified Arabic" panose="02020603050405020304" pitchFamily="18" charset="-78"/>
              </a:rPr>
            </a:br>
            <a:endParaRPr lang="ar-JO" sz="3600" b="1" dirty="0">
              <a:solidFill>
                <a:schemeClr val="bg1"/>
              </a:solidFill>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11560" y="1052736"/>
            <a:ext cx="7924800" cy="4114800"/>
          </a:xfrm>
          <a:prstGeom prst="rect">
            <a:avLst/>
          </a:prstGeom>
        </p:spPr>
        <p:txBody>
          <a:bodyPr>
            <a:normAutofit/>
          </a:bodyPr>
          <a:lstStyle/>
          <a:p>
            <a:pPr lvl="0" algn="just" rtl="1">
              <a:lnSpc>
                <a:spcPct val="150000"/>
              </a:lnSpc>
            </a:pPr>
            <a:r>
              <a:rPr lang="ar-JO" sz="3600" b="1" dirty="0">
                <a:solidFill>
                  <a:srgbClr val="FFFF00"/>
                </a:solidFill>
                <a:effectLst/>
                <a:latin typeface="Simplified Arabic" panose="02020603050405020304" pitchFamily="18" charset="-78"/>
                <a:cs typeface="Simplified Arabic" panose="02020603050405020304" pitchFamily="18" charset="-78"/>
              </a:rPr>
              <a:t>أعطى المشرع لبعض </a:t>
            </a:r>
            <a:r>
              <a:rPr lang="ar-JO" sz="3600" b="1" dirty="0" smtClean="0">
                <a:solidFill>
                  <a:srgbClr val="FFFF00"/>
                </a:solidFill>
                <a:effectLst/>
                <a:latin typeface="Simplified Arabic" panose="02020603050405020304" pitchFamily="18" charset="-78"/>
                <a:cs typeface="Simplified Arabic" panose="02020603050405020304" pitchFamily="18" charset="-78"/>
              </a:rPr>
              <a:t>الأوراق </a:t>
            </a:r>
            <a:r>
              <a:rPr lang="ar-JO" sz="3600" b="1" dirty="0">
                <a:solidFill>
                  <a:srgbClr val="FFFF00"/>
                </a:solidFill>
                <a:effectLst/>
                <a:latin typeface="Simplified Arabic" panose="02020603050405020304" pitchFamily="18" charset="-78"/>
                <a:cs typeface="Simplified Arabic" panose="02020603050405020304" pitchFamily="18" charset="-78"/>
              </a:rPr>
              <a:t>الموقعة وغير الموقعة قوة في الإثبات تتناسب مع ما تحتويه من عناصر تدعمها، وذكر منها الرسائل </a:t>
            </a:r>
            <a:r>
              <a:rPr lang="ar-JO" sz="3600" b="1" dirty="0" smtClean="0">
                <a:solidFill>
                  <a:srgbClr val="FFFF00"/>
                </a:solidFill>
                <a:effectLst/>
                <a:latin typeface="Simplified Arabic" panose="02020603050405020304" pitchFamily="18" charset="-78"/>
                <a:cs typeface="Simplified Arabic" panose="02020603050405020304" pitchFamily="18" charset="-78"/>
              </a:rPr>
              <a:t>والبرقيات </a:t>
            </a:r>
            <a:r>
              <a:rPr lang="ar-JO" sz="3600" b="1" dirty="0">
                <a:solidFill>
                  <a:srgbClr val="FFFF00"/>
                </a:solidFill>
                <a:effectLst/>
                <a:latin typeface="Simplified Arabic" panose="02020603050405020304" pitchFamily="18" charset="-78"/>
                <a:cs typeface="Simplified Arabic" panose="02020603050405020304" pitchFamily="18" charset="-78"/>
              </a:rPr>
              <a:t>والاوراق الخاصة </a:t>
            </a:r>
            <a:r>
              <a:rPr lang="ar-JO" sz="3600" b="1" dirty="0" smtClean="0">
                <a:solidFill>
                  <a:srgbClr val="FFFF00"/>
                </a:solidFill>
                <a:effectLst/>
                <a:latin typeface="Simplified Arabic" panose="02020603050405020304" pitchFamily="18" charset="-78"/>
                <a:cs typeface="Simplified Arabic" panose="02020603050405020304" pitchFamily="18" charset="-78"/>
              </a:rPr>
              <a:t>ودفاتر </a:t>
            </a:r>
            <a:r>
              <a:rPr lang="ar-JO" sz="3600" b="1" dirty="0">
                <a:solidFill>
                  <a:srgbClr val="FFFF00"/>
                </a:solidFill>
                <a:effectLst/>
                <a:latin typeface="Simplified Arabic" panose="02020603050405020304" pitchFamily="18" charset="-78"/>
                <a:cs typeface="Simplified Arabic" panose="02020603050405020304" pitchFamily="18" charset="-78"/>
              </a:rPr>
              <a:t>التجار.</a:t>
            </a:r>
            <a:endParaRPr lang="en-US" sz="3600" b="1" dirty="0">
              <a:solidFill>
                <a:srgbClr val="FFFF00"/>
              </a:solidFill>
              <a:effectLst/>
              <a:latin typeface="Simplified Arabic" panose="02020603050405020304" pitchFamily="18" charset="-78"/>
              <a:cs typeface="Simplified Arabic" panose="02020603050405020304" pitchFamily="18" charset="-78"/>
            </a:endParaRPr>
          </a:p>
          <a:p>
            <a:pPr algn="just" rtl="1">
              <a:lnSpc>
                <a:spcPct val="150000"/>
              </a:lnSpc>
            </a:pPr>
            <a:endParaRPr lang="ar-JO" sz="3600" b="1" dirty="0">
              <a:solidFill>
                <a:srgbClr val="FFFF00"/>
              </a:solidFill>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2901104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rtl="1"/>
            <a:r>
              <a:rPr lang="ar-JO" sz="3600" b="1" dirty="0" smtClean="0">
                <a:solidFill>
                  <a:schemeClr val="bg1"/>
                </a:solidFill>
                <a:effectLst/>
                <a:latin typeface="Simplified Arabic" panose="02020603050405020304" pitchFamily="18" charset="-78"/>
                <a:cs typeface="Simplified Arabic" panose="02020603050405020304" pitchFamily="18" charset="-78"/>
              </a:rPr>
              <a:t>1. الرسائل والبرقيات</a:t>
            </a:r>
            <a:endParaRPr lang="ar-JO" sz="3600" b="1" dirty="0">
              <a:solidFill>
                <a:schemeClr val="bg1"/>
              </a:solidFill>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600200"/>
            <a:ext cx="7924800" cy="4114800"/>
          </a:xfrm>
          <a:prstGeom prst="rect">
            <a:avLst/>
          </a:prstGeom>
        </p:spPr>
        <p:txBody>
          <a:bodyPr>
            <a:normAutofit/>
          </a:bodyPr>
          <a:lstStyle/>
          <a:p>
            <a:pPr lvl="0" algn="just" rtl="1">
              <a:lnSpc>
                <a:spcPct val="150000"/>
              </a:lnSpc>
            </a:pPr>
            <a:r>
              <a:rPr lang="ar-JO" sz="3600" b="1" dirty="0">
                <a:solidFill>
                  <a:srgbClr val="FFFF00"/>
                </a:solidFill>
                <a:effectLst/>
                <a:latin typeface="Simplified Arabic" panose="02020603050405020304" pitchFamily="18" charset="-78"/>
                <a:cs typeface="Simplified Arabic" panose="02020603050405020304" pitchFamily="18" charset="-78"/>
              </a:rPr>
              <a:t>ان </a:t>
            </a:r>
            <a:r>
              <a:rPr lang="ar-JO" sz="3600" b="1" dirty="0">
                <a:solidFill>
                  <a:schemeClr val="bg1"/>
                </a:solidFill>
                <a:effectLst/>
                <a:latin typeface="Simplified Arabic" panose="02020603050405020304" pitchFamily="18" charset="-78"/>
                <a:cs typeface="Simplified Arabic" panose="02020603050405020304" pitchFamily="18" charset="-78"/>
              </a:rPr>
              <a:t>للرسائل</a:t>
            </a:r>
            <a:r>
              <a:rPr lang="ar-JO" sz="3600" b="1" dirty="0">
                <a:solidFill>
                  <a:srgbClr val="FFFF00"/>
                </a:solidFill>
                <a:effectLst/>
                <a:latin typeface="Simplified Arabic" panose="02020603050405020304" pitchFamily="18" charset="-78"/>
                <a:cs typeface="Simplified Arabic" panose="02020603050405020304" pitchFamily="18" charset="-78"/>
              </a:rPr>
              <a:t> قوة الاسناد العادية طالما وردت موقعة من مرسلها، على أنه إذا اثبت من يحتج عليه بالرسالة انه لم يرسلها ولن يكلف احداً </a:t>
            </a:r>
            <a:r>
              <a:rPr lang="ar-JO" sz="3600" b="1" dirty="0" smtClean="0">
                <a:solidFill>
                  <a:srgbClr val="FFFF00"/>
                </a:solidFill>
                <a:effectLst/>
                <a:latin typeface="Simplified Arabic" panose="02020603050405020304" pitchFamily="18" charset="-78"/>
                <a:cs typeface="Simplified Arabic" panose="02020603050405020304" pitchFamily="18" charset="-78"/>
              </a:rPr>
              <a:t>بإرسالها </a:t>
            </a:r>
            <a:r>
              <a:rPr lang="ar-JO" sz="3600" b="1" dirty="0">
                <a:solidFill>
                  <a:srgbClr val="FFFF00"/>
                </a:solidFill>
                <a:effectLst/>
                <a:latin typeface="Simplified Arabic" panose="02020603050405020304" pitchFamily="18" charset="-78"/>
                <a:cs typeface="Simplified Arabic" panose="02020603050405020304" pitchFamily="18" charset="-78"/>
              </a:rPr>
              <a:t>فلا تكون حجه </a:t>
            </a:r>
            <a:r>
              <a:rPr lang="ar-JO" sz="3600" b="1" dirty="0" smtClean="0">
                <a:solidFill>
                  <a:srgbClr val="FFFF00"/>
                </a:solidFill>
                <a:effectLst/>
                <a:latin typeface="Simplified Arabic" panose="02020603050405020304" pitchFamily="18" charset="-78"/>
                <a:cs typeface="Simplified Arabic" panose="02020603050405020304" pitchFamily="18" charset="-78"/>
              </a:rPr>
              <a:t>عليه.</a:t>
            </a:r>
            <a:endParaRPr lang="en-US" sz="3600" b="1" dirty="0">
              <a:solidFill>
                <a:srgbClr val="FFFF00"/>
              </a:solidFill>
              <a:effectLst/>
              <a:latin typeface="Simplified Arabic" panose="02020603050405020304" pitchFamily="18" charset="-78"/>
              <a:cs typeface="Simplified Arabic" panose="02020603050405020304" pitchFamily="18" charset="-78"/>
            </a:endParaRPr>
          </a:p>
          <a:p>
            <a:pPr algn="just" rtl="1">
              <a:lnSpc>
                <a:spcPct val="150000"/>
              </a:lnSpc>
            </a:pPr>
            <a:endParaRPr lang="ar-JO" sz="3600" b="1" dirty="0">
              <a:solidFill>
                <a:srgbClr val="FFFF00"/>
              </a:solidFill>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0875123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pPr algn="just" rtl="1"/>
            <a:endParaRPr lang="en-US" sz="3600" b="1" dirty="0">
              <a:solidFill>
                <a:srgbClr val="FFFF00"/>
              </a:solidFill>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pic>
        <p:nvPicPr>
          <p:cNvPr id="3" name="Content Placeholder 2"/>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828800" y="1752600"/>
            <a:ext cx="6349206" cy="3796825"/>
          </a:xfrm>
        </p:spPr>
      </p:pic>
      <p:sp>
        <p:nvSpPr>
          <p:cNvPr id="2" name="TextBox 1"/>
          <p:cNvSpPr txBox="1"/>
          <p:nvPr/>
        </p:nvSpPr>
        <p:spPr>
          <a:xfrm>
            <a:off x="2057400" y="2590800"/>
            <a:ext cx="5486400" cy="2308324"/>
          </a:xfrm>
          <a:prstGeom prst="rect">
            <a:avLst/>
          </a:prstGeom>
          <a:noFill/>
        </p:spPr>
        <p:txBody>
          <a:bodyPr wrap="square" rtlCol="0">
            <a:spAutoFit/>
          </a:bodyPr>
          <a:lstStyle/>
          <a:p>
            <a:pPr algn="r" rtl="1"/>
            <a:r>
              <a:rPr lang="ar-JO" sz="3600" dirty="0" smtClean="0">
                <a:solidFill>
                  <a:schemeClr val="bg1"/>
                </a:solidFill>
                <a:latin typeface="Simplified Arabic" panose="02020603050405020304" pitchFamily="18" charset="-78"/>
                <a:cs typeface="Simplified Arabic" panose="02020603050405020304" pitchFamily="18" charset="-78"/>
              </a:rPr>
              <a:t>ما هي الأدلة الكتابية المقبولة كوسيلة من وسائل الاثبات؟</a:t>
            </a:r>
          </a:p>
          <a:p>
            <a:pPr algn="just" rtl="1"/>
            <a:r>
              <a:rPr lang="ar-JO" sz="3600" dirty="0" smtClean="0">
                <a:solidFill>
                  <a:schemeClr val="bg1"/>
                </a:solidFill>
                <a:latin typeface="Simplified Arabic" panose="02020603050405020304" pitchFamily="18" charset="-78"/>
                <a:cs typeface="Simplified Arabic" panose="02020603050405020304" pitchFamily="18" charset="-78"/>
              </a:rPr>
              <a:t>ما المقصود بالشهادة و ما هي ضوابط الاثبات من خلالها؟</a:t>
            </a:r>
          </a:p>
        </p:txBody>
      </p:sp>
      <p:sp>
        <p:nvSpPr>
          <p:cNvPr id="4" name="Slide Number Placeholder 3"/>
          <p:cNvSpPr>
            <a:spLocks noGrp="1"/>
          </p:cNvSpPr>
          <p:nvPr>
            <p:ph type="sldNum" sz="quarter" idx="12"/>
          </p:nvPr>
        </p:nvSpPr>
        <p:spPr/>
        <p:txBody>
          <a:bodyPr/>
          <a:lstStyle/>
          <a:p>
            <a:fld id="{5CC9CE27-4982-444C-9312-3DD47D12EDF3}" type="slidenum">
              <a:rPr lang="en-US" altLang="en-US" smtClean="0"/>
              <a:pPr/>
              <a:t>2</a:t>
            </a:fld>
            <a:endParaRPr lang="en-US" altLang="en-US" dirty="0"/>
          </a:p>
        </p:txBody>
      </p:sp>
    </p:spTree>
    <p:extLst>
      <p:ext uri="{BB962C8B-B14F-4D97-AF65-F5344CB8AC3E}">
        <p14:creationId xmlns:p14="http://schemas.microsoft.com/office/powerpoint/2010/main" val="216646846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332656"/>
            <a:ext cx="7924800" cy="5382344"/>
          </a:xfrm>
          <a:prstGeom prst="rect">
            <a:avLst/>
          </a:prstGeom>
        </p:spPr>
        <p:txBody>
          <a:bodyPr>
            <a:normAutofit/>
          </a:bodyPr>
          <a:lstStyle/>
          <a:p>
            <a:pPr lvl="0" algn="just" rtl="1">
              <a:lnSpc>
                <a:spcPct val="150000"/>
              </a:lnSpc>
            </a:pPr>
            <a:r>
              <a:rPr lang="ar-JO" sz="3600" b="1" dirty="0">
                <a:solidFill>
                  <a:srgbClr val="FFFF00"/>
                </a:solidFill>
                <a:effectLst/>
                <a:latin typeface="Simplified Arabic" panose="02020603050405020304" pitchFamily="18" charset="-78"/>
                <a:cs typeface="Simplified Arabic" panose="02020603050405020304" pitchFamily="18" charset="-78"/>
              </a:rPr>
              <a:t>أما بخصوص </a:t>
            </a:r>
            <a:r>
              <a:rPr lang="ar-JO" sz="3600" b="1" dirty="0">
                <a:solidFill>
                  <a:schemeClr val="bg1"/>
                </a:solidFill>
                <a:effectLst/>
                <a:latin typeface="Simplified Arabic" panose="02020603050405020304" pitchFamily="18" charset="-78"/>
                <a:cs typeface="Simplified Arabic" panose="02020603050405020304" pitchFamily="18" charset="-78"/>
              </a:rPr>
              <a:t>البرقيات</a:t>
            </a:r>
            <a:r>
              <a:rPr lang="ar-JO" sz="3600" b="1" dirty="0">
                <a:solidFill>
                  <a:srgbClr val="FFFF00"/>
                </a:solidFill>
                <a:effectLst/>
                <a:latin typeface="Simplified Arabic" panose="02020603050405020304" pitchFamily="18" charset="-78"/>
                <a:cs typeface="Simplified Arabic" panose="02020603050405020304" pitchFamily="18" charset="-78"/>
              </a:rPr>
              <a:t> فلا تختلف عن الرسائل، حيث انه لها قوة في الإثبات كالسند العادي طالما كان اصلها المودع في دائرة البريد موقعاً عليه من قبل مرسلها.</a:t>
            </a:r>
            <a:endParaRPr lang="en-US" sz="3600" b="1" dirty="0">
              <a:solidFill>
                <a:srgbClr val="FFFF00"/>
              </a:solidFill>
              <a:effectLst/>
              <a:latin typeface="Simplified Arabic" panose="02020603050405020304" pitchFamily="18" charset="-78"/>
              <a:cs typeface="Simplified Arabic" panose="02020603050405020304" pitchFamily="18" charset="-78"/>
            </a:endParaRPr>
          </a:p>
          <a:p>
            <a:pPr algn="just" rtl="1">
              <a:lnSpc>
                <a:spcPct val="150000"/>
              </a:lnSpc>
            </a:pPr>
            <a:endParaRPr lang="ar-JO" sz="3600" b="1" dirty="0">
              <a:solidFill>
                <a:srgbClr val="FFFF00"/>
              </a:solidFill>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3818417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rtl="1"/>
            <a:r>
              <a:rPr lang="ar-JO" sz="3600" b="1" dirty="0" smtClean="0">
                <a:solidFill>
                  <a:schemeClr val="bg1"/>
                </a:solidFill>
                <a:effectLst/>
                <a:latin typeface="Simplified Arabic" panose="02020603050405020304" pitchFamily="18" charset="-78"/>
                <a:cs typeface="Simplified Arabic" panose="02020603050405020304" pitchFamily="18" charset="-78"/>
              </a:rPr>
              <a:t>2. الدفاتر والاوراق الخاصة</a:t>
            </a:r>
            <a:endParaRPr lang="ar-JO" sz="3600" b="1" dirty="0">
              <a:solidFill>
                <a:schemeClr val="bg1"/>
              </a:solidFill>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600200"/>
            <a:ext cx="7924800" cy="4114800"/>
          </a:xfrm>
          <a:prstGeom prst="rect">
            <a:avLst/>
          </a:prstGeom>
        </p:spPr>
        <p:txBody>
          <a:bodyPr>
            <a:normAutofit fontScale="85000" lnSpcReduction="10000"/>
          </a:bodyPr>
          <a:lstStyle/>
          <a:p>
            <a:pPr algn="just" rtl="1">
              <a:lnSpc>
                <a:spcPct val="150000"/>
              </a:lnSpc>
            </a:pPr>
            <a:r>
              <a:rPr lang="ar-JO" sz="3600" b="1" dirty="0" smtClean="0">
                <a:solidFill>
                  <a:srgbClr val="FFFF00"/>
                </a:solidFill>
                <a:effectLst/>
                <a:latin typeface="Simplified Arabic" panose="02020603050405020304" pitchFamily="18" charset="-78"/>
                <a:cs typeface="Simplified Arabic" panose="02020603050405020304" pitchFamily="18" charset="-78"/>
              </a:rPr>
              <a:t> لا تكون للدفاتر والاوراق الخاصة حجة لمن صدرت عنه.</a:t>
            </a:r>
          </a:p>
          <a:p>
            <a:pPr algn="just" rtl="1">
              <a:lnSpc>
                <a:spcPct val="150000"/>
              </a:lnSpc>
            </a:pPr>
            <a:r>
              <a:rPr lang="ar-JO" sz="3600" b="1" dirty="0" smtClean="0">
                <a:solidFill>
                  <a:srgbClr val="FFFF00"/>
                </a:solidFill>
                <a:effectLst/>
                <a:latin typeface="Simplified Arabic" panose="02020603050405020304" pitchFamily="18" charset="-78"/>
                <a:cs typeface="Simplified Arabic" panose="02020603050405020304" pitchFamily="18" charset="-78"/>
              </a:rPr>
              <a:t>تكون </a:t>
            </a:r>
            <a:r>
              <a:rPr lang="ar-JO" sz="3600" b="1" dirty="0">
                <a:solidFill>
                  <a:srgbClr val="FFFF00"/>
                </a:solidFill>
                <a:effectLst/>
                <a:latin typeface="Simplified Arabic" panose="02020603050405020304" pitchFamily="18" charset="-78"/>
                <a:cs typeface="Simplified Arabic" panose="02020603050405020304" pitchFamily="18" charset="-78"/>
              </a:rPr>
              <a:t>حجة </a:t>
            </a:r>
            <a:r>
              <a:rPr lang="ar-JO" sz="3600" b="1" dirty="0" smtClean="0">
                <a:solidFill>
                  <a:srgbClr val="FFFF00"/>
                </a:solidFill>
                <a:effectLst/>
                <a:latin typeface="Simplified Arabic" panose="02020603050405020304" pitchFamily="18" charset="-78"/>
                <a:cs typeface="Simplified Arabic" panose="02020603050405020304" pitchFamily="18" charset="-78"/>
              </a:rPr>
              <a:t>على من صدرت عنه اذا :</a:t>
            </a:r>
          </a:p>
          <a:p>
            <a:pPr lvl="2" algn="just" rtl="1">
              <a:lnSpc>
                <a:spcPct val="150000"/>
              </a:lnSpc>
              <a:buFont typeface="Wingdings" panose="05000000000000000000" pitchFamily="2" charset="2"/>
              <a:buChar char="ü"/>
            </a:pPr>
            <a:r>
              <a:rPr lang="ar-JO" sz="3600" b="1" dirty="0" smtClean="0">
                <a:solidFill>
                  <a:srgbClr val="FFFF00"/>
                </a:solidFill>
                <a:effectLst/>
                <a:latin typeface="Simplified Arabic" panose="02020603050405020304" pitchFamily="18" charset="-78"/>
                <a:cs typeface="Simplified Arabic" panose="02020603050405020304" pitchFamily="18" charset="-78"/>
              </a:rPr>
              <a:t>ذكر </a:t>
            </a:r>
            <a:r>
              <a:rPr lang="ar-JO" sz="3600" b="1" dirty="0">
                <a:solidFill>
                  <a:srgbClr val="FFFF00"/>
                </a:solidFill>
                <a:effectLst/>
                <a:latin typeface="Simplified Arabic" panose="02020603050405020304" pitchFamily="18" charset="-78"/>
                <a:cs typeface="Simplified Arabic" panose="02020603050405020304" pitchFamily="18" charset="-78"/>
              </a:rPr>
              <a:t>فيها صراحة انه استوفى ديناً.</a:t>
            </a:r>
            <a:endParaRPr lang="en-US" sz="3600" b="1" dirty="0">
              <a:solidFill>
                <a:srgbClr val="FFFF00"/>
              </a:solidFill>
              <a:effectLst/>
              <a:latin typeface="Simplified Arabic" panose="02020603050405020304" pitchFamily="18" charset="-78"/>
              <a:cs typeface="Simplified Arabic" panose="02020603050405020304" pitchFamily="18" charset="-78"/>
            </a:endParaRPr>
          </a:p>
          <a:p>
            <a:pPr lvl="2" algn="just" rtl="1">
              <a:lnSpc>
                <a:spcPct val="150000"/>
              </a:lnSpc>
              <a:buFont typeface="Wingdings" panose="05000000000000000000" pitchFamily="2" charset="2"/>
              <a:buChar char="ü"/>
            </a:pPr>
            <a:r>
              <a:rPr lang="ar-JO" sz="3600" b="1" dirty="0" smtClean="0">
                <a:solidFill>
                  <a:srgbClr val="FFFF00"/>
                </a:solidFill>
                <a:effectLst/>
                <a:latin typeface="Simplified Arabic" panose="02020603050405020304" pitchFamily="18" charset="-78"/>
                <a:cs typeface="Simplified Arabic" panose="02020603050405020304" pitchFamily="18" charset="-78"/>
              </a:rPr>
              <a:t> </a:t>
            </a:r>
            <a:r>
              <a:rPr lang="ar-JO" sz="3600" b="1" dirty="0">
                <a:solidFill>
                  <a:srgbClr val="FFFF00"/>
                </a:solidFill>
                <a:effectLst/>
                <a:latin typeface="Simplified Arabic" panose="02020603050405020304" pitchFamily="18" charset="-78"/>
                <a:cs typeface="Simplified Arabic" panose="02020603050405020304" pitchFamily="18" charset="-78"/>
              </a:rPr>
              <a:t>ذكر فيها صراحة أنه قصد بما دونه في هذه الأوراق أن تقوم مقام السند لمن اثبت حقاً </a:t>
            </a:r>
            <a:r>
              <a:rPr lang="ar-JO" sz="3600" b="1" dirty="0" smtClean="0">
                <a:solidFill>
                  <a:srgbClr val="FFFF00"/>
                </a:solidFill>
                <a:effectLst/>
                <a:latin typeface="Simplified Arabic" panose="02020603050405020304" pitchFamily="18" charset="-78"/>
                <a:cs typeface="Simplified Arabic" panose="02020603050405020304" pitchFamily="18" charset="-78"/>
              </a:rPr>
              <a:t>لمصحته.</a:t>
            </a:r>
            <a:endParaRPr lang="ar-JO" sz="3600" b="1" dirty="0">
              <a:solidFill>
                <a:srgbClr val="FFFF00"/>
              </a:solidFill>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4039143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additive="base">
                                        <p:cTn id="2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additive="base">
                                        <p:cTn id="2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562074"/>
          </a:xfrm>
        </p:spPr>
        <p:txBody>
          <a:bodyPr>
            <a:normAutofit fontScale="90000"/>
          </a:bodyPr>
          <a:lstStyle/>
          <a:p>
            <a:pPr algn="just" rtl="1"/>
            <a:r>
              <a:rPr lang="ar-JO" sz="3600" b="1" dirty="0" smtClean="0">
                <a:solidFill>
                  <a:schemeClr val="bg1"/>
                </a:solidFill>
                <a:effectLst/>
                <a:latin typeface="Simplified Arabic" panose="02020603050405020304" pitchFamily="18" charset="-78"/>
                <a:cs typeface="Simplified Arabic" panose="02020603050405020304" pitchFamily="18" charset="-78"/>
              </a:rPr>
              <a:t>3.الدفاتر التجارية</a:t>
            </a:r>
            <a:endParaRPr lang="ar-JO" sz="3600" b="1" dirty="0">
              <a:solidFill>
                <a:schemeClr val="bg1"/>
              </a:solidFill>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83568" y="836712"/>
            <a:ext cx="7924800" cy="4114800"/>
          </a:xfrm>
          <a:prstGeom prst="rect">
            <a:avLst/>
          </a:prstGeom>
        </p:spPr>
        <p:txBody>
          <a:bodyPr>
            <a:normAutofit/>
          </a:bodyPr>
          <a:lstStyle/>
          <a:p>
            <a:pPr lvl="0" algn="just" rtl="1">
              <a:lnSpc>
                <a:spcPct val="150000"/>
              </a:lnSpc>
            </a:pPr>
            <a:r>
              <a:rPr lang="ar-JO" sz="3600" b="1" dirty="0" smtClean="0">
                <a:solidFill>
                  <a:srgbClr val="FFFF00"/>
                </a:solidFill>
                <a:effectLst/>
                <a:latin typeface="Simplified Arabic" panose="02020603050405020304" pitchFamily="18" charset="-78"/>
                <a:cs typeface="Simplified Arabic" panose="02020603050405020304" pitchFamily="18" charset="-78"/>
              </a:rPr>
              <a:t>الالتزامات القانونية التي يتحملها التاجر تجعله مديناً بما يترتب عن هذه الالتزامات ولا بد ان يثبت ما له وما عليه في دفاتر الزمه المشرع بتنظيمها</a:t>
            </a:r>
          </a:p>
          <a:p>
            <a:pPr lvl="0" algn="just" rtl="1">
              <a:lnSpc>
                <a:spcPct val="150000"/>
              </a:lnSpc>
            </a:pPr>
            <a:endParaRPr lang="ar-JO" sz="3600" b="1" dirty="0" smtClean="0">
              <a:solidFill>
                <a:srgbClr val="FFFF00"/>
              </a:solidFill>
              <a:effectLst/>
              <a:latin typeface="Simplified Arabic" panose="02020603050405020304" pitchFamily="18" charset="-78"/>
              <a:cs typeface="Simplified Arabic" panose="02020603050405020304" pitchFamily="18" charset="-78"/>
            </a:endParaRPr>
          </a:p>
          <a:p>
            <a:pPr algn="just" rtl="1">
              <a:lnSpc>
                <a:spcPct val="150000"/>
              </a:lnSpc>
            </a:pPr>
            <a:endParaRPr lang="ar-JO" sz="3600" b="1" dirty="0">
              <a:solidFill>
                <a:srgbClr val="FFFF00"/>
              </a:solidFill>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4095579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260648"/>
            <a:ext cx="7924800" cy="5454352"/>
          </a:xfrm>
          <a:prstGeom prst="rect">
            <a:avLst/>
          </a:prstGeom>
        </p:spPr>
        <p:txBody>
          <a:bodyPr>
            <a:normAutofit fontScale="92500" lnSpcReduction="20000"/>
          </a:bodyPr>
          <a:lstStyle/>
          <a:p>
            <a:pPr lvl="0" algn="just" rtl="1">
              <a:lnSpc>
                <a:spcPct val="150000"/>
              </a:lnSpc>
            </a:pPr>
            <a:r>
              <a:rPr lang="ar-JO" sz="3600" b="1" dirty="0">
                <a:solidFill>
                  <a:srgbClr val="FFFF00"/>
                </a:solidFill>
                <a:effectLst/>
                <a:latin typeface="Simplified Arabic" panose="02020603050405020304" pitchFamily="18" charset="-78"/>
                <a:cs typeface="Simplified Arabic" panose="02020603050405020304" pitchFamily="18" charset="-78"/>
              </a:rPr>
              <a:t>تحدث المشرع عن دفاتر التجار واعتبرها حجة لصاحبها في مواجهة </a:t>
            </a:r>
            <a:r>
              <a:rPr lang="ar-JO" sz="3600" b="1" dirty="0" smtClean="0">
                <a:solidFill>
                  <a:srgbClr val="FFFF00"/>
                </a:solidFill>
                <a:effectLst/>
                <a:latin typeface="Simplified Arabic" panose="02020603050405020304" pitchFamily="18" charset="-78"/>
                <a:cs typeface="Simplified Arabic" panose="02020603050405020304" pitchFamily="18" charset="-78"/>
              </a:rPr>
              <a:t>خصمه التاجر</a:t>
            </a:r>
            <a:r>
              <a:rPr lang="ar-JO" sz="3600" b="1" dirty="0">
                <a:solidFill>
                  <a:srgbClr val="FFFF00"/>
                </a:solidFill>
                <a:effectLst/>
                <a:latin typeface="Simplified Arabic" panose="02020603050405020304" pitchFamily="18" charset="-78"/>
                <a:cs typeface="Simplified Arabic" panose="02020603050405020304" pitchFamily="18" charset="-78"/>
              </a:rPr>
              <a:t>.</a:t>
            </a:r>
          </a:p>
          <a:p>
            <a:pPr lvl="0" algn="just" rtl="1">
              <a:lnSpc>
                <a:spcPct val="150000"/>
              </a:lnSpc>
            </a:pPr>
            <a:r>
              <a:rPr lang="ar-JO" sz="3600" b="1" dirty="0">
                <a:solidFill>
                  <a:srgbClr val="FFFF00"/>
                </a:solidFill>
                <a:effectLst/>
                <a:latin typeface="Simplified Arabic" panose="02020603050405020304" pitchFamily="18" charset="-78"/>
                <a:cs typeface="Simplified Arabic" panose="02020603050405020304" pitchFamily="18" charset="-78"/>
              </a:rPr>
              <a:t>لا تكون هذه الدفاتر حجة على غير التاجر سواء أكانت منظمة بطريقة قانونية ام لا </a:t>
            </a:r>
            <a:r>
              <a:rPr lang="ar-JO" sz="3600" b="1" dirty="0" smtClean="0">
                <a:solidFill>
                  <a:srgbClr val="FFFF00"/>
                </a:solidFill>
                <a:effectLst/>
                <a:latin typeface="Simplified Arabic" panose="02020603050405020304" pitchFamily="18" charset="-78"/>
                <a:cs typeface="Simplified Arabic" panose="02020603050405020304" pitchFamily="18" charset="-78"/>
              </a:rPr>
              <a:t>الا اذا كان الطرفان قد اتفقا على ان تكون هذه الدفاتر بينة او اذا كانت المطالبة تقل عن 100 دينار وبهذه الحالة تكون الدفاتر مجرد وسيلة لاستخراج القرائن الدالة على ثبوت الحق عند خصم التاجر</a:t>
            </a:r>
            <a:r>
              <a:rPr lang="ar-JO" sz="3600" b="1" dirty="0" smtClean="0">
                <a:solidFill>
                  <a:srgbClr val="FFFF00"/>
                </a:solidFill>
                <a:effectLst/>
                <a:latin typeface="Simplified Arabic" panose="02020603050405020304" pitchFamily="18" charset="-78"/>
                <a:cs typeface="Simplified Arabic" panose="02020603050405020304" pitchFamily="18" charset="-78"/>
              </a:rPr>
              <a:t>. </a:t>
            </a:r>
            <a:endParaRPr lang="ar-JO" sz="3600" b="1" dirty="0">
              <a:solidFill>
                <a:srgbClr val="FFFF00"/>
              </a:solidFill>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0087733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548680"/>
            <a:ext cx="7924800" cy="5166320"/>
          </a:xfrm>
          <a:prstGeom prst="rect">
            <a:avLst/>
          </a:prstGeom>
        </p:spPr>
        <p:txBody>
          <a:bodyPr>
            <a:normAutofit/>
          </a:bodyPr>
          <a:lstStyle/>
          <a:p>
            <a:pPr lvl="0" algn="just" rtl="1">
              <a:lnSpc>
                <a:spcPct val="150000"/>
              </a:lnSpc>
            </a:pPr>
            <a:r>
              <a:rPr lang="ar-JO" sz="3600" b="1" dirty="0">
                <a:solidFill>
                  <a:srgbClr val="FFFF00"/>
                </a:solidFill>
                <a:effectLst/>
                <a:latin typeface="Simplified Arabic" panose="02020603050405020304" pitchFamily="18" charset="-78"/>
                <a:cs typeface="Simplified Arabic" panose="02020603050405020304" pitchFamily="18" charset="-78"/>
              </a:rPr>
              <a:t>ومع ذلك فإنها حجة ضد صاحبها في مواجهة تاجر أو غير تاجر حتى وإن كانت غير منظمة في أحول ورد النص عليها في قانون البينات.</a:t>
            </a:r>
            <a:endParaRPr lang="en-US" sz="3600" b="1" dirty="0">
              <a:solidFill>
                <a:srgbClr val="FFFF00"/>
              </a:solidFill>
              <a:effectLst/>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824051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46416" y="2286000"/>
            <a:ext cx="8229600" cy="1143000"/>
          </a:xfrm>
        </p:spPr>
        <p:txBody>
          <a:bodyPr>
            <a:normAutofit/>
          </a:bodyPr>
          <a:lstStyle/>
          <a:p>
            <a:pPr algn="ctr" rtl="1"/>
            <a:r>
              <a:rPr lang="ar-JO" sz="5400" b="1" dirty="0" smtClean="0">
                <a:solidFill>
                  <a:schemeClr val="bg1"/>
                </a:solidFill>
                <a:effectLst/>
                <a:latin typeface="Simplified Arabic" panose="02020603050405020304" pitchFamily="18" charset="-78"/>
                <a:cs typeface="Simplified Arabic" panose="02020603050405020304" pitchFamily="18" charset="-78"/>
              </a:rPr>
              <a:t>الشهادة</a:t>
            </a:r>
            <a:endParaRPr lang="en-US" sz="5400" b="1" dirty="0">
              <a:solidFill>
                <a:schemeClr val="bg1"/>
              </a:solidFill>
              <a:effectLst/>
              <a:latin typeface="Simplified Arabic" panose="02020603050405020304" pitchFamily="18" charset="-78"/>
              <a:cs typeface="Simplified Arabic" panose="02020603050405020304" pitchFamily="18" charset="-78"/>
            </a:endParaRPr>
          </a:p>
        </p:txBody>
      </p:sp>
      <p:sp>
        <p:nvSpPr>
          <p:cNvPr id="4" name="Slide Number Placeholder 3"/>
          <p:cNvSpPr>
            <a:spLocks noGrp="1"/>
          </p:cNvSpPr>
          <p:nvPr>
            <p:ph type="sldNum" sz="quarter" idx="12"/>
          </p:nvPr>
        </p:nvSpPr>
        <p:spPr/>
        <p:txBody>
          <a:bodyPr/>
          <a:lstStyle/>
          <a:p>
            <a:fld id="{5CC9CE27-4982-444C-9312-3DD47D12EDF3}" type="slidenum">
              <a:rPr lang="en-US" altLang="en-US" smtClean="0"/>
              <a:pPr/>
              <a:t>25</a:t>
            </a:fld>
            <a:endParaRPr lang="en-US" altLang="en-US" dirty="0"/>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1111117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609600"/>
            <a:ext cx="7924800" cy="5105400"/>
          </a:xfrm>
          <a:prstGeom prst="rect">
            <a:avLst/>
          </a:prstGeom>
        </p:spPr>
        <p:txBody>
          <a:bodyPr>
            <a:normAutofit/>
          </a:bodyPr>
          <a:lstStyle/>
          <a:p>
            <a:pPr algn="just" rtl="1">
              <a:lnSpc>
                <a:spcPct val="150000"/>
              </a:lnSpc>
            </a:pPr>
            <a:r>
              <a:rPr lang="ar-JO" sz="3600" b="1" dirty="0" smtClean="0">
                <a:solidFill>
                  <a:srgbClr val="FFFF00"/>
                </a:solidFill>
                <a:effectLst/>
                <a:latin typeface="Simplified Arabic" panose="02020603050405020304" pitchFamily="18" charset="-78"/>
                <a:cs typeface="Simplified Arabic" panose="02020603050405020304" pitchFamily="18" charset="-78"/>
              </a:rPr>
              <a:t>تعتبر الشهادة من طرق الهامة في عملية  الاثبات والتي يعتمد عليها الخصوم في اثبات دعواهم بشكل كبير، الا ان الاثبات بطريق الشهادة محكوم بضوابط هامة.</a:t>
            </a:r>
            <a:endParaRPr lang="ar-JO" sz="3600" b="1" dirty="0">
              <a:solidFill>
                <a:srgbClr val="FFFF00"/>
              </a:solidFill>
              <a:effectLst/>
              <a:latin typeface="Simplified Arabic" panose="02020603050405020304" pitchFamily="18" charset="-78"/>
              <a:cs typeface="Simplified Arabic" panose="02020603050405020304" pitchFamily="18" charset="-78"/>
            </a:endParaRPr>
          </a:p>
        </p:txBody>
      </p:sp>
      <p:pic>
        <p:nvPicPr>
          <p:cNvPr id="4" name="Picture 3"/>
          <p:cNvPicPr>
            <a:picLocks noChangeAspect="1"/>
          </p:cNvPicPr>
          <p:nvPr/>
        </p:nvPicPr>
        <p:blipFill>
          <a:blip r:embed="rId2">
            <a:biLevel thresh="75000"/>
            <a:extLst>
              <a:ext uri="{BEBA8EAE-BF5A-486C-A8C5-ECC9F3942E4B}">
                <a14:imgProps xmlns:a14="http://schemas.microsoft.com/office/drawing/2010/main">
                  <a14:imgLayer r:embed="rId3">
                    <a14:imgEffect>
                      <a14:backgroundRemoval t="0" b="99539" l="2586" r="94828">
                        <a14:foregroundMark x1="44828" y1="1843" x2="45690" y2="26267"/>
                        <a14:foregroundMark x1="31897" y1="77419" x2="26293" y2="99539"/>
                        <a14:foregroundMark x1="85776" y1="77880" x2="84483" y2="99539"/>
                        <a14:foregroundMark x1="5172" y1="83871" x2="3879" y2="98618"/>
                        <a14:foregroundMark x1="91810" y1="85714" x2="94828" y2="99539"/>
                        <a14:foregroundMark x1="80603" y1="68203" x2="54310" y2="99539"/>
                        <a14:foregroundMark x1="47845" y1="26267" x2="46983" y2="99539"/>
                        <a14:foregroundMark x1="21121" y1="20737" x2="27155" y2="59908"/>
                        <a14:foregroundMark x1="36638" y1="27650" x2="37931" y2="75576"/>
                        <a14:foregroundMark x1="54310" y1="31797" x2="75000" y2="66359"/>
                      </a14:backgroundRemoval>
                    </a14:imgEffect>
                  </a14:imgLayer>
                </a14:imgProps>
              </a:ext>
              <a:ext uri="{28A0092B-C50C-407E-A947-70E740481C1C}">
                <a14:useLocalDpi xmlns:a14="http://schemas.microsoft.com/office/drawing/2010/main" val="0"/>
              </a:ext>
            </a:extLst>
          </a:blip>
          <a:stretch>
            <a:fillRect/>
          </a:stretch>
        </p:blipFill>
        <p:spPr>
          <a:xfrm>
            <a:off x="3124200" y="3494049"/>
            <a:ext cx="2209800" cy="2066925"/>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pic>
        <p:nvPicPr>
          <p:cNvPr id="6" name="Picture 5">
            <a:extLst>
              <a:ext uri="{FF2B5EF4-FFF2-40B4-BE49-F238E27FC236}">
                <a16:creationId xmlns:a16="http://schemas.microsoft.com/office/drawing/2014/main" xmlns="" id="{3C629F20-261C-40C8-B823-D1796472EE9E}"/>
              </a:ext>
            </a:extLst>
          </p:cNvPr>
          <p:cNvPicPr preferRelativeResize="0">
            <a:picLocks/>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9010786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85800" y="381000"/>
            <a:ext cx="7924800" cy="4114800"/>
          </a:xfrm>
          <a:prstGeom prst="rect">
            <a:avLst/>
          </a:prstGeom>
        </p:spPr>
        <p:txBody>
          <a:bodyPr>
            <a:normAutofit/>
          </a:bodyPr>
          <a:lstStyle/>
          <a:p>
            <a:pPr lvl="0" algn="just" rtl="1">
              <a:lnSpc>
                <a:spcPct val="150000"/>
              </a:lnSpc>
            </a:pPr>
            <a:r>
              <a:rPr lang="ar-JO" sz="3600" b="1" dirty="0" smtClean="0">
                <a:solidFill>
                  <a:srgbClr val="FFFF00"/>
                </a:solidFill>
                <a:effectLst/>
                <a:latin typeface="Simplified Arabic" panose="02020603050405020304" pitchFamily="18" charset="-78"/>
                <a:cs typeface="Simplified Arabic" panose="02020603050405020304" pitchFamily="18" charset="-78"/>
              </a:rPr>
              <a:t>تعني الشهادة معرفة شخص ما بواقعة </a:t>
            </a:r>
            <a:r>
              <a:rPr lang="ar-JO" sz="3600" b="1" dirty="0" smtClean="0">
                <a:solidFill>
                  <a:srgbClr val="FFFF00"/>
                </a:solidFill>
                <a:effectLst/>
                <a:latin typeface="Simplified Arabic" panose="02020603050405020304" pitchFamily="18" charset="-78"/>
                <a:cs typeface="Simplified Arabic" panose="02020603050405020304" pitchFamily="18" charset="-78"/>
              </a:rPr>
              <a:t>معينة، </a:t>
            </a:r>
            <a:r>
              <a:rPr lang="ar-JO" sz="3600" b="1" dirty="0" smtClean="0">
                <a:solidFill>
                  <a:srgbClr val="FFFF00"/>
                </a:solidFill>
                <a:effectLst/>
                <a:latin typeface="Simplified Arabic" panose="02020603050405020304" pitchFamily="18" charset="-78"/>
                <a:cs typeface="Simplified Arabic" panose="02020603050405020304" pitchFamily="18" charset="-78"/>
              </a:rPr>
              <a:t>والإدلاء بما يعرفه أمام المحكمة في قضية منظورة بين طرفين وبحضورهما .</a:t>
            </a:r>
            <a:endParaRPr lang="en-US" sz="3600" b="1" dirty="0" smtClean="0">
              <a:solidFill>
                <a:srgbClr val="FFFF00"/>
              </a:solidFill>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4125220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1600200"/>
            <a:ext cx="7924800" cy="4114800"/>
          </a:xfrm>
          <a:prstGeom prst="rect">
            <a:avLst/>
          </a:prstGeom>
        </p:spPr>
        <p:txBody>
          <a:bodyPr>
            <a:normAutofit/>
          </a:bodyPr>
          <a:lstStyle/>
          <a:p>
            <a:pPr lvl="0" algn="just" rtl="1">
              <a:lnSpc>
                <a:spcPct val="150000"/>
              </a:lnSpc>
            </a:pPr>
            <a:r>
              <a:rPr lang="ar-JO" sz="3600" b="1" dirty="0">
                <a:solidFill>
                  <a:srgbClr val="FFFF00"/>
                </a:solidFill>
                <a:effectLst/>
                <a:latin typeface="Simplified Arabic" panose="02020603050405020304" pitchFamily="18" charset="-78"/>
                <a:cs typeface="Simplified Arabic" panose="02020603050405020304" pitchFamily="18" charset="-78"/>
              </a:rPr>
              <a:t>وهي خبر يحتمل فيه صدق الشاهد أو </a:t>
            </a:r>
            <a:r>
              <a:rPr lang="ar-JO" sz="3600" b="1" dirty="0" smtClean="0">
                <a:solidFill>
                  <a:srgbClr val="FFFF00"/>
                </a:solidFill>
                <a:effectLst/>
                <a:latin typeface="Simplified Arabic" panose="02020603050405020304" pitchFamily="18" charset="-78"/>
                <a:cs typeface="Simplified Arabic" panose="02020603050405020304" pitchFamily="18" charset="-78"/>
              </a:rPr>
              <a:t>كذبه، </a:t>
            </a:r>
            <a:r>
              <a:rPr lang="ar-JO" sz="3600" b="1" dirty="0">
                <a:solidFill>
                  <a:srgbClr val="FFFF00"/>
                </a:solidFill>
                <a:effectLst/>
                <a:latin typeface="Simplified Arabic" panose="02020603050405020304" pitchFamily="18" charset="-78"/>
                <a:cs typeface="Simplified Arabic" panose="02020603050405020304" pitchFamily="18" charset="-78"/>
              </a:rPr>
              <a:t>ويغلب احتمال الصدق  ذلك أن الشاهد يحلف على صدق ما يقول .</a:t>
            </a:r>
            <a:endParaRPr lang="en-US" sz="3600" b="1" dirty="0">
              <a:solidFill>
                <a:srgbClr val="FFFF00"/>
              </a:solidFill>
              <a:effectLst/>
              <a:latin typeface="Simplified Arabic" panose="02020603050405020304" pitchFamily="18" charset="-78"/>
              <a:cs typeface="Simplified Arabic" panose="02020603050405020304" pitchFamily="18" charset="-78"/>
            </a:endParaRPr>
          </a:p>
          <a:p>
            <a:pPr algn="just" rtl="1">
              <a:lnSpc>
                <a:spcPct val="150000"/>
              </a:lnSpc>
            </a:pPr>
            <a:endParaRPr lang="ar-JO" sz="3600" b="1" dirty="0">
              <a:solidFill>
                <a:srgbClr val="FFFF00"/>
              </a:solidFill>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2920182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539552" y="1268760"/>
            <a:ext cx="7924800" cy="4950296"/>
          </a:xfrm>
          <a:prstGeom prst="rect">
            <a:avLst/>
          </a:prstGeom>
        </p:spPr>
        <p:txBody>
          <a:bodyPr>
            <a:noAutofit/>
          </a:bodyPr>
          <a:lstStyle/>
          <a:p>
            <a:pPr lvl="0" algn="just" rtl="1">
              <a:lnSpc>
                <a:spcPct val="150000"/>
              </a:lnSpc>
            </a:pPr>
            <a:r>
              <a:rPr lang="ar-JO" sz="3600" b="1" dirty="0" smtClean="0">
                <a:solidFill>
                  <a:srgbClr val="FFFF00"/>
                </a:solidFill>
                <a:effectLst/>
                <a:latin typeface="Simplified Arabic" panose="02020603050405020304" pitchFamily="18" charset="-78"/>
                <a:cs typeface="Simplified Arabic" panose="02020603050405020304" pitchFamily="18" charset="-78"/>
              </a:rPr>
              <a:t>والشاهد يشهد بحق على غيره بلا مصلحة له . </a:t>
            </a:r>
            <a:endParaRPr lang="en-US" sz="3600" b="1" dirty="0" smtClean="0">
              <a:solidFill>
                <a:srgbClr val="FFFF00"/>
              </a:solidFill>
              <a:effectLst/>
              <a:latin typeface="Simplified Arabic" panose="02020603050405020304" pitchFamily="18" charset="-78"/>
              <a:cs typeface="Simplified Arabic" panose="02020603050405020304" pitchFamily="18" charset="-78"/>
            </a:endParaRPr>
          </a:p>
          <a:p>
            <a:pPr lvl="0" algn="just" rtl="1">
              <a:lnSpc>
                <a:spcPct val="150000"/>
              </a:lnSpc>
            </a:pPr>
            <a:r>
              <a:rPr lang="ar-JO" sz="3600" b="1" dirty="0" smtClean="0">
                <a:solidFill>
                  <a:srgbClr val="FFFF00"/>
                </a:solidFill>
                <a:effectLst/>
                <a:latin typeface="Simplified Arabic" panose="02020603050405020304" pitchFamily="18" charset="-78"/>
                <a:cs typeface="Simplified Arabic" panose="02020603050405020304" pitchFamily="18" charset="-78"/>
              </a:rPr>
              <a:t>والشهادة يجب أن يؤديها الشاهد في مجلس الحكم وفق أوضاع قانونية ولا عبرة للشهادة التي تحصل خارج المحكمة . </a:t>
            </a:r>
            <a:endParaRPr lang="en-US" sz="3600" b="1" dirty="0">
              <a:solidFill>
                <a:srgbClr val="FFFF00"/>
              </a:solidFill>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0843613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762000" y="648825"/>
            <a:ext cx="7924800" cy="4806280"/>
          </a:xfrm>
          <a:prstGeom prst="rect">
            <a:avLst/>
          </a:prstGeom>
        </p:spPr>
        <p:txBody>
          <a:bodyPr>
            <a:normAutofit/>
          </a:bodyPr>
          <a:lstStyle/>
          <a:p>
            <a:pPr lvl="0" algn="just" rtl="1"/>
            <a:r>
              <a:rPr lang="ar-JO" sz="3600" b="1" dirty="0">
                <a:solidFill>
                  <a:srgbClr val="FFFF00"/>
                </a:solidFill>
                <a:effectLst/>
                <a:latin typeface="Simplified Arabic" panose="02020603050405020304" pitchFamily="18" charset="-78"/>
                <a:cs typeface="Simplified Arabic" panose="02020603050405020304" pitchFamily="18" charset="-78"/>
              </a:rPr>
              <a:t>نصت المادة (5) من قانون البينات الأردني على أن الادلة الكتابية هي </a:t>
            </a:r>
            <a:r>
              <a:rPr lang="ar-JO" sz="3600" b="1" dirty="0" smtClean="0">
                <a:solidFill>
                  <a:srgbClr val="FFFF00"/>
                </a:solidFill>
                <a:effectLst/>
                <a:latin typeface="Simplified Arabic" panose="02020603050405020304" pitchFamily="18" charset="-78"/>
                <a:cs typeface="Simplified Arabic" panose="02020603050405020304" pitchFamily="18" charset="-78"/>
              </a:rPr>
              <a:t>:</a:t>
            </a:r>
            <a:endParaRPr lang="en-US" sz="3600" b="1" dirty="0">
              <a:solidFill>
                <a:srgbClr val="FFFF00"/>
              </a:solidFill>
              <a:effectLst/>
              <a:latin typeface="Simplified Arabic" panose="02020603050405020304" pitchFamily="18" charset="-78"/>
              <a:cs typeface="Simplified Arabic" panose="02020603050405020304" pitchFamily="18" charset="-78"/>
            </a:endParaRPr>
          </a:p>
          <a:p>
            <a:pPr algn="just" rtl="1"/>
            <a:endParaRPr lang="ar-JO" sz="3600" b="1" dirty="0">
              <a:solidFill>
                <a:srgbClr val="FFFF00"/>
              </a:solidFill>
              <a:effectLst/>
              <a:latin typeface="Simplified Arabic" panose="02020603050405020304" pitchFamily="18" charset="-78"/>
              <a:cs typeface="Simplified Arabic" panose="02020603050405020304" pitchFamily="18" charset="-78"/>
            </a:endParaRPr>
          </a:p>
        </p:txBody>
      </p:sp>
      <p:graphicFrame>
        <p:nvGraphicFramePr>
          <p:cNvPr id="6" name="Diagram 5"/>
          <p:cNvGraphicFramePr/>
          <p:nvPr>
            <p:extLst>
              <p:ext uri="{D42A27DB-BD31-4B8C-83A1-F6EECF244321}">
                <p14:modId xmlns:p14="http://schemas.microsoft.com/office/powerpoint/2010/main" val="2308067323"/>
              </p:ext>
            </p:extLst>
          </p:nvPr>
        </p:nvGraphicFramePr>
        <p:xfrm>
          <a:off x="1475656" y="2060848"/>
          <a:ext cx="6096000" cy="36724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7" name="Picture 6">
            <a:extLst>
              <a:ext uri="{FF2B5EF4-FFF2-40B4-BE49-F238E27FC236}">
                <a16:creationId xmlns:a16="http://schemas.microsoft.com/office/drawing/2014/main" xmlns=""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5505442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graphicEl>
                                              <a:dgm id="{801BB0F2-4639-4769-B9C2-DB76E59AD358}"/>
                                            </p:graphicEl>
                                          </p:spTgt>
                                        </p:tgtEl>
                                        <p:attrNameLst>
                                          <p:attrName>style.visibility</p:attrName>
                                        </p:attrNameLst>
                                      </p:cBhvr>
                                      <p:to>
                                        <p:strVal val="visible"/>
                                      </p:to>
                                    </p:set>
                                    <p:anim calcmode="lin" valueType="num">
                                      <p:cBhvr additive="base">
                                        <p:cTn id="13" dur="500" fill="hold"/>
                                        <p:tgtEl>
                                          <p:spTgt spid="6">
                                            <p:graphicEl>
                                              <a:dgm id="{801BB0F2-4639-4769-B9C2-DB76E59AD358}"/>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graphicEl>
                                              <a:dgm id="{801BB0F2-4639-4769-B9C2-DB76E59AD358}"/>
                                            </p:graphic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graphicEl>
                                              <a:dgm id="{52784BF7-F20C-4712-BE4F-0F0A95254D4E}"/>
                                            </p:graphicEl>
                                          </p:spTgt>
                                        </p:tgtEl>
                                        <p:attrNameLst>
                                          <p:attrName>style.visibility</p:attrName>
                                        </p:attrNameLst>
                                      </p:cBhvr>
                                      <p:to>
                                        <p:strVal val="visible"/>
                                      </p:to>
                                    </p:set>
                                    <p:anim calcmode="lin" valueType="num">
                                      <p:cBhvr additive="base">
                                        <p:cTn id="19" dur="500" fill="hold"/>
                                        <p:tgtEl>
                                          <p:spTgt spid="6">
                                            <p:graphicEl>
                                              <a:dgm id="{52784BF7-F20C-4712-BE4F-0F0A95254D4E}"/>
                                            </p:graphic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graphicEl>
                                              <a:dgm id="{52784BF7-F20C-4712-BE4F-0F0A95254D4E}"/>
                                            </p:graphic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graphicEl>
                                              <a:dgm id="{947BC6A5-301A-426A-85E3-D25DA89DDE75}"/>
                                            </p:graphicEl>
                                          </p:spTgt>
                                        </p:tgtEl>
                                        <p:attrNameLst>
                                          <p:attrName>style.visibility</p:attrName>
                                        </p:attrNameLst>
                                      </p:cBhvr>
                                      <p:to>
                                        <p:strVal val="visible"/>
                                      </p:to>
                                    </p:set>
                                    <p:anim calcmode="lin" valueType="num">
                                      <p:cBhvr additive="base">
                                        <p:cTn id="25" dur="500" fill="hold"/>
                                        <p:tgtEl>
                                          <p:spTgt spid="6">
                                            <p:graphicEl>
                                              <a:dgm id="{947BC6A5-301A-426A-85E3-D25DA89DDE75}"/>
                                            </p:graphic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graphicEl>
                                              <a:dgm id="{947BC6A5-301A-426A-85E3-D25DA89DDE75}"/>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Graphic spid="6" grpId="0">
        <p:bldSub>
          <a:bldDgm bld="one"/>
        </p:bldSub>
      </p:bldGraphic>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JO" sz="3600" b="1" u="sng" dirty="0" smtClean="0">
                <a:solidFill>
                  <a:schemeClr val="bg1"/>
                </a:solidFill>
                <a:effectLst/>
                <a:latin typeface="Simplified Arabic" panose="02020603050405020304" pitchFamily="18" charset="-78"/>
                <a:cs typeface="Simplified Arabic" panose="02020603050405020304" pitchFamily="18" charset="-78"/>
              </a:rPr>
              <a:t>شروط الاثبات بالشهادة</a:t>
            </a:r>
            <a:endParaRPr lang="ar-JO" sz="3600" b="1" u="sng" dirty="0">
              <a:solidFill>
                <a:schemeClr val="bg1"/>
              </a:solidFill>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600200"/>
            <a:ext cx="7924800" cy="4114800"/>
          </a:xfrm>
          <a:prstGeom prst="rect">
            <a:avLst/>
          </a:prstGeom>
        </p:spPr>
        <p:txBody>
          <a:bodyPr>
            <a:normAutofit/>
          </a:bodyPr>
          <a:lstStyle/>
          <a:p>
            <a:pPr marL="0" indent="0" algn="just" rtl="1">
              <a:buNone/>
            </a:pPr>
            <a:r>
              <a:rPr lang="ar-JO" sz="3600" b="1" dirty="0">
                <a:solidFill>
                  <a:schemeClr val="bg1"/>
                </a:solidFill>
                <a:effectLst/>
                <a:latin typeface="Simplified Arabic" panose="02020603050405020304" pitchFamily="18" charset="-78"/>
                <a:cs typeface="Simplified Arabic" panose="02020603050405020304" pitchFamily="18" charset="-78"/>
              </a:rPr>
              <a:t>	</a:t>
            </a:r>
            <a:r>
              <a:rPr lang="ar-JO" sz="3600" b="1" dirty="0" smtClean="0">
                <a:solidFill>
                  <a:schemeClr val="bg1"/>
                </a:solidFill>
                <a:effectLst/>
                <a:latin typeface="Simplified Arabic" panose="02020603050405020304" pitchFamily="18" charset="-78"/>
                <a:cs typeface="Simplified Arabic" panose="02020603050405020304" pitchFamily="18" charset="-78"/>
              </a:rPr>
              <a:t>1. ان يكون الشاهد اهلاً للشهادة:</a:t>
            </a:r>
          </a:p>
          <a:p>
            <a:pPr marL="0" indent="0" algn="just" rtl="1">
              <a:buNone/>
            </a:pPr>
            <a:r>
              <a:rPr lang="ar-JO" sz="3600" b="1" dirty="0" smtClean="0">
                <a:solidFill>
                  <a:srgbClr val="FFFF00"/>
                </a:solidFill>
                <a:effectLst/>
                <a:latin typeface="Simplified Arabic" panose="02020603050405020304" pitchFamily="18" charset="-78"/>
                <a:cs typeface="Simplified Arabic" panose="02020603050405020304" pitchFamily="18" charset="-78"/>
              </a:rPr>
              <a:t>	ان الشخص الذي لا يكون اهلاً للأداء الشهادة لا تسمع  شهادته الا سبيل الاستئناس وكذلك لا تصح شهادة من لم يكن سليم الادراك الجنون او العته .</a:t>
            </a:r>
            <a:endParaRPr lang="ar-JO" sz="3600" b="1" dirty="0">
              <a:solidFill>
                <a:srgbClr val="FFFF00"/>
              </a:solidFill>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336094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762000" y="838200"/>
            <a:ext cx="7924800" cy="4114800"/>
          </a:xfrm>
          <a:prstGeom prst="rect">
            <a:avLst/>
          </a:prstGeom>
        </p:spPr>
        <p:txBody>
          <a:bodyPr>
            <a:normAutofit/>
          </a:bodyPr>
          <a:lstStyle/>
          <a:p>
            <a:pPr algn="just" rtl="1">
              <a:lnSpc>
                <a:spcPct val="150000"/>
              </a:lnSpc>
            </a:pPr>
            <a:r>
              <a:rPr lang="ar-JO" sz="3600" b="1" dirty="0" smtClean="0">
                <a:solidFill>
                  <a:schemeClr val="bg1"/>
                </a:solidFill>
                <a:effectLst/>
                <a:latin typeface="Simplified Arabic" panose="02020603050405020304" pitchFamily="18" charset="-78"/>
                <a:cs typeface="Simplified Arabic" panose="02020603050405020304" pitchFamily="18" charset="-78"/>
              </a:rPr>
              <a:t>2. الا يكون الشاهد ممنوعاً من الشهادة </a:t>
            </a:r>
          </a:p>
          <a:p>
            <a:pPr marL="0" indent="0" algn="just" rtl="1">
              <a:lnSpc>
                <a:spcPct val="150000"/>
              </a:lnSpc>
              <a:buNone/>
            </a:pPr>
            <a:r>
              <a:rPr lang="ar-JO" sz="3600" b="1" dirty="0" smtClean="0">
                <a:solidFill>
                  <a:srgbClr val="FFFF00"/>
                </a:solidFill>
                <a:effectLst/>
                <a:latin typeface="Simplified Arabic" panose="02020603050405020304" pitchFamily="18" charset="-78"/>
                <a:cs typeface="Simplified Arabic" panose="02020603050405020304" pitchFamily="18" charset="-78"/>
              </a:rPr>
              <a:t>	الاصل ان للمحكمة ان تقبل شهادة كل شخص قادراً 	على ادائها غير ان هناك حالات يمنع القانون فيها </a:t>
            </a:r>
            <a:r>
              <a:rPr lang="ar-JO" sz="3600" b="1" dirty="0" smtClean="0">
                <a:solidFill>
                  <a:srgbClr val="FFFF00"/>
                </a:solidFill>
                <a:effectLst/>
                <a:latin typeface="Simplified Arabic" panose="02020603050405020304" pitchFamily="18" charset="-78"/>
                <a:cs typeface="Simplified Arabic" panose="02020603050405020304" pitchFamily="18" charset="-78"/>
              </a:rPr>
              <a:t>الشاهد </a:t>
            </a:r>
            <a:r>
              <a:rPr lang="ar-JO" sz="3600" b="1" dirty="0" smtClean="0">
                <a:solidFill>
                  <a:srgbClr val="FFFF00"/>
                </a:solidFill>
                <a:effectLst/>
                <a:latin typeface="Simplified Arabic" panose="02020603050405020304" pitchFamily="18" charset="-78"/>
                <a:cs typeface="Simplified Arabic" panose="02020603050405020304" pitchFamily="18" charset="-78"/>
              </a:rPr>
              <a:t>من الشهادة .</a:t>
            </a:r>
            <a:endParaRPr lang="ar-JO" sz="3600" b="1" dirty="0">
              <a:solidFill>
                <a:srgbClr val="FFFF00"/>
              </a:solidFill>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1016563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1295400"/>
            <a:ext cx="7924800" cy="4114800"/>
          </a:xfrm>
          <a:prstGeom prst="rect">
            <a:avLst/>
          </a:prstGeom>
        </p:spPr>
        <p:txBody>
          <a:bodyPr>
            <a:normAutofit/>
          </a:bodyPr>
          <a:lstStyle/>
          <a:p>
            <a:pPr algn="ctr" rtl="1">
              <a:lnSpc>
                <a:spcPct val="150000"/>
              </a:lnSpc>
            </a:pPr>
            <a:r>
              <a:rPr lang="ar-JO" sz="3600" b="1" u="sng"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الاشخاص الممنوعون من الشهادة</a:t>
            </a:r>
            <a:endParaRPr lang="en-US"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just" rtl="1">
              <a:lnSpc>
                <a:spcPct val="150000"/>
              </a:lnSpc>
            </a:pPr>
            <a:r>
              <a:rPr lang="ar-JO" sz="3600" b="1" dirty="0" smtClean="0">
                <a:solidFill>
                  <a:srgbClr val="FFFF00"/>
                </a:solidFill>
                <a:effectLst/>
                <a:latin typeface="Simplified Arabic" panose="02020603050405020304" pitchFamily="18" charset="-78"/>
                <a:cs typeface="Simplified Arabic" panose="02020603050405020304" pitchFamily="18" charset="-78"/>
              </a:rPr>
              <a:t>الموظفون والمستخدمون والمكلفون بخدمة عامة .</a:t>
            </a:r>
            <a:endParaRPr lang="en-US" sz="3600" b="1" dirty="0" smtClean="0">
              <a:solidFill>
                <a:srgbClr val="FFFF00"/>
              </a:solidFill>
              <a:effectLst/>
              <a:latin typeface="Simplified Arabic" panose="02020603050405020304" pitchFamily="18" charset="-78"/>
              <a:cs typeface="Simplified Arabic" panose="02020603050405020304" pitchFamily="18" charset="-78"/>
            </a:endParaRPr>
          </a:p>
          <a:p>
            <a:pPr lvl="0" algn="just" rtl="1">
              <a:lnSpc>
                <a:spcPct val="150000"/>
              </a:lnSpc>
            </a:pPr>
            <a:r>
              <a:rPr lang="ar-JO" sz="3600" b="1" dirty="0" smtClean="0">
                <a:solidFill>
                  <a:srgbClr val="FFFF00"/>
                </a:solidFill>
                <a:effectLst/>
                <a:latin typeface="Simplified Arabic" panose="02020603050405020304" pitchFamily="18" charset="-78"/>
                <a:cs typeface="Simplified Arabic" panose="02020603050405020304" pitchFamily="18" charset="-78"/>
              </a:rPr>
              <a:t>المحامون والوكلاء والأطباء .</a:t>
            </a:r>
            <a:endParaRPr lang="en-US" sz="3600" b="1" dirty="0" smtClean="0">
              <a:solidFill>
                <a:srgbClr val="FFFF00"/>
              </a:solidFill>
              <a:effectLst/>
              <a:latin typeface="Simplified Arabic" panose="02020603050405020304" pitchFamily="18" charset="-78"/>
              <a:cs typeface="Simplified Arabic" panose="02020603050405020304" pitchFamily="18" charset="-78"/>
            </a:endParaRPr>
          </a:p>
          <a:p>
            <a:pPr lvl="0" algn="just" rtl="1">
              <a:lnSpc>
                <a:spcPct val="150000"/>
              </a:lnSpc>
            </a:pPr>
            <a:r>
              <a:rPr lang="ar-JO" sz="3600" b="1" dirty="0" smtClean="0">
                <a:solidFill>
                  <a:srgbClr val="FFFF00"/>
                </a:solidFill>
                <a:effectLst/>
                <a:latin typeface="Simplified Arabic" panose="02020603050405020304" pitchFamily="18" charset="-78"/>
                <a:cs typeface="Simplified Arabic" panose="02020603050405020304" pitchFamily="18" charset="-78"/>
              </a:rPr>
              <a:t>الزوج بغير رضاء الزوجة .</a:t>
            </a:r>
            <a:endParaRPr lang="en-US" sz="3600" b="1" dirty="0">
              <a:solidFill>
                <a:srgbClr val="FFFF00"/>
              </a:solidFill>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9710666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1600200"/>
            <a:ext cx="7924800" cy="4114800"/>
          </a:xfrm>
          <a:prstGeom prst="rect">
            <a:avLst/>
          </a:prstGeom>
        </p:spPr>
        <p:txBody>
          <a:bodyPr>
            <a:normAutofit/>
          </a:bodyPr>
          <a:lstStyle/>
          <a:p>
            <a:pPr algn="just" rtl="1">
              <a:lnSpc>
                <a:spcPct val="150000"/>
              </a:lnSpc>
            </a:pPr>
            <a:r>
              <a:rPr lang="ar-JO" sz="3600" b="1" dirty="0" smtClean="0">
                <a:solidFill>
                  <a:srgbClr val="FFFF00"/>
                </a:solidFill>
                <a:effectLst/>
                <a:latin typeface="Simplified Arabic" panose="02020603050405020304" pitchFamily="18" charset="-78"/>
                <a:cs typeface="Simplified Arabic" panose="02020603050405020304" pitchFamily="18" charset="-78"/>
              </a:rPr>
              <a:t>منع الاشخاص الذين يثور الشك في </a:t>
            </a:r>
            <a:r>
              <a:rPr lang="ar-JO" sz="3600" b="1" dirty="0" smtClean="0">
                <a:solidFill>
                  <a:srgbClr val="FFFF00"/>
                </a:solidFill>
                <a:effectLst/>
                <a:latin typeface="Simplified Arabic" panose="02020603050405020304" pitchFamily="18" charset="-78"/>
                <a:cs typeface="Simplified Arabic" panose="02020603050405020304" pitchFamily="18" charset="-78"/>
              </a:rPr>
              <a:t>شهادتهم، </a:t>
            </a:r>
            <a:r>
              <a:rPr lang="ar-JO" sz="3600" b="1" dirty="0" smtClean="0">
                <a:solidFill>
                  <a:srgbClr val="FFFF00"/>
                </a:solidFill>
                <a:effectLst/>
                <a:latin typeface="Simplified Arabic" panose="02020603050405020304" pitchFamily="18" charset="-78"/>
                <a:cs typeface="Simplified Arabic" panose="02020603050405020304" pitchFamily="18" charset="-78"/>
              </a:rPr>
              <a:t>فمثلاً لا يجوز الجمع بين صفتي الشاهد والمدعي او بين الشاهد والقاضي</a:t>
            </a:r>
            <a:endParaRPr lang="ar-JO" sz="3600" b="1" dirty="0">
              <a:solidFill>
                <a:srgbClr val="FFFF00"/>
              </a:solidFill>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348251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152400"/>
            <a:ext cx="7924800" cy="5562600"/>
          </a:xfrm>
          <a:prstGeom prst="rect">
            <a:avLst/>
          </a:prstGeom>
        </p:spPr>
        <p:txBody>
          <a:bodyPr>
            <a:normAutofit fontScale="92500"/>
          </a:bodyPr>
          <a:lstStyle/>
          <a:p>
            <a:pPr algn="just" rtl="1">
              <a:lnSpc>
                <a:spcPct val="150000"/>
              </a:lnSpc>
            </a:pPr>
            <a:r>
              <a:rPr lang="ar-JO" sz="3600" b="1" dirty="0" smtClean="0">
                <a:solidFill>
                  <a:schemeClr val="bg1"/>
                </a:solidFill>
                <a:effectLst/>
                <a:latin typeface="Simplified Arabic" panose="02020603050405020304" pitchFamily="18" charset="-78"/>
                <a:cs typeface="Simplified Arabic" panose="02020603050405020304" pitchFamily="18" charset="-78"/>
              </a:rPr>
              <a:t>3. ان يكون الشاهد قد حصل على المعلومات التي يخبر بها المحكمة بحواسه الخاصة</a:t>
            </a:r>
          </a:p>
          <a:p>
            <a:pPr lvl="0" algn="just" rtl="1">
              <a:lnSpc>
                <a:spcPct val="150000"/>
              </a:lnSpc>
            </a:pPr>
            <a:r>
              <a:rPr lang="ar-JO" sz="3600" b="1" dirty="0" smtClean="0">
                <a:solidFill>
                  <a:srgbClr val="FFFF00"/>
                </a:solidFill>
                <a:effectLst/>
                <a:latin typeface="Simplified Arabic" panose="02020603050405020304" pitchFamily="18" charset="-78"/>
                <a:cs typeface="Simplified Arabic" panose="02020603050405020304" pitchFamily="18" charset="-78"/>
              </a:rPr>
              <a:t>ان ما </a:t>
            </a:r>
            <a:r>
              <a:rPr lang="ar-JO" sz="3600" b="1" dirty="0">
                <a:solidFill>
                  <a:srgbClr val="FFFF00"/>
                </a:solidFill>
                <a:effectLst/>
                <a:latin typeface="Simplified Arabic" panose="02020603050405020304" pitchFamily="18" charset="-78"/>
                <a:cs typeface="Simplified Arabic" panose="02020603050405020304" pitchFamily="18" charset="-78"/>
              </a:rPr>
              <a:t>يعلم به الشاهد من الغير فلا يقبل شهادته فيه ولا يعتبر شاهداً قانوناً إلا من عرف شخصياً ما حصل.</a:t>
            </a:r>
          </a:p>
          <a:p>
            <a:pPr lvl="0" algn="just" rtl="1">
              <a:lnSpc>
                <a:spcPct val="150000"/>
              </a:lnSpc>
            </a:pPr>
            <a:r>
              <a:rPr lang="ar-JO" sz="3600" b="1" dirty="0">
                <a:solidFill>
                  <a:srgbClr val="FFFF00"/>
                </a:solidFill>
                <a:effectLst/>
                <a:latin typeface="Simplified Arabic" panose="02020603050405020304" pitchFamily="18" charset="-78"/>
                <a:cs typeface="Simplified Arabic" panose="02020603050405020304" pitchFamily="18" charset="-78"/>
              </a:rPr>
              <a:t>تسمى شهادة الشاهد الذي علم بالأمر من غيره بالشهادة السماعية.</a:t>
            </a:r>
          </a:p>
          <a:p>
            <a:pPr algn="just" rtl="1">
              <a:lnSpc>
                <a:spcPct val="150000"/>
              </a:lnSpc>
            </a:pPr>
            <a:endParaRPr lang="ar-JO" sz="3600" b="1" dirty="0">
              <a:solidFill>
                <a:srgbClr val="FFFF00"/>
              </a:solidFill>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9138503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1600200"/>
            <a:ext cx="7924800" cy="4114800"/>
          </a:xfrm>
          <a:prstGeom prst="rect">
            <a:avLst/>
          </a:prstGeom>
        </p:spPr>
        <p:txBody>
          <a:bodyPr>
            <a:normAutofit/>
          </a:bodyPr>
          <a:lstStyle/>
          <a:p>
            <a:pPr lvl="0" algn="just" rtl="1">
              <a:lnSpc>
                <a:spcPct val="150000"/>
              </a:lnSpc>
            </a:pPr>
            <a:r>
              <a:rPr lang="ar-JO" sz="3600" b="1" dirty="0">
                <a:solidFill>
                  <a:srgbClr val="FFFF00"/>
                </a:solidFill>
                <a:effectLst/>
                <a:latin typeface="Simplified Arabic" panose="02020603050405020304" pitchFamily="18" charset="-78"/>
                <a:cs typeface="Simplified Arabic" panose="02020603050405020304" pitchFamily="18" charset="-78"/>
              </a:rPr>
              <a:t> وهذه الشهادة غير مقبولة إلا في حالات ثلاثة ورد النص عليها في المادة 39 من قانون البيّنات هي </a:t>
            </a:r>
            <a:r>
              <a:rPr lang="ar-JO" sz="3600" b="1" u="sng" dirty="0">
                <a:solidFill>
                  <a:srgbClr val="FFFF00"/>
                </a:solidFill>
                <a:effectLst/>
                <a:latin typeface="Simplified Arabic" panose="02020603050405020304" pitchFamily="18" charset="-78"/>
                <a:cs typeface="Simplified Arabic" panose="02020603050405020304" pitchFamily="18" charset="-78"/>
              </a:rPr>
              <a:t>الوفاة</a:t>
            </a:r>
            <a:r>
              <a:rPr lang="ar-JO" sz="3600" b="1" dirty="0">
                <a:solidFill>
                  <a:srgbClr val="FFFF00"/>
                </a:solidFill>
                <a:effectLst/>
                <a:latin typeface="Simplified Arabic" panose="02020603050405020304" pitchFamily="18" charset="-78"/>
                <a:cs typeface="Simplified Arabic" panose="02020603050405020304" pitchFamily="18" charset="-78"/>
              </a:rPr>
              <a:t> و</a:t>
            </a:r>
            <a:r>
              <a:rPr lang="ar-JO" sz="3600" b="1" u="sng" dirty="0">
                <a:solidFill>
                  <a:srgbClr val="FFFF00"/>
                </a:solidFill>
                <a:effectLst/>
                <a:latin typeface="Simplified Arabic" panose="02020603050405020304" pitchFamily="18" charset="-78"/>
                <a:cs typeface="Simplified Arabic" panose="02020603050405020304" pitchFamily="18" charset="-78"/>
              </a:rPr>
              <a:t>النسب</a:t>
            </a:r>
            <a:r>
              <a:rPr lang="ar-JO" sz="3600" b="1" dirty="0">
                <a:solidFill>
                  <a:srgbClr val="FFFF00"/>
                </a:solidFill>
                <a:effectLst/>
                <a:latin typeface="Simplified Arabic" panose="02020603050405020304" pitchFamily="18" charset="-78"/>
                <a:cs typeface="Simplified Arabic" panose="02020603050405020304" pitchFamily="18" charset="-78"/>
              </a:rPr>
              <a:t> و</a:t>
            </a:r>
            <a:r>
              <a:rPr lang="ar-JO" sz="3600" b="1" u="sng" dirty="0">
                <a:solidFill>
                  <a:srgbClr val="FFFF00"/>
                </a:solidFill>
                <a:effectLst/>
                <a:latin typeface="Simplified Arabic" panose="02020603050405020304" pitchFamily="18" charset="-78"/>
                <a:cs typeface="Simplified Arabic" panose="02020603050405020304" pitchFamily="18" charset="-78"/>
              </a:rPr>
              <a:t>الوقف الصحيح لجهة </a:t>
            </a:r>
            <a:r>
              <a:rPr lang="ar-JO" sz="3600" b="1" u="sng" dirty="0" smtClean="0">
                <a:solidFill>
                  <a:srgbClr val="FFFF00"/>
                </a:solidFill>
                <a:effectLst/>
                <a:latin typeface="Simplified Arabic" panose="02020603050405020304" pitchFamily="18" charset="-78"/>
                <a:cs typeface="Simplified Arabic" panose="02020603050405020304" pitchFamily="18" charset="-78"/>
              </a:rPr>
              <a:t>خيرية</a:t>
            </a:r>
            <a:r>
              <a:rPr lang="ar-JO" sz="3600" b="1" dirty="0" smtClean="0">
                <a:solidFill>
                  <a:srgbClr val="FFFF00"/>
                </a:solidFill>
                <a:effectLst/>
                <a:latin typeface="Simplified Arabic" panose="02020603050405020304" pitchFamily="18" charset="-78"/>
                <a:cs typeface="Simplified Arabic" panose="02020603050405020304" pitchFamily="18" charset="-78"/>
              </a:rPr>
              <a:t>.</a:t>
            </a:r>
            <a:endParaRPr lang="en-US" sz="3600" b="1" dirty="0">
              <a:solidFill>
                <a:srgbClr val="FFFF00"/>
              </a:solidFill>
              <a:effectLst/>
              <a:latin typeface="Simplified Arabic" panose="02020603050405020304" pitchFamily="18" charset="-78"/>
              <a:cs typeface="Simplified Arabic" panose="02020603050405020304" pitchFamily="18" charset="-78"/>
            </a:endParaRPr>
          </a:p>
          <a:p>
            <a:pPr algn="just" rtl="1">
              <a:lnSpc>
                <a:spcPct val="150000"/>
              </a:lnSpc>
            </a:pPr>
            <a:endParaRPr lang="ar-JO" sz="3600" b="1" dirty="0">
              <a:solidFill>
                <a:srgbClr val="FFFF00"/>
              </a:solidFill>
              <a:effectLst/>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881448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762000"/>
            <a:ext cx="7924800" cy="4114800"/>
          </a:xfrm>
          <a:prstGeom prst="rect">
            <a:avLst/>
          </a:prstGeom>
        </p:spPr>
        <p:txBody>
          <a:bodyPr>
            <a:noAutofit/>
          </a:bodyPr>
          <a:lstStyle/>
          <a:p>
            <a:pPr marL="0" indent="0" algn="just" rtl="1">
              <a:lnSpc>
                <a:spcPct val="150000"/>
              </a:lnSpc>
              <a:buNone/>
            </a:pPr>
            <a:r>
              <a:rPr lang="ar-JO" sz="3600" b="1" dirty="0" smtClean="0">
                <a:solidFill>
                  <a:srgbClr val="FFFF00"/>
                </a:solidFill>
                <a:effectLst/>
                <a:latin typeface="Simplified Arabic" panose="02020603050405020304" pitchFamily="18" charset="-78"/>
                <a:cs typeface="Simplified Arabic" panose="02020603050405020304" pitchFamily="18" charset="-78"/>
              </a:rPr>
              <a:t>4. ان تنصب الشهادة على </a:t>
            </a:r>
            <a:r>
              <a:rPr lang="ar-JO" sz="3600" b="1" dirty="0" smtClean="0">
                <a:solidFill>
                  <a:schemeClr val="bg1"/>
                </a:solidFill>
                <a:effectLst/>
                <a:latin typeface="Simplified Arabic" panose="02020603050405020304" pitchFamily="18" charset="-78"/>
                <a:cs typeface="Simplified Arabic" panose="02020603050405020304" pitchFamily="18" charset="-78"/>
              </a:rPr>
              <a:t>عرض الوقائع </a:t>
            </a:r>
            <a:r>
              <a:rPr lang="ar-JO" sz="3600" b="1" dirty="0" smtClean="0">
                <a:solidFill>
                  <a:srgbClr val="FFFF00"/>
                </a:solidFill>
                <a:effectLst/>
                <a:latin typeface="Simplified Arabic" panose="02020603050405020304" pitchFamily="18" charset="-78"/>
                <a:cs typeface="Simplified Arabic" panose="02020603050405020304" pitchFamily="18" charset="-78"/>
              </a:rPr>
              <a:t>التي وليس على ابداء رأي فيها او </a:t>
            </a:r>
            <a:r>
              <a:rPr lang="ar-JO" sz="3600" b="1" dirty="0" smtClean="0">
                <a:solidFill>
                  <a:srgbClr val="FFFF00"/>
                </a:solidFill>
                <a:effectLst/>
                <a:latin typeface="Simplified Arabic" panose="02020603050405020304" pitchFamily="18" charset="-78"/>
                <a:cs typeface="Simplified Arabic" panose="02020603050405020304" pitchFamily="18" charset="-78"/>
              </a:rPr>
              <a:t>تكييفها، </a:t>
            </a:r>
            <a:r>
              <a:rPr lang="ar-JO" sz="3600" b="1" dirty="0" smtClean="0">
                <a:solidFill>
                  <a:srgbClr val="FFFF00"/>
                </a:solidFill>
                <a:effectLst/>
                <a:latin typeface="Simplified Arabic" panose="02020603050405020304" pitchFamily="18" charset="-78"/>
                <a:cs typeface="Simplified Arabic" panose="02020603050405020304" pitchFamily="18" charset="-78"/>
              </a:rPr>
              <a:t>حيث يختلف دور الشاهد عن دور الخبير.</a:t>
            </a:r>
          </a:p>
          <a:p>
            <a:pPr marL="0" indent="0" algn="just" rtl="1">
              <a:lnSpc>
                <a:spcPct val="150000"/>
              </a:lnSpc>
              <a:buNone/>
            </a:pPr>
            <a:r>
              <a:rPr lang="ar-JO" sz="3600" b="1" dirty="0" smtClean="0">
                <a:solidFill>
                  <a:srgbClr val="FFFF00"/>
                </a:solidFill>
                <a:effectLst/>
                <a:latin typeface="Simplified Arabic" panose="02020603050405020304" pitchFamily="18" charset="-78"/>
                <a:cs typeface="Simplified Arabic" panose="02020603050405020304" pitchFamily="18" charset="-78"/>
              </a:rPr>
              <a:t>5. ان تكون الوقائع المراد اثباتها بالشهادة </a:t>
            </a:r>
            <a:r>
              <a:rPr lang="ar-JO" sz="3600" b="1" dirty="0" smtClean="0">
                <a:solidFill>
                  <a:schemeClr val="bg1"/>
                </a:solidFill>
                <a:effectLst/>
                <a:latin typeface="Simplified Arabic" panose="02020603050405020304" pitchFamily="18" charset="-78"/>
                <a:cs typeface="Simplified Arabic" panose="02020603050405020304" pitchFamily="18" charset="-78"/>
              </a:rPr>
              <a:t>متعلقة بالدعوى ومتنازع عليها وجائزة الاثبات </a:t>
            </a:r>
            <a:r>
              <a:rPr lang="ar-JO" sz="3600" b="1" dirty="0" smtClean="0">
                <a:solidFill>
                  <a:srgbClr val="FFFF00"/>
                </a:solidFill>
                <a:effectLst/>
                <a:latin typeface="Simplified Arabic" panose="02020603050405020304" pitchFamily="18" charset="-78"/>
                <a:cs typeface="Simplified Arabic" panose="02020603050405020304" pitchFamily="18" charset="-78"/>
              </a:rPr>
              <a:t>. </a:t>
            </a:r>
            <a:endParaRPr lang="ar-JO" sz="3600" b="1" dirty="0">
              <a:solidFill>
                <a:srgbClr val="FFFF00"/>
              </a:solidFill>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1814673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JO" sz="3600" b="1" dirty="0" smtClean="0">
                <a:solidFill>
                  <a:schemeClr val="bg1"/>
                </a:solidFill>
                <a:effectLst/>
                <a:latin typeface="Simplified Arabic" panose="02020603050405020304" pitchFamily="18" charset="-78"/>
                <a:cs typeface="Simplified Arabic" panose="02020603050405020304" pitchFamily="18" charset="-78"/>
              </a:rPr>
              <a:t>نطاق الاثبات بالشهادة</a:t>
            </a:r>
            <a:endParaRPr lang="ar-JO" sz="3600" b="1" dirty="0">
              <a:solidFill>
                <a:schemeClr val="bg1"/>
              </a:solidFill>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600200"/>
            <a:ext cx="7924800" cy="4114800"/>
          </a:xfrm>
          <a:prstGeom prst="rect">
            <a:avLst/>
          </a:prstGeom>
        </p:spPr>
        <p:txBody>
          <a:bodyPr>
            <a:normAutofit lnSpcReduction="10000"/>
          </a:bodyPr>
          <a:lstStyle/>
          <a:p>
            <a:pPr algn="just" rtl="1">
              <a:lnSpc>
                <a:spcPct val="150000"/>
              </a:lnSpc>
            </a:pPr>
            <a:r>
              <a:rPr lang="ar-JO" sz="3600" b="1" dirty="0" smtClean="0">
                <a:solidFill>
                  <a:srgbClr val="FFFF00"/>
                </a:solidFill>
                <a:effectLst/>
                <a:latin typeface="Simplified Arabic" panose="02020603050405020304" pitchFamily="18" charset="-78"/>
                <a:cs typeface="Simplified Arabic" panose="02020603050405020304" pitchFamily="18" charset="-78"/>
              </a:rPr>
              <a:t>للإثبات </a:t>
            </a:r>
            <a:r>
              <a:rPr lang="ar-JO" sz="3600" b="1" dirty="0" smtClean="0">
                <a:solidFill>
                  <a:srgbClr val="FFFF00"/>
                </a:solidFill>
                <a:effectLst/>
                <a:latin typeface="Simplified Arabic" panose="02020603050405020304" pitchFamily="18" charset="-78"/>
                <a:cs typeface="Simplified Arabic" panose="02020603050405020304" pitchFamily="18" charset="-78"/>
              </a:rPr>
              <a:t>بالشهادة حدود معينة في الاثبات لا سيما في نطاق التصرفات القانونية ، لان الاصل فيها ان يكون الاثبات بالدليل الكتابي.</a:t>
            </a:r>
          </a:p>
          <a:p>
            <a:pPr algn="just" rtl="1">
              <a:lnSpc>
                <a:spcPct val="150000"/>
              </a:lnSpc>
            </a:pPr>
            <a:r>
              <a:rPr lang="ar-JO" sz="3600" b="1" dirty="0" smtClean="0">
                <a:solidFill>
                  <a:srgbClr val="FFFF00"/>
                </a:solidFill>
                <a:effectLst/>
                <a:latin typeface="Simplified Arabic" panose="02020603050405020304" pitchFamily="18" charset="-78"/>
                <a:cs typeface="Simplified Arabic" panose="02020603050405020304" pitchFamily="18" charset="-78"/>
              </a:rPr>
              <a:t>اما بالنسبة للوقائع المادية فان للشهادة قوة مطلقة في الاثبات .</a:t>
            </a:r>
            <a:endParaRPr lang="ar-JO" sz="3600" b="1" dirty="0">
              <a:solidFill>
                <a:srgbClr val="FFFF00"/>
              </a:solidFill>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0913512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JO" sz="3600" b="1" dirty="0" smtClean="0">
                <a:solidFill>
                  <a:schemeClr val="bg1"/>
                </a:solidFill>
                <a:effectLst/>
                <a:latin typeface="Simplified Arabic" panose="02020603050405020304" pitchFamily="18" charset="-78"/>
                <a:cs typeface="Simplified Arabic" panose="02020603050405020304" pitchFamily="18" charset="-78"/>
              </a:rPr>
              <a:t>حالات الاثبات بالشهادة اصلاً</a:t>
            </a:r>
            <a:endParaRPr lang="ar-JO" sz="3600" b="1" dirty="0">
              <a:solidFill>
                <a:schemeClr val="bg1"/>
              </a:solidFill>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600200"/>
            <a:ext cx="7924800" cy="4114800"/>
          </a:xfrm>
          <a:prstGeom prst="rect">
            <a:avLst/>
          </a:prstGeom>
        </p:spPr>
        <p:txBody>
          <a:bodyPr>
            <a:normAutofit/>
          </a:bodyPr>
          <a:lstStyle/>
          <a:p>
            <a:pPr algn="just" rtl="1"/>
            <a:r>
              <a:rPr lang="ar-JO" sz="3600" b="1" dirty="0" smtClean="0">
                <a:solidFill>
                  <a:srgbClr val="FFFF00"/>
                </a:solidFill>
                <a:effectLst/>
                <a:latin typeface="Simplified Arabic" panose="02020603050405020304" pitchFamily="18" charset="-78"/>
                <a:cs typeface="Simplified Arabic" panose="02020603050405020304" pitchFamily="18" charset="-78"/>
              </a:rPr>
              <a:t>1. التصرفات التجارية</a:t>
            </a:r>
          </a:p>
          <a:p>
            <a:pPr lvl="0" algn="just" rtl="1"/>
            <a:r>
              <a:rPr lang="ar-JO" sz="3600" b="1" dirty="0" smtClean="0">
                <a:solidFill>
                  <a:srgbClr val="FFFF00"/>
                </a:solidFill>
                <a:effectLst/>
                <a:latin typeface="Simplified Arabic" panose="02020603050405020304" pitchFamily="18" charset="-78"/>
                <a:cs typeface="Simplified Arabic" panose="02020603050405020304" pitchFamily="18" charset="-78"/>
              </a:rPr>
              <a:t>جاز </a:t>
            </a:r>
            <a:r>
              <a:rPr lang="ar-JO" sz="3600" b="1" dirty="0">
                <a:solidFill>
                  <a:srgbClr val="FFFF00"/>
                </a:solidFill>
                <a:effectLst/>
                <a:latin typeface="Simplified Arabic" panose="02020603050405020304" pitchFamily="18" charset="-78"/>
                <a:cs typeface="Simplified Arabic" panose="02020603050405020304" pitchFamily="18" charset="-78"/>
              </a:rPr>
              <a:t>المشرع إثبات التصرفات التجارية بشهادة الشهود عندما نص في المادة 28 فقرة (أ) من قانون البيّنات .</a:t>
            </a:r>
            <a:endParaRPr lang="en-US" sz="3600" b="1" dirty="0">
              <a:solidFill>
                <a:srgbClr val="FFFF00"/>
              </a:solidFill>
              <a:effectLst/>
              <a:latin typeface="Simplified Arabic" panose="02020603050405020304" pitchFamily="18" charset="-78"/>
              <a:cs typeface="Simplified Arabic" panose="02020603050405020304" pitchFamily="18" charset="-78"/>
            </a:endParaRPr>
          </a:p>
          <a:p>
            <a:pPr algn="just" rtl="1"/>
            <a:endParaRPr lang="ar-JO" sz="3600" b="1" dirty="0">
              <a:solidFill>
                <a:srgbClr val="FFFF00"/>
              </a:solidFill>
              <a:effectLst/>
              <a:latin typeface="Simplified Arabic" panose="02020603050405020304" pitchFamily="18" charset="-78"/>
              <a:cs typeface="Simplified Arabic" panose="02020603050405020304" pitchFamily="18" charset="-78"/>
            </a:endParaRPr>
          </a:p>
        </p:txBody>
      </p:sp>
      <p:pic>
        <p:nvPicPr>
          <p:cNvPr id="6" name="Picture 5">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6152466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609600"/>
            <a:ext cx="7924800" cy="4114800"/>
          </a:xfrm>
          <a:prstGeom prst="rect">
            <a:avLst/>
          </a:prstGeom>
        </p:spPr>
        <p:txBody>
          <a:bodyPr>
            <a:noAutofit/>
          </a:bodyPr>
          <a:lstStyle/>
          <a:p>
            <a:pPr lvl="0" algn="just" rtl="1">
              <a:lnSpc>
                <a:spcPct val="150000"/>
              </a:lnSpc>
            </a:pPr>
            <a:r>
              <a:rPr lang="ar-JO" sz="3600" b="1" dirty="0" smtClean="0">
                <a:solidFill>
                  <a:srgbClr val="FFFF00"/>
                </a:solidFill>
                <a:effectLst/>
                <a:latin typeface="Simplified Arabic" panose="02020603050405020304" pitchFamily="18" charset="-78"/>
                <a:cs typeface="Simplified Arabic" panose="02020603050405020304" pitchFamily="18" charset="-78"/>
              </a:rPr>
              <a:t>ومع ذلك لا يعتبر إثبات التصرفات التجارية بشهادة الشهود من النظام </a:t>
            </a:r>
            <a:r>
              <a:rPr lang="ar-JO" sz="3600" b="1" dirty="0" smtClean="0">
                <a:solidFill>
                  <a:srgbClr val="FFFF00"/>
                </a:solidFill>
                <a:effectLst/>
                <a:latin typeface="Simplified Arabic" panose="02020603050405020304" pitchFamily="18" charset="-78"/>
                <a:cs typeface="Simplified Arabic" panose="02020603050405020304" pitchFamily="18" charset="-78"/>
              </a:rPr>
              <a:t>العام، </a:t>
            </a:r>
            <a:r>
              <a:rPr lang="ar-JO" sz="3600" b="1" dirty="0" smtClean="0">
                <a:solidFill>
                  <a:srgbClr val="FFFF00"/>
                </a:solidFill>
                <a:effectLst/>
                <a:latin typeface="Simplified Arabic" panose="02020603050405020304" pitchFamily="18" charset="-78"/>
                <a:cs typeface="Simplified Arabic" panose="02020603050405020304" pitchFamily="18" charset="-78"/>
              </a:rPr>
              <a:t>بما يعني أن أطراف العلاقة يمكنهم الاتفاق على ما يخالف ذلك ، كأن يشترطوا لإثبات التصرفات التجارية الكتابة، ولأن هذه القاعدة ليست من النظام العام فإنه يجوز الاتفاق على مخالفتها .</a:t>
            </a:r>
            <a:endParaRPr lang="en-US" sz="3600" b="1" dirty="0">
              <a:solidFill>
                <a:srgbClr val="FFFF00"/>
              </a:solidFill>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326447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rtl="1"/>
            <a:r>
              <a:rPr lang="ar-JO" sz="4000" b="1" dirty="0">
                <a:solidFill>
                  <a:schemeClr val="bg1"/>
                </a:solidFill>
                <a:effectLst/>
                <a:latin typeface="Simplified Arabic" panose="02020603050405020304" pitchFamily="18" charset="-78"/>
                <a:cs typeface="Simplified Arabic" panose="02020603050405020304" pitchFamily="18" charset="-78"/>
              </a:rPr>
              <a:t>الأسناد</a:t>
            </a:r>
            <a:r>
              <a:rPr lang="ar-JO" sz="4000" b="1" dirty="0">
                <a:solidFill>
                  <a:srgbClr val="FFFF00"/>
                </a:solidFill>
                <a:effectLst/>
                <a:latin typeface="Simplified Arabic" panose="02020603050405020304" pitchFamily="18" charset="-78"/>
                <a:cs typeface="Simplified Arabic" panose="02020603050405020304" pitchFamily="18" charset="-78"/>
              </a:rPr>
              <a:t> </a:t>
            </a:r>
            <a:r>
              <a:rPr lang="ar-JO" sz="4000" b="1" dirty="0">
                <a:solidFill>
                  <a:schemeClr val="bg1"/>
                </a:solidFill>
                <a:effectLst/>
                <a:latin typeface="Simplified Arabic" panose="02020603050405020304" pitchFamily="18" charset="-78"/>
                <a:cs typeface="Simplified Arabic" panose="02020603050405020304" pitchFamily="18" charset="-78"/>
              </a:rPr>
              <a:t>الرسمية</a:t>
            </a:r>
            <a:r>
              <a:rPr lang="en-US" sz="4000" b="1" dirty="0">
                <a:solidFill>
                  <a:srgbClr val="FFFF00"/>
                </a:solidFill>
                <a:effectLst/>
                <a:latin typeface="Simplified Arabic" panose="02020603050405020304" pitchFamily="18" charset="-78"/>
                <a:cs typeface="Simplified Arabic" panose="02020603050405020304" pitchFamily="18" charset="-78"/>
              </a:rPr>
              <a:t/>
            </a:r>
            <a:br>
              <a:rPr lang="en-US" sz="4000" b="1" dirty="0">
                <a:solidFill>
                  <a:srgbClr val="FFFF00"/>
                </a:solidFill>
                <a:effectLst/>
                <a:latin typeface="Simplified Arabic" panose="02020603050405020304" pitchFamily="18" charset="-78"/>
                <a:cs typeface="Simplified Arabic" panose="02020603050405020304" pitchFamily="18" charset="-78"/>
              </a:rPr>
            </a:br>
            <a:endParaRPr lang="ar-JO" sz="4000" b="1" dirty="0">
              <a:solidFill>
                <a:srgbClr val="FFFF00"/>
              </a:solidFill>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600200"/>
            <a:ext cx="7924800" cy="4114800"/>
          </a:xfrm>
          <a:prstGeom prst="rect">
            <a:avLst/>
          </a:prstGeom>
        </p:spPr>
        <p:txBody>
          <a:bodyPr>
            <a:normAutofit lnSpcReduction="10000"/>
          </a:bodyPr>
          <a:lstStyle/>
          <a:p>
            <a:pPr lvl="1" algn="just" rtl="1"/>
            <a:r>
              <a:rPr lang="ar-JO" sz="3600" b="1" dirty="0" smtClean="0">
                <a:solidFill>
                  <a:srgbClr val="FFFF00"/>
                </a:solidFill>
                <a:effectLst/>
                <a:latin typeface="Simplified Arabic" panose="02020603050405020304" pitchFamily="18" charset="-78"/>
                <a:cs typeface="Simplified Arabic" panose="02020603050405020304" pitchFamily="18" charset="-78"/>
              </a:rPr>
              <a:t>شروط </a:t>
            </a:r>
            <a:r>
              <a:rPr lang="ar-JO" sz="3600" b="1" dirty="0">
                <a:solidFill>
                  <a:srgbClr val="FFFF00"/>
                </a:solidFill>
                <a:effectLst/>
                <a:latin typeface="Simplified Arabic" panose="02020603050405020304" pitchFamily="18" charset="-78"/>
                <a:cs typeface="Simplified Arabic" panose="02020603050405020304" pitchFamily="18" charset="-78"/>
              </a:rPr>
              <a:t>صحة الاسناد الرسمية</a:t>
            </a:r>
            <a:endParaRPr lang="en-US" sz="3600" b="1" dirty="0">
              <a:solidFill>
                <a:srgbClr val="FFFF00"/>
              </a:solidFill>
              <a:effectLst/>
              <a:latin typeface="Simplified Arabic" panose="02020603050405020304" pitchFamily="18" charset="-78"/>
              <a:cs typeface="Simplified Arabic" panose="02020603050405020304" pitchFamily="18" charset="-78"/>
            </a:endParaRPr>
          </a:p>
          <a:p>
            <a:pPr marL="109537" lvl="0" indent="0" algn="just" rtl="1">
              <a:buNone/>
            </a:pPr>
            <a:r>
              <a:rPr lang="ar-JO" sz="3600" b="1" dirty="0">
                <a:solidFill>
                  <a:srgbClr val="FFFF00"/>
                </a:solidFill>
                <a:effectLst/>
                <a:latin typeface="Simplified Arabic" panose="02020603050405020304" pitchFamily="18" charset="-78"/>
                <a:cs typeface="Simplified Arabic" panose="02020603050405020304" pitchFamily="18" charset="-78"/>
              </a:rPr>
              <a:t>للسندات الرسمية ثلاث اركان :</a:t>
            </a:r>
            <a:endParaRPr lang="en-US" sz="3600" b="1" dirty="0">
              <a:solidFill>
                <a:srgbClr val="FFFF00"/>
              </a:solidFill>
              <a:effectLst/>
              <a:latin typeface="Simplified Arabic" panose="02020603050405020304" pitchFamily="18" charset="-78"/>
              <a:cs typeface="Simplified Arabic" panose="02020603050405020304" pitchFamily="18" charset="-78"/>
            </a:endParaRPr>
          </a:p>
          <a:p>
            <a:pPr lvl="0" algn="just" rtl="1"/>
            <a:r>
              <a:rPr lang="ar-JO" sz="3600" b="1" dirty="0">
                <a:solidFill>
                  <a:srgbClr val="FFFF00"/>
                </a:solidFill>
                <a:effectLst/>
                <a:latin typeface="Simplified Arabic" panose="02020603050405020304" pitchFamily="18" charset="-78"/>
                <a:cs typeface="Simplified Arabic" panose="02020603050405020304" pitchFamily="18" charset="-78"/>
              </a:rPr>
              <a:t>أن يقوم بتنظيم السندات موظف عام.</a:t>
            </a:r>
            <a:endParaRPr lang="en-US" sz="3600" b="1" dirty="0">
              <a:solidFill>
                <a:srgbClr val="FFFF00"/>
              </a:solidFill>
              <a:effectLst/>
              <a:latin typeface="Simplified Arabic" panose="02020603050405020304" pitchFamily="18" charset="-78"/>
              <a:cs typeface="Simplified Arabic" panose="02020603050405020304" pitchFamily="18" charset="-78"/>
            </a:endParaRPr>
          </a:p>
          <a:p>
            <a:pPr lvl="0" algn="just" rtl="1"/>
            <a:r>
              <a:rPr lang="ar-JO" sz="3600" b="1" dirty="0">
                <a:solidFill>
                  <a:srgbClr val="FFFF00"/>
                </a:solidFill>
                <a:effectLst/>
                <a:latin typeface="Simplified Arabic" panose="02020603050405020304" pitchFamily="18" charset="-78"/>
                <a:cs typeface="Simplified Arabic" panose="02020603050405020304" pitchFamily="18" charset="-78"/>
              </a:rPr>
              <a:t>أن يكون الموظف الذي نظم السند مختصاً بتنظيمه.</a:t>
            </a:r>
            <a:endParaRPr lang="en-US" sz="3600" b="1" dirty="0">
              <a:solidFill>
                <a:srgbClr val="FFFF00"/>
              </a:solidFill>
              <a:effectLst/>
              <a:latin typeface="Simplified Arabic" panose="02020603050405020304" pitchFamily="18" charset="-78"/>
              <a:cs typeface="Simplified Arabic" panose="02020603050405020304" pitchFamily="18" charset="-78"/>
            </a:endParaRPr>
          </a:p>
          <a:p>
            <a:pPr algn="just" rtl="1"/>
            <a:r>
              <a:rPr lang="ar-JO" sz="3600" b="1" dirty="0">
                <a:solidFill>
                  <a:srgbClr val="FFFF00"/>
                </a:solidFill>
                <a:effectLst/>
                <a:latin typeface="Simplified Arabic" panose="02020603050405020304" pitchFamily="18" charset="-78"/>
                <a:cs typeface="Simplified Arabic" panose="02020603050405020304" pitchFamily="18" charset="-78"/>
              </a:rPr>
              <a:t>أن يراعي الموظف أثناء تنظيمه السند الأوضاع القانونية.</a:t>
            </a: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3000466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1066800"/>
            <a:ext cx="7924800" cy="4114800"/>
          </a:xfrm>
          <a:prstGeom prst="rect">
            <a:avLst/>
          </a:prstGeom>
        </p:spPr>
        <p:txBody>
          <a:bodyPr>
            <a:normAutofit/>
          </a:bodyPr>
          <a:lstStyle/>
          <a:p>
            <a:pPr algn="just" rtl="1">
              <a:lnSpc>
                <a:spcPct val="150000"/>
              </a:lnSpc>
            </a:pPr>
            <a:r>
              <a:rPr lang="ar-JO" sz="3600" b="1" dirty="0" smtClean="0">
                <a:solidFill>
                  <a:srgbClr val="FFFF00"/>
                </a:solidFill>
                <a:effectLst/>
                <a:latin typeface="Simplified Arabic" panose="02020603050405020304" pitchFamily="18" charset="-78"/>
                <a:cs typeface="Simplified Arabic" panose="02020603050405020304" pitchFamily="18" charset="-78"/>
              </a:rPr>
              <a:t>2. الالتزامات التعاقدية التي لا تزيد على مئة دينار</a:t>
            </a:r>
          </a:p>
          <a:p>
            <a:pPr algn="just" rtl="1">
              <a:lnSpc>
                <a:spcPct val="150000"/>
              </a:lnSpc>
            </a:pPr>
            <a:r>
              <a:rPr lang="ar-JO" sz="3600" b="1" dirty="0" smtClean="0">
                <a:solidFill>
                  <a:srgbClr val="FFFF00"/>
                </a:solidFill>
                <a:effectLst/>
                <a:latin typeface="Simplified Arabic" panose="02020603050405020304" pitchFamily="18" charset="-78"/>
                <a:cs typeface="Simplified Arabic" panose="02020603050405020304" pitchFamily="18" charset="-78"/>
              </a:rPr>
              <a:t>تقدر قيمة الالتزام باعتبار وقت تمام العقد لا وقت الوفاء </a:t>
            </a:r>
            <a:r>
              <a:rPr lang="ar-JO" sz="3600" b="1" dirty="0" smtClean="0">
                <a:solidFill>
                  <a:srgbClr val="FFFF00"/>
                </a:solidFill>
                <a:effectLst/>
                <a:latin typeface="Simplified Arabic" panose="02020603050405020304" pitchFamily="18" charset="-78"/>
                <a:cs typeface="Simplified Arabic" panose="02020603050405020304" pitchFamily="18" charset="-78"/>
              </a:rPr>
              <a:t>به.</a:t>
            </a:r>
            <a:endParaRPr lang="ar-JO" sz="3600" b="1" dirty="0">
              <a:solidFill>
                <a:srgbClr val="FFFF00"/>
              </a:solidFill>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7895842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610344"/>
            <a:ext cx="7924800" cy="4114800"/>
          </a:xfrm>
          <a:prstGeom prst="rect">
            <a:avLst/>
          </a:prstGeom>
        </p:spPr>
        <p:txBody>
          <a:bodyPr>
            <a:normAutofit/>
          </a:bodyPr>
          <a:lstStyle/>
          <a:p>
            <a:pPr algn="just" rtl="1">
              <a:lnSpc>
                <a:spcPct val="150000"/>
              </a:lnSpc>
            </a:pPr>
            <a:r>
              <a:rPr lang="ar-JO" sz="3600" b="1" dirty="0">
                <a:solidFill>
                  <a:srgbClr val="FFFF00"/>
                </a:solidFill>
                <a:effectLst/>
                <a:latin typeface="Simplified Arabic" panose="02020603050405020304" pitchFamily="18" charset="-78"/>
                <a:cs typeface="Simplified Arabic" panose="02020603050405020304" pitchFamily="18" charset="-78"/>
              </a:rPr>
              <a:t>3. الوقائع المادية</a:t>
            </a:r>
          </a:p>
          <a:p>
            <a:pPr algn="just" rtl="1">
              <a:lnSpc>
                <a:spcPct val="150000"/>
              </a:lnSpc>
            </a:pPr>
            <a:r>
              <a:rPr lang="ar-JO" sz="3600" b="1" dirty="0" smtClean="0">
                <a:solidFill>
                  <a:srgbClr val="FFFF00"/>
                </a:solidFill>
                <a:effectLst/>
                <a:latin typeface="Simplified Arabic" panose="02020603050405020304" pitchFamily="18" charset="-78"/>
                <a:cs typeface="Simplified Arabic" panose="02020603050405020304" pitchFamily="18" charset="-78"/>
              </a:rPr>
              <a:t>الوقائع المادية بحسب طبيعتها لا يتيسر اثباتها بالكتابة لذلك الاصل فيها جواز اثباتها بطرق الاثبات كافة بما فيها الشهادة</a:t>
            </a:r>
            <a:endParaRPr lang="ar-JO" sz="3600" b="1" dirty="0">
              <a:solidFill>
                <a:srgbClr val="FFFF00"/>
              </a:solidFill>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2219694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762000"/>
            <a:ext cx="7924800" cy="4114800"/>
          </a:xfrm>
          <a:prstGeom prst="rect">
            <a:avLst/>
          </a:prstGeom>
        </p:spPr>
        <p:txBody>
          <a:bodyPr>
            <a:noAutofit/>
          </a:bodyPr>
          <a:lstStyle/>
          <a:p>
            <a:pPr lvl="0" algn="just" rtl="1">
              <a:lnSpc>
                <a:spcPct val="150000"/>
              </a:lnSpc>
            </a:pPr>
            <a:r>
              <a:rPr lang="ar-JO" sz="3600" b="1" dirty="0" smtClean="0">
                <a:solidFill>
                  <a:srgbClr val="FFFF00"/>
                </a:solidFill>
                <a:effectLst/>
                <a:latin typeface="Simplified Arabic" panose="02020603050405020304" pitchFamily="18" charset="-78"/>
                <a:cs typeface="Simplified Arabic" panose="02020603050405020304" pitchFamily="18" charset="-78"/>
              </a:rPr>
              <a:t>إن ما يحدث للإنسان في حياته وفي ظروف عمله </a:t>
            </a:r>
            <a:r>
              <a:rPr lang="ar-JO" sz="3600" b="1" dirty="0" smtClean="0">
                <a:solidFill>
                  <a:srgbClr val="FFFF00"/>
                </a:solidFill>
                <a:effectLst/>
                <a:latin typeface="Simplified Arabic" panose="02020603050405020304" pitchFamily="18" charset="-78"/>
                <a:cs typeface="Simplified Arabic" panose="02020603050405020304" pitchFamily="18" charset="-78"/>
              </a:rPr>
              <a:t>واجتماعاته، </a:t>
            </a:r>
            <a:r>
              <a:rPr lang="ar-JO" sz="3600" b="1" dirty="0" smtClean="0">
                <a:solidFill>
                  <a:srgbClr val="FFFF00"/>
                </a:solidFill>
                <a:effectLst/>
                <a:latin typeface="Simplified Arabic" panose="02020603050405020304" pitchFamily="18" charset="-78"/>
                <a:cs typeface="Simplified Arabic" panose="02020603050405020304" pitchFamily="18" charset="-78"/>
              </a:rPr>
              <a:t>يعتبر وقائع مادية لأمور حدثت قد يكون مسؤولاً عن حدوثها وقد لا يكون مسؤولاً .</a:t>
            </a:r>
            <a:endParaRPr lang="en-US" sz="3600" b="1" dirty="0" smtClean="0">
              <a:solidFill>
                <a:srgbClr val="FFFF00"/>
              </a:solidFill>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7190108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533400" y="152400"/>
            <a:ext cx="7924800" cy="4114800"/>
          </a:xfrm>
          <a:prstGeom prst="rect">
            <a:avLst/>
          </a:prstGeom>
        </p:spPr>
        <p:txBody>
          <a:bodyPr>
            <a:noAutofit/>
          </a:bodyPr>
          <a:lstStyle/>
          <a:p>
            <a:pPr lvl="0" algn="just" rtl="1">
              <a:lnSpc>
                <a:spcPct val="150000"/>
              </a:lnSpc>
            </a:pPr>
            <a:r>
              <a:rPr lang="ar-JO" sz="3600" b="1" u="sng" dirty="0">
                <a:solidFill>
                  <a:srgbClr val="FFFF00"/>
                </a:solidFill>
                <a:effectLst/>
                <a:latin typeface="Simplified Arabic" panose="02020603050405020304" pitchFamily="18" charset="-78"/>
                <a:cs typeface="Simplified Arabic" panose="02020603050405020304" pitchFamily="18" charset="-78"/>
              </a:rPr>
              <a:t>والوقائع المادية نوعان : </a:t>
            </a:r>
            <a:endParaRPr lang="en-US" sz="3600" b="1" u="sng" dirty="0">
              <a:solidFill>
                <a:srgbClr val="FFFF00"/>
              </a:solidFill>
              <a:effectLst/>
              <a:latin typeface="Simplified Arabic" panose="02020603050405020304" pitchFamily="18" charset="-78"/>
              <a:cs typeface="Simplified Arabic" panose="02020603050405020304" pitchFamily="18" charset="-78"/>
            </a:endParaRPr>
          </a:p>
          <a:p>
            <a:pPr marL="0" indent="0" algn="just" rtl="1">
              <a:lnSpc>
                <a:spcPct val="150000"/>
              </a:lnSpc>
              <a:buNone/>
            </a:pPr>
            <a:r>
              <a:rPr lang="ar-JO" sz="3600" b="1" dirty="0" smtClean="0">
                <a:solidFill>
                  <a:srgbClr val="FFFF00"/>
                </a:solidFill>
                <a:effectLst/>
                <a:latin typeface="Simplified Arabic" panose="02020603050405020304" pitchFamily="18" charset="-78"/>
                <a:cs typeface="Simplified Arabic" panose="02020603050405020304" pitchFamily="18" charset="-78"/>
              </a:rPr>
              <a:t> </a:t>
            </a:r>
            <a:r>
              <a:rPr lang="ar-JO" sz="3600" b="1" dirty="0">
                <a:solidFill>
                  <a:srgbClr val="FFFF00"/>
                </a:solidFill>
                <a:effectLst/>
                <a:latin typeface="Simplified Arabic" panose="02020603050405020304" pitchFamily="18" charset="-78"/>
                <a:cs typeface="Simplified Arabic" panose="02020603050405020304" pitchFamily="18" charset="-78"/>
              </a:rPr>
              <a:t>الأول من فعل الإنسان </a:t>
            </a:r>
            <a:r>
              <a:rPr lang="ar-JO" sz="3600" b="1" dirty="0" smtClean="0">
                <a:solidFill>
                  <a:srgbClr val="FFFF00"/>
                </a:solidFill>
                <a:effectLst/>
                <a:latin typeface="Simplified Arabic" panose="02020603050405020304" pitchFamily="18" charset="-78"/>
                <a:cs typeface="Simplified Arabic" panose="02020603050405020304" pitchFamily="18" charset="-78"/>
              </a:rPr>
              <a:t>.</a:t>
            </a:r>
            <a:endParaRPr lang="ar-JO" sz="3600" b="1" dirty="0">
              <a:solidFill>
                <a:srgbClr val="FFFF00"/>
              </a:solidFill>
              <a:latin typeface="Simplified Arabic" panose="02020603050405020304" pitchFamily="18" charset="-78"/>
              <a:cs typeface="Simplified Arabic" panose="02020603050405020304" pitchFamily="18" charset="-78"/>
            </a:endParaRPr>
          </a:p>
          <a:p>
            <a:pPr marL="0" indent="0" algn="just" rtl="1">
              <a:lnSpc>
                <a:spcPct val="150000"/>
              </a:lnSpc>
              <a:buNone/>
            </a:pPr>
            <a:r>
              <a:rPr lang="ar-JO" sz="3600" b="1" dirty="0" smtClean="0">
                <a:solidFill>
                  <a:srgbClr val="FFFF00"/>
                </a:solidFill>
                <a:effectLst/>
                <a:latin typeface="Simplified Arabic" panose="02020603050405020304" pitchFamily="18" charset="-78"/>
                <a:cs typeface="Simplified Arabic" panose="02020603050405020304" pitchFamily="18" charset="-78"/>
              </a:rPr>
              <a:t>الثاني </a:t>
            </a:r>
            <a:r>
              <a:rPr lang="ar-JO" sz="3600" b="1" dirty="0">
                <a:solidFill>
                  <a:srgbClr val="FFFF00"/>
                </a:solidFill>
                <a:effectLst/>
                <a:latin typeface="Simplified Arabic" panose="02020603050405020304" pitchFamily="18" charset="-78"/>
                <a:cs typeface="Simplified Arabic" panose="02020603050405020304" pitchFamily="18" charset="-78"/>
              </a:rPr>
              <a:t>من فعل القدر أو من فعل الطبيعة ، </a:t>
            </a:r>
            <a:r>
              <a:rPr lang="ar-JO" sz="3600" b="1" dirty="0" smtClean="0">
                <a:solidFill>
                  <a:srgbClr val="FFFF00"/>
                </a:solidFill>
                <a:effectLst/>
                <a:latin typeface="Simplified Arabic" panose="02020603050405020304" pitchFamily="18" charset="-78"/>
                <a:cs typeface="Simplified Arabic" panose="02020603050405020304" pitchFamily="18" charset="-78"/>
              </a:rPr>
              <a:t>ولا </a:t>
            </a:r>
            <a:r>
              <a:rPr lang="ar-JO" sz="3600" b="1" dirty="0">
                <a:solidFill>
                  <a:srgbClr val="FFFF00"/>
                </a:solidFill>
                <a:effectLst/>
                <a:latin typeface="Simplified Arabic" panose="02020603050405020304" pitchFamily="18" charset="-78"/>
                <a:cs typeface="Simplified Arabic" panose="02020603050405020304" pitchFamily="18" charset="-78"/>
              </a:rPr>
              <a:t>ينتظر من الإنسان أن يوثق الأمور التي </a:t>
            </a:r>
            <a:r>
              <a:rPr lang="ar-JO" sz="3600" b="1" dirty="0" smtClean="0">
                <a:solidFill>
                  <a:srgbClr val="FFFF00"/>
                </a:solidFill>
                <a:effectLst/>
                <a:latin typeface="Simplified Arabic" panose="02020603050405020304" pitchFamily="18" charset="-78"/>
                <a:cs typeface="Simplified Arabic" panose="02020603050405020304" pitchFamily="18" charset="-78"/>
              </a:rPr>
              <a:t>ستحدث </a:t>
            </a:r>
            <a:r>
              <a:rPr lang="ar-JO" sz="3600" b="1" dirty="0">
                <a:solidFill>
                  <a:srgbClr val="FFFF00"/>
                </a:solidFill>
                <a:effectLst/>
                <a:latin typeface="Simplified Arabic" panose="02020603050405020304" pitchFamily="18" charset="-78"/>
                <a:cs typeface="Simplified Arabic" panose="02020603050405020304" pitchFamily="18" charset="-78"/>
              </a:rPr>
              <a:t>له بهذه الصورة لأنه أمر مستحيل .</a:t>
            </a:r>
            <a:endParaRPr lang="en-US" sz="3600" b="1" dirty="0">
              <a:solidFill>
                <a:srgbClr val="FFFF00"/>
              </a:solidFill>
              <a:effectLst/>
              <a:latin typeface="Simplified Arabic" panose="02020603050405020304" pitchFamily="18" charset="-78"/>
              <a:cs typeface="Simplified Arabic" panose="02020603050405020304" pitchFamily="18" charset="-78"/>
            </a:endParaRPr>
          </a:p>
          <a:p>
            <a:pPr algn="just" rtl="1"/>
            <a:endParaRPr lang="ar-JO" sz="3600" b="1" dirty="0">
              <a:solidFill>
                <a:srgbClr val="FFFF00"/>
              </a:solidFill>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1539884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457200"/>
            <a:ext cx="7924800" cy="4114800"/>
          </a:xfrm>
          <a:prstGeom prst="rect">
            <a:avLst/>
          </a:prstGeom>
        </p:spPr>
        <p:txBody>
          <a:bodyPr>
            <a:noAutofit/>
          </a:bodyPr>
          <a:lstStyle/>
          <a:p>
            <a:pPr lvl="0" algn="just" rtl="1">
              <a:lnSpc>
                <a:spcPct val="150000"/>
              </a:lnSpc>
            </a:pPr>
            <a:r>
              <a:rPr lang="ar-JO" sz="3600" b="1" dirty="0" smtClean="0">
                <a:solidFill>
                  <a:srgbClr val="FFFF00"/>
                </a:solidFill>
                <a:effectLst/>
                <a:latin typeface="Simplified Arabic" panose="02020603050405020304" pitchFamily="18" charset="-78"/>
                <a:cs typeface="Simplified Arabic" panose="02020603050405020304" pitchFamily="18" charset="-78"/>
              </a:rPr>
              <a:t>وتثبت الوقائع المادية الناشئة عن فعل الإنسان بشهادة الشهود لأن أمر إعداد دليل كتابي على وقوعها غير ممكن .</a:t>
            </a:r>
            <a:endParaRPr lang="en-US" sz="3600" b="1" dirty="0" smtClean="0">
              <a:solidFill>
                <a:srgbClr val="FFFF00"/>
              </a:solidFill>
              <a:effectLst/>
              <a:latin typeface="Simplified Arabic" panose="02020603050405020304" pitchFamily="18" charset="-78"/>
              <a:cs typeface="Simplified Arabic" panose="02020603050405020304" pitchFamily="18" charset="-78"/>
            </a:endParaRPr>
          </a:p>
          <a:p>
            <a:pPr lvl="0" algn="just" rtl="1">
              <a:lnSpc>
                <a:spcPct val="150000"/>
              </a:lnSpc>
            </a:pPr>
            <a:r>
              <a:rPr lang="ar-JO" sz="3600" b="1" dirty="0" smtClean="0">
                <a:solidFill>
                  <a:srgbClr val="FFFF00"/>
                </a:solidFill>
                <a:effectLst/>
                <a:latin typeface="Simplified Arabic" panose="02020603050405020304" pitchFamily="18" charset="-78"/>
                <a:cs typeface="Simplified Arabic" panose="02020603050405020304" pitchFamily="18" charset="-78"/>
              </a:rPr>
              <a:t>أما ما ينشأ من وقائع مادية بفعل الطبيعة ، فهي التي لا دخل لإرادة الإنسان فيها كالزلازل والبراكين فيتم إثباتها بشهادة الشهود لتعذر التكهن بالمستقبل . </a:t>
            </a:r>
            <a:endParaRPr lang="en-US" sz="3600" b="1" dirty="0" smtClean="0">
              <a:solidFill>
                <a:srgbClr val="FFFF00"/>
              </a:solidFill>
              <a:effectLst/>
              <a:latin typeface="Simplified Arabic" panose="02020603050405020304" pitchFamily="18" charset="-78"/>
              <a:cs typeface="Simplified Arabic" panose="02020603050405020304" pitchFamily="18" charset="-78"/>
            </a:endParaRPr>
          </a:p>
          <a:p>
            <a:pPr marL="3657600" lvl="8" indent="0" algn="just" rtl="1">
              <a:lnSpc>
                <a:spcPct val="150000"/>
              </a:lnSpc>
              <a:buNone/>
            </a:pPr>
            <a:r>
              <a:rPr lang="ar-JO" sz="3600" b="1" dirty="0" smtClean="0">
                <a:solidFill>
                  <a:srgbClr val="FFFF00"/>
                </a:solidFill>
                <a:effectLst/>
                <a:latin typeface="Simplified Arabic" panose="02020603050405020304" pitchFamily="18" charset="-78"/>
                <a:cs typeface="Simplified Arabic" panose="02020603050405020304" pitchFamily="18" charset="-78"/>
              </a:rPr>
              <a:t>		</a:t>
            </a:r>
            <a:endParaRPr lang="en-US" sz="3600" b="1" dirty="0">
              <a:solidFill>
                <a:srgbClr val="FFFF00"/>
              </a:solidFill>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8229836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457200"/>
            <a:ext cx="7924800" cy="4114800"/>
          </a:xfrm>
          <a:prstGeom prst="rect">
            <a:avLst/>
          </a:prstGeom>
        </p:spPr>
        <p:txBody>
          <a:bodyPr>
            <a:noAutofit/>
          </a:bodyPr>
          <a:lstStyle/>
          <a:p>
            <a:pPr marL="0" indent="0" algn="just" rtl="1">
              <a:lnSpc>
                <a:spcPct val="150000"/>
              </a:lnSpc>
              <a:buNone/>
            </a:pPr>
            <a:r>
              <a:rPr lang="ar-JO" sz="3600" b="1" dirty="0" smtClean="0">
                <a:solidFill>
                  <a:srgbClr val="FFFF00"/>
                </a:solidFill>
                <a:effectLst/>
                <a:latin typeface="Simplified Arabic" panose="02020603050405020304" pitchFamily="18" charset="-78"/>
                <a:cs typeface="Simplified Arabic" panose="02020603050405020304" pitchFamily="18" charset="-78"/>
              </a:rPr>
              <a:t> </a:t>
            </a:r>
            <a:r>
              <a:rPr lang="ar-JO" sz="3600" b="1" u="sng" dirty="0" smtClean="0">
                <a:solidFill>
                  <a:srgbClr val="FFFF00"/>
                </a:solidFill>
                <a:effectLst/>
                <a:latin typeface="Simplified Arabic" panose="02020603050405020304" pitchFamily="18" charset="-78"/>
                <a:cs typeface="Simplified Arabic" panose="02020603050405020304" pitchFamily="18" charset="-78"/>
              </a:rPr>
              <a:t>الحالات التي لا يجوز فيها الإثبات بشهادة الشهود</a:t>
            </a:r>
            <a:endParaRPr lang="en-US" sz="3600" b="1" dirty="0" smtClean="0">
              <a:solidFill>
                <a:srgbClr val="FFFF00"/>
              </a:solidFill>
              <a:effectLst/>
              <a:latin typeface="Simplified Arabic" panose="02020603050405020304" pitchFamily="18" charset="-78"/>
              <a:cs typeface="Simplified Arabic" panose="02020603050405020304" pitchFamily="18" charset="-78"/>
            </a:endParaRPr>
          </a:p>
          <a:p>
            <a:pPr lvl="1" algn="just" rtl="1">
              <a:lnSpc>
                <a:spcPct val="150000"/>
              </a:lnSpc>
              <a:buFont typeface="Wingdings" panose="05000000000000000000" pitchFamily="2" charset="2"/>
              <a:buChar char="v"/>
            </a:pPr>
            <a:r>
              <a:rPr lang="ar-JO" sz="3600" b="1" dirty="0" smtClean="0">
                <a:solidFill>
                  <a:srgbClr val="FFFF00"/>
                </a:solidFill>
                <a:effectLst/>
                <a:latin typeface="Simplified Arabic" panose="02020603050405020304" pitchFamily="18" charset="-78"/>
                <a:cs typeface="Simplified Arabic" panose="02020603050405020304" pitchFamily="18" charset="-78"/>
              </a:rPr>
              <a:t>فيما يخالف أو يجاوز ما اشتمل عليه دليل كتابي .</a:t>
            </a:r>
            <a:endParaRPr lang="en-US" sz="3600" b="1" dirty="0" smtClean="0">
              <a:solidFill>
                <a:srgbClr val="FFFF00"/>
              </a:solidFill>
              <a:effectLst/>
              <a:latin typeface="Simplified Arabic" panose="02020603050405020304" pitchFamily="18" charset="-78"/>
              <a:cs typeface="Simplified Arabic" panose="02020603050405020304" pitchFamily="18" charset="-78"/>
            </a:endParaRPr>
          </a:p>
          <a:p>
            <a:pPr lvl="1" algn="just" rtl="1">
              <a:lnSpc>
                <a:spcPct val="150000"/>
              </a:lnSpc>
              <a:buFont typeface="Wingdings" panose="05000000000000000000" pitchFamily="2" charset="2"/>
              <a:buChar char="v"/>
            </a:pPr>
            <a:r>
              <a:rPr lang="ar-JO" sz="3600" b="1" dirty="0">
                <a:solidFill>
                  <a:srgbClr val="FFFF00"/>
                </a:solidFill>
                <a:effectLst/>
                <a:latin typeface="Simplified Arabic" panose="02020603050405020304" pitchFamily="18" charset="-78"/>
                <a:cs typeface="Simplified Arabic" panose="02020603050405020304" pitchFamily="18" charset="-78"/>
              </a:rPr>
              <a:t>الالتزامات التعاقدية التي تزيد قيمتها على مائة دينار او كانت غير محددة القيمة</a:t>
            </a:r>
            <a:r>
              <a:rPr lang="ar-JO" sz="3600" b="1" dirty="0" smtClean="0">
                <a:solidFill>
                  <a:srgbClr val="FFFF00"/>
                </a:solidFill>
                <a:effectLst/>
                <a:latin typeface="Simplified Arabic" panose="02020603050405020304" pitchFamily="18" charset="-78"/>
                <a:cs typeface="Simplified Arabic" panose="02020603050405020304" pitchFamily="18" charset="-78"/>
              </a:rPr>
              <a:t>.</a:t>
            </a:r>
            <a:endParaRPr lang="ar-JO" sz="3600" b="1" dirty="0">
              <a:solidFill>
                <a:srgbClr val="FFFF00"/>
              </a:solidFill>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7953824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533400" y="304800"/>
            <a:ext cx="7924800" cy="4114800"/>
          </a:xfrm>
          <a:prstGeom prst="rect">
            <a:avLst/>
          </a:prstGeom>
        </p:spPr>
        <p:txBody>
          <a:bodyPr>
            <a:noAutofit/>
          </a:bodyPr>
          <a:lstStyle/>
          <a:p>
            <a:pPr lvl="1" algn="just" rtl="1">
              <a:lnSpc>
                <a:spcPct val="150000"/>
              </a:lnSpc>
              <a:buFont typeface="Wingdings" panose="05000000000000000000" pitchFamily="2" charset="2"/>
              <a:buChar char="v"/>
            </a:pPr>
            <a:r>
              <a:rPr lang="ar-JO" sz="3600" b="1" dirty="0">
                <a:solidFill>
                  <a:srgbClr val="FFFF00"/>
                </a:solidFill>
                <a:effectLst/>
                <a:latin typeface="Simplified Arabic" panose="02020603050405020304" pitchFamily="18" charset="-78"/>
                <a:cs typeface="Simplified Arabic" panose="02020603050405020304" pitchFamily="18" charset="-78"/>
              </a:rPr>
              <a:t>إذا كان المطلوب هو الباقي أو هو جزء من حق لا يجوز إثباته بالشهادة .</a:t>
            </a:r>
          </a:p>
          <a:p>
            <a:pPr lvl="1" algn="just" rtl="1">
              <a:lnSpc>
                <a:spcPct val="150000"/>
              </a:lnSpc>
              <a:buFont typeface="Wingdings" panose="05000000000000000000" pitchFamily="2" charset="2"/>
              <a:buChar char="v"/>
            </a:pPr>
            <a:r>
              <a:rPr lang="ar-JO" sz="3600" b="1" dirty="0">
                <a:solidFill>
                  <a:srgbClr val="FFFF00"/>
                </a:solidFill>
                <a:effectLst/>
                <a:latin typeface="Simplified Arabic" panose="02020603050405020304" pitchFamily="18" charset="-78"/>
                <a:cs typeface="Simplified Arabic" panose="02020603050405020304" pitchFamily="18" charset="-78"/>
              </a:rPr>
              <a:t>اذا طالب احد الخصوم في الدعوى بما تزيد قيمته على مائة دينار ثم عدل طلبه الى ما لا يزيد على هذه القيمة</a:t>
            </a:r>
          </a:p>
          <a:p>
            <a:pPr algn="just" rtl="1"/>
            <a:endParaRPr lang="ar-JO" sz="3600" b="1" dirty="0">
              <a:solidFill>
                <a:srgbClr val="FFFF00"/>
              </a:solidFill>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0759005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rtl="1"/>
            <a:r>
              <a:rPr lang="ar-JO" sz="3600" b="1" u="sng" dirty="0" smtClean="0">
                <a:solidFill>
                  <a:srgbClr val="FFFF00"/>
                </a:solidFill>
                <a:effectLst/>
                <a:latin typeface="Simplified Arabic" panose="02020603050405020304" pitchFamily="18" charset="-78"/>
                <a:cs typeface="Simplified Arabic" panose="02020603050405020304" pitchFamily="18" charset="-78"/>
              </a:rPr>
              <a:t>حالات الاثبات بالشهادة استثناءً</a:t>
            </a:r>
            <a:endParaRPr lang="ar-JO" sz="3600" b="1" u="sng" dirty="0">
              <a:solidFill>
                <a:srgbClr val="FFFF00"/>
              </a:solidFill>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600200"/>
            <a:ext cx="7924800" cy="4114800"/>
          </a:xfrm>
          <a:prstGeom prst="rect">
            <a:avLst/>
          </a:prstGeom>
        </p:spPr>
        <p:txBody>
          <a:bodyPr>
            <a:normAutofit/>
          </a:bodyPr>
          <a:lstStyle/>
          <a:p>
            <a:pPr algn="just" rtl="1">
              <a:buFont typeface="Wingdings" panose="05000000000000000000" pitchFamily="2" charset="2"/>
              <a:buChar char="v"/>
            </a:pPr>
            <a:r>
              <a:rPr lang="ar-JO" sz="3600" b="1" dirty="0" smtClean="0">
                <a:solidFill>
                  <a:srgbClr val="FFFF00"/>
                </a:solidFill>
                <a:effectLst/>
                <a:latin typeface="Simplified Arabic" panose="02020603050405020304" pitchFamily="18" charset="-78"/>
                <a:cs typeface="Simplified Arabic" panose="02020603050405020304" pitchFamily="18" charset="-78"/>
              </a:rPr>
              <a:t>حالة وجود مبدأ ثبوت بالكتابة</a:t>
            </a:r>
          </a:p>
          <a:p>
            <a:pPr algn="just" rtl="1">
              <a:buFont typeface="Wingdings" panose="05000000000000000000" pitchFamily="2" charset="2"/>
              <a:buChar char="v"/>
            </a:pPr>
            <a:r>
              <a:rPr lang="ar-JO" sz="3600" b="1" dirty="0" smtClean="0">
                <a:solidFill>
                  <a:srgbClr val="FFFF00"/>
                </a:solidFill>
                <a:effectLst/>
                <a:latin typeface="Simplified Arabic" panose="02020603050405020304" pitchFamily="18" charset="-78"/>
                <a:cs typeface="Simplified Arabic" panose="02020603050405020304" pitchFamily="18" charset="-78"/>
              </a:rPr>
              <a:t>حالة وجود مانع من الحصول على دليل كتابي</a:t>
            </a:r>
          </a:p>
          <a:p>
            <a:pPr algn="just" rtl="1">
              <a:buFont typeface="Wingdings" panose="05000000000000000000" pitchFamily="2" charset="2"/>
              <a:buChar char="v"/>
            </a:pPr>
            <a:r>
              <a:rPr lang="ar-JO" sz="3600" b="1" dirty="0" smtClean="0">
                <a:solidFill>
                  <a:srgbClr val="FFFF00"/>
                </a:solidFill>
                <a:effectLst/>
                <a:latin typeface="Simplified Arabic" panose="02020603050405020304" pitchFamily="18" charset="-78"/>
                <a:cs typeface="Simplified Arabic" panose="02020603050405020304" pitchFamily="18" charset="-78"/>
              </a:rPr>
              <a:t>حالة فقد الدائن سنده المكتوب لسبب لا يد له فيه</a:t>
            </a:r>
          </a:p>
          <a:p>
            <a:pPr algn="just" rtl="1">
              <a:buFont typeface="Wingdings" panose="05000000000000000000" pitchFamily="2" charset="2"/>
              <a:buChar char="v"/>
            </a:pPr>
            <a:r>
              <a:rPr lang="ar-JO" sz="3600" b="1" dirty="0" smtClean="0">
                <a:solidFill>
                  <a:srgbClr val="FFFF00"/>
                </a:solidFill>
                <a:effectLst/>
                <a:latin typeface="Simplified Arabic" panose="02020603050405020304" pitchFamily="18" charset="-78"/>
                <a:cs typeface="Simplified Arabic" panose="02020603050405020304" pitchFamily="18" charset="-78"/>
              </a:rPr>
              <a:t>حالة مخالفة العقد للنظام العام </a:t>
            </a:r>
            <a:r>
              <a:rPr lang="ar-JO" sz="3600" b="1" dirty="0" err="1" smtClean="0">
                <a:solidFill>
                  <a:srgbClr val="FFFF00"/>
                </a:solidFill>
                <a:effectLst/>
                <a:latin typeface="Simplified Arabic" panose="02020603050405020304" pitchFamily="18" charset="-78"/>
                <a:cs typeface="Simplified Arabic" panose="02020603050405020304" pitchFamily="18" charset="-78"/>
              </a:rPr>
              <a:t>والاداب</a:t>
            </a:r>
            <a:endParaRPr lang="ar-JO" sz="3600" b="1" dirty="0">
              <a:solidFill>
                <a:srgbClr val="FFFF00"/>
              </a:solidFill>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6316774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6166" y="152400"/>
            <a:ext cx="7924800" cy="762000"/>
          </a:xfrm>
        </p:spPr>
        <p:txBody>
          <a:bodyPr/>
          <a:lstStyle/>
          <a:p>
            <a:pPr algn="ctr" rtl="1"/>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خصائص الاثبات بالشهادة</a:t>
            </a:r>
            <a:endPar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066800"/>
            <a:ext cx="7924800" cy="4114800"/>
          </a:xfrm>
          <a:prstGeom prst="rect">
            <a:avLst/>
          </a:prstGeom>
        </p:spPr>
        <p:txBody>
          <a:bodyPr/>
          <a:lstStyle/>
          <a:p>
            <a:pPr algn="just" rtl="1"/>
            <a:r>
              <a:rPr lang="ar-JO" sz="3600" b="1" u="sng" dirty="0" smtClean="0">
                <a:solidFill>
                  <a:srgbClr val="FFFF00"/>
                </a:solidFill>
                <a:effectLst/>
                <a:latin typeface="Simplified Arabic" panose="02020603050405020304" pitchFamily="18" charset="-78"/>
                <a:cs typeface="Simplified Arabic" panose="02020603050405020304" pitchFamily="18" charset="-78"/>
              </a:rPr>
              <a:t>انها حجة غير ملزمة </a:t>
            </a:r>
          </a:p>
          <a:p>
            <a:pPr algn="just" rtl="1">
              <a:lnSpc>
                <a:spcPct val="150000"/>
              </a:lnSpc>
            </a:pPr>
            <a:r>
              <a:rPr lang="ar-JO" sz="3600" b="1" dirty="0" smtClean="0">
                <a:solidFill>
                  <a:srgbClr val="FFFF00"/>
                </a:solidFill>
                <a:effectLst/>
                <a:latin typeface="Simplified Arabic" panose="02020603050405020304" pitchFamily="18" charset="-78"/>
                <a:cs typeface="Simplified Arabic" panose="02020603050405020304" pitchFamily="18" charset="-78"/>
              </a:rPr>
              <a:t>لمحكمة الموضوع سلطة في تقدير قيمة شهادة الشهود من حيث عدالتهم وسلوكهم وتصرفاتهم وغير ذلك من ظروف القضية ولها ان ترجح بينة على اخرى وفقاً لما تستخلصه من ظروف </a:t>
            </a:r>
            <a:r>
              <a:rPr lang="ar-JO" sz="3600" b="1" dirty="0" smtClean="0">
                <a:solidFill>
                  <a:srgbClr val="FFFF00"/>
                </a:solidFill>
                <a:effectLst/>
                <a:latin typeface="Simplified Arabic" panose="02020603050405020304" pitchFamily="18" charset="-78"/>
                <a:cs typeface="Simplified Arabic" panose="02020603050405020304" pitchFamily="18" charset="-78"/>
              </a:rPr>
              <a:t>الدعوى.</a:t>
            </a:r>
            <a:endParaRPr lang="ar-JO" sz="3600" b="1" dirty="0" smtClean="0">
              <a:solidFill>
                <a:srgbClr val="FFFF00"/>
              </a:solidFill>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0773307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533400"/>
            <a:ext cx="7924800" cy="5181600"/>
          </a:xfrm>
          <a:prstGeom prst="rect">
            <a:avLst/>
          </a:prstGeom>
        </p:spPr>
        <p:txBody>
          <a:bodyPr>
            <a:normAutofit/>
          </a:bodyPr>
          <a:lstStyle/>
          <a:p>
            <a:pPr algn="just" rtl="1">
              <a:lnSpc>
                <a:spcPct val="150000"/>
              </a:lnSpc>
            </a:pPr>
            <a:r>
              <a:rPr lang="ar-JO" sz="3600" b="1" dirty="0">
                <a:solidFill>
                  <a:srgbClr val="FFFF00"/>
                </a:solidFill>
                <a:effectLst/>
                <a:latin typeface="Simplified Arabic" panose="02020603050405020304" pitchFamily="18" charset="-78"/>
                <a:cs typeface="Simplified Arabic" panose="02020603050405020304" pitchFamily="18" charset="-78"/>
              </a:rPr>
              <a:t>لا يجوز للمحكمة ان تصدر حكماً بالاستناد الى شهادة شاهد فرد الا اذا لم يعترض عليها الخصم </a:t>
            </a:r>
            <a:r>
              <a:rPr lang="ar-JO" sz="3600" b="1" dirty="0" smtClean="0">
                <a:solidFill>
                  <a:srgbClr val="FFFF00"/>
                </a:solidFill>
                <a:effectLst/>
                <a:latin typeface="Simplified Arabic" panose="02020603050405020304" pitchFamily="18" charset="-78"/>
                <a:cs typeface="Simplified Arabic" panose="02020603050405020304" pitchFamily="18" charset="-78"/>
              </a:rPr>
              <a:t>وتأكدت </a:t>
            </a:r>
            <a:r>
              <a:rPr lang="ar-JO" sz="3600" b="1" dirty="0">
                <a:solidFill>
                  <a:srgbClr val="FFFF00"/>
                </a:solidFill>
                <a:effectLst/>
                <a:latin typeface="Simplified Arabic" panose="02020603050405020304" pitchFamily="18" charset="-78"/>
                <a:cs typeface="Simplified Arabic" panose="02020603050405020304" pitchFamily="18" charset="-78"/>
              </a:rPr>
              <a:t>ببينة مادية اخرى ترى المحكمة انها كافية لإثبات صحتها.</a:t>
            </a:r>
          </a:p>
          <a:p>
            <a:pPr algn="just" rtl="1">
              <a:lnSpc>
                <a:spcPct val="150000"/>
              </a:lnSpc>
            </a:pPr>
            <a:endParaRPr lang="ar-JO" sz="3600" b="1" dirty="0">
              <a:solidFill>
                <a:srgbClr val="FFFF00"/>
              </a:solidFill>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1029735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rtl="1"/>
            <a:endParaRPr lang="ar-JO" sz="3600" b="1">
              <a:solidFill>
                <a:srgbClr val="FFFF00"/>
              </a:solidFill>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600200"/>
            <a:ext cx="7924800" cy="4114800"/>
          </a:xfrm>
          <a:prstGeom prst="rect">
            <a:avLst/>
          </a:prstGeom>
        </p:spPr>
        <p:txBody>
          <a:bodyPr>
            <a:normAutofit/>
          </a:bodyPr>
          <a:lstStyle/>
          <a:p>
            <a:pPr lvl="0" algn="just" rtl="1">
              <a:lnSpc>
                <a:spcPct val="150000"/>
              </a:lnSpc>
            </a:pPr>
            <a:r>
              <a:rPr lang="ar-JO" sz="3600" b="1" dirty="0">
                <a:solidFill>
                  <a:srgbClr val="FFFF00"/>
                </a:solidFill>
                <a:effectLst/>
                <a:latin typeface="Simplified Arabic" panose="02020603050405020304" pitchFamily="18" charset="-78"/>
                <a:cs typeface="Simplified Arabic" panose="02020603050405020304" pitchFamily="18" charset="-78"/>
              </a:rPr>
              <a:t>يترتب على الإخلال بأي شرط من الشروط </a:t>
            </a:r>
            <a:r>
              <a:rPr lang="ar-JO" sz="3600" b="1" dirty="0" smtClean="0">
                <a:solidFill>
                  <a:srgbClr val="FFFF00"/>
                </a:solidFill>
                <a:effectLst/>
                <a:latin typeface="Simplified Arabic" panose="02020603050405020304" pitchFamily="18" charset="-78"/>
                <a:cs typeface="Simplified Arabic" panose="02020603050405020304" pitchFamily="18" charset="-78"/>
              </a:rPr>
              <a:t>الواجب </a:t>
            </a:r>
            <a:r>
              <a:rPr lang="ar-JO" sz="3600" b="1" dirty="0">
                <a:solidFill>
                  <a:srgbClr val="FFFF00"/>
                </a:solidFill>
                <a:effectLst/>
                <a:latin typeface="Simplified Arabic" panose="02020603050405020304" pitchFamily="18" charset="-78"/>
                <a:cs typeface="Simplified Arabic" panose="02020603050405020304" pitchFamily="18" charset="-78"/>
              </a:rPr>
              <a:t>توافرها لصحة السند الى </a:t>
            </a:r>
            <a:r>
              <a:rPr lang="ar-JO" sz="3600" b="1" dirty="0" smtClean="0">
                <a:solidFill>
                  <a:srgbClr val="FFFF00"/>
                </a:solidFill>
                <a:effectLst/>
                <a:latin typeface="Simplified Arabic" panose="02020603050405020304" pitchFamily="18" charset="-78"/>
                <a:cs typeface="Simplified Arabic" panose="02020603050405020304" pitchFamily="18" charset="-78"/>
              </a:rPr>
              <a:t>بطلانه كسند رسمي، </a:t>
            </a:r>
            <a:r>
              <a:rPr lang="ar-JO" sz="3600" b="1" dirty="0">
                <a:solidFill>
                  <a:srgbClr val="FFFF00"/>
                </a:solidFill>
                <a:effectLst/>
                <a:latin typeface="Simplified Arabic" panose="02020603050405020304" pitchFamily="18" charset="-78"/>
                <a:cs typeface="Simplified Arabic" panose="02020603050405020304" pitchFamily="18" charset="-78"/>
              </a:rPr>
              <a:t>كما لو كان من قام بتنظيم السند وتوثيقه ليس موظفاً رسمياً، أو انه نظم السند خارج حدود اختصاصه.</a:t>
            </a:r>
            <a:endParaRPr lang="en-US" sz="3600" b="1" dirty="0">
              <a:solidFill>
                <a:srgbClr val="FFFF00"/>
              </a:solidFill>
              <a:effectLst/>
              <a:latin typeface="Simplified Arabic" panose="02020603050405020304" pitchFamily="18" charset="-78"/>
              <a:cs typeface="Simplified Arabic" panose="02020603050405020304" pitchFamily="18" charset="-78"/>
            </a:endParaRPr>
          </a:p>
          <a:p>
            <a:pPr algn="just" rtl="1">
              <a:lnSpc>
                <a:spcPct val="150000"/>
              </a:lnSpc>
            </a:pPr>
            <a:endParaRPr lang="ar-JO" sz="3600" b="1" dirty="0">
              <a:solidFill>
                <a:srgbClr val="FFFF00"/>
              </a:solidFill>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2607633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304800"/>
            <a:ext cx="7924800" cy="5410200"/>
          </a:xfrm>
          <a:prstGeom prst="rect">
            <a:avLst/>
          </a:prstGeom>
        </p:spPr>
        <p:txBody>
          <a:bodyPr>
            <a:normAutofit/>
          </a:bodyPr>
          <a:lstStyle/>
          <a:p>
            <a:pPr algn="just" rtl="1">
              <a:lnSpc>
                <a:spcPct val="150000"/>
              </a:lnSpc>
            </a:pPr>
            <a:r>
              <a:rPr lang="ar-JO" sz="3600" b="1" u="sng" dirty="0" smtClean="0">
                <a:solidFill>
                  <a:srgbClr val="FFFF00"/>
                </a:solidFill>
                <a:effectLst/>
                <a:latin typeface="Simplified Arabic" panose="02020603050405020304" pitchFamily="18" charset="-78"/>
                <a:cs typeface="Simplified Arabic" panose="02020603050405020304" pitchFamily="18" charset="-78"/>
              </a:rPr>
              <a:t>2. الشهادة حجة غير قاطعة </a:t>
            </a:r>
          </a:p>
          <a:p>
            <a:pPr algn="just" rtl="1">
              <a:lnSpc>
                <a:spcPct val="150000"/>
              </a:lnSpc>
            </a:pPr>
            <a:r>
              <a:rPr lang="ar-JO" sz="3600" b="1" dirty="0" smtClean="0">
                <a:solidFill>
                  <a:srgbClr val="FFFF00"/>
                </a:solidFill>
                <a:effectLst/>
                <a:latin typeface="Simplified Arabic" panose="02020603050405020304" pitchFamily="18" charset="-78"/>
                <a:cs typeface="Simplified Arabic" panose="02020603050405020304" pitchFamily="18" charset="-78"/>
              </a:rPr>
              <a:t>ان الشهادة دليل يمكن للخصم الاخر دليل تقديم ما يثبت عكسها ، فهي ليست دليلاً يعفي الخصم من الاثبات كما هو الحال في الاقرار واليمين الحاسمة والقرينة القانونية القاطعة.</a:t>
            </a:r>
            <a:endParaRPr lang="ar-JO" sz="3600" b="1" dirty="0">
              <a:solidFill>
                <a:srgbClr val="FFFF00"/>
              </a:solidFill>
              <a:effectLst/>
              <a:latin typeface="Simplified Arabic" panose="02020603050405020304" pitchFamily="18" charset="-78"/>
              <a:cs typeface="Simplified Arabic" panose="02020603050405020304" pitchFamily="18" charset="-78"/>
            </a:endParaRPr>
          </a:p>
        </p:txBody>
      </p:sp>
      <p:pic>
        <p:nvPicPr>
          <p:cNvPr id="6" name="Picture 5">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2592014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85800" y="381000"/>
            <a:ext cx="7924800" cy="5105400"/>
          </a:xfrm>
          <a:prstGeom prst="rect">
            <a:avLst/>
          </a:prstGeom>
        </p:spPr>
        <p:txBody>
          <a:bodyPr>
            <a:normAutofit/>
          </a:bodyPr>
          <a:lstStyle/>
          <a:p>
            <a:pPr algn="just" rtl="1">
              <a:lnSpc>
                <a:spcPct val="150000"/>
              </a:lnSpc>
            </a:pPr>
            <a:r>
              <a:rPr lang="ar-JO" sz="3600" b="1" u="sng" dirty="0" smtClean="0">
                <a:solidFill>
                  <a:srgbClr val="FFFF00"/>
                </a:solidFill>
                <a:effectLst/>
                <a:latin typeface="Simplified Arabic" panose="02020603050405020304" pitchFamily="18" charset="-78"/>
                <a:cs typeface="Simplified Arabic" panose="02020603050405020304" pitchFamily="18" charset="-78"/>
              </a:rPr>
              <a:t>3. ان الشهادة حجة مقيدة</a:t>
            </a:r>
          </a:p>
          <a:p>
            <a:pPr algn="just" rtl="1">
              <a:lnSpc>
                <a:spcPct val="150000"/>
              </a:lnSpc>
            </a:pPr>
            <a:r>
              <a:rPr lang="ar-JO" sz="3600" b="1" dirty="0" smtClean="0">
                <a:solidFill>
                  <a:srgbClr val="FFFF00"/>
                </a:solidFill>
                <a:effectLst/>
                <a:latin typeface="Simplified Arabic" panose="02020603050405020304" pitchFamily="18" charset="-78"/>
                <a:cs typeface="Simplified Arabic" panose="02020603050405020304" pitchFamily="18" charset="-78"/>
              </a:rPr>
              <a:t>ان للإثبات بالشهادة قوة محدودة في نطاق التصرفات القانونية وعي تقتصر على اثبات الوقائع المادية والتصرفات القانونية قليلة الاهمية ولا تقبل الاثبات في الاموة الهامة الا استثناء</a:t>
            </a:r>
            <a:endParaRPr lang="ar-JO" sz="3600" b="1" dirty="0">
              <a:solidFill>
                <a:srgbClr val="FFFF00"/>
              </a:solidFill>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6715745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228600"/>
            <a:ext cx="7924800" cy="5334000"/>
          </a:xfrm>
          <a:prstGeom prst="rect">
            <a:avLst/>
          </a:prstGeom>
        </p:spPr>
        <p:txBody>
          <a:bodyPr>
            <a:normAutofit fontScale="92500"/>
          </a:bodyPr>
          <a:lstStyle/>
          <a:p>
            <a:pPr algn="just" rtl="1">
              <a:lnSpc>
                <a:spcPct val="150000"/>
              </a:lnSpc>
            </a:pPr>
            <a:r>
              <a:rPr lang="ar-JO" sz="3600" b="1" u="sng" dirty="0" smtClean="0">
                <a:solidFill>
                  <a:srgbClr val="FFFF00"/>
                </a:solidFill>
                <a:effectLst/>
                <a:latin typeface="Simplified Arabic" panose="02020603050405020304" pitchFamily="18" charset="-78"/>
                <a:cs typeface="Simplified Arabic" panose="02020603050405020304" pitchFamily="18" charset="-78"/>
              </a:rPr>
              <a:t>4. ان الشهادة حجة متعدية</a:t>
            </a:r>
          </a:p>
          <a:p>
            <a:pPr algn="just" rtl="1">
              <a:lnSpc>
                <a:spcPct val="150000"/>
              </a:lnSpc>
            </a:pPr>
            <a:r>
              <a:rPr lang="ar-JO" sz="3600" b="1" dirty="0" smtClean="0">
                <a:solidFill>
                  <a:srgbClr val="FFFF00"/>
                </a:solidFill>
                <a:effectLst/>
                <a:latin typeface="Simplified Arabic" panose="02020603050405020304" pitchFamily="18" charset="-78"/>
                <a:cs typeface="Simplified Arabic" panose="02020603050405020304" pitchFamily="18" charset="-78"/>
              </a:rPr>
              <a:t>ان ما يثبت بالشهادة يتعدى الى الجميع، كما هو الحال بالدليل الكتابي</a:t>
            </a:r>
          </a:p>
          <a:p>
            <a:pPr algn="just" rtl="1">
              <a:lnSpc>
                <a:spcPct val="150000"/>
              </a:lnSpc>
            </a:pPr>
            <a:r>
              <a:rPr lang="ar-JO" sz="3600" b="1" dirty="0" smtClean="0">
                <a:solidFill>
                  <a:srgbClr val="FFFF00"/>
                </a:solidFill>
                <a:effectLst/>
                <a:latin typeface="Simplified Arabic" panose="02020603050405020304" pitchFamily="18" charset="-78"/>
                <a:cs typeface="Simplified Arabic" panose="02020603050405020304" pitchFamily="18" charset="-78"/>
              </a:rPr>
              <a:t>نصت المادة 79:</a:t>
            </a:r>
          </a:p>
          <a:p>
            <a:pPr marL="0" indent="0" algn="just" rtl="1">
              <a:lnSpc>
                <a:spcPct val="150000"/>
              </a:lnSpc>
              <a:buNone/>
            </a:pPr>
            <a:r>
              <a:rPr lang="ar-JO" sz="3600" b="1" dirty="0" smtClean="0">
                <a:solidFill>
                  <a:srgbClr val="FFFF00"/>
                </a:solidFill>
                <a:effectLst/>
                <a:latin typeface="Simplified Arabic" panose="02020603050405020304" pitchFamily="18" charset="-78"/>
                <a:cs typeface="Simplified Arabic" panose="02020603050405020304" pitchFamily="18" charset="-78"/>
              </a:rPr>
              <a:t>	«الكتابة والشهادة والقرائن القاطعة والمعاينة والخبرة 	حجة متعدية والاقرار حجة قاصرة على المقر.»</a:t>
            </a:r>
            <a:endParaRPr lang="ar-JO" sz="3600" b="1" dirty="0">
              <a:solidFill>
                <a:srgbClr val="FFFF00"/>
              </a:solidFill>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3274727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990600"/>
            <a:ext cx="8991600" cy="1676400"/>
          </a:xfrm>
        </p:spPr>
        <p:txBody>
          <a:bodyPr>
            <a:normAutofit/>
          </a:bodyPr>
          <a:lstStyle/>
          <a:p>
            <a:pPr algn="ctr" rtl="1">
              <a:lnSpc>
                <a:spcPct val="150000"/>
              </a:lnSpc>
              <a:defRPr/>
            </a:pPr>
            <a:r>
              <a:rPr lang="ar-JO" sz="3600" b="1" dirty="0" smtClean="0">
                <a:solidFill>
                  <a:srgbClr val="FFFF00"/>
                </a:solidFill>
                <a:effectLst/>
                <a:latin typeface="Simplified Arabic" panose="02020603050405020304" pitchFamily="18" charset="-78"/>
                <a:cs typeface="Simplified Arabic" panose="02020603050405020304" pitchFamily="18" charset="-78"/>
              </a:rPr>
              <a:t>شكراً لحسن استماعكم</a:t>
            </a:r>
            <a:endParaRPr lang="en-US" sz="3600" b="1" dirty="0">
              <a:solidFill>
                <a:srgbClr val="FFFF00"/>
              </a:solidFill>
              <a:effectLst/>
              <a:latin typeface="Simplified Arabic" panose="02020603050405020304" pitchFamily="18" charset="-78"/>
              <a:cs typeface="Simplified Arabic" panose="02020603050405020304" pitchFamily="18" charset="-78"/>
            </a:endParaRPr>
          </a:p>
        </p:txBody>
      </p:sp>
      <p:pic>
        <p:nvPicPr>
          <p:cNvPr id="5" name="Content Placeholder 3"/>
          <p:cNvPicPr preferRelativeResize="0">
            <a:picLocks noGrp="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3548190" y="2720309"/>
            <a:ext cx="2047619" cy="2047619"/>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53</a:t>
            </a:fld>
            <a:endParaRPr lang="en-US" altLang="en-US" dirty="0"/>
          </a:p>
        </p:txBody>
      </p:sp>
    </p:spTree>
    <p:extLst>
      <p:ext uri="{BB962C8B-B14F-4D97-AF65-F5344CB8AC3E}">
        <p14:creationId xmlns:p14="http://schemas.microsoft.com/office/powerpoint/2010/main" val="2693126933"/>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756873" y="990600"/>
            <a:ext cx="7924800" cy="5598368"/>
          </a:xfrm>
          <a:prstGeom prst="rect">
            <a:avLst/>
          </a:prstGeom>
        </p:spPr>
        <p:txBody>
          <a:bodyPr>
            <a:normAutofit/>
          </a:bodyPr>
          <a:lstStyle/>
          <a:p>
            <a:pPr algn="just" rtl="1">
              <a:lnSpc>
                <a:spcPct val="150000"/>
              </a:lnSpc>
            </a:pPr>
            <a:r>
              <a:rPr lang="ar-JO" sz="3600" b="1" dirty="0" smtClean="0">
                <a:solidFill>
                  <a:srgbClr val="FFFF00"/>
                </a:solidFill>
                <a:effectLst/>
                <a:latin typeface="Simplified Arabic" panose="02020603050405020304" pitchFamily="18" charset="-78"/>
                <a:cs typeface="Simplified Arabic" panose="02020603050405020304" pitchFamily="18" charset="-78"/>
              </a:rPr>
              <a:t>وعليه فان السند لا يكتسب صفة الرسمية لا يكون له الا قيمة السند العادي متى كان ذوو الشأن قد وقعوه بإمضاءاتهم او اختامهم او بصمات اصابعهم.</a:t>
            </a: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3128856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11560" y="476672"/>
            <a:ext cx="7924800" cy="4114800"/>
          </a:xfrm>
          <a:prstGeom prst="rect">
            <a:avLst/>
          </a:prstGeom>
        </p:spPr>
        <p:txBody>
          <a:bodyPr>
            <a:normAutofit/>
          </a:bodyPr>
          <a:lstStyle/>
          <a:p>
            <a:pPr algn="just" rtl="1">
              <a:lnSpc>
                <a:spcPct val="150000"/>
              </a:lnSpc>
            </a:pPr>
            <a:r>
              <a:rPr lang="ar-JO" sz="3600" b="1" dirty="0">
                <a:solidFill>
                  <a:srgbClr val="FFFF00"/>
                </a:solidFill>
                <a:effectLst/>
                <a:latin typeface="Simplified Arabic" panose="02020603050405020304" pitchFamily="18" charset="-78"/>
                <a:cs typeface="Simplified Arabic" panose="02020603050405020304" pitchFamily="18" charset="-78"/>
              </a:rPr>
              <a:t>حجية السندات الرسمية في مواجهة الناس كافة سواء اكانوا ذوي الشأن ام الغير منبثقة من حكم القانون الذي افترض صحة هذه السندات والتي يدل مظهرها الخارجي على انها سندات رسمية .</a:t>
            </a:r>
          </a:p>
          <a:p>
            <a:pPr algn="just" rtl="1">
              <a:lnSpc>
                <a:spcPct val="150000"/>
              </a:lnSpc>
            </a:pPr>
            <a:endParaRPr lang="ar-JO" sz="3600" b="1" dirty="0">
              <a:solidFill>
                <a:srgbClr val="FFFF00"/>
              </a:solidFill>
              <a:effectLst/>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5279542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rtl="1"/>
            <a:r>
              <a:rPr lang="ar-JO" sz="3600" b="1" dirty="0">
                <a:solidFill>
                  <a:schemeClr val="bg1"/>
                </a:solidFill>
                <a:effectLst/>
                <a:latin typeface="Simplified Arabic" panose="02020603050405020304" pitchFamily="18" charset="-78"/>
                <a:cs typeface="Simplified Arabic" panose="02020603050405020304" pitchFamily="18" charset="-78"/>
              </a:rPr>
              <a:t>الأسناد العادية</a:t>
            </a:r>
            <a:r>
              <a:rPr lang="en-US" sz="3600" b="1" dirty="0">
                <a:solidFill>
                  <a:schemeClr val="bg1"/>
                </a:solidFill>
                <a:effectLst/>
                <a:latin typeface="Simplified Arabic" panose="02020603050405020304" pitchFamily="18" charset="-78"/>
                <a:cs typeface="Simplified Arabic" panose="02020603050405020304" pitchFamily="18" charset="-78"/>
              </a:rPr>
              <a:t/>
            </a:r>
            <a:br>
              <a:rPr lang="en-US" sz="3600" b="1" dirty="0">
                <a:solidFill>
                  <a:schemeClr val="bg1"/>
                </a:solidFill>
                <a:effectLst/>
                <a:latin typeface="Simplified Arabic" panose="02020603050405020304" pitchFamily="18" charset="-78"/>
                <a:cs typeface="Simplified Arabic" panose="02020603050405020304" pitchFamily="18" charset="-78"/>
              </a:rPr>
            </a:br>
            <a:endParaRPr lang="ar-JO" sz="3600" b="1" dirty="0">
              <a:solidFill>
                <a:schemeClr val="bg1"/>
              </a:solidFill>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600200"/>
            <a:ext cx="7924800" cy="4114800"/>
          </a:xfrm>
          <a:prstGeom prst="rect">
            <a:avLst/>
          </a:prstGeom>
        </p:spPr>
        <p:txBody>
          <a:bodyPr>
            <a:normAutofit/>
          </a:bodyPr>
          <a:lstStyle/>
          <a:p>
            <a:pPr lvl="0" algn="just" rtl="1">
              <a:lnSpc>
                <a:spcPct val="150000"/>
              </a:lnSpc>
            </a:pPr>
            <a:r>
              <a:rPr lang="ar-JO" sz="3600" b="1" dirty="0">
                <a:solidFill>
                  <a:srgbClr val="FFFF00"/>
                </a:solidFill>
                <a:effectLst/>
                <a:latin typeface="Simplified Arabic" panose="02020603050405020304" pitchFamily="18" charset="-78"/>
                <a:cs typeface="Simplified Arabic" panose="02020603050405020304" pitchFamily="18" charset="-78"/>
              </a:rPr>
              <a:t>السند العادي هو محرر مكتوب يشتمل على توقيع من صدر عنه أو على خاتمه أو بصمة إصبعه وليس له صفة السند الرسمي .</a:t>
            </a:r>
            <a:endParaRPr lang="en-US" sz="3600" b="1" dirty="0">
              <a:solidFill>
                <a:srgbClr val="FFFF00"/>
              </a:solidFill>
              <a:effectLst/>
              <a:latin typeface="Simplified Arabic" panose="02020603050405020304" pitchFamily="18" charset="-78"/>
              <a:cs typeface="Simplified Arabic" panose="02020603050405020304" pitchFamily="18" charset="-78"/>
            </a:endParaRPr>
          </a:p>
          <a:p>
            <a:pPr algn="just" rtl="1">
              <a:lnSpc>
                <a:spcPct val="150000"/>
              </a:lnSpc>
            </a:pPr>
            <a:endParaRPr lang="ar-JO" sz="3600" b="1" dirty="0">
              <a:solidFill>
                <a:srgbClr val="FFFF00"/>
              </a:solidFill>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7861526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rtl="1"/>
            <a:endParaRPr lang="ar-JO" sz="3600" b="1">
              <a:solidFill>
                <a:srgbClr val="FFFF00"/>
              </a:solidFill>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600200"/>
            <a:ext cx="7924800" cy="4114800"/>
          </a:xfrm>
          <a:prstGeom prst="rect">
            <a:avLst/>
          </a:prstGeom>
        </p:spPr>
        <p:txBody>
          <a:bodyPr>
            <a:normAutofit fontScale="92500"/>
          </a:bodyPr>
          <a:lstStyle/>
          <a:p>
            <a:pPr algn="just" rtl="1">
              <a:lnSpc>
                <a:spcPct val="150000"/>
              </a:lnSpc>
            </a:pPr>
            <a:r>
              <a:rPr lang="ar-JO" sz="3600" b="1" dirty="0">
                <a:solidFill>
                  <a:srgbClr val="FFFF00"/>
                </a:solidFill>
                <a:latin typeface="Simplified Arabic" panose="02020603050405020304" pitchFamily="18" charset="-78"/>
                <a:cs typeface="Simplified Arabic" panose="02020603050405020304" pitchFamily="18" charset="-78"/>
              </a:rPr>
              <a:t>هذا السند العادي صادر عن الأشخاص عاديون ولا يتدخل اي موظف الرسمي في صنعه.</a:t>
            </a:r>
            <a:endParaRPr lang="en-US" sz="3600" b="1" dirty="0">
              <a:solidFill>
                <a:srgbClr val="FFFF00"/>
              </a:solidFill>
              <a:latin typeface="Simplified Arabic" panose="02020603050405020304" pitchFamily="18" charset="-78"/>
              <a:cs typeface="Simplified Arabic" panose="02020603050405020304" pitchFamily="18" charset="-78"/>
            </a:endParaRPr>
          </a:p>
          <a:p>
            <a:pPr lvl="0" algn="just" rtl="1">
              <a:lnSpc>
                <a:spcPct val="150000"/>
              </a:lnSpc>
            </a:pPr>
            <a:endParaRPr lang="en-US" sz="3600" b="1" dirty="0" smtClean="0">
              <a:solidFill>
                <a:srgbClr val="FFFF00"/>
              </a:solidFill>
              <a:effectLst/>
              <a:latin typeface="Simplified Arabic" panose="02020603050405020304" pitchFamily="18" charset="-78"/>
              <a:cs typeface="Simplified Arabic" panose="02020603050405020304" pitchFamily="18" charset="-78"/>
            </a:endParaRPr>
          </a:p>
          <a:p>
            <a:pPr lvl="0" algn="just" rtl="1">
              <a:lnSpc>
                <a:spcPct val="150000"/>
              </a:lnSpc>
            </a:pPr>
            <a:r>
              <a:rPr lang="ar-JO" sz="3600" b="1" dirty="0" smtClean="0">
                <a:solidFill>
                  <a:srgbClr val="FFFF00"/>
                </a:solidFill>
                <a:effectLst/>
                <a:latin typeface="Simplified Arabic" panose="02020603050405020304" pitchFamily="18" charset="-78"/>
                <a:cs typeface="Simplified Arabic" panose="02020603050405020304" pitchFamily="18" charset="-78"/>
              </a:rPr>
              <a:t>لهذه </a:t>
            </a:r>
            <a:r>
              <a:rPr lang="ar-JO" sz="3600" b="1" dirty="0">
                <a:solidFill>
                  <a:srgbClr val="FFFF00"/>
                </a:solidFill>
                <a:effectLst/>
                <a:latin typeface="Simplified Arabic" panose="02020603050405020304" pitchFamily="18" charset="-78"/>
                <a:cs typeface="Simplified Arabic" panose="02020603050405020304" pitchFamily="18" charset="-78"/>
              </a:rPr>
              <a:t>السندات قوة في الإثبات وتكون دليلاً كاملاً في مواجهة من وقعها أو ختمها بخاتمه أو بصمة إصبعه.</a:t>
            </a:r>
            <a:endParaRPr lang="en-US" sz="3600" b="1" dirty="0">
              <a:solidFill>
                <a:srgbClr val="FFFF00"/>
              </a:solidFill>
              <a:effectLst/>
              <a:latin typeface="Simplified Arabic" panose="02020603050405020304" pitchFamily="18" charset="-78"/>
              <a:cs typeface="Simplified Arabic" panose="02020603050405020304" pitchFamily="18" charset="-78"/>
            </a:endParaRPr>
          </a:p>
          <a:p>
            <a:pPr algn="just" rtl="1">
              <a:lnSpc>
                <a:spcPct val="150000"/>
              </a:lnSpc>
            </a:pPr>
            <a:endParaRPr lang="ar-JO" sz="3600" b="1" dirty="0">
              <a:solidFill>
                <a:srgbClr val="FFFF00"/>
              </a:solidFill>
              <a:effectLst/>
              <a:latin typeface="Simplified Arabic" panose="02020603050405020304" pitchFamily="18" charset="-78"/>
              <a:cs typeface="Simplified Arabic" panose="02020603050405020304" pitchFamily="18" charset="-78"/>
            </a:endParaRPr>
          </a:p>
        </p:txBody>
      </p:sp>
      <p:pic>
        <p:nvPicPr>
          <p:cNvPr id="6" name="Picture 5">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1199066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
  <TotalTime>18311</TotalTime>
  <Words>1574</Words>
  <Application>Microsoft Office PowerPoint</Application>
  <PresentationFormat>On-screen Show (4:3)</PresentationFormat>
  <Paragraphs>118</Paragraphs>
  <Slides>53</Slides>
  <Notes>1</Notes>
  <HiddenSlides>0</HiddenSlides>
  <MMClips>0</MMClips>
  <ScaleCrop>false</ScaleCrop>
  <HeadingPairs>
    <vt:vector size="4" baseType="variant">
      <vt:variant>
        <vt:lpstr>Theme</vt:lpstr>
      </vt:variant>
      <vt:variant>
        <vt:i4>1</vt:i4>
      </vt:variant>
      <vt:variant>
        <vt:lpstr>Slide Titles</vt:lpstr>
      </vt:variant>
      <vt:variant>
        <vt:i4>53</vt:i4>
      </vt:variant>
    </vt:vector>
  </HeadingPairs>
  <TitlesOfParts>
    <vt:vector size="54" baseType="lpstr">
      <vt:lpstr>Concourse</vt:lpstr>
      <vt:lpstr>ادلة الاثبات: الأدلة الكتابية والشهادة</vt:lpstr>
      <vt:lpstr>PowerPoint Presentation</vt:lpstr>
      <vt:lpstr>PowerPoint Presentation</vt:lpstr>
      <vt:lpstr>الأسناد الرسمية </vt:lpstr>
      <vt:lpstr>PowerPoint Presentation</vt:lpstr>
      <vt:lpstr>PowerPoint Presentation</vt:lpstr>
      <vt:lpstr>PowerPoint Presentation</vt:lpstr>
      <vt:lpstr>الأسناد العادية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الأوراق غير الموقع عليها </vt:lpstr>
      <vt:lpstr>1. الرسائل والبرقيات</vt:lpstr>
      <vt:lpstr>PowerPoint Presentation</vt:lpstr>
      <vt:lpstr>2. الدفاتر والاوراق الخاصة</vt:lpstr>
      <vt:lpstr>3.الدفاتر التجارية</vt:lpstr>
      <vt:lpstr>PowerPoint Presentation</vt:lpstr>
      <vt:lpstr>PowerPoint Presentation</vt:lpstr>
      <vt:lpstr>الشهادة</vt:lpstr>
      <vt:lpstr>PowerPoint Presentation</vt:lpstr>
      <vt:lpstr>PowerPoint Presentation</vt:lpstr>
      <vt:lpstr>PowerPoint Presentation</vt:lpstr>
      <vt:lpstr>PowerPoint Presentation</vt:lpstr>
      <vt:lpstr>شروط الاثبات بالشهادة</vt:lpstr>
      <vt:lpstr>PowerPoint Presentation</vt:lpstr>
      <vt:lpstr>PowerPoint Presentation</vt:lpstr>
      <vt:lpstr>PowerPoint Presentation</vt:lpstr>
      <vt:lpstr>PowerPoint Presentation</vt:lpstr>
      <vt:lpstr>PowerPoint Presentation</vt:lpstr>
      <vt:lpstr>PowerPoint Presentation</vt:lpstr>
      <vt:lpstr>نطاق الاثبات بالشهادة</vt:lpstr>
      <vt:lpstr>حالات الاثبات بالشهادة اصلاً</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حالات الاثبات بالشهادة استثناءً</vt:lpstr>
      <vt:lpstr>خصائص الاثبات بالشهادة</vt:lpstr>
      <vt:lpstr>PowerPoint Presentation</vt:lpstr>
      <vt:lpstr>PowerPoint Presentation</vt:lpstr>
      <vt:lpstr>PowerPoint Presentation</vt:lpstr>
      <vt:lpstr>PowerPoint Presentation</vt:lpstr>
      <vt:lpstr>شكراً لحسن استماعكم</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Kholood Al-Awatli</cp:lastModifiedBy>
  <cp:revision>359</cp:revision>
  <dcterms:created xsi:type="dcterms:W3CDTF">2016-01-06T11:52:01Z</dcterms:created>
  <dcterms:modified xsi:type="dcterms:W3CDTF">2019-02-10T07:58:25Z</dcterms:modified>
</cp:coreProperties>
</file>