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77" r:id="rId2"/>
    <p:sldId id="382" r:id="rId3"/>
    <p:sldId id="384" r:id="rId4"/>
    <p:sldId id="385" r:id="rId5"/>
    <p:sldId id="386" r:id="rId6"/>
    <p:sldId id="387" r:id="rId7"/>
    <p:sldId id="388" r:id="rId8"/>
    <p:sldId id="389" r:id="rId9"/>
    <p:sldId id="390" r:id="rId10"/>
    <p:sldId id="391" r:id="rId11"/>
    <p:sldId id="392" r:id="rId12"/>
    <p:sldId id="393" r:id="rId13"/>
    <p:sldId id="394" r:id="rId14"/>
    <p:sldId id="395" r:id="rId15"/>
    <p:sldId id="396" r:id="rId16"/>
    <p:sldId id="397" r:id="rId17"/>
    <p:sldId id="398" r:id="rId18"/>
    <p:sldId id="399" r:id="rId19"/>
    <p:sldId id="417" r:id="rId20"/>
    <p:sldId id="400" r:id="rId21"/>
    <p:sldId id="402" r:id="rId22"/>
    <p:sldId id="403" r:id="rId23"/>
    <p:sldId id="404" r:id="rId24"/>
    <p:sldId id="405" r:id="rId25"/>
    <p:sldId id="406" r:id="rId26"/>
    <p:sldId id="407" r:id="rId27"/>
    <p:sldId id="408" r:id="rId28"/>
    <p:sldId id="409" r:id="rId29"/>
    <p:sldId id="410" r:id="rId30"/>
    <p:sldId id="411" r:id="rId31"/>
    <p:sldId id="412" r:id="rId32"/>
    <p:sldId id="413" r:id="rId33"/>
    <p:sldId id="414" r:id="rId34"/>
    <p:sldId id="415" r:id="rId35"/>
    <p:sldId id="416" r:id="rId36"/>
    <p:sldId id="290"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p:scale>
          <a:sx n="85" d="100"/>
          <a:sy n="85" d="100"/>
        </p:scale>
        <p:origin x="-744" y="-72"/>
      </p:cViewPr>
      <p:guideLst>
        <p:guide orient="horz" pos="2160"/>
        <p:guide pos="2880"/>
      </p:guideLst>
    </p:cSldViewPr>
  </p:slideViewPr>
  <p:outlineViewPr>
    <p:cViewPr>
      <p:scale>
        <a:sx n="33" d="100"/>
        <a:sy n="33" d="100"/>
      </p:scale>
      <p:origin x="0" y="-6250"/>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2/10/2019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36</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0821418-A94B-4D65-8D13-9FC80F4D242A}" type="datetime1">
              <a:rPr lang="en-US" smtClean="0"/>
              <a:t>2/10/2019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BB2625C7-B6F9-4920-B7BF-85051A60F40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7B5CA01F-0FB7-49A4-ADBA-D7431819CD36}"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5F72DFCC-6357-4217-A264-303CDB95C321}" type="datetime1">
              <a:rPr lang="en-US" smtClean="0"/>
              <a:t>2/10/2019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FD776970-CCDD-49B5-BB61-714ED63D08FB}" type="datetime1">
              <a:rPr lang="en-US" smtClean="0"/>
              <a:t>2/10/2019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E9B7E1C7-92B0-4338-829C-EC3CF598CE12}"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CFDEE32D-0563-49FE-90E0-6B9979261FCA}" type="datetime1">
              <a:rPr lang="en-US" smtClean="0"/>
              <a:t>2/10/2019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808C8EFD-EB4C-4315-88C9-C81A89690272}" type="datetime1">
              <a:rPr lang="en-US" smtClean="0"/>
              <a:t>2/10/2019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15C484F-542B-4BDD-B3C9-26002BBCED01}" type="datetime1">
              <a:rPr lang="en-US" smtClean="0"/>
              <a:t>2/10/2019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A8C538A7-AF93-412F-8E5E-CA2E9010A4FD}" type="datetime1">
              <a:rPr lang="en-US" smtClean="0"/>
              <a:t>2/10/2019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FA34BB9E-9485-4C4C-812D-1E449BC77915}" type="datetime1">
              <a:rPr lang="en-US" smtClean="0"/>
              <a:t>2/10/2019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F6D7A578-3D5C-4214-875F-3C20DFAEEBEB}" type="datetime1">
              <a:rPr lang="en-US" smtClean="0"/>
              <a:t>2/10/2019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a:bodyPr>
          <a:lstStyle/>
          <a:p>
            <a:pPr algn="ctr" rtl="1"/>
            <a:r>
              <a:rPr lang="ar-JO" sz="4400" b="1" smtClean="0">
                <a:solidFill>
                  <a:srgbClr val="FFFF00"/>
                </a:solidFill>
                <a:effectLst/>
                <a:latin typeface="Simplified Arabic" panose="02020603050405020304" pitchFamily="18" charset="-78"/>
                <a:cs typeface="Simplified Arabic" panose="02020603050405020304" pitchFamily="18" charset="-78"/>
              </a:rPr>
              <a:t>محل الاثبات</a:t>
            </a:r>
            <a:endParaRPr lang="en-US" sz="4400" b="1" dirty="0">
              <a:solidFill>
                <a:srgbClr val="FFFF00"/>
              </a:solidFill>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4213" y="333375"/>
            <a:ext cx="7924800" cy="4114800"/>
          </a:xfrm>
          <a:prstGeom prst="rect">
            <a:avLst/>
          </a:prstGeom>
        </p:spPr>
        <p:txBody>
          <a:bodyPr>
            <a:noAutofit/>
          </a:bodyPr>
          <a:lstStyle/>
          <a:p>
            <a:pPr algn="just" rtl="1" eaLnBrk="1" hangingPunct="1">
              <a:lnSpc>
                <a:spcPct val="150000"/>
              </a:lnSpc>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اذا اشارت قواعد الاسناد الوطنية في قانون القاضي الى تطبيق قانون اجنبي في نزاع مشوب بعنصر اجنبي ، لا بد من القيام بإثبات هذا القانون ومن ثم حسم النزاع به ما لم يوجد مانع من موانع تطبيقه. </a:t>
            </a:r>
          </a:p>
          <a:p>
            <a:pPr algn="just" rtl="1" eaLnBrk="1" hangingPunct="1">
              <a:lnSpc>
                <a:spcPct val="150000"/>
              </a:lnSpc>
              <a:defRPr/>
            </a:pPr>
            <a:r>
              <a:rPr lang="ar-JO" sz="3600" b="1" dirty="0" smtClean="0">
                <a:solidFill>
                  <a:schemeClr val="bg1"/>
                </a:solidFill>
                <a:effectLst/>
                <a:latin typeface="Simplified Arabic" panose="02020603050405020304" pitchFamily="18" charset="-78"/>
                <a:cs typeface="Simplified Arabic" panose="02020603050405020304" pitchFamily="18" charset="-78"/>
              </a:rPr>
              <a:t>على من يقع عبء القيام بهذا الاثبات؟ </a:t>
            </a:r>
            <a:r>
              <a:rPr lang="ar-JO" altLang="ar-JO" sz="3600" b="1" dirty="0" smtClean="0">
                <a:solidFill>
                  <a:schemeClr val="bg1"/>
                </a:solidFill>
                <a:effectLst/>
                <a:latin typeface="Simplified Arabic" panose="02020603050405020304" pitchFamily="18" charset="-78"/>
                <a:cs typeface="Simplified Arabic" panose="02020603050405020304" pitchFamily="18" charset="-78"/>
              </a:rPr>
              <a:t>هل يفترض في القاضي العلم بالقانون الأجنبي ؟ </a:t>
            </a:r>
            <a:endParaRPr lang="en-US" altLang="ar-JO" sz="3600" b="1" dirty="0" smtClean="0">
              <a:solidFill>
                <a:schemeClr val="bg1"/>
              </a:solidFill>
              <a:effectLst/>
              <a:latin typeface="Simplified Arabic" panose="02020603050405020304" pitchFamily="18" charset="-78"/>
              <a:cs typeface="Simplified Arabic" panose="02020603050405020304" pitchFamily="18" charset="-78"/>
            </a:endParaRPr>
          </a:p>
          <a:p>
            <a:pPr algn="just" rtl="1" eaLnBrk="1" hangingPunct="1">
              <a:lnSpc>
                <a:spcPct val="150000"/>
              </a:lnSpc>
              <a:defRPr/>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010788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31913" y="28575"/>
            <a:ext cx="6491287" cy="1143000"/>
          </a:xfrm>
        </p:spPr>
        <p:txBody>
          <a:bodyPr>
            <a:normAutofit fontScale="90000"/>
          </a:bodyPr>
          <a:lstStyle/>
          <a:p>
            <a:pPr algn="r" rtl="1" eaLnBrk="1" fontAlgn="auto" hangingPunct="1">
              <a:spcAft>
                <a:spcPts val="0"/>
              </a:spcAft>
              <a:defRPr/>
            </a:pPr>
            <a:r>
              <a:rPr lang="ar-JO" alt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الاتجاه الأول </a:t>
            </a:r>
            <a:r>
              <a:rPr lang="ar-JO" alt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 القانون </a:t>
            </a:r>
            <a:r>
              <a:rPr lang="ar-JO" alt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الأجنبي مسألة </a:t>
            </a:r>
            <a:r>
              <a:rPr lang="ar-JO" alt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قانون</a:t>
            </a:r>
            <a:endParaRPr lang="en-US" altLang="ar-JO"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14338" name="Content Placeholder 1"/>
          <p:cNvSpPr>
            <a:spLocks noGrp="1"/>
          </p:cNvSpPr>
          <p:nvPr>
            <p:ph sz="quarter" idx="4294967295"/>
          </p:nvPr>
        </p:nvSpPr>
        <p:spPr>
          <a:xfrm>
            <a:off x="395288" y="1196975"/>
            <a:ext cx="8229600" cy="4857750"/>
          </a:xfrm>
          <a:prstGeom prst="rect">
            <a:avLst/>
          </a:prstGeom>
        </p:spPr>
        <p:txBody>
          <a:bodyPr/>
          <a:lstStyle/>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يذهب هذا الرأي الى انه عندما تشير قواعد الاسناد الوطنية الى تطبيق قانون اجنبي معين في نزاع مشوب بعنصر اجنبي، على القاضي الوطني  وفق هذا الاتجاه ان يرجع الى هذا القانون ويقوم </a:t>
            </a:r>
            <a:r>
              <a:rPr lang="ar-JO" altLang="ar-JO" sz="3600" b="1" dirty="0" err="1" smtClean="0">
                <a:solidFill>
                  <a:srgbClr val="FFFF00"/>
                </a:solidFill>
                <a:effectLst/>
                <a:latin typeface="Simplified Arabic" panose="02020603050405020304" pitchFamily="18" charset="-78"/>
                <a:cs typeface="Simplified Arabic" panose="02020603050405020304" pitchFamily="18" charset="-78"/>
              </a:rPr>
              <a:t>باثباته</a:t>
            </a: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 وتفسيره وتطبيقه </a:t>
            </a:r>
            <a:r>
              <a:rPr lang="ar-JO" alt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تلقاء نفسه دون الحاجة إلى الى طلب من احد الخصوم .</a:t>
            </a:r>
            <a:endParaRPr lang="en-US" alt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0" indent="0" algn="just" rtl="1" eaLnBrk="1" fontAlgn="auto" hangingPunct="1">
              <a:lnSpc>
                <a:spcPct val="150000"/>
              </a:lnSpc>
              <a:buFont typeface="Arial" panose="020B0604020202020204" pitchFamily="34" charset="0"/>
              <a:buNone/>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186472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8">
                                            <p:txEl>
                                              <p:pRg st="0" end="0"/>
                                            </p:txEl>
                                          </p:spTgt>
                                        </p:tgtEl>
                                        <p:attrNameLst>
                                          <p:attrName>style.visibility</p:attrName>
                                        </p:attrNameLst>
                                      </p:cBhvr>
                                      <p:to>
                                        <p:strVal val="visible"/>
                                      </p:to>
                                    </p:set>
                                    <p:anim calcmode="lin" valueType="num">
                                      <p:cBhvr additive="base">
                                        <p:cTn id="13" dur="500" fill="hold"/>
                                        <p:tgtEl>
                                          <p:spTgt spid="14338">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433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908050"/>
            <a:ext cx="7924800" cy="4806950"/>
          </a:xfrm>
          <a:prstGeom prst="rect">
            <a:avLst/>
          </a:prstGeom>
        </p:spPr>
        <p:txBody>
          <a:bodyPr/>
          <a:lstStyle/>
          <a:p>
            <a:pPr algn="just" rtl="1" eaLnBrk="1" fontAlgn="auto" hangingPunct="1">
              <a:lnSpc>
                <a:spcPct val="150000"/>
              </a:lnSpc>
              <a:defRPr/>
            </a:pPr>
            <a:r>
              <a:rPr lang="ar-JO" altLang="ar-JO" sz="3600" b="1" dirty="0">
                <a:solidFill>
                  <a:srgbClr val="FFFF00"/>
                </a:solidFill>
                <a:effectLst/>
                <a:latin typeface="Simplified Arabic" panose="02020603050405020304" pitchFamily="18" charset="-78"/>
                <a:cs typeface="Simplified Arabic" panose="02020603050405020304" pitchFamily="18" charset="-78"/>
              </a:rPr>
              <a:t> عبء الإثبات يقع على القاضي وحده .</a:t>
            </a:r>
            <a:endParaRPr lang="en-US" altLang="ar-JO" sz="3600" b="1" dirty="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البحث عن القانون الاجنبي المختص والتثبت من وجوده وتفسيره وتطبيقه مهمة تقع على عاتق القاضي لا عاتق المتقاضين</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20590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914400" y="152400"/>
            <a:ext cx="7924800" cy="5267325"/>
          </a:xfrm>
          <a:prstGeom prst="rect">
            <a:avLst/>
          </a:prstGeom>
        </p:spPr>
        <p:txBody>
          <a:bodyPr/>
          <a:lstStyle/>
          <a:p>
            <a:pPr algn="just" rtl="1" eaLnBrk="1" fontAlgn="auto" hangingPunct="1">
              <a:lnSpc>
                <a:spcPct val="150000"/>
              </a:lnSpc>
              <a:defRPr/>
            </a:pPr>
            <a:r>
              <a:rPr lang="ar-JO" altLang="ar-JO" sz="3200" b="1" dirty="0">
                <a:solidFill>
                  <a:srgbClr val="FFFF00"/>
                </a:solidFill>
                <a:effectLst/>
                <a:latin typeface="Simplified Arabic" panose="02020603050405020304" pitchFamily="18" charset="-78"/>
                <a:cs typeface="Simplified Arabic" panose="02020603050405020304" pitchFamily="18" charset="-78"/>
              </a:rPr>
              <a:t>قضت محكمة التمييز الأردنية في القرار رقم 539/83 لسنة 1983 أنه : " أن الرأي الراجح الذي يتفق عليه الفقه والقضاء يقضي بأن القانون الأجنبي الواجب التطبيق أمام القضاء الوطني يحتفظ أمام القضاء الوطني بصفته القانونية ولا يعتبر من الوقائع التي يتوجب على الخصم تقديم الدليل على وجوده وأن المحكمة الوطنية التي تنظر في الدعوى هي المكلفة بالبحث عن القانون الأجنبي وتطبيقه كما تطبق القانون المحلي "</a:t>
            </a:r>
            <a:endParaRPr lang="ar-JO" sz="32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58510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4213" y="1125538"/>
            <a:ext cx="7924800" cy="4114800"/>
          </a:xfrm>
          <a:prstGeom prst="rect">
            <a:avLst/>
          </a:prstGeom>
        </p:spPr>
        <p:txBody>
          <a:bodyPr>
            <a:noAutofit/>
          </a:bodyPr>
          <a:lstStyle/>
          <a:p>
            <a:pPr algn="just" rtl="1" eaLnBrk="1" fontAlgn="auto" hangingPunct="1">
              <a:lnSpc>
                <a:spcPct val="150000"/>
              </a:lnSpc>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لا يفقد القانون الاجنبي المختص صفته كقانون ملزم، بل يعد بمنزلة القانون الوطني </a:t>
            </a:r>
            <a:r>
              <a:rPr lang="ar-JO" sz="3600" b="1" dirty="0" smtClean="0">
                <a:solidFill>
                  <a:srgbClr val="FFFF00"/>
                </a:solidFill>
                <a:effectLst/>
                <a:latin typeface="Simplified Arabic" panose="02020603050405020304" pitchFamily="18" charset="-78"/>
                <a:cs typeface="Simplified Arabic" panose="02020603050405020304" pitchFamily="18" charset="-78"/>
              </a:rPr>
              <a:t>وجزءً </a:t>
            </a:r>
            <a:r>
              <a:rPr lang="ar-JO" sz="3600" b="1" dirty="0" smtClean="0">
                <a:solidFill>
                  <a:srgbClr val="FFFF00"/>
                </a:solidFill>
                <a:effectLst/>
                <a:latin typeface="Simplified Arabic" panose="02020603050405020304" pitchFamily="18" charset="-78"/>
                <a:cs typeface="Simplified Arabic" panose="02020603050405020304" pitchFamily="18" charset="-78"/>
              </a:rPr>
              <a:t>منه او كما قيل متجنساً بجنسيته ومتمتعا بصفاته طالما تقرر تطبيقه بأمر من قواعد اسناد وطنية.</a:t>
            </a:r>
          </a:p>
          <a:p>
            <a:pPr algn="just" rtl="1" eaLnBrk="1" fontAlgn="auto" hangingPunct="1">
              <a:lnSpc>
                <a:spcPct val="150000"/>
              </a:lnSpc>
              <a:defRPr/>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002719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49275"/>
            <a:ext cx="7924800" cy="5165725"/>
          </a:xfrm>
          <a:prstGeom prst="rect">
            <a:avLst/>
          </a:prstGeom>
        </p:spPr>
        <p:txBody>
          <a:bodyPr/>
          <a:lstStyle/>
          <a:p>
            <a:pPr algn="just" rtl="1" eaLnBrk="1" fontAlgn="auto" hangingPunct="1">
              <a:lnSpc>
                <a:spcPct val="150000"/>
              </a:lnSpc>
              <a:defRPr/>
            </a:pPr>
            <a:r>
              <a:rPr lang="ar-JO" sz="3600" b="1" dirty="0">
                <a:solidFill>
                  <a:srgbClr val="FFFF00"/>
                </a:solidFill>
                <a:effectLst/>
                <a:latin typeface="Simplified Arabic" panose="02020603050405020304" pitchFamily="18" charset="-78"/>
                <a:cs typeface="Simplified Arabic" panose="02020603050405020304" pitchFamily="18" charset="-78"/>
              </a:rPr>
              <a:t>على الرغم مما سبق فانه لا يوجد ما يمنع من لزوم قيام تعاون بين القاضي والخصوم في النزاع المعروض للتوصل الى اثبات القانون الاجنبي </a:t>
            </a:r>
            <a:r>
              <a:rPr lang="ar-JO" sz="3600" b="1" dirty="0" smtClean="0">
                <a:solidFill>
                  <a:srgbClr val="FFFF00"/>
                </a:solidFill>
                <a:effectLst/>
                <a:latin typeface="Simplified Arabic" panose="02020603050405020304" pitchFamily="18" charset="-78"/>
                <a:cs typeface="Simplified Arabic" panose="02020603050405020304" pitchFamily="18" charset="-78"/>
              </a:rPr>
              <a:t>المختص. اجاز </a:t>
            </a:r>
            <a:r>
              <a:rPr lang="ar-JO" sz="3600" b="1" dirty="0">
                <a:solidFill>
                  <a:srgbClr val="FFFF00"/>
                </a:solidFill>
                <a:effectLst/>
                <a:latin typeface="Simplified Arabic" panose="02020603050405020304" pitchFamily="18" charset="-78"/>
                <a:cs typeface="Simplified Arabic" panose="02020603050405020304" pitchFamily="18" charset="-78"/>
              </a:rPr>
              <a:t>قانون اصول المحاكمات المدنية للمحكمة ان تكلف الخصوم بتقديم النصوص التي يستندون اليها مشفوعة بترجمة رسمية.</a:t>
            </a:r>
          </a:p>
          <a:p>
            <a:pPr algn="just" rtl="1" eaLnBrk="1" fontAlgn="auto" hangingPunct="1">
              <a:defRPr/>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41520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549275"/>
            <a:ext cx="7924800" cy="5165725"/>
          </a:xfrm>
          <a:prstGeom prst="rect">
            <a:avLst/>
          </a:prstGeom>
        </p:spPr>
        <p:txBody>
          <a:bodyPr/>
          <a:lstStyle/>
          <a:p>
            <a:pPr algn="just" rtl="1" eaLnBrk="1" fontAlgn="auto" hangingPunct="1">
              <a:lnSpc>
                <a:spcPct val="150000"/>
              </a:lnSpc>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اذا طلب القاضي هذا التعاون من الخصوم وامتنعوا او عجزوا عن القيام به ليس له ان يرفض تطبيقه بحجة عدم قيامهم بإثباته بل يقع عليه عبء البحث عنه والتثبت من وجوده ومن ثم تطبيقه</a:t>
            </a: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85217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sz="quarter" idx="4294967295"/>
          </p:nvPr>
        </p:nvSpPr>
        <p:spPr>
          <a:xfrm>
            <a:off x="304800" y="1371600"/>
            <a:ext cx="8229600" cy="4525963"/>
          </a:xfrm>
          <a:prstGeom prst="rect">
            <a:avLst/>
          </a:prstGeom>
        </p:spPr>
        <p:txBody>
          <a:bodyPr/>
          <a:lstStyle/>
          <a:p>
            <a:pPr algn="just" rtl="1" eaLnBrk="1" fontAlgn="auto" hangingPunct="1">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القانون الأجنبي يعد مسألة من مسائل الواقع فإن على الخصم الذي يتمسك به عبء الإثبات وليس على المحكمة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القاضي غير ملزم بتطبيق القانون الأجنبي من تلقاء نفسه .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sp>
        <p:nvSpPr>
          <p:cNvPr id="20483" name="Rectangle 1"/>
          <p:cNvSpPr>
            <a:spLocks noChangeArrowheads="1"/>
          </p:cNvSpPr>
          <p:nvPr/>
        </p:nvSpPr>
        <p:spPr bwMode="auto">
          <a:xfrm>
            <a:off x="1187450" y="476250"/>
            <a:ext cx="684053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ar-JO" altLang="ar-JO" sz="3600" b="1" dirty="0">
                <a:solidFill>
                  <a:schemeClr val="bg1"/>
                </a:solidFill>
                <a:latin typeface="Simplified Arabic" panose="02020603050405020304" pitchFamily="18" charset="-78"/>
                <a:cs typeface="Simplified Arabic" panose="02020603050405020304" pitchFamily="18" charset="-78"/>
              </a:rPr>
              <a:t>الاتجاه الثاني : </a:t>
            </a:r>
          </a:p>
          <a:p>
            <a:pPr algn="ctr" eaLnBrk="1" hangingPunct="1"/>
            <a:r>
              <a:rPr lang="ar-JO" altLang="ar-JO" sz="3600" b="1" dirty="0">
                <a:solidFill>
                  <a:schemeClr val="bg1"/>
                </a:solidFill>
                <a:latin typeface="Simplified Arabic" panose="02020603050405020304" pitchFamily="18" charset="-78"/>
                <a:cs typeface="Simplified Arabic" panose="02020603050405020304" pitchFamily="18" charset="-78"/>
              </a:rPr>
              <a:t>القانون الأجنبي يعد مسألة واقع:</a:t>
            </a:r>
            <a:endParaRPr lang="en-US" altLang="ar-JO" sz="3600" b="1" dirty="0">
              <a:solidFill>
                <a:schemeClr val="bg1"/>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428758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3"/>
                                        </p:tgtEl>
                                        <p:attrNameLst>
                                          <p:attrName>style.visibility</p:attrName>
                                        </p:attrNameLst>
                                      </p:cBhvr>
                                      <p:to>
                                        <p:strVal val="visible"/>
                                      </p:to>
                                    </p:set>
                                    <p:anim calcmode="lin" valueType="num">
                                      <p:cBhvr additive="base">
                                        <p:cTn id="7" dur="500" fill="hold"/>
                                        <p:tgtEl>
                                          <p:spTgt spid="20483"/>
                                        </p:tgtEl>
                                        <p:attrNameLst>
                                          <p:attrName>ppt_x</p:attrName>
                                        </p:attrNameLst>
                                      </p:cBhvr>
                                      <p:tavLst>
                                        <p:tav tm="0">
                                          <p:val>
                                            <p:strVal val="#ppt_x"/>
                                          </p:val>
                                        </p:tav>
                                        <p:tav tm="100000">
                                          <p:val>
                                            <p:strVal val="#ppt_x"/>
                                          </p:val>
                                        </p:tav>
                                      </p:tavLst>
                                    </p:anim>
                                    <p:anim calcmode="lin" valueType="num">
                                      <p:cBhvr additive="base">
                                        <p:cTn id="8" dur="500" fill="hold"/>
                                        <p:tgtEl>
                                          <p:spTgt spid="2048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362">
                                            <p:txEl>
                                              <p:pRg st="1" end="1"/>
                                            </p:txEl>
                                          </p:spTgt>
                                        </p:tgtEl>
                                        <p:attrNameLst>
                                          <p:attrName>style.visibility</p:attrName>
                                        </p:attrNameLst>
                                      </p:cBhvr>
                                      <p:to>
                                        <p:strVal val="visible"/>
                                      </p:to>
                                    </p:set>
                                    <p:anim calcmode="lin" valueType="num">
                                      <p:cBhvr additive="base">
                                        <p:cTn id="13" dur="500" fill="hold"/>
                                        <p:tgtEl>
                                          <p:spTgt spid="1536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36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2">
                                            <p:txEl>
                                              <p:pRg st="3" end="3"/>
                                            </p:txEl>
                                          </p:spTgt>
                                        </p:tgtEl>
                                        <p:attrNameLst>
                                          <p:attrName>style.visibility</p:attrName>
                                        </p:attrNameLst>
                                      </p:cBhvr>
                                      <p:to>
                                        <p:strVal val="visible"/>
                                      </p:to>
                                    </p:set>
                                    <p:anim calcmode="lin" valueType="num">
                                      <p:cBhvr additive="base">
                                        <p:cTn id="19" dur="500" fill="hold"/>
                                        <p:tgtEl>
                                          <p:spTgt spid="1536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36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P spid="2048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lstStyle/>
          <a:p>
            <a:pPr algn="just" rtl="1" eaLnBrk="1" hangingPunct="1">
              <a:lnSpc>
                <a:spcPct val="150000"/>
              </a:lnSpc>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القاضي ملزم فقط بالتحري عن قواعد قانونه الوطني واثباتها وتفسيرها عند عرض نزاع معين عليه ولكن لا يلزم بمعرفة وتفسير احكام قوانين دول اجنبية .</a:t>
            </a:r>
          </a:p>
          <a:p>
            <a:pPr marL="1828800" lvl="4" indent="0" algn="ctr" rtl="1" eaLnBrk="1" hangingPunct="1">
              <a:lnSpc>
                <a:spcPct val="150000"/>
              </a:lnSpc>
              <a:buFont typeface="Arial" panose="020B0604020202020204" pitchFamily="34" charset="0"/>
              <a:buNone/>
              <a:defRPr/>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96653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1"/>
            <a:endParaRPr lang="en-US" sz="4400" b="1" dirty="0" smtClean="0">
              <a:solidFill>
                <a:srgbClr val="FFFF00"/>
              </a:solidFill>
              <a:latin typeface="Simplified Arabic" panose="02020603050405020304" pitchFamily="18" charset="-78"/>
              <a:cs typeface="Simplified Arabic" panose="02020603050405020304" pitchFamily="18" charset="-78"/>
            </a:endParaRPr>
          </a:p>
          <a:p>
            <a:pPr algn="ctr" rtl="1"/>
            <a:endParaRPr lang="en-US" sz="4400" b="1" dirty="0">
              <a:solidFill>
                <a:srgbClr val="FFFF00"/>
              </a:solidFill>
              <a:latin typeface="Simplified Arabic" panose="02020603050405020304" pitchFamily="18" charset="-78"/>
              <a:cs typeface="Simplified Arabic" panose="02020603050405020304" pitchFamily="18" charset="-78"/>
            </a:endParaRPr>
          </a:p>
          <a:p>
            <a:pPr marL="109537" indent="0" algn="ctr" rtl="1">
              <a:buNone/>
            </a:pPr>
            <a:r>
              <a:rPr lang="ar-JO" sz="44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عبء </a:t>
            </a:r>
            <a:r>
              <a:rPr lang="ar-JO" sz="44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 </a:t>
            </a:r>
          </a:p>
          <a:p>
            <a:endParaRPr lang="en-US" dirty="0"/>
          </a:p>
        </p:txBody>
      </p:sp>
      <p:sp>
        <p:nvSpPr>
          <p:cNvPr id="3" name="Title 2"/>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19</a:t>
            </a:fld>
            <a:endParaRPr lang="en-US" altLang="en-US" dirty="0"/>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0748969"/>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algn="just" rtl="1"/>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2" name="TextBox 1"/>
          <p:cNvSpPr txBox="1"/>
          <p:nvPr/>
        </p:nvSpPr>
        <p:spPr>
          <a:xfrm>
            <a:off x="2057400" y="2590800"/>
            <a:ext cx="5486400" cy="1754326"/>
          </a:xfrm>
          <a:prstGeom prst="rect">
            <a:avLst/>
          </a:prstGeom>
          <a:noFill/>
        </p:spPr>
        <p:txBody>
          <a:bodyPr wrap="square" rtlCol="0">
            <a:spAutoFit/>
          </a:bodyPr>
          <a:lstStyle/>
          <a:p>
            <a:pPr algn="r" rtl="1"/>
            <a:r>
              <a:rPr lang="ar-JO" sz="3600" smtClean="0">
                <a:solidFill>
                  <a:schemeClr val="bg1"/>
                </a:solidFill>
                <a:latin typeface="Simplified Arabic" panose="02020603050405020304" pitchFamily="18" charset="-78"/>
                <a:cs typeface="Simplified Arabic" panose="02020603050405020304" pitchFamily="18" charset="-78"/>
              </a:rPr>
              <a:t>ما هو محل الاثبات ؟</a:t>
            </a:r>
          </a:p>
          <a:p>
            <a:pPr algn="r" rtl="1"/>
            <a:r>
              <a:rPr lang="ar-JO" sz="3600" smtClean="0">
                <a:solidFill>
                  <a:schemeClr val="bg1"/>
                </a:solidFill>
                <a:latin typeface="Simplified Arabic" panose="02020603050405020304" pitchFamily="18" charset="-78"/>
                <a:cs typeface="Simplified Arabic" panose="02020603050405020304" pitchFamily="18" charset="-78"/>
              </a:rPr>
              <a:t>هل القاعدة القانونية محل اثبات في النزاع ؟</a:t>
            </a:r>
            <a:endParaRPr lang="ar-JO" sz="3600" dirty="0" smtClean="0">
              <a:solidFill>
                <a:schemeClr val="bg1"/>
              </a:solidFill>
              <a:latin typeface="Simplified Arabic" panose="02020603050405020304" pitchFamily="18" charset="-78"/>
              <a:cs typeface="Simplified Arabic" panose="02020603050405020304" pitchFamily="18" charset="-78"/>
            </a:endParaRPr>
          </a:p>
        </p:txBody>
      </p:sp>
      <p:sp>
        <p:nvSpPr>
          <p:cNvPr id="4" name="Slide Number Placeholder 3"/>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552" y="692696"/>
            <a:ext cx="7924800" cy="5760640"/>
          </a:xfrm>
          <a:prstGeom prst="rect">
            <a:avLst/>
          </a:prstGeom>
        </p:spPr>
        <p:txBody>
          <a:bodyPr>
            <a:normAutofit/>
          </a:bodyPr>
          <a:lstStyle/>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يقع على الدائن عبء اثبات الحق الذي يطالب به عن طريق اثبات الواقعة المنشئة لهذا الحق.</a:t>
            </a:r>
          </a:p>
          <a:p>
            <a:pPr algn="justLow"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الواقعة محل الاثبات  قد تكون مادية وتكون قانونية .</a:t>
            </a:r>
          </a:p>
          <a:p>
            <a:pPr algn="justLow" rtl="1">
              <a:lnSpc>
                <a:spcPct val="15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046463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rtl="1"/>
            <a:r>
              <a:rPr lang="ar-JO" sz="3600" dirty="0" smtClean="0">
                <a:solidFill>
                  <a:schemeClr val="bg1"/>
                </a:solidFill>
                <a:latin typeface="Simplified Arabic" panose="02020603050405020304" pitchFamily="18" charset="-78"/>
                <a:cs typeface="Simplified Arabic" panose="02020603050405020304" pitchFamily="18" charset="-78"/>
              </a:rPr>
              <a:t>المقصود بعبء الاثبات</a:t>
            </a:r>
            <a:endParaRPr lang="ar-JO" sz="3600" dirty="0">
              <a:solidFill>
                <a:schemeClr val="bg1"/>
              </a:solidFill>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772816"/>
            <a:ext cx="7924800" cy="3942184"/>
          </a:xfrm>
          <a:prstGeom prst="rect">
            <a:avLst/>
          </a:prstGeom>
        </p:spPr>
        <p:txBody>
          <a:bodyPr/>
          <a:lstStyle/>
          <a:p>
            <a:pPr lvl="0" algn="r" rtl="1">
              <a:lnSpc>
                <a:spcPct val="20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يقصد بعبء الإثبات تحديد الخصم الذي يجب عليه أن يقوم بإثبات الواقعة المتنازع عليها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200000"/>
              </a:lnSpc>
            </a:pPr>
            <a:endParaRPr lang="ar-JO" sz="3600" dirty="0">
              <a:solidFill>
                <a:srgbClr val="FFFF00"/>
              </a:solidFill>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13025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476672"/>
            <a:ext cx="7924800" cy="4878288"/>
          </a:xfrm>
          <a:prstGeom prst="rect">
            <a:avLst/>
          </a:prstGeom>
        </p:spPr>
        <p:txBody>
          <a:bodyPr>
            <a:normAutofit/>
          </a:bodyPr>
          <a:lstStyle/>
          <a:p>
            <a:pPr lvl="0" algn="r" rtl="1">
              <a:lnSpc>
                <a:spcPct val="20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يقع عليه عبء الإثبات يكون في مركز أضعف من مركز خصمه إذ يكلفه أمراً إيجابياً بقيامه بإثبات الواقعة المتنازع عليها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lvl="0" algn="r" rtl="1">
              <a:lnSpc>
                <a:spcPct val="20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حين يكتفي خصمه أن يقف موقفاً سلبياً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20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22906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1196752"/>
            <a:ext cx="7924800" cy="4114800"/>
          </a:xfrm>
          <a:prstGeom prst="rect">
            <a:avLst/>
          </a:prstGeom>
        </p:spPr>
        <p:txBody>
          <a:bodyPr>
            <a:normAutofit/>
          </a:bodyPr>
          <a:lstStyle/>
          <a:p>
            <a:pPr lvl="0" algn="r" rtl="1">
              <a:lnSpc>
                <a:spcPct val="200000"/>
              </a:lnSpc>
            </a:pP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هذا ما يفسر الاسم الذي يطلق عليه وهو (عبء الإثبات) لأنه تكليف ثقيل وقد يؤدي إخفاق الملقى على عاتقه هذا العبء </a:t>
            </a: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وأن </a:t>
            </a:r>
            <a:r>
              <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يخسر دعواه .</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200000"/>
              </a:lnSpc>
            </a:pP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80642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836712"/>
            <a:ext cx="7924800" cy="4878288"/>
          </a:xfrm>
          <a:prstGeom prst="rect">
            <a:avLst/>
          </a:prstGeom>
        </p:spPr>
        <p:txBody>
          <a:bodyPr>
            <a:norm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جاء حكم القانون لغايات اثبات الحق بنصوص مؤداها ان على الدائن ان يثبت حقه وللمدين نفيه، هذا النص يكرر القاعدة التي تقول ان «الاصل براءة الذمة».</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72987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908720"/>
            <a:ext cx="7924800" cy="4114800"/>
          </a:xfrm>
          <a:prstGeom prst="rect">
            <a:avLst/>
          </a:prstGeom>
        </p:spPr>
        <p:txBody>
          <a:bodyPr>
            <a:noAutofit/>
          </a:bodyPr>
          <a:lstStyle/>
          <a:p>
            <a:pPr algn="just" rtl="1">
              <a:lnSpc>
                <a:spcPct val="150000"/>
              </a:lnSpc>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تعيين المكلف بعبء الاثبات مهمة جداً لأنه يتوقف عليه مصير الدعوى تأسيساً على ان الحق الذي يتراوح فيما بين طرفي هذه الدعوى ولا يستطيع ايهما ان ينفيه او يثبته مؤداها القاء عبء الاثبات على احدهما ليكون اثره الحكم عليه او الحكم له.</a:t>
            </a:r>
            <a:endParaRPr lang="ar-JO"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407740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lvl="0" algn="r" rtl="1">
              <a:lnSpc>
                <a:spcPct val="20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المبدأ الذي يحكم عبء الإثبات هو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قاعدة: </a:t>
            </a:r>
          </a:p>
          <a:p>
            <a:pPr marL="109537" indent="0" algn="ctr" rtl="1">
              <a:lnSpc>
                <a:spcPct val="200000"/>
              </a:lnSpc>
              <a:buNone/>
            </a:pPr>
            <a:r>
              <a:rPr lang="ar-JO" sz="3600" i="1"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البينة </a:t>
            </a:r>
            <a:r>
              <a:rPr lang="ar-JO" sz="3600" i="1"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على من ادعى واليمين على من أنكر </a:t>
            </a:r>
          </a:p>
          <a:p>
            <a:pPr marL="109537" lvl="0" indent="0" algn="r" rtl="1">
              <a:lnSpc>
                <a:spcPct val="200000"/>
              </a:lnSpc>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20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7" name="Picture 6">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603731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11560" y="260648"/>
            <a:ext cx="7924800" cy="5040560"/>
          </a:xfrm>
          <a:prstGeom prst="rect">
            <a:avLst/>
          </a:prstGeom>
        </p:spPr>
        <p:txBody>
          <a:bodyPr>
            <a:noAutofit/>
          </a:bodyPr>
          <a:lstStyle/>
          <a:p>
            <a:pPr lvl="0" algn="r" rtl="1">
              <a:lnSpc>
                <a:spcPct val="200000"/>
              </a:lnSpc>
            </a:pPr>
            <a:r>
              <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وفي شرح هذا المبدأ أشارت المذكرة الإيضاحية للقانون المدني الأردني أنه : " من المعلوم عقلاً أن كل خبر يحتمل الصدق أو الكذب ، فالادعاء المجرد لا يخرج عن كونه خبراً فإذا لم تدعمه بينة فلا مرجع لأحد الاحتمالين ، والحكم الشرعي أنه متى أثبت المدعي استحقاقه للمدعى به استحقه وإذا عجز المدعى عن إثبات حقه يحلف المدعى عليه المنكر اليمين </a:t>
            </a:r>
            <a:r>
              <a:rPr lang="en-US"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p>
          <a:p>
            <a:pPr algn="r" rtl="1">
              <a:lnSpc>
                <a:spcPct val="200000"/>
              </a:lnSpc>
            </a:pPr>
            <a:endParaRPr lang="ar-JO" sz="28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88434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692696"/>
            <a:ext cx="7924800" cy="5022304"/>
          </a:xfrm>
          <a:prstGeom prst="rect">
            <a:avLst/>
          </a:prstGeom>
        </p:spPr>
        <p:txBody>
          <a:bodyPr>
            <a:normAutofit/>
          </a:bodyPr>
          <a:lstStyle/>
          <a:p>
            <a:pPr algn="r" rtl="1">
              <a:lnSpc>
                <a:spcPct val="15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جاءت القاعدة في توزيع عبء الاثبات تقول ان عبء الاثبات يقع على المدعي والمدعي هنا ليس حتماً من رفع الدعوى وانما هو من يرى خلاف الثبات اصلاً او عرضا</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او ظاهراً </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10805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rtl="1"/>
            <a:r>
              <a:rPr lang="ar-JO" sz="3200"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القواعد العامة التي تحكم </a:t>
            </a:r>
            <a:r>
              <a:rPr lang="ar-JO" sz="3200" u="sng"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الإثبات:</a:t>
            </a:r>
            <a:r>
              <a:rPr lang="en-US" sz="3200"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sz="3200"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ar-JO" sz="3200" u="sng"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524000"/>
            <a:ext cx="7924800" cy="4114800"/>
          </a:xfrm>
          <a:prstGeom prst="rect">
            <a:avLst/>
          </a:prstGeom>
        </p:spPr>
        <p:txBody>
          <a:bodyPr>
            <a:noAutofit/>
          </a:bodyPr>
          <a:lstStyle/>
          <a:p>
            <a:pPr algn="r" rtl="1"/>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الأولى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الأصل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براءة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الذمة </a:t>
            </a:r>
            <a:endPar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نصت المادة (73) من القانون المدني الأردني على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أن:</a:t>
            </a:r>
          </a:p>
          <a:p>
            <a:pPr marL="0" lvl="0" indent="0" algn="r" rtl="1">
              <a:buNone/>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الأصل براءة الذمة وعلى الدائن أن يثبت حقه وللمدين نفيه "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0" lvl="0" indent="0" algn="r" rtl="1">
              <a:buNone/>
            </a:pP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lvl="0" algn="r" rtl="1"/>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إن ذمة كل شخص تعد بريئة وغير مشغولة بحق لآخر مهما كانت طبيعة هذا الحق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562826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609600"/>
            <a:ext cx="8172450" cy="3600450"/>
          </a:xfrm>
        </p:spPr>
        <p:txBody>
          <a:bodyPr>
            <a:noAutofit/>
          </a:bodyPr>
          <a:lstStyle/>
          <a:p>
            <a:pPr algn="just" rtl="1" eaLnBrk="1" fontAlgn="auto" hangingPunct="1">
              <a:buFont typeface="Arial" panose="020B0604020202020204" pitchFamily="34" charset="0"/>
              <a:buChar char="•"/>
              <a:defRPr/>
            </a:pPr>
            <a:r>
              <a:rPr lang="en-US" altLang="ar-JO" sz="3600" b="1" dirty="0" smtClean="0">
                <a:solidFill>
                  <a:srgbClr val="FFFF00"/>
                </a:solidFill>
                <a:effectLst/>
                <a:latin typeface="Simplified Arabic" panose="02020603050405020304" pitchFamily="18" charset="-78"/>
                <a:cs typeface="Simplified Arabic" panose="02020603050405020304" pitchFamily="18" charset="-78"/>
              </a:rPr>
              <a:t> </a:t>
            </a: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محل الإثبات هو الأمر الذي ينبغي على المدعي إثباته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buFont typeface="Arial" panose="020B0604020202020204" pitchFamily="34" charset="0"/>
              <a:buChar char="•"/>
              <a:defRPr/>
            </a:pPr>
            <a:r>
              <a:rPr lang="en-US" altLang="ar-JO" sz="3600" b="1" dirty="0" smtClean="0">
                <a:solidFill>
                  <a:srgbClr val="FFFF00"/>
                </a:solidFill>
                <a:effectLst/>
                <a:latin typeface="Simplified Arabic" panose="02020603050405020304" pitchFamily="18" charset="-78"/>
                <a:cs typeface="Simplified Arabic" panose="02020603050405020304" pitchFamily="18" charset="-78"/>
              </a:rPr>
              <a:t> </a:t>
            </a: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لإثبات صحة أي ادعاء أمام القضاء </a:t>
            </a:r>
            <a:r>
              <a:rPr lang="ar-JO" altLang="ar-JO" sz="3600" b="1" dirty="0" smtClean="0">
                <a:solidFill>
                  <a:srgbClr val="FFFF00"/>
                </a:solidFill>
                <a:latin typeface="Simplified Arabic" panose="02020603050405020304" pitchFamily="18" charset="-78"/>
                <a:cs typeface="Simplified Arabic" panose="02020603050405020304" pitchFamily="18" charset="-78"/>
              </a:rPr>
              <a:t>يفترض </a:t>
            </a: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إثبات عنصرين :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ـ عنصر الواقع : وهو مصدر الحق المدعى به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ـ عنصر القانون : وهو القاعدة القانونية التي تقرر هذا الحق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defRPr/>
            </a:pPr>
            <a:endParaRPr lang="ar-JO" alt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02076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539552" y="549877"/>
            <a:ext cx="7924800" cy="4277072"/>
          </a:xfrm>
          <a:prstGeom prst="rect">
            <a:avLst/>
          </a:prstGeom>
        </p:spPr>
        <p:txBody>
          <a:bodyPr>
            <a:noAutofit/>
          </a:bodyPr>
          <a:lstStyle/>
          <a:p>
            <a:pPr lvl="0" algn="just" rtl="1">
              <a:lnSpc>
                <a:spcPct val="20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إذا ادعى الدائن أن له ديناً في ذمة آخر فإنه يدعي خلاف الأصل وعليه إثبات ما يدعيه بإقامة الدليل على مصدر هذا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الدين.</a:t>
            </a:r>
          </a:p>
          <a:p>
            <a:pPr lvl="0" algn="just" rtl="1">
              <a:lnSpc>
                <a:spcPct val="200000"/>
              </a:lnSpc>
            </a:pP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أما المدعي فلا يكلف بأي إثبات وذلك لأنه يتمسك بالوضع الثابت أصلاً .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a:lnSpc>
                <a:spcPct val="200000"/>
              </a:lnSpc>
            </a:pPr>
            <a:endParaRPr lang="ar-JO" sz="3200" b="1"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020598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83568" y="476672"/>
            <a:ext cx="7924800" cy="4114800"/>
          </a:xfrm>
          <a:prstGeom prst="rect">
            <a:avLst/>
          </a:prstGeom>
        </p:spPr>
        <p:txBody>
          <a:bodyPr>
            <a:normAutofit/>
          </a:bodyPr>
          <a:lstStyle/>
          <a:p>
            <a:pPr lvl="0" algn="just" rtl="1">
              <a:lnSpc>
                <a:spcPct val="200000"/>
              </a:lnSpc>
            </a:pP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يرجع أصل هذه المادة إلى مجلة الأحكام العدلية ، إذ جاء في المادة الثامنة منها أنه لو غصب شخص شيئاً فهلك في يده ثم اختلف المالك والغاصب في قيمة المغصوب فالقول للغاصب لأن الأصل البراءة عما زاد . </a:t>
            </a:r>
            <a:endParaRPr lang="en-US"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r" rtl="1">
              <a:lnSpc>
                <a:spcPct val="200000"/>
              </a:lnSpc>
            </a:pPr>
            <a:endParaRPr lang="ar-JO" sz="3200" dirty="0">
              <a:solidFill>
                <a:srgbClr val="FFFF00"/>
              </a:solidFill>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99818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r" rtl="1">
              <a:lnSpc>
                <a:spcPct val="150000"/>
              </a:lnSpc>
            </a:pPr>
            <a:r>
              <a:rPr lang="ar-JO" sz="32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الثانية</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حق الخصوم في تقديم ما لديه من ادلة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لإثبات </a:t>
            </a:r>
            <a:r>
              <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الواقعة التي يدعيها مع مراعاة الشروط التي يفرضها القانون</a:t>
            </a:r>
          </a:p>
          <a:p>
            <a:pPr algn="r" rtl="1">
              <a:lnSpc>
                <a:spcPct val="150000"/>
              </a:lnSpc>
            </a:pP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172420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r" rtl="1">
              <a:lnSpc>
                <a:spcPct val="150000"/>
              </a:lnSpc>
            </a:pPr>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الثالثة</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وقوف القاضي موقفاً سلبياً في النزاع القضائي </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98570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r" rtl="1">
              <a:lnSpc>
                <a:spcPct val="150000"/>
              </a:lnSpc>
            </a:pPr>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الرابعة</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تمكين الخصم من مناقشة كل دليل يقدم من خصمه لتفنيده واثبات عكسه.</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582101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gn="r" rtl="1">
              <a:lnSpc>
                <a:spcPct val="150000"/>
              </a:lnSpc>
            </a:pPr>
            <a:r>
              <a:rPr lang="ar-JO" sz="32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القاعدة الخامسة </a:t>
            </a:r>
            <a:r>
              <a:rPr lang="ar-JO"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عدم جواز اجبار الخصم على تقديم دليل ضد نفسه الا في الحالات التي نص عليها القانون.</a:t>
            </a:r>
            <a:endParaRPr lang="ar-JO" sz="32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708956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1" dirty="0" smtClean="0">
                <a:solidFill>
                  <a:srgbClr val="FFFF00"/>
                </a:solidFill>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36</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p:cNvSpPr>
            <a:spLocks noGrp="1"/>
          </p:cNvSpPr>
          <p:nvPr>
            <p:ph sz="quarter" idx="4294967295"/>
          </p:nvPr>
        </p:nvSpPr>
        <p:spPr>
          <a:xfrm>
            <a:off x="468313" y="333375"/>
            <a:ext cx="8229600" cy="5308600"/>
          </a:xfrm>
          <a:prstGeom prst="rect">
            <a:avLst/>
          </a:prstGeom>
        </p:spPr>
        <p:txBody>
          <a:bodyPr/>
          <a:lstStyle/>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محل الإثبات لا يرد على الحق ذاته المدعى به وإنما يرد على </a:t>
            </a:r>
            <a:r>
              <a:rPr lang="ar-JO" alt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الواقعة القانونية التي تنشئ هذا الحق </a:t>
            </a: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محل الإثبات لا يرد على القاعدة القانونية بوصفها عنصر القانون لأن هذا الأمر يقع على عاتق القاضي وإنما يرد على الواقعة ذاتها التي يرتب عليها القانون أثراً بوصفها مصدراً للحق أو الالتزام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3" name="Picture 2">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93906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 calcmode="lin" valueType="num">
                                      <p:cBhvr additive="base">
                                        <p:cTn id="7" dur="500" fill="hold"/>
                                        <p:tgtEl>
                                          <p:spTgt spid="819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4">
                                            <p:txEl>
                                              <p:pRg st="2" end="2"/>
                                            </p:txEl>
                                          </p:spTgt>
                                        </p:tgtEl>
                                        <p:attrNameLst>
                                          <p:attrName>style.visibility</p:attrName>
                                        </p:attrNameLst>
                                      </p:cBhvr>
                                      <p:to>
                                        <p:strVal val="visible"/>
                                      </p:to>
                                    </p:set>
                                    <p:anim calcmode="lin" valueType="num">
                                      <p:cBhvr additive="base">
                                        <p:cTn id="13" dur="500" fill="hold"/>
                                        <p:tgtEl>
                                          <p:spTgt spid="819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p:cNvSpPr>
            <a:spLocks noGrp="1"/>
          </p:cNvSpPr>
          <p:nvPr>
            <p:ph sz="quarter" idx="4294967295"/>
          </p:nvPr>
        </p:nvSpPr>
        <p:spPr>
          <a:xfrm>
            <a:off x="501650" y="549275"/>
            <a:ext cx="8229600" cy="5821363"/>
          </a:xfrm>
          <a:prstGeom prst="rect">
            <a:avLst/>
          </a:prstGeom>
        </p:spPr>
        <p:txBody>
          <a:bodyPr/>
          <a:lstStyle/>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إن الأصل أن القاعدة القانونية ليست محلاً للإثبات لافتراض علم القاضي بها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هناك حالات يحتاج فيها الأمر إلى معرفة من يقوم بإثبات القاعدة القانونية لاسيما إذا تعلق الأمر بعرف أو عادة اتفاقية أو قانون أجنبي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3" name="Picture 2">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76492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8">
                                            <p:txEl>
                                              <p:pRg st="0" end="0"/>
                                            </p:txEl>
                                          </p:spTgt>
                                        </p:tgtEl>
                                        <p:attrNameLst>
                                          <p:attrName>style.visibility</p:attrName>
                                        </p:attrNameLst>
                                      </p:cBhvr>
                                      <p:to>
                                        <p:strVal val="visible"/>
                                      </p:to>
                                    </p:set>
                                    <p:anim calcmode="lin" valueType="num">
                                      <p:cBhvr additive="base">
                                        <p:cTn id="7" dur="500" fill="hold"/>
                                        <p:tgtEl>
                                          <p:spTgt spid="921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8">
                                            <p:txEl>
                                              <p:pRg st="1" end="1"/>
                                            </p:txEl>
                                          </p:spTgt>
                                        </p:tgtEl>
                                        <p:attrNameLst>
                                          <p:attrName>style.visibility</p:attrName>
                                        </p:attrNameLst>
                                      </p:cBhvr>
                                      <p:to>
                                        <p:strVal val="visible"/>
                                      </p:to>
                                    </p:set>
                                    <p:anim calcmode="lin" valueType="num">
                                      <p:cBhvr additive="base">
                                        <p:cTn id="13" dur="500" fill="hold"/>
                                        <p:tgtEl>
                                          <p:spTgt spid="9218">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8">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Content Placeholder 4"/>
          <p:cNvSpPr>
            <a:spLocks noGrp="1"/>
          </p:cNvSpPr>
          <p:nvPr>
            <p:ph sz="quarter" idx="4294967295"/>
          </p:nvPr>
        </p:nvSpPr>
        <p:spPr>
          <a:xfrm>
            <a:off x="214313" y="260350"/>
            <a:ext cx="8472487" cy="5746750"/>
          </a:xfrm>
          <a:prstGeom prst="rect">
            <a:avLst/>
          </a:prstGeom>
        </p:spPr>
        <p:txBody>
          <a:bodyPr/>
          <a:lstStyle/>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إن علم القاضي بالقاعدة التشريعية يكون أسهل وأيسر في علمه بالعرف .</a:t>
            </a:r>
          </a:p>
          <a:p>
            <a:pPr algn="just" rtl="1" eaLnBrk="1" fontAlgn="auto" hangingPunct="1">
              <a:lnSpc>
                <a:spcPct val="150000"/>
              </a:lnSpc>
              <a:defRPr/>
            </a:pPr>
            <a:r>
              <a:rPr lang="ar-JO" altLang="ar-JO" sz="3600" b="1" dirty="0" smtClean="0">
                <a:solidFill>
                  <a:srgbClr val="FFFF00"/>
                </a:solidFill>
                <a:latin typeface="Simplified Arabic" panose="02020603050405020304" pitchFamily="18" charset="-78"/>
                <a:cs typeface="Simplified Arabic" panose="02020603050405020304" pitchFamily="18" charset="-78"/>
              </a:rPr>
              <a:t>ان </a:t>
            </a: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مصلحة الخصم الذي تمسك بالعرف أن يبادر بإثباتها ولو لم يكلف بذلك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إذا كان العرف محلياً لا يفترض بعلم القاضي به وإنما يأخذ حكم الواقعة القانونية والتي يجب على الخصم إثباته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3" name="Picture 2">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9938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sz="quarter" idx="4294967295"/>
          </p:nvPr>
        </p:nvSpPr>
        <p:spPr>
          <a:xfrm>
            <a:off x="684213" y="338138"/>
            <a:ext cx="7924800" cy="4114800"/>
          </a:xfrm>
          <a:prstGeom prst="rect">
            <a:avLst/>
          </a:prstGeom>
        </p:spPr>
        <p:txBody>
          <a:bodyPr>
            <a:noAutofit/>
          </a:bodyPr>
          <a:lstStyle/>
          <a:p>
            <a:pPr algn="just" rtl="1" eaLnBrk="1" fontAlgn="auto" hangingPunct="1">
              <a:lnSpc>
                <a:spcPct val="150000"/>
              </a:lnSpc>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العادة الاتفاقية هي سنة تواتر الأفراد على اتباعها دون الاعتقاد لديهم بإلزامها</a:t>
            </a:r>
            <a:r>
              <a:rPr lang="ar-JO" altLang="ar-JO" sz="3600" b="1" dirty="0" smtClean="0">
                <a:solidFill>
                  <a:srgbClr val="FFFF00"/>
                </a:solidFill>
                <a:latin typeface="Simplified Arabic" panose="02020603050405020304" pitchFamily="18" charset="-78"/>
                <a:cs typeface="Simplified Arabic" panose="02020603050405020304" pitchFamily="18" charset="-78"/>
              </a:rPr>
              <a:t>، </a:t>
            </a: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العادة الاتفاقية هي واقعة مادية وكل طرف ينازع في وجودها عليه عبء الإثبات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3" name="Picture 2">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826262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anim calcmode="lin" valueType="num">
                                      <p:cBhvr additive="base">
                                        <p:cTn id="7" dur="500" fill="hold"/>
                                        <p:tgtEl>
                                          <p:spTgt spid="1126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eaLnBrk="1" fontAlgn="auto" hangingPunct="1">
              <a:spcAft>
                <a:spcPts val="0"/>
              </a:spcAft>
              <a:defRPr/>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Content Placeholder 2"/>
          <p:cNvSpPr>
            <a:spLocks noGrp="1"/>
          </p:cNvSpPr>
          <p:nvPr>
            <p:ph sz="quarter" idx="4294967295"/>
          </p:nvPr>
        </p:nvSpPr>
        <p:spPr>
          <a:xfrm>
            <a:off x="609600" y="1600200"/>
            <a:ext cx="7924800" cy="4114800"/>
          </a:xfrm>
          <a:prstGeom prst="rect">
            <a:avLst/>
          </a:prstGeom>
        </p:spPr>
        <p:txBody>
          <a:bodyPr/>
          <a:lstStyle/>
          <a:p>
            <a:pPr algn="just" rtl="1" eaLnBrk="1" fontAlgn="auto" hangingPunct="1">
              <a:lnSpc>
                <a:spcPct val="150000"/>
              </a:lnSpc>
              <a:defRPr/>
            </a:pPr>
            <a:r>
              <a:rPr lang="ar-JO" altLang="ar-JO" sz="3600" b="1" dirty="0">
                <a:solidFill>
                  <a:srgbClr val="FFFF00"/>
                </a:solidFill>
                <a:effectLst/>
                <a:latin typeface="Simplified Arabic" panose="02020603050405020304" pitchFamily="18" charset="-78"/>
                <a:cs typeface="Simplified Arabic" panose="02020603050405020304" pitchFamily="18" charset="-78"/>
              </a:rPr>
              <a:t>العادة ليست قاعدة قانونية بل هي قاعدة لا تستمد إلزامها إلا في اتجاه المتعاقدين إلى الأخذ بها صراحة أو ضمناً .</a:t>
            </a:r>
            <a:endParaRPr lang="en-US" altLang="ar-JO" sz="3600" b="1" dirty="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endParaRPr lang="ar-JO" sz="3600" b="1" dirty="0">
              <a:solidFill>
                <a:srgbClr val="FFFF00"/>
              </a:solidFill>
              <a:effectLst/>
              <a:latin typeface="Simplified Arabic" panose="02020603050405020304" pitchFamily="18" charset="-78"/>
              <a:cs typeface="Simplified Arabic" panose="02020603050405020304" pitchFamily="18" charset="-78"/>
            </a:endParaRPr>
          </a:p>
        </p:txBody>
      </p:sp>
      <p:pic>
        <p:nvPicPr>
          <p:cNvPr id="4" name="Picture 3">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995935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sz="quarter" idx="4294967295"/>
          </p:nvPr>
        </p:nvSpPr>
        <p:spPr>
          <a:xfrm>
            <a:off x="755650" y="715963"/>
            <a:ext cx="7924800" cy="4114800"/>
          </a:xfrm>
          <a:prstGeom prst="rect">
            <a:avLst/>
          </a:prstGeom>
        </p:spPr>
        <p:txBody>
          <a:bodyPr/>
          <a:lstStyle/>
          <a:p>
            <a:pPr algn="just" rtl="1" eaLnBrk="1" fontAlgn="auto" hangingPunct="1">
              <a:lnSpc>
                <a:spcPct val="150000"/>
              </a:lnSpc>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r>
              <a:rPr lang="ar-JO" altLang="ar-JO" sz="3600" b="1" dirty="0" smtClean="0">
                <a:solidFill>
                  <a:srgbClr val="FFFF00"/>
                </a:solidFill>
                <a:effectLst/>
                <a:latin typeface="Simplified Arabic" panose="02020603050405020304" pitchFamily="18" charset="-78"/>
                <a:cs typeface="Simplified Arabic" panose="02020603050405020304" pitchFamily="18" charset="-78"/>
              </a:rPr>
              <a:t>نظراً لتزايد العلاقات القانونية المشوبة بعنصر أجنبي فإنه من المتوقع أن يطبق القاضي نصاً قانونياً أجنبياً إذا اشارت قواعد الإسناد إلى ذلك .</a:t>
            </a: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eaLnBrk="1" fontAlgn="auto" hangingPunct="1">
              <a:lnSpc>
                <a:spcPct val="150000"/>
              </a:lnSpc>
              <a:defRPr/>
            </a:pPr>
            <a:endParaRPr lang="en-US" alt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3" name="Picture 2">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309130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0">
                                            <p:txEl>
                                              <p:pRg st="1" end="1"/>
                                            </p:txEl>
                                          </p:spTgt>
                                        </p:tgtEl>
                                        <p:attrNameLst>
                                          <p:attrName>style.visibility</p:attrName>
                                        </p:attrNameLst>
                                      </p:cBhvr>
                                      <p:to>
                                        <p:strVal val="visible"/>
                                      </p:to>
                                    </p:set>
                                    <p:anim calcmode="lin" valueType="num">
                                      <p:cBhvr additive="base">
                                        <p:cTn id="7" dur="500" fill="hold"/>
                                        <p:tgtEl>
                                          <p:spTgt spid="1229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18329</TotalTime>
  <Words>1133</Words>
  <Application>Microsoft Office PowerPoint</Application>
  <PresentationFormat>On-screen Show (4:3)</PresentationFormat>
  <Paragraphs>74</Paragraphs>
  <Slides>36</Slides>
  <Notes>1</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Concourse</vt:lpstr>
      <vt:lpstr>محل الاثبات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الاتجاه الأول  : القانون الأجنبي مسألة قانون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المقصود بعبء الاثبات</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القواعد العامة التي تحكم الإثبات: </vt:lpstr>
      <vt:lpstr>PowerPoint Presentation</vt:lpstr>
      <vt:lpstr>PowerPoint Presentation</vt:lpstr>
      <vt:lpstr>PowerPoint Presentation</vt:lpstr>
      <vt:lpstr>PowerPoint Presentation</vt:lpstr>
      <vt:lpstr>PowerPoint Presentation</vt:lpstr>
      <vt:lpstr>PowerPoint Presentation</vt:lpstr>
      <vt:lpstr>شكراً لحسن استماعكم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Kholood Al-Awatli</cp:lastModifiedBy>
  <cp:revision>360</cp:revision>
  <dcterms:created xsi:type="dcterms:W3CDTF">2016-01-06T11:52:01Z</dcterms:created>
  <dcterms:modified xsi:type="dcterms:W3CDTF">2019-02-10T07:46:35Z</dcterms:modified>
</cp:coreProperties>
</file>