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77" r:id="rId2"/>
    <p:sldId id="382" r:id="rId3"/>
    <p:sldId id="384" r:id="rId4"/>
    <p:sldId id="385" r:id="rId5"/>
    <p:sldId id="386" r:id="rId6"/>
    <p:sldId id="388" r:id="rId7"/>
    <p:sldId id="389" r:id="rId8"/>
    <p:sldId id="390" r:id="rId9"/>
    <p:sldId id="391" r:id="rId10"/>
    <p:sldId id="393" r:id="rId11"/>
    <p:sldId id="394" r:id="rId12"/>
    <p:sldId id="395" r:id="rId13"/>
    <p:sldId id="397" r:id="rId14"/>
    <p:sldId id="398" r:id="rId15"/>
    <p:sldId id="399" r:id="rId16"/>
    <p:sldId id="400" r:id="rId17"/>
    <p:sldId id="401" r:id="rId18"/>
    <p:sldId id="402" r:id="rId19"/>
    <p:sldId id="403" r:id="rId20"/>
    <p:sldId id="404" r:id="rId21"/>
    <p:sldId id="405" r:id="rId22"/>
    <p:sldId id="406" r:id="rId23"/>
    <p:sldId id="408" r:id="rId24"/>
    <p:sldId id="409" r:id="rId25"/>
    <p:sldId id="410" r:id="rId26"/>
    <p:sldId id="411" r:id="rId27"/>
    <p:sldId id="412" r:id="rId28"/>
    <p:sldId id="413" r:id="rId29"/>
    <p:sldId id="414" r:id="rId30"/>
    <p:sldId id="290"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446" y="43"/>
      </p:cViewPr>
      <p:guideLst>
        <p:guide orient="horz" pos="2160"/>
        <p:guide pos="2880"/>
      </p:guideLst>
    </p:cSldViewPr>
  </p:slideViewPr>
  <p:outlineViewPr>
    <p:cViewPr>
      <p:scale>
        <a:sx n="33" d="100"/>
        <a:sy n="33" d="100"/>
      </p:scale>
      <p:origin x="0" y="-10344"/>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a:t>
            </a:fld>
            <a:endParaRPr lang="en-US" altLang="en-US" dirty="0"/>
          </a:p>
        </p:txBody>
      </p:sp>
    </p:spTree>
    <p:extLst>
      <p:ext uri="{BB962C8B-B14F-4D97-AF65-F5344CB8AC3E}">
        <p14:creationId xmlns:p14="http://schemas.microsoft.com/office/powerpoint/2010/main" val="834410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30</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342D45CA-CD0C-4D39-B8AF-02C726AE6AA3}" type="datetime1">
              <a:rPr lang="en-US" smtClean="0"/>
              <a:t>2/13/2019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9F7373B1-F3C2-4D1B-8B2E-13C2991A7ABB}"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84C075E-1AF5-4136-B0A0-DA3259002E2B}"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EF03F2B5-C27B-4BD2-9671-B1A6326B30C9}"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1FE2F4D-5504-4734-94D6-527E47E3E9B5}" type="datetime1">
              <a:rPr lang="en-US" smtClean="0"/>
              <a:t>2/13/2019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0BC49F2B-20CD-4319-B9C6-8FF0F40AABA6}" type="datetime1">
              <a:rPr lang="en-US" smtClean="0"/>
              <a:t>2/13/2019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AE6C8D9B-5D1D-4C13-8E77-F785899AED4E}" type="datetime1">
              <a:rPr lang="en-US" smtClean="0"/>
              <a:t>2/13/2019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136AF205-CC85-4E05-B31A-17ECE733BADC}" type="datetime1">
              <a:rPr lang="en-US" smtClean="0"/>
              <a:t>2/13/2019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7EAC97A-B66D-46EE-B903-BA72FDF628F8}" type="datetime1">
              <a:rPr lang="en-US" smtClean="0"/>
              <a:t>2/13/2019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F4554BA-9D64-4AFA-AE73-653F699861AC}" type="datetime1">
              <a:rPr lang="en-US" smtClean="0"/>
              <a:t>2/13/2019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0E18568B-DDEF-4C12-821D-5EAD7F3DACCD}" type="datetime1">
              <a:rPr lang="en-US" smtClean="0"/>
              <a:t>2/13/2019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18635573-5B9D-4059-BCE6-086F2A6C434D}" type="datetime1">
              <a:rPr lang="en-US" smtClean="0"/>
              <a:t>2/13/2019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smtClean="0">
                <a:solidFill>
                  <a:srgbClr val="FFFF00"/>
                </a:solidFill>
                <a:effectLst/>
                <a:latin typeface="Simplified Arabic" panose="02020603050405020304" pitchFamily="18" charset="-78"/>
                <a:cs typeface="Simplified Arabic" panose="02020603050405020304" pitchFamily="18" charset="-78"/>
              </a:rPr>
              <a:t>الدعوى والعلاقة بينها وبين حق التقاضي والمطالبة القضائية</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0"/>
            <a:ext cx="7924800" cy="836613"/>
          </a:xfrm>
        </p:spPr>
        <p:txBody>
          <a:bodyPr/>
          <a:lstStyle/>
          <a:p>
            <a:pPr algn="ctr" rtl="1" eaLnBrk="1" hangingPunct="1">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خصائص الدعوى</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188" y="765175"/>
            <a:ext cx="7924800" cy="4114800"/>
          </a:xfrm>
          <a:prstGeom prst="rect">
            <a:avLst/>
          </a:prstGeom>
        </p:spPr>
        <p:txBody>
          <a:bodyPr>
            <a:normAutofit fontScale="92500" lnSpcReduction="20000"/>
          </a:bodyPr>
          <a:lstStyle/>
          <a:p>
            <a:pPr algn="justLow" rtl="1" eaLnBrk="1" hangingPunct="1">
              <a:lnSpc>
                <a:spcPct val="150000"/>
              </a:lnSpc>
              <a:defRPr/>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وسيلة اختيارية :</a:t>
            </a:r>
          </a:p>
          <a:p>
            <a:pPr algn="justLow"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فهي حقاً للشخص له ان يستعملها او لا، وعليه في كل الاحوال عند اختياره الحق في ممارستها</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الا يتعسف في استعمال حقه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متجاوزاً الاطار الذي رسمه القانون لها كوسيلة لحماية الحق وليست سبيلاً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للاضرار</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بمصالح الاخرين.</a:t>
            </a:r>
          </a:p>
          <a:p>
            <a:pPr algn="justLow"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82000" y="6408738"/>
            <a:ext cx="631825" cy="365125"/>
          </a:xfrm>
        </p:spPr>
        <p:txBody>
          <a:bodyPr/>
          <a:lstStyle/>
          <a:p>
            <a:r>
              <a:rPr lang="ar-JO" altLang="en-US" sz="1100" dirty="0" smtClean="0">
                <a:solidFill>
                  <a:schemeClr val="bg1"/>
                </a:solidFill>
              </a:rPr>
              <a:t>/29</a:t>
            </a:r>
            <a:fld id="{5CC9CE27-4982-444C-9312-3DD47D12EDF3}" type="slidenum">
              <a:rPr lang="en-US" altLang="en-US" sz="1100" smtClean="0">
                <a:solidFill>
                  <a:schemeClr val="bg1"/>
                </a:solidFill>
              </a:rPr>
              <a:pPr/>
              <a:t>10</a:t>
            </a:fld>
            <a:endParaRPr lang="en-US" altLang="en-US" sz="1100" dirty="0">
              <a:solidFill>
                <a:schemeClr val="bg1"/>
              </a:solidFill>
            </a:endParaRPr>
          </a:p>
        </p:txBody>
      </p:sp>
    </p:spTree>
    <p:extLst>
      <p:ext uri="{BB962C8B-B14F-4D97-AF65-F5344CB8AC3E}">
        <p14:creationId xmlns:p14="http://schemas.microsoft.com/office/powerpoint/2010/main" val="32342629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lstStyle/>
          <a:p>
            <a:pPr algn="r" rtl="1" eaLnBrk="1" hangingPunct="1">
              <a:lnSpc>
                <a:spcPct val="150000"/>
              </a:lnSpc>
              <a:defRPr/>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حق يقبل التنازل عنه:</a:t>
            </a:r>
          </a:p>
          <a:p>
            <a:pPr marL="0" indent="0" algn="r" rtl="1" eaLnBrk="1" hangingPunct="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تنازل صاحب الحق عن حقه فانه يترتب على هذا زوال حقه في الدعوى سواء قصد ترتيب هذا الاثر ام لم يقصد.</a:t>
            </a:r>
          </a:p>
          <a:p>
            <a:pPr algn="r"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11</a:t>
            </a:fld>
            <a:endParaRPr lang="en-US" altLang="en-US" sz="1100" dirty="0">
              <a:solidFill>
                <a:schemeClr val="bg1"/>
              </a:solidFill>
            </a:endParaRPr>
          </a:p>
        </p:txBody>
      </p:sp>
    </p:spTree>
    <p:extLst>
      <p:ext uri="{BB962C8B-B14F-4D97-AF65-F5344CB8AC3E}">
        <p14:creationId xmlns:p14="http://schemas.microsoft.com/office/powerpoint/2010/main" val="9805884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750" y="260350"/>
            <a:ext cx="7924800" cy="4608513"/>
          </a:xfrm>
          <a:prstGeom prst="rect">
            <a:avLst/>
          </a:prstGeom>
        </p:spPr>
        <p:txBody>
          <a:bodyPr/>
          <a:lstStyle/>
          <a:p>
            <a:pPr algn="justLow" rtl="1" eaLnBrk="1" hangingPunct="1">
              <a:lnSpc>
                <a:spcPct val="150000"/>
              </a:lnSpc>
              <a:defRPr/>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تقبل الانقضاء بالتقادم </a:t>
            </a:r>
          </a:p>
          <a:p>
            <a:pPr marL="0" indent="0" algn="justLow" rtl="1" eaLnBrk="1" hangingPunct="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تخضع الدعوى لمدة محددة يحددها القانون. </a:t>
            </a:r>
          </a:p>
          <a:p>
            <a:pPr marL="0" indent="0" algn="justLow" rtl="1" eaLnBrk="1" hangingPunct="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القانون صراحة على انه:</a:t>
            </a:r>
          </a:p>
          <a:p>
            <a:pPr marL="0" indent="0" algn="justLow" rtl="1" eaLnBrk="1" hangingPunct="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ينقضي الحق بمرور الزمان ولكن لا تسمع الدعوى على المنكر بانقضاء خمس عشر سنة بدون عذر شرعي مع مراعاة ما وردت فيه احكام خاصة»</a:t>
            </a:r>
          </a:p>
          <a:p>
            <a:pPr marL="0" indent="0" algn="justLow" rtl="1" eaLnBrk="1" hangingPunct="1">
              <a:lnSpc>
                <a:spcPct val="150000"/>
              </a:lnSpc>
              <a:buFont typeface="Arial" panose="020B0604020202020204" pitchFamily="34" charset="0"/>
              <a:buNone/>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Low" rtl="1" eaLnBrk="1" hangingPunct="1">
              <a:lnSpc>
                <a:spcPct val="150000"/>
              </a:lnSpc>
              <a:buFont typeface="Arial" panose="020B0604020202020204" pitchFamily="34" charset="0"/>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Low" rtl="1" eaLnBrk="1" hangingPunct="1">
              <a:lnSpc>
                <a:spcPct val="150000"/>
              </a:lnSpc>
              <a:buFont typeface="Arial" panose="020B0604020202020204" pitchFamily="34" charset="0"/>
              <a:buNone/>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610600" y="6408738"/>
            <a:ext cx="403225" cy="365125"/>
          </a:xfrm>
        </p:spPr>
        <p:txBody>
          <a:bodyPr/>
          <a:lstStyle/>
          <a:p>
            <a:fld id="{5CC9CE27-4982-444C-9312-3DD47D12EDF3}" type="slidenum">
              <a:rPr lang="en-US" altLang="en-US" sz="1100" smtClean="0">
                <a:solidFill>
                  <a:schemeClr val="bg1"/>
                </a:solidFill>
              </a:rPr>
              <a:pPr/>
              <a:t>12</a:t>
            </a:fld>
            <a:endParaRPr lang="en-US" altLang="en-US" dirty="0">
              <a:solidFill>
                <a:schemeClr val="bg1"/>
              </a:solidFill>
            </a:endParaRPr>
          </a:p>
        </p:txBody>
      </p:sp>
    </p:spTree>
    <p:extLst>
      <p:ext uri="{BB962C8B-B14F-4D97-AF65-F5344CB8AC3E}">
        <p14:creationId xmlns:p14="http://schemas.microsoft.com/office/powerpoint/2010/main" val="39889653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759" y="304800"/>
            <a:ext cx="7924800" cy="1082675"/>
          </a:xfrm>
        </p:spPr>
        <p:txBody>
          <a:bodyPr>
            <a:noAutofit/>
          </a:bodyPr>
          <a:lstStyle/>
          <a:p>
            <a:pPr algn="ctr" rtl="1" eaLnBrk="1" fontAlgn="auto" hangingPunct="1">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الــــدعـــــوى </a:t>
            </a:r>
            <a:r>
              <a:rPr lang="ar-JO" sz="3600" b="1" spc="3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والخـــصــومـــة</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القـــــضائيـة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125538"/>
            <a:ext cx="7924800" cy="4589462"/>
          </a:xfrm>
          <a:prstGeom prst="rect">
            <a:avLst/>
          </a:prstGeom>
        </p:spPr>
        <p:txBody>
          <a:bodyPr>
            <a:noAutofit/>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الدعوى باعتبارها وسيلة لحماية الحق توجد دائماً ما دام الحق موجوداً (فهي تكون موجودة) سواء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راجع الشخـص القضـاء،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طالبـاً حمايـة حقوقـه من الاعتـداء أم لم يلجـأ إليـه طـالبـاً هـذه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الحماية.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z="1100" smtClean="0">
                <a:solidFill>
                  <a:schemeClr val="bg1"/>
                </a:solidFill>
              </a:rPr>
              <a:pPr/>
              <a:t>13</a:t>
            </a:fld>
            <a:endParaRPr lang="en-US" altLang="en-US" dirty="0">
              <a:solidFill>
                <a:schemeClr val="bg1"/>
              </a:solidFill>
            </a:endParaRPr>
          </a:p>
        </p:txBody>
      </p:sp>
    </p:spTree>
    <p:extLst>
      <p:ext uri="{BB962C8B-B14F-4D97-AF65-F5344CB8AC3E}">
        <p14:creationId xmlns:p14="http://schemas.microsoft.com/office/powerpoint/2010/main" val="4729636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14400"/>
            <a:ext cx="7924800" cy="4878387"/>
          </a:xfrm>
          <a:prstGeom prst="rect">
            <a:avLst/>
          </a:prstGeom>
        </p:spPr>
        <p:txBody>
          <a:bodyPr>
            <a:noAutofit/>
          </a:bodyPr>
          <a:lstStyle/>
          <a:p>
            <a:pPr algn="justLow" rtl="1">
              <a:lnSpc>
                <a:spcPct val="150000"/>
              </a:lnSpc>
              <a:defRPr/>
            </a:pP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ولكن عندما يراجع الشخص القضاء، طالباً تدخل الدولة بواسطة قضائها يكون بذلك قد باشر هذه الوسيلة – الدعوى ، ومباشرة الدعوى هو ما نسميه بالمطالبة القضائية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14</a:t>
            </a:fld>
            <a:endParaRPr lang="en-US" altLang="en-US" sz="1100" dirty="0">
              <a:solidFill>
                <a:schemeClr val="bg1"/>
              </a:solidFill>
            </a:endParaRPr>
          </a:p>
        </p:txBody>
      </p:sp>
    </p:spTree>
    <p:extLst>
      <p:ext uri="{BB962C8B-B14F-4D97-AF65-F5344CB8AC3E}">
        <p14:creationId xmlns:p14="http://schemas.microsoft.com/office/powerpoint/2010/main" val="28277985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188" y="260350"/>
            <a:ext cx="7924800" cy="5616575"/>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ونلاحظ أنه كثيراً ما يجري الاصطلاح التشريعي على التعبير بالدعوى عن المطالبة القضائية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الشريعة الإسلامية لا يفرقون بين الدعوى وبين المطالبة القضائية ويعرفون الدعوى بأنها قول مقبول عند القاضي يقصد به الشخص طلب حق معلوم قبل غيره أو دفعه عن حق نفسه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z="1100" smtClean="0">
                <a:solidFill>
                  <a:schemeClr val="bg1"/>
                </a:solidFill>
              </a:rPr>
              <a:pPr algn="l" rtl="1"/>
              <a:t>15</a:t>
            </a:fld>
            <a:r>
              <a:rPr lang="ar-JO" altLang="en-US" sz="1100" dirty="0" smtClean="0">
                <a:solidFill>
                  <a:schemeClr val="bg1"/>
                </a:solidFill>
              </a:rPr>
              <a:t>/29</a:t>
            </a:r>
            <a:endParaRPr lang="en-US" altLang="en-US" dirty="0">
              <a:solidFill>
                <a:schemeClr val="bg1"/>
              </a:solidFill>
            </a:endParaRPr>
          </a:p>
        </p:txBody>
      </p:sp>
    </p:spTree>
    <p:extLst>
      <p:ext uri="{BB962C8B-B14F-4D97-AF65-F5344CB8AC3E}">
        <p14:creationId xmlns:p14="http://schemas.microsoft.com/office/powerpoint/2010/main" val="23510753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4213" y="1447799"/>
            <a:ext cx="7924800" cy="4157663"/>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وأما الخصومة فهي مجموعة من الإجراءات التي تستمر من وقت افتتاحها بالمطالبة القضائية إلى وقت انتهائها بالفصل في موضوعها أو انقضائها بمثل الإسقاط أو الصلح </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16</a:t>
            </a:fld>
            <a:endParaRPr lang="en-US" altLang="en-US" sz="1100" dirty="0">
              <a:solidFill>
                <a:schemeClr val="bg1"/>
              </a:solidFill>
            </a:endParaRPr>
          </a:p>
        </p:txBody>
      </p:sp>
    </p:spTree>
    <p:extLst>
      <p:ext uri="{BB962C8B-B14F-4D97-AF65-F5344CB8AC3E}">
        <p14:creationId xmlns:p14="http://schemas.microsoft.com/office/powerpoint/2010/main" val="33395926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0"/>
            <a:ext cx="7924800" cy="796925"/>
          </a:xfrm>
        </p:spPr>
        <p:txBody>
          <a:bodyPr>
            <a:normAutofit fontScale="90000"/>
          </a:bodyPr>
          <a:lstStyle/>
          <a:p>
            <a:pPr algn="ctr" rtl="1" eaLnBrk="1" fontAlgn="auto" hangingPunct="1">
              <a:lnSpc>
                <a:spcPct val="150000"/>
              </a:lnSpc>
              <a:spcAft>
                <a:spcPts val="0"/>
              </a:spcAft>
              <a:defRPr/>
            </a:pPr>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الفرق بين</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والخصومة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4213" y="836613"/>
            <a:ext cx="7924800" cy="4114800"/>
          </a:xfrm>
          <a:prstGeom prst="rect">
            <a:avLst/>
          </a:prstGeom>
        </p:spPr>
        <p:txBody>
          <a:bodyPr/>
          <a:lstStyle/>
          <a:p>
            <a:pPr algn="justLow" rtl="1" eaLnBrk="1" fontAlgn="auto" hangingPunct="1">
              <a:lnSpc>
                <a:spcPct val="150000"/>
              </a:lnSpc>
              <a:defRPr/>
            </a:pP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فشروط الدعوى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وجود المصلحة القانونية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المباشرة والقائمة لدى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المدعي،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الخصومة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فمنها ما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يتعلق بأهلية </a:t>
            </a: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التقاضي،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ومنها ما يتعلق </a:t>
            </a: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بالمتقاضيين</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شرط وجودهم بأشخاصهم أو بواسطة ممثليهم في الدعوى ومنها ما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يتعلق بالمحكمة المختصة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التي تعرض عليها الخصومة ، إذ يجب أن تكون صاحبة الاختصاص حسب قانون الأصول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z="1100" smtClean="0">
                <a:solidFill>
                  <a:schemeClr val="bg1"/>
                </a:solidFill>
              </a:rPr>
              <a:pPr/>
              <a:t>17</a:t>
            </a:fld>
            <a:endParaRPr lang="en-US" altLang="en-US" dirty="0">
              <a:solidFill>
                <a:schemeClr val="bg1"/>
              </a:solidFill>
            </a:endParaRPr>
          </a:p>
        </p:txBody>
      </p:sp>
    </p:spTree>
    <p:extLst>
      <p:ext uri="{BB962C8B-B14F-4D97-AF65-F5344CB8AC3E}">
        <p14:creationId xmlns:p14="http://schemas.microsoft.com/office/powerpoint/2010/main" val="26466943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14400"/>
            <a:ext cx="7924800" cy="5454650"/>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 ناحية أخرى فإن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 الدعوى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الحصول على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حماية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سواء الاعتراف بالحق ، أو لدفع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الاعتداء،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للتعويض عن الاعتداء الواقع عليه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مثلاً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18</a:t>
            </a:fld>
            <a:endParaRPr lang="en-US" altLang="en-US" sz="1100" dirty="0">
              <a:solidFill>
                <a:schemeClr val="bg1"/>
              </a:solidFill>
            </a:endParaRPr>
          </a:p>
        </p:txBody>
      </p:sp>
    </p:spTree>
    <p:extLst>
      <p:ext uri="{BB962C8B-B14F-4D97-AF65-F5344CB8AC3E}">
        <p14:creationId xmlns:p14="http://schemas.microsoft.com/office/powerpoint/2010/main" val="22826076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Low"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 الخصومة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فهو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الحصول من المحكمة على حكم ينهي النزاع</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ووجه الخلاف إن الدعوى تستند إلى حق، أما الخصومة فإنها تنعقد صحيحةـ دون بحث لاستيفاء شروط صحتها.</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19</a:t>
            </a:fld>
            <a:endParaRPr lang="en-US" altLang="en-US" sz="1100" dirty="0">
              <a:solidFill>
                <a:schemeClr val="bg1"/>
              </a:solidFill>
            </a:endParaRPr>
          </a:p>
        </p:txBody>
      </p:sp>
    </p:spTree>
    <p:extLst>
      <p:ext uri="{BB962C8B-B14F-4D97-AF65-F5344CB8AC3E}">
        <p14:creationId xmlns:p14="http://schemas.microsoft.com/office/powerpoint/2010/main" val="26504593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العلاقة بين الدعوى وحق التقاضي والمطالبة القضائية؟</a:t>
            </a:r>
          </a:p>
        </p:txBody>
      </p:sp>
      <p:sp>
        <p:nvSpPr>
          <p:cNvPr id="4" name="Slide Number Placeholder 3"/>
          <p:cNvSpPr>
            <a:spLocks noGrp="1"/>
          </p:cNvSpPr>
          <p:nvPr>
            <p:ph type="sldNum" sz="quarter" idx="12"/>
          </p:nvPr>
        </p:nvSpPr>
        <p:spPr/>
        <p:txBody>
          <a:bodyPr/>
          <a:lstStyle/>
          <a:p>
            <a:fld id="{5CC9CE27-4982-444C-9312-3DD47D12EDF3}" type="slidenum">
              <a:rPr lang="en-US" altLang="en-US" sz="1200" smtClean="0">
                <a:solidFill>
                  <a:schemeClr val="bg1"/>
                </a:solidFill>
              </a:rPr>
              <a:pPr/>
              <a:t>2</a:t>
            </a:fld>
            <a:endParaRPr lang="en-US" altLang="en-US" sz="1200" dirty="0">
              <a:solidFill>
                <a:schemeClr val="bg1"/>
              </a:solidFill>
            </a:endParaRPr>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33375"/>
            <a:ext cx="7924800" cy="5381625"/>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 ناحية ثالثة فإن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سقوط الخصومة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لسبب من الأسباب لا يؤدي إلى سقوط حق الخصـم ، بل له أن يعيد النزاع إلى القضاء بخصومة جديدة ما دام حقه لم ينقص بالتقادم ، أو بالتنازل عنه ، أو بالحكم في دعواه – نهائياً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r>
              <a:rPr lang="ar-JO" altLang="en-US" sz="1100" dirty="0" smtClean="0">
                <a:solidFill>
                  <a:schemeClr val="bg1"/>
                </a:solidFill>
              </a:rPr>
              <a:t>/29</a:t>
            </a:r>
            <a:fld id="{5CC9CE27-4982-444C-9312-3DD47D12EDF3}" type="slidenum">
              <a:rPr lang="en-US" altLang="en-US" sz="1100" smtClean="0">
                <a:solidFill>
                  <a:schemeClr val="bg1"/>
                </a:solidFill>
              </a:rPr>
              <a:pPr/>
              <a:t>20</a:t>
            </a:fld>
            <a:endParaRPr lang="en-US" altLang="en-US" sz="1100" dirty="0">
              <a:solidFill>
                <a:schemeClr val="bg1"/>
              </a:solidFill>
            </a:endParaRPr>
          </a:p>
        </p:txBody>
      </p:sp>
    </p:spTree>
    <p:extLst>
      <p:ext uri="{BB962C8B-B14F-4D97-AF65-F5344CB8AC3E}">
        <p14:creationId xmlns:p14="http://schemas.microsoft.com/office/powerpoint/2010/main" val="24578535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22313" y="1136650"/>
            <a:ext cx="7924800" cy="5454650"/>
          </a:xfrm>
          <a:prstGeom prst="rect">
            <a:avLst/>
          </a:prstGeom>
        </p:spPr>
        <p:txBody>
          <a:bodyPr/>
          <a:lstStyle/>
          <a:p>
            <a:pPr algn="justLow" rtl="1" eaLnBrk="1" hangingPunct="1">
              <a:lnSpc>
                <a:spcPct val="150000"/>
              </a:lnSpc>
              <a:defRPr/>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فالخصومة القضائية تبدأ بتقديم عريضة الدعوى وتنتهي بصدور حكم يحسم النزاع على الحق المتنازع عليه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hangingPunct="1">
              <a:lnSpc>
                <a:spcPct val="150000"/>
              </a:lnSpc>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21</a:t>
            </a:fld>
            <a:endParaRPr lang="en-US" altLang="en-US" dirty="0">
              <a:solidFill>
                <a:schemeClr val="bg1"/>
              </a:solidFill>
            </a:endParaRPr>
          </a:p>
        </p:txBody>
      </p:sp>
    </p:spTree>
    <p:extLst>
      <p:ext uri="{BB962C8B-B14F-4D97-AF65-F5344CB8AC3E}">
        <p14:creationId xmlns:p14="http://schemas.microsoft.com/office/powerpoint/2010/main" val="1371051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250"/>
            <a:ext cx="7924800" cy="5238750"/>
          </a:xfrm>
          <a:prstGeom prst="rect">
            <a:avLst/>
          </a:prstGeom>
        </p:spPr>
        <p:txBody>
          <a:bodyPr/>
          <a:lstStyle/>
          <a:p>
            <a:pPr algn="justLow" rtl="1">
              <a:lnSpc>
                <a:spcPct val="150000"/>
              </a:lnSpc>
              <a:defRPr/>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الإجراءات تتوالى داخل الخصومة إلى أن تنتهي بصدور الحكم،  وقد يعترضها عارض يؤدي إلى وقفها أو انقطاعها مدة معينة ثم يستأنف السير فيها أو تنتهي الخصومة دون أن تصل إلى نهايتها الطبيعية بصدور حكم في موضوعها.</a:t>
            </a: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22</a:t>
            </a:fld>
            <a:endParaRPr lang="en-US" altLang="en-US" sz="1100" dirty="0">
              <a:solidFill>
                <a:schemeClr val="bg1"/>
              </a:solidFill>
            </a:endParaRPr>
          </a:p>
        </p:txBody>
      </p:sp>
    </p:spTree>
    <p:extLst>
      <p:ext uri="{BB962C8B-B14F-4D97-AF65-F5344CB8AC3E}">
        <p14:creationId xmlns:p14="http://schemas.microsoft.com/office/powerpoint/2010/main" val="34538172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prstGeom prst="rect">
            <a:avLst/>
          </a:prstGeom>
        </p:spPr>
        <p:txBody>
          <a:bodyPr/>
          <a:lstStyle/>
          <a:p>
            <a:pPr algn="justLow" rtl="1" eaLnBrk="1"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حق اللجوء إلى القضاء حق مكفول بموجب الدستور، فالمحاكم مفتوحة للجميع، ومن خلالها يسعى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الافراد للحصول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حقوقهم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وحمايتها.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Title 1"/>
          <p:cNvSpPr>
            <a:spLocks noGrp="1"/>
          </p:cNvSpPr>
          <p:nvPr>
            <p:ph type="title"/>
          </p:nvPr>
        </p:nvSpPr>
        <p:spPr/>
        <p:txBody>
          <a:bodyPr/>
          <a:lstStyle/>
          <a:p>
            <a:pPr algn="ctr"/>
            <a:r>
              <a:rPr lang="ar-JO" sz="44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وحق اللجوء إلى القضاء </a:t>
            </a:r>
            <a:endParaRPr 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z="1100" smtClean="0">
                <a:solidFill>
                  <a:schemeClr val="bg1"/>
                </a:solidFill>
              </a:rPr>
              <a:pPr/>
              <a:t>23</a:t>
            </a:fld>
            <a:endParaRPr lang="en-US" altLang="en-US" dirty="0">
              <a:solidFill>
                <a:schemeClr val="bg1"/>
              </a:solidFill>
            </a:endParaRPr>
          </a:p>
        </p:txBody>
      </p:sp>
    </p:spTree>
    <p:extLst>
      <p:ext uri="{BB962C8B-B14F-4D97-AF65-F5344CB8AC3E}">
        <p14:creationId xmlns:p14="http://schemas.microsoft.com/office/powerpoint/2010/main" val="10313306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14400"/>
            <a:ext cx="7924800" cy="4840288"/>
          </a:xfrm>
          <a:prstGeom prst="rect">
            <a:avLst/>
          </a:prstGeom>
        </p:spPr>
        <p:txBody>
          <a:bodyPr>
            <a:noAutofit/>
          </a:bodyPr>
          <a:lstStyle/>
          <a:p>
            <a:pPr algn="justLow" rtl="1" eaLnBrk="1"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وممارسة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ينظمه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فكون المحاكم مفتوحة للجميع لا يعني أنه يمكن اللجوء إليها دون قيد أو شرط أو في أي وقت، وإنما يحدد القانون متطلبات وشروط وإجراءات لممارسة هذا الحق. </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24</a:t>
            </a:fld>
            <a:endParaRPr lang="en-US" altLang="en-US" sz="1100" dirty="0">
              <a:solidFill>
                <a:schemeClr val="bg1"/>
              </a:solidFill>
            </a:endParaRPr>
          </a:p>
        </p:txBody>
      </p:sp>
    </p:spTree>
    <p:extLst>
      <p:ext uri="{BB962C8B-B14F-4D97-AF65-F5344CB8AC3E}">
        <p14:creationId xmlns:p14="http://schemas.microsoft.com/office/powerpoint/2010/main" val="3238623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51618" y="685800"/>
            <a:ext cx="7924800" cy="5546044"/>
          </a:xfrm>
          <a:prstGeom prst="rect">
            <a:avLst/>
          </a:prstGeom>
        </p:spPr>
        <p:txBody>
          <a:bodyPr/>
          <a:lstStyle/>
          <a:p>
            <a:pPr algn="justLow"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عندما ينظم حق اللجوء إلى المحاكم يأخذ بعين الاعتبار عدة أمور منها الحرص على أن يكون من يلجأ إلى القضاء جاداً وليس عابثاً، وأن لا يكون اللجوء بقصد الكيد أو المناكفة أو الإضرار بالغير. </a:t>
            </a:r>
          </a:p>
          <a:p>
            <a:pPr algn="justLow" rtl="1" eaLnBrk="1" hangingPunct="1">
              <a:lnSpc>
                <a:spcPct val="150000"/>
              </a:lnSpc>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458200" y="6408738"/>
            <a:ext cx="555625" cy="365125"/>
          </a:xfrm>
        </p:spPr>
        <p:txBody>
          <a:bodyPr/>
          <a:lstStyle/>
          <a:p>
            <a:r>
              <a:rPr lang="ar-JO" altLang="en-US" sz="1100" dirty="0" smtClean="0">
                <a:solidFill>
                  <a:schemeClr val="bg1"/>
                </a:solidFill>
              </a:rPr>
              <a:t>/29</a:t>
            </a:r>
            <a:fld id="{5CC9CE27-4982-444C-9312-3DD47D12EDF3}" type="slidenum">
              <a:rPr lang="en-US" altLang="en-US" sz="1100" smtClean="0">
                <a:solidFill>
                  <a:schemeClr val="bg1"/>
                </a:solidFill>
              </a:rPr>
              <a:pPr/>
              <a:t>25</a:t>
            </a:fld>
            <a:endParaRPr lang="en-US" altLang="en-US" sz="1100" dirty="0">
              <a:solidFill>
                <a:schemeClr val="bg1"/>
              </a:solidFill>
            </a:endParaRPr>
          </a:p>
        </p:txBody>
      </p:sp>
    </p:spTree>
    <p:extLst>
      <p:ext uri="{BB962C8B-B14F-4D97-AF65-F5344CB8AC3E}">
        <p14:creationId xmlns:p14="http://schemas.microsoft.com/office/powerpoint/2010/main" val="31620692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33375"/>
            <a:ext cx="7924800" cy="5381625"/>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 نتائج هذه التفرقة أنه إذا تنازل صاحب الدعوى عن رفعها أمام القضاء ، فإن هذا التنازل يكون صحيحاً ، لأنه تنازل عن حق من الحقوق الخاصة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26</a:t>
            </a:fld>
            <a:endParaRPr lang="en-US" altLang="en-US" dirty="0">
              <a:solidFill>
                <a:schemeClr val="bg1"/>
              </a:solidFill>
            </a:endParaRPr>
          </a:p>
        </p:txBody>
      </p:sp>
    </p:spTree>
    <p:extLst>
      <p:ext uri="{BB962C8B-B14F-4D97-AF65-F5344CB8AC3E}">
        <p14:creationId xmlns:p14="http://schemas.microsoft.com/office/powerpoint/2010/main" val="21776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250"/>
            <a:ext cx="7924800" cy="5238750"/>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التنازل عن حق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اللجوء إلى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القضاء فلا يكون صحيحاً ولا يقيد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صاحبه،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لأنه تنازل عن حق من الحقوق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العامة،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فيكون مخالفاً للنظام العام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27</a:t>
            </a:fld>
            <a:endParaRPr lang="en-US" altLang="en-US" dirty="0">
              <a:solidFill>
                <a:schemeClr val="bg1"/>
              </a:solidFill>
            </a:endParaRPr>
          </a:p>
        </p:txBody>
      </p:sp>
    </p:spTree>
    <p:extLst>
      <p:ext uri="{BB962C8B-B14F-4D97-AF65-F5344CB8AC3E}">
        <p14:creationId xmlns:p14="http://schemas.microsoft.com/office/powerpoint/2010/main" val="29688917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20713"/>
            <a:ext cx="7924800" cy="5094287"/>
          </a:xfrm>
          <a:prstGeom prst="rect">
            <a:avLst/>
          </a:prstGeom>
        </p:spPr>
        <p:txBody>
          <a:bodyPr>
            <a:noAutofit/>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وحق الالتجاء إلى القضاء بوصفه حقاً مخولاً لكل فرد لا يشترط فيه شرط ما ، فلكل شخص أن يلتجئ على مسؤوليته للقضاء فيقضى له إذا ثبت أنه يستند إلى حق ويقضى عليه إذا ثبت عكس ذلك ويحمله في هذه الحالة مصاريف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28</a:t>
            </a:fld>
            <a:endParaRPr lang="en-US" altLang="en-US" dirty="0">
              <a:solidFill>
                <a:schemeClr val="bg1"/>
              </a:solidFill>
            </a:endParaRPr>
          </a:p>
        </p:txBody>
      </p:sp>
    </p:spTree>
    <p:extLst>
      <p:ext uri="{BB962C8B-B14F-4D97-AF65-F5344CB8AC3E}">
        <p14:creationId xmlns:p14="http://schemas.microsoft.com/office/powerpoint/2010/main" val="16186464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eaLnBrk="1" hangingPunct="1">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algn="r"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إذا ثبت أنه فضلاً عن عدم أحقيته إنما رفع الدعوى كيداً لخصمه وتعسفاً فيه ، فيحكم عليه بالتعويض على أنه أساء استعمال حق الالتجاء إلى القضاء .</a:t>
            </a:r>
          </a:p>
          <a:p>
            <a:pPr marL="0" indent="0" algn="r" rtl="1" eaLnBrk="1" hangingPunct="1">
              <a:lnSpc>
                <a:spcPct val="150000"/>
              </a:lnSpc>
              <a:buFont typeface="Arial" panose="020B0604020202020204" pitchFamily="34" charset="0"/>
              <a:buNone/>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z="1100" smtClean="0">
                <a:solidFill>
                  <a:schemeClr val="bg1"/>
                </a:solidFill>
              </a:rPr>
              <a:pPr/>
              <a:t>29</a:t>
            </a:fld>
            <a:endParaRPr lang="en-US" altLang="en-US" dirty="0">
              <a:solidFill>
                <a:schemeClr val="bg1"/>
              </a:solidFill>
            </a:endParaRPr>
          </a:p>
        </p:txBody>
      </p:sp>
    </p:spTree>
    <p:extLst>
      <p:ext uri="{BB962C8B-B14F-4D97-AF65-F5344CB8AC3E}">
        <p14:creationId xmlns:p14="http://schemas.microsoft.com/office/powerpoint/2010/main" val="14189034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46113"/>
            <a:ext cx="7924800" cy="6022975"/>
          </a:xfrm>
          <a:prstGeom prst="rect">
            <a:avLst/>
          </a:prstGeom>
        </p:spPr>
        <p:txBody>
          <a:bodyPr/>
          <a:lstStyle/>
          <a:p>
            <a:pPr algn="just"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الوسيلة التي خولها القانون لصاحب الحق في اللجوء الى القضاء لتقرير حقه وحمايته.</a:t>
            </a:r>
          </a:p>
          <a:p>
            <a:pPr algn="just"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3</a:t>
            </a:fld>
            <a:endParaRPr lang="en-US" altLang="en-US" sz="1100" dirty="0">
              <a:solidFill>
                <a:schemeClr val="bg1"/>
              </a:solidFill>
            </a:endParaRPr>
          </a:p>
        </p:txBody>
      </p:sp>
    </p:spTree>
    <p:extLst>
      <p:ext uri="{BB962C8B-B14F-4D97-AF65-F5344CB8AC3E}">
        <p14:creationId xmlns:p14="http://schemas.microsoft.com/office/powerpoint/2010/main" val="34093665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95288" y="231775"/>
            <a:ext cx="7924800" cy="6626225"/>
          </a:xfrm>
          <a:prstGeom prst="rect">
            <a:avLst/>
          </a:prstGeom>
        </p:spPr>
        <p:txBody>
          <a:bodyPr/>
          <a:lstStyle/>
          <a:p>
            <a:pPr algn="justLow"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عرفت محكمة التمييز الدعوى في قرارا لها بقولها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هي اساس الخصومة وهي الوسيلة القانونية التي يلجأ بمقتضاها صاحب الحق الى السلطة القضائية لحماية الحق</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Low"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والادعاء القانوني هو عبارة عن تأكيد شخص لحقه او مركزه القانوني قبل شخص اخر بناءً على واقعة اساسية معينة .</a:t>
            </a:r>
          </a:p>
          <a:p>
            <a:pPr algn="justLow" rtl="1" eaLnBrk="1"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400" smtClean="0">
                <a:solidFill>
                  <a:schemeClr val="bg1"/>
                </a:solidFill>
              </a:rPr>
              <a:pPr/>
              <a:t>4</a:t>
            </a:fld>
            <a:endParaRPr lang="en-US" altLang="en-US" sz="1400" dirty="0">
              <a:solidFill>
                <a:schemeClr val="bg1"/>
              </a:solidFill>
            </a:endParaRPr>
          </a:p>
        </p:txBody>
      </p:sp>
    </p:spTree>
    <p:extLst>
      <p:ext uri="{BB962C8B-B14F-4D97-AF65-F5344CB8AC3E}">
        <p14:creationId xmlns:p14="http://schemas.microsoft.com/office/powerpoint/2010/main" val="41251373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188" y="476250"/>
            <a:ext cx="7924800" cy="4114800"/>
          </a:xfrm>
          <a:prstGeom prst="rect">
            <a:avLst/>
          </a:prstGeom>
        </p:spPr>
        <p:txBody>
          <a:bodyPr>
            <a:noAutofit/>
          </a:bodyPr>
          <a:lstStyle/>
          <a:p>
            <a:pPr algn="justLow"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يترك الفرد ادعائه ويتخلى عنه او يتصالح عليه فيتنازل عن جزء من ادعاءه مقابل الحصول على الجزء الاخر، و قد يوافق على تحكيم شخص ثالث بشأنه كما وله الحق بأن يرفعه الى القضاء وهنا نكون امام الدعوى</a:t>
            </a:r>
          </a:p>
          <a:p>
            <a:pPr algn="justLow" rtl="1" eaLnBrk="1" hangingPunct="1">
              <a:lnSpc>
                <a:spcPct val="150000"/>
              </a:lnSpc>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z="1200" smtClean="0">
                <a:solidFill>
                  <a:schemeClr val="bg1"/>
                </a:solidFill>
              </a:rPr>
              <a:pPr algn="l" rtl="1"/>
              <a:t>5</a:t>
            </a:fld>
            <a:r>
              <a:rPr lang="ar-JO" altLang="en-US" sz="1200" dirty="0" smtClean="0">
                <a:solidFill>
                  <a:schemeClr val="bg1"/>
                </a:solidFill>
              </a:rPr>
              <a:t>/29</a:t>
            </a:r>
            <a:endParaRPr lang="en-US" altLang="en-US" sz="1200" dirty="0">
              <a:solidFill>
                <a:schemeClr val="bg1"/>
              </a:solidFill>
            </a:endParaRPr>
          </a:p>
        </p:txBody>
      </p:sp>
    </p:spTree>
    <p:extLst>
      <p:ext uri="{BB962C8B-B14F-4D97-AF65-F5344CB8AC3E}">
        <p14:creationId xmlns:p14="http://schemas.microsoft.com/office/powerpoint/2010/main" val="28115724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eaLnBrk="1" fontAlgn="auto" hangingPunct="1">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والحق الموضوعي </a:t>
            </a:r>
            <a:r>
              <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Content Placeholder 5"/>
          <p:cNvSpPr>
            <a:spLocks noGrp="1"/>
          </p:cNvSpPr>
          <p:nvPr>
            <p:ph sz="quarter" idx="4294967295"/>
          </p:nvPr>
        </p:nvSpPr>
        <p:spPr>
          <a:xfrm>
            <a:off x="539750" y="1125538"/>
            <a:ext cx="7924800" cy="4114800"/>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كثر الجدل حول التمييز بين الدعوى والحق الذي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تحميه،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فالدعوى وفقاً للنظرية التقليدية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الحق الذي تحميه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والحق وفقاً لهذه النظرية يبقى في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حالة الركود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طالما لم يقم نزاع حوله ، وعندما يتعرض الحق للنزاع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يتحرك القضاء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بواسطة </a:t>
            </a:r>
            <a:r>
              <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الدعوى</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z="1200" smtClean="0">
                <a:solidFill>
                  <a:schemeClr val="bg1"/>
                </a:solidFill>
              </a:rPr>
              <a:pPr/>
              <a:t>6</a:t>
            </a:fld>
            <a:endParaRPr lang="en-US" altLang="en-US" sz="1200" dirty="0">
              <a:solidFill>
                <a:schemeClr val="bg1"/>
              </a:solidFill>
            </a:endParaRPr>
          </a:p>
        </p:txBody>
      </p:sp>
    </p:spTree>
    <p:extLst>
      <p:ext uri="{BB962C8B-B14F-4D97-AF65-F5344CB8AC3E}">
        <p14:creationId xmlns:p14="http://schemas.microsoft.com/office/powerpoint/2010/main" val="23312917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250"/>
            <a:ext cx="7924800" cy="5238750"/>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والدعوى إذاً تمثل الحالة القانونية وقت التحرك ،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ودليل الفقهاء على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ذلك أن الحق والدعوى يولدان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معـاً،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ويبقى أحدهما ما بقي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الآخر،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وموضوعهما واحد وكذلك أوصافهما واحدة ، عينية 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شخصية،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عقارية أو منقولة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7</a:t>
            </a:fld>
            <a:endParaRPr lang="en-US" altLang="en-US" sz="1100" dirty="0">
              <a:solidFill>
                <a:schemeClr val="bg1"/>
              </a:solidFill>
            </a:endParaRPr>
          </a:p>
        </p:txBody>
      </p:sp>
    </p:spTree>
    <p:extLst>
      <p:ext uri="{BB962C8B-B14F-4D97-AF65-F5344CB8AC3E}">
        <p14:creationId xmlns:p14="http://schemas.microsoft.com/office/powerpoint/2010/main" val="3241062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188" y="188913"/>
            <a:ext cx="7924800" cy="5256212"/>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يوجد حق دون دعوى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والحق والدعوى يوجدان معاً ويزولان معاً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طبيعة الدعوى هي ذات طبيعة الحق الذي أقيمت من أجله ، أما الفقه الحديث ، فيكاد يجمع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الآن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أن الدعوى مستقلة عن الحق الذي تحميه فهي ليست ذات الحق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الموضوعي.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8</a:t>
            </a:fld>
            <a:endParaRPr lang="en-US" altLang="en-US" sz="1100" dirty="0">
              <a:solidFill>
                <a:schemeClr val="bg1"/>
              </a:solidFill>
            </a:endParaRPr>
          </a:p>
        </p:txBody>
      </p:sp>
    </p:spTree>
    <p:extLst>
      <p:ext uri="{BB962C8B-B14F-4D97-AF65-F5344CB8AC3E}">
        <p14:creationId xmlns:p14="http://schemas.microsoft.com/office/powerpoint/2010/main" val="19149842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750" y="438150"/>
            <a:ext cx="7924800" cy="4646613"/>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والدعوى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تختلف عن الحق الموضوعي من حيث السبب فسبب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العقد أو الإرادة المنفردة أو العمل غير المشروع أو الإثراء بلا سبب أو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سبب الدعوى فهو النزاع بين الخصوم حول الحق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9</a:t>
            </a:fld>
            <a:endParaRPr lang="en-US" altLang="en-US" sz="1100" dirty="0">
              <a:solidFill>
                <a:schemeClr val="bg1"/>
              </a:solidFill>
            </a:endParaRPr>
          </a:p>
        </p:txBody>
      </p:sp>
    </p:spTree>
    <p:extLst>
      <p:ext uri="{BB962C8B-B14F-4D97-AF65-F5344CB8AC3E}">
        <p14:creationId xmlns:p14="http://schemas.microsoft.com/office/powerpoint/2010/main" val="4117137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19736</TotalTime>
  <Words>968</Words>
  <Application>Microsoft Office PowerPoint</Application>
  <PresentationFormat>On-screen Show (4:3)</PresentationFormat>
  <Paragraphs>79</Paragraphs>
  <Slides>30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Lucida Sans Unicode</vt:lpstr>
      <vt:lpstr>Simplified Arabic</vt:lpstr>
      <vt:lpstr>Verdana</vt:lpstr>
      <vt:lpstr>Wingdings 2</vt:lpstr>
      <vt:lpstr>Wingdings 3</vt:lpstr>
      <vt:lpstr>Concourse</vt:lpstr>
      <vt:lpstr>الدعوى والعلاقة بينها وبين حق التقاضي والمطالبة القضائية</vt:lpstr>
      <vt:lpstr>PowerPoint Presentation</vt:lpstr>
      <vt:lpstr>PowerPoint Presentation</vt:lpstr>
      <vt:lpstr>PowerPoint Presentation</vt:lpstr>
      <vt:lpstr>PowerPoint Presentation</vt:lpstr>
      <vt:lpstr>الدعوى والحق الموضوعي  </vt:lpstr>
      <vt:lpstr>PowerPoint Presentation</vt:lpstr>
      <vt:lpstr>PowerPoint Presentation</vt:lpstr>
      <vt:lpstr>PowerPoint Presentation</vt:lpstr>
      <vt:lpstr>خصائص الدعوى</vt:lpstr>
      <vt:lpstr>PowerPoint Presentation</vt:lpstr>
      <vt:lpstr>PowerPoint Presentation</vt:lpstr>
      <vt:lpstr>الــــدعـــــوى والخـــصــومـــة القـــــضائيـة : </vt:lpstr>
      <vt:lpstr>PowerPoint Presentation</vt:lpstr>
      <vt:lpstr>PowerPoint Presentation</vt:lpstr>
      <vt:lpstr>PowerPoint Presentation</vt:lpstr>
      <vt:lpstr>الفرق بين الدعوى والخصومة : </vt:lpstr>
      <vt:lpstr>PowerPoint Presentation</vt:lpstr>
      <vt:lpstr>PowerPoint Presentation</vt:lpstr>
      <vt:lpstr>PowerPoint Presentation</vt:lpstr>
      <vt:lpstr>PowerPoint Presentation</vt:lpstr>
      <vt:lpstr>PowerPoint Presentation</vt:lpstr>
      <vt:lpstr>الدعوى وحق اللجوء إلى القضاء </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370</cp:revision>
  <dcterms:created xsi:type="dcterms:W3CDTF">2016-01-06T11:52:01Z</dcterms:created>
  <dcterms:modified xsi:type="dcterms:W3CDTF">2019-02-13T08:29:30Z</dcterms:modified>
</cp:coreProperties>
</file>