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07227-58B5-4680-B61F-96B9D33FFB12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BED50-2D43-4C5B-B8CB-589C23844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114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767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2831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166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627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092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11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66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538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7366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768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858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3965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25144"/>
            <a:ext cx="8077200" cy="1673352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FF00"/>
                </a:solidFill>
              </a:rPr>
              <a:t/>
            </a:r>
            <a:br>
              <a:rPr lang="en-US" sz="5400" dirty="0" smtClean="0">
                <a:solidFill>
                  <a:srgbClr val="FFFF00"/>
                </a:solidFill>
              </a:rPr>
            </a:br>
            <a:r>
              <a:rPr lang="en-US" sz="5400" dirty="0" smtClean="0">
                <a:solidFill>
                  <a:srgbClr val="FFFF00"/>
                </a:solidFill>
              </a:rPr>
              <a:t>Sequence </a:t>
            </a:r>
            <a:r>
              <a:rPr lang="en-US" sz="5400" dirty="0">
                <a:solidFill>
                  <a:srgbClr val="FFFF00"/>
                </a:solidFill>
              </a:rPr>
              <a:t>01: Real Numbers</a:t>
            </a:r>
            <a:r>
              <a:rPr lang="ar-JO" sz="5400" dirty="0">
                <a:solidFill>
                  <a:srgbClr val="FFFF00"/>
                </a:solidFill>
              </a:rPr>
              <a:t/>
            </a:r>
            <a:br>
              <a:rPr lang="ar-JO" sz="5400" dirty="0">
                <a:solidFill>
                  <a:srgbClr val="FFFF00"/>
                </a:solidFill>
              </a:rPr>
            </a:br>
            <a:endParaRPr lang="en-US" sz="54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2362200"/>
            <a:ext cx="8820472" cy="3816424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C00000"/>
                </a:solidFill>
              </a:rPr>
              <a:t>Session one</a:t>
            </a:r>
            <a:br>
              <a:rPr lang="en-US" sz="7200" b="1" dirty="0" smtClean="0">
                <a:solidFill>
                  <a:srgbClr val="C00000"/>
                </a:solidFill>
              </a:rPr>
            </a:br>
            <a:r>
              <a:rPr lang="en-US" sz="7200" b="1" dirty="0" smtClean="0">
                <a:solidFill>
                  <a:srgbClr val="C00000"/>
                </a:solidFill>
              </a:rPr>
              <a:t>Pre – calculus preview</a:t>
            </a:r>
            <a:endParaRPr lang="en-US" sz="7200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2792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294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496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Sequence 01: Real Numbers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052736"/>
                <a:ext cx="8784976" cy="5616624"/>
              </a:xfrm>
            </p:spPr>
            <p:txBody>
              <a:bodyPr>
                <a:normAutofit fontScale="92500" lnSpcReduction="20000"/>
              </a:bodyPr>
              <a:lstStyle/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For example, if 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𝒃</m:t>
                    </m:r>
                  </m:oMath>
                </a14:m>
                <a:r>
                  <a:rPr lang="en-US" b="1" dirty="0" smtClean="0"/>
                  <a:t>, the open interval from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:r>
                  <a:rPr lang="en-US" b="1" dirty="0" smtClean="0"/>
                  <a:t>  to  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b</a:t>
                </a:r>
                <a:r>
                  <a:rPr lang="en-US" b="1" dirty="0" smtClean="0"/>
                  <a:t> consists of all numbers between 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:r>
                  <a:rPr lang="en-US" b="1" dirty="0" smtClean="0"/>
                  <a:t> and 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b</a:t>
                </a:r>
                <a:r>
                  <a:rPr lang="en-US" b="1" dirty="0" smtClean="0"/>
                  <a:t>  and is denoted by the symbol 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   , and we can write                 </a:t>
                </a:r>
              </a:p>
              <a:p>
                <a:pPr algn="l" eaLnBrk="0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𝒃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 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= { x : a &lt; x &lt; b }</a:t>
                </a:r>
                <a:r>
                  <a:rPr lang="en-US" b="1" dirty="0" smtClean="0"/>
                  <a:t>               </a:t>
                </a:r>
              </a:p>
              <a:p>
                <a:pPr algn="l" eaLnBrk="0"/>
                <a:endParaRPr lang="en-US" b="1" dirty="0" smtClean="0"/>
              </a:p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closed interval from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 a</a:t>
                </a:r>
                <a:r>
                  <a:rPr lang="en-US" b="1" dirty="0" smtClean="0"/>
                  <a:t>  to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b</a:t>
                </a:r>
                <a:r>
                  <a:rPr lang="en-US" b="1" dirty="0" smtClean="0"/>
                  <a:t>  is the set</a:t>
                </a:r>
              </a:p>
              <a:p>
                <a:pPr algn="l" eaLnBrk="0"/>
                <a:r>
                  <a:rPr lang="en-US" b="1" dirty="0" smtClean="0"/>
                  <a:t>        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[a,b] = { x : 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𝒃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/>
                  <a:t>                   </a:t>
                </a:r>
              </a:p>
              <a:p>
                <a:pPr algn="l"/>
                <a:endParaRPr lang="en-US" b="1" dirty="0" smtClean="0"/>
              </a:p>
              <a:p>
                <a:pPr marL="457200" indent="-457200" algn="l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It is also possible to include only one endpoint in an interval,</a:t>
                </a:r>
              </a:p>
              <a:p>
                <a:pPr algn="l"/>
                <a:r>
                  <a:rPr lang="en-US" b="1" dirty="0" smtClean="0"/>
                  <a:t> as shown in the following table.</a:t>
                </a:r>
                <a:endParaRPr lang="ar-JO" b="1" dirty="0" smtClean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052736"/>
                <a:ext cx="8784976" cy="5616624"/>
              </a:xfrm>
              <a:blipFill rotWithShape="1">
                <a:blip r:embed="rId2"/>
                <a:stretch>
                  <a:fillRect l="-1595" t="-2823" r="-13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  <a14:imgEffect>
                      <a14:colorTemperature colorTemp="112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716368" y="2871786"/>
            <a:ext cx="4133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3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5034890" y="4221088"/>
            <a:ext cx="4095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554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464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Sequence 01: Real Numbers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3624" y="1412776"/>
            <a:ext cx="8839200" cy="425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016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8231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106690"/>
          </a:xfrm>
        </p:spPr>
        <p:txBody>
          <a:bodyPr/>
          <a:lstStyle/>
          <a:p>
            <a:r>
              <a:rPr lang="en-US" sz="4800" b="1" dirty="0">
                <a:solidFill>
                  <a:srgbClr val="FF0000"/>
                </a:solidFill>
              </a:rPr>
              <a:t>Thank you for your Attention </a:t>
            </a:r>
            <a:r>
              <a:rPr lang="ar-JO" sz="4800" b="1" dirty="0">
                <a:solidFill>
                  <a:schemeClr val="bg1"/>
                </a:solidFill>
              </a:rPr>
              <a:t> 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89040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3619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Goals of Session One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68760"/>
            <a:ext cx="9144000" cy="5596056"/>
          </a:xfrm>
        </p:spPr>
        <p:txBody>
          <a:bodyPr>
            <a:normAutofit/>
          </a:bodyPr>
          <a:lstStyle/>
          <a:p>
            <a:pPr algn="just"/>
            <a:endParaRPr lang="en-US" sz="3600" b="1" dirty="0" smtClean="0"/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US" sz="3600" b="1" dirty="0" smtClean="0"/>
              <a:t>Success </a:t>
            </a:r>
            <a:r>
              <a:rPr lang="en-US" sz="3600" b="1" dirty="0"/>
              <a:t>in calculus depends to a large extent on knowledge of the mathematics that precedes calculus: algebra, analytic geometry, functions, and trigonometry.</a:t>
            </a:r>
          </a:p>
          <a:p>
            <a:pPr algn="just"/>
            <a:endParaRPr lang="en-US" sz="3600" b="1" dirty="0"/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US" sz="3600" b="1" dirty="0"/>
              <a:t>The following subjects (sequences) are intended to refresh your skills </a:t>
            </a:r>
            <a:endParaRPr lang="en-US" sz="3600" b="1" dirty="0" smtClean="0"/>
          </a:p>
          <a:p>
            <a:pPr algn="just"/>
            <a:r>
              <a:rPr lang="en-US" sz="3600" b="1" dirty="0" smtClean="0"/>
              <a:t>in </a:t>
            </a:r>
            <a:r>
              <a:rPr lang="en-US" sz="3600" b="1" dirty="0"/>
              <a:t>these </a:t>
            </a:r>
            <a:r>
              <a:rPr lang="en-US" sz="3600" b="1" dirty="0" smtClean="0"/>
              <a:t>areas.</a:t>
            </a:r>
            <a:endParaRPr lang="ar-JO" sz="3600" b="1" dirty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7077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416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References of Session One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517232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b="1" dirty="0" smtClean="0"/>
              <a:t>James Stewart, </a:t>
            </a:r>
            <a:r>
              <a:rPr lang="en-US" b="1" i="1" dirty="0" smtClean="0"/>
              <a:t>Calculus: Early Transcendentals</a:t>
            </a:r>
            <a:r>
              <a:rPr lang="en-US" b="1" dirty="0" smtClean="0"/>
              <a:t>, 7th Edition, Brooks/ Cole 2012.</a:t>
            </a:r>
          </a:p>
          <a:p>
            <a:pPr algn="just"/>
            <a:endParaRPr lang="en-US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b="1" dirty="0" smtClean="0"/>
              <a:t>Howard Anton, Irl C. Bivens and Stephen Davis, </a:t>
            </a:r>
            <a:r>
              <a:rPr lang="en-US" b="1" i="1" dirty="0" smtClean="0"/>
              <a:t>Calculus: Early Transcendentals</a:t>
            </a:r>
            <a:r>
              <a:rPr lang="en-US" b="1" dirty="0" smtClean="0"/>
              <a:t>, 9th Edition, John Wiley &amp; Sons, Inc. 2010.</a:t>
            </a:r>
          </a:p>
          <a:p>
            <a:pPr algn="just"/>
            <a:endParaRPr lang="ar-JO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b="1" dirty="0" smtClean="0"/>
              <a:t>Salas, Etgen, and Hille,  </a:t>
            </a:r>
            <a:r>
              <a:rPr lang="en-US" b="1" i="1" dirty="0" smtClean="0"/>
              <a:t>Calculus: One and Several Variables</a:t>
            </a:r>
            <a:r>
              <a:rPr lang="en-US" b="1" dirty="0" smtClean="0"/>
              <a:t>, 10th Edition, John Wiley &amp;</a:t>
            </a:r>
          </a:p>
          <a:p>
            <a:pPr algn="just"/>
            <a:r>
              <a:rPr lang="en-US" b="1" dirty="0"/>
              <a:t> </a:t>
            </a:r>
            <a:r>
              <a:rPr lang="en-US" b="1" dirty="0" smtClean="0"/>
              <a:t>     Sons, Inc. 2007.</a:t>
            </a:r>
            <a:endParaRPr lang="ar-JO" b="1" dirty="0" smtClean="0"/>
          </a:p>
          <a:p>
            <a:endParaRPr lang="en-US" b="1" dirty="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434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710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Sequence 01: Real Numbers</a:t>
            </a:r>
            <a:endParaRPr lang="en-US" sz="48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73344" y="1169368"/>
                <a:ext cx="8856984" cy="5688632"/>
              </a:xfrm>
            </p:spPr>
            <p:txBody>
              <a:bodyPr>
                <a:normAutofit/>
              </a:bodyPr>
              <a:lstStyle/>
              <a:p>
                <a:pPr marL="457200" indent="-457200" algn="just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Calculus is based on the real number system. We start with the integers:</a:t>
                </a:r>
              </a:p>
              <a:p>
                <a:pPr eaLnBrk="0"/>
                <a:r>
                  <a:rPr lang="en-US" sz="2800" b="1" dirty="0" smtClean="0"/>
                  <a:t>             </a:t>
                </a:r>
                <a:r>
                  <a:rPr lang="en-US" sz="28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…,-3,-2,-1,0,1,2,3</a:t>
                </a:r>
                <a:r>
                  <a:rPr lang="en-US" sz="2800" b="1" dirty="0" smtClean="0"/>
                  <a:t>                     </a:t>
                </a:r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Then we construct the rational numbers, which are ratios of integers. Thus any rational number  r  can be expressed as</a:t>
                </a:r>
              </a:p>
              <a:p>
                <a:pPr eaLnBrk="0"/>
                <a:r>
                  <a:rPr lang="en-US" sz="2800" b="1" dirty="0" smtClean="0"/>
                  <a:t> 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𝒓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𝒏</m:t>
                        </m:r>
                      </m:den>
                    </m:f>
                  </m:oMath>
                </a14:m>
                <a:endParaRPr lang="en-US" sz="2800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where  m   and  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n</a:t>
                </a:r>
                <a:r>
                  <a:rPr lang="en-US" sz="2800" b="1" dirty="0" smtClean="0"/>
                  <a:t>  are integers and     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n ≠ 0 </a:t>
                </a:r>
                <a:r>
                  <a:rPr lang="en-US" sz="2800" b="1" dirty="0" smtClean="0"/>
                  <a:t>  .</a:t>
                </a:r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Examples: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  <a:cs typeface="+mj-cs"/>
                  </a:rPr>
                  <a:t> 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  <a:cs typeface="+mj-cs"/>
                  </a:rPr>
                  <a:t> ,46=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𝟒𝟔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  <a:cs typeface="+mj-cs"/>
                  </a:rPr>
                  <a:t> </a:t>
                </a:r>
                <a:r>
                  <a:rPr lang="en-US" sz="2800" b="1" dirty="0">
                    <a:solidFill>
                      <a:srgbClr val="FFFF00"/>
                    </a:solidFill>
                    <a:cs typeface="+mj-cs"/>
                  </a:rPr>
                  <a:t>,</a:t>
                </a:r>
                <a:r>
                  <a:rPr lang="en-US" sz="2800" b="1" dirty="0" smtClean="0">
                    <a:solidFill>
                      <a:srgbClr val="FFFF00"/>
                    </a:solidFill>
                    <a:cs typeface="+mj-cs"/>
                  </a:rPr>
                  <a:t> 0.17=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𝟏𝟕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  <a:cs typeface="+mj-cs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en-US" sz="2800" b="1" dirty="0" smtClean="0">
                    <a:cs typeface="+mj-cs"/>
                  </a:rPr>
                  <a:t> </a:t>
                </a:r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 </a:t>
                </a:r>
                <a:r>
                  <a:rPr lang="en-US" sz="2800" b="1" dirty="0" smtClean="0">
                    <a:solidFill>
                      <a:srgbClr val="FFFF00"/>
                    </a:solidFill>
                  </a:rPr>
                  <a:t>½ , 3/7 </a:t>
                </a:r>
                <a:endParaRPr lang="ar-JO" sz="2800" b="1" dirty="0" smtClean="0">
                  <a:solidFill>
                    <a:srgbClr val="FFFF00"/>
                  </a:solidFill>
                </a:endParaRPr>
              </a:p>
              <a:p>
                <a:pPr algn="just" eaLnBrk="0"/>
                <a:endParaRPr lang="ar-JO" sz="2800" b="1" dirty="0" smtClean="0">
                  <a:cs typeface="+mj-cs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73344" y="1169368"/>
                <a:ext cx="8856984" cy="5688632"/>
              </a:xfrm>
              <a:blipFill rotWithShape="1">
                <a:blip r:embed="rId2"/>
                <a:stretch>
                  <a:fillRect l="-1239" t="-965" r="-13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881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Sequence 01: Real Numbers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052736"/>
                <a:ext cx="8856984" cy="5688632"/>
              </a:xfrm>
            </p:spPr>
            <p:txBody>
              <a:bodyPr/>
              <a:lstStyle/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Some real numbers, such 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b="1" dirty="0" smtClean="0"/>
                  <a:t>,can’t be expressed as a ratio of integers and are therefore called irrational numbers.</a:t>
                </a:r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following are also irrational numbers: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, </a:t>
                </a:r>
                <a14:m>
                  <m:oMath xmlns:m="http://schemas.openxmlformats.org/officeDocument/2006/math">
                    <m:r>
                      <a:rPr lang="el-GR" b="1" i="1" smtClean="0">
                        <a:solidFill>
                          <a:srgbClr val="FFFF00"/>
                        </a:solidFill>
                        <a:latin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en-US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func>
                  </m:oMath>
                </a14:m>
                <a:endParaRPr lang="en-US" b="1" dirty="0" smtClean="0"/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set of all real numbers is usually denoted by the symbol  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/>
                  <a:t> .</a:t>
                </a:r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Any real number is either rational number or irrational number but not both.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052736"/>
                <a:ext cx="8856984" cy="5688632"/>
              </a:xfrm>
              <a:blipFill rotWithShape="1">
                <a:blip r:embed="rId2"/>
                <a:stretch>
                  <a:fillRect l="-1583" t="-429" r="-1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14413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34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Sequence 01: Real Numbers</a:t>
            </a: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51520" y="1124744"/>
                <a:ext cx="8784976" cy="5616624"/>
              </a:xfrm>
            </p:spPr>
            <p:txBody>
              <a:bodyPr>
                <a:normAutofit fontScale="92500" lnSpcReduction="20000"/>
              </a:bodyPr>
              <a:lstStyle/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Every number has a decimal representation. If the number is rational, then the corresponding decimal is repeating. For example,</a:t>
                </a:r>
              </a:p>
              <a:p>
                <a:pPr algn="l" eaLnBrk="0"/>
                <a14:m>
                  <m:oMath xmlns:m="http://schemas.openxmlformats.org/officeDocument/2006/math">
                    <m:f>
                      <m:fPr>
                        <m:ctrlPr>
                          <a:rPr lang="en-US" sz="35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5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5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500" dirty="0" smtClean="0">
                    <a:solidFill>
                      <a:srgbClr val="FFFF00"/>
                    </a:solidFill>
                  </a:rPr>
                  <a:t> =0.500…=  0.50,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5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5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500" dirty="0" smtClean="0">
                    <a:solidFill>
                      <a:srgbClr val="FFFF00"/>
                    </a:solidFill>
                  </a:rPr>
                  <a:t> =0.666…=0.6,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5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5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35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500" dirty="0" smtClean="0">
                    <a:solidFill>
                      <a:srgbClr val="FFFF00"/>
                    </a:solidFill>
                  </a:rPr>
                  <a:t> =1.285714  </a:t>
                </a:r>
                <a:r>
                  <a:rPr lang="en-US" sz="4000" dirty="0" smtClean="0"/>
                  <a:t>                                                 </a:t>
                </a:r>
              </a:p>
              <a:p>
                <a:pPr marL="457200" indent="-457200" algn="just">
                  <a:buFont typeface="Wingdings" panose="05000000000000000000" pitchFamily="2" charset="2"/>
                  <a:buChar char="q"/>
                </a:pPr>
                <a:r>
                  <a:rPr lang="en-US" dirty="0" smtClean="0"/>
                  <a:t>On the other hand, if the number is irrational, the decimal is nonrepeating:</a:t>
                </a:r>
              </a:p>
              <a:p>
                <a:pPr algn="l" eaLnBrk="0"/>
                <a:r>
                  <a:rPr lang="en-US" dirty="0" smtClean="0"/>
                  <a:t>                   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 smtClean="0">
                    <a:solidFill>
                      <a:srgbClr val="FFFF00"/>
                    </a:solidFill>
                  </a:rPr>
                  <a:t> =1.414213562373095…</a:t>
                </a:r>
              </a:p>
              <a:p>
                <a:pPr algn="l" eaLnBrk="0"/>
                <a:r>
                  <a:rPr lang="en-US" dirty="0">
                    <a:solidFill>
                      <a:srgbClr val="FFFF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                  </a:t>
                </a:r>
                <a:r>
                  <a:rPr lang="el-GR" dirty="0" smtClean="0">
                    <a:solidFill>
                      <a:srgbClr val="FFFF00"/>
                    </a:solidFill>
                  </a:rPr>
                  <a:t>π</a:t>
                </a:r>
                <a:r>
                  <a:rPr lang="en-US" dirty="0" smtClean="0">
                    <a:solidFill>
                      <a:srgbClr val="FFFF00"/>
                    </a:solidFill>
                  </a:rPr>
                  <a:t> = 3.141592653589793…</a:t>
                </a:r>
              </a:p>
              <a:p>
                <a:pPr algn="l" eaLnBrk="0"/>
                <a:r>
                  <a:rPr lang="en-US" dirty="0" smtClean="0"/>
                  <a:t>                    </a:t>
                </a:r>
              </a:p>
              <a:p>
                <a:pPr eaLnBrk="0"/>
                <a:r>
                  <a:rPr lang="en-US" sz="2800" dirty="0" smtClean="0"/>
                  <a:t>   </a:t>
                </a:r>
                <a:r>
                  <a:rPr lang="en-US" dirty="0" smtClean="0"/>
                  <a:t>                                   </a:t>
                </a:r>
              </a:p>
              <a:p>
                <a:pPr eaLnBrk="0"/>
                <a:r>
                  <a:rPr lang="en-US" dirty="0" smtClean="0"/>
                  <a:t> 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51520" y="1124744"/>
                <a:ext cx="8784976" cy="5616624"/>
              </a:xfrm>
              <a:blipFill rotWithShape="1">
                <a:blip r:embed="rId2"/>
                <a:stretch>
                  <a:fillRect l="-1388" t="-2823" r="-16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258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496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Sequence 01: Real Numbers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1117968"/>
            <a:ext cx="8856984" cy="5760640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b="1" dirty="0" smtClean="0"/>
              <a:t>The real numbers can be represented by points on a line as in the figure.</a:t>
            </a:r>
          </a:p>
          <a:p>
            <a:pPr algn="just"/>
            <a:endParaRPr lang="en-US" b="1" dirty="0" smtClean="0"/>
          </a:p>
          <a:p>
            <a:pPr algn="just"/>
            <a:endParaRPr lang="en-US" b="1" dirty="0" smtClean="0"/>
          </a:p>
          <a:p>
            <a:pPr marL="457200" indent="-457200" algn="just" eaLnBrk="0">
              <a:buFont typeface="Wingdings" panose="05000000000000000000" pitchFamily="2" charset="2"/>
              <a:buChar char="q"/>
            </a:pPr>
            <a:r>
              <a:rPr lang="en-US" b="1" dirty="0" smtClean="0"/>
              <a:t>The number associated with the point  </a:t>
            </a:r>
            <a:r>
              <a:rPr lang="el-GR" b="1" dirty="0" smtClean="0"/>
              <a:t>ρ</a:t>
            </a:r>
            <a:r>
              <a:rPr lang="en-US" b="1" dirty="0" smtClean="0"/>
              <a:t> is called the coordinate of  </a:t>
            </a:r>
            <a:r>
              <a:rPr lang="el-GR" b="1" dirty="0" smtClean="0"/>
              <a:t>ρ</a:t>
            </a:r>
            <a:r>
              <a:rPr lang="en-US" b="1" dirty="0" smtClean="0"/>
              <a:t>  and the line is then called a coordinate line, or a real number line, or simply a real line.</a:t>
            </a:r>
          </a:p>
          <a:p>
            <a:pPr algn="just" eaLnBrk="0"/>
            <a:endParaRPr lang="en-US" b="1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b="1" dirty="0" smtClean="0"/>
              <a:t>The real numbers are ordered.</a:t>
            </a:r>
            <a:endParaRPr lang="ar-JO" b="1" dirty="0" smtClean="0"/>
          </a:p>
          <a:p>
            <a:endParaRPr lang="en-US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95400" y="2362200"/>
            <a:ext cx="6781800" cy="6096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5778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34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16632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Sequence 01: Real Numbers</a:t>
            </a:r>
            <a:endParaRPr lang="en-US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9512" y="1772816"/>
                <a:ext cx="8856984" cy="4896544"/>
              </a:xfrm>
            </p:spPr>
            <p:txBody>
              <a:bodyPr/>
              <a:lstStyle/>
              <a:p>
                <a:pPr marL="457200" indent="-457200" algn="just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In what follows we need to use set notation.</a:t>
                </a:r>
              </a:p>
              <a:p>
                <a:pPr marL="457200" indent="-457200" algn="just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A set is a collection of objects, and these objects are called the elements of the set.</a:t>
                </a:r>
              </a:p>
              <a:p>
                <a:pPr marL="457200" indent="-457200" algn="l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If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/>
                  <a:t> is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:r>
                  <a:rPr lang="en-US" b="1" dirty="0" smtClean="0"/>
                  <a:t> set, the notation 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𝑺</m:t>
                    </m:r>
                  </m:oMath>
                </a14:m>
                <a:r>
                  <a:rPr lang="en-US" b="1" dirty="0" smtClean="0"/>
                  <a:t> means that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:r>
                  <a:rPr lang="en-US" b="1" dirty="0" smtClean="0"/>
                  <a:t> is an element of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/>
                  <a:t> ,and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∉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𝑺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 smtClean="0"/>
                  <a:t>means that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a</a:t>
                </a:r>
                <a:r>
                  <a:rPr lang="en-US" b="1" dirty="0" smtClean="0"/>
                  <a:t>  is not an element of 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/>
                  <a:t> .</a:t>
                </a:r>
              </a:p>
              <a:p>
                <a:pPr marL="457200" indent="-457200" algn="just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For example, if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r>
                  <a:rPr lang="en-US" b="1" dirty="0" smtClean="0"/>
                  <a:t> represents the set of integers, then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-3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 </a:t>
                </a:r>
                <a:r>
                  <a:rPr lang="en-US" b="1" dirty="0" smtClean="0"/>
                  <a:t>but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∉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ℤ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>
                    <a:solidFill>
                      <a:schemeClr val="tx1"/>
                    </a:solidFill>
                  </a:rPr>
                  <a:t>.</a:t>
                </a:r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eaLnBrk="0"/>
                <a:r>
                  <a:rPr lang="en-US" b="1" dirty="0" smtClean="0"/>
                  <a:t>  </a:t>
                </a:r>
              </a:p>
              <a:p>
                <a:pPr marL="457200" indent="-457200" algn="just">
                  <a:buFont typeface="Wingdings" panose="05000000000000000000" pitchFamily="2" charset="2"/>
                  <a:buChar char="q"/>
                </a:pPr>
                <a:endParaRPr lang="en-US" b="1" dirty="0" smtClean="0"/>
              </a:p>
              <a:p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9512" y="1772816"/>
                <a:ext cx="8856984" cy="4896544"/>
              </a:xfrm>
              <a:blipFill rotWithShape="1">
                <a:blip r:embed="rId2"/>
                <a:stretch>
                  <a:fillRect l="-1514" t="-1619" r="-1789" b="-36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2727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470025"/>
          </a:xfrm>
        </p:spPr>
        <p:txBody>
          <a:bodyPr/>
          <a:lstStyle/>
          <a:p>
            <a:r>
              <a:rPr lang="en-US" b="1" dirty="0" smtClean="0"/>
              <a:t>Sequence 01: Real Numbers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07504" y="1556792"/>
                <a:ext cx="8928992" cy="5184576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If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/>
                  <a:t> and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T</a:t>
                </a:r>
                <a:r>
                  <a:rPr lang="en-US" b="1" dirty="0" smtClean="0"/>
                  <a:t> are sets, then their union is the set 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∪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𝑻</m:t>
                    </m:r>
                  </m:oMath>
                </a14:m>
                <a:r>
                  <a:rPr lang="en-US" b="1" dirty="0" smtClean="0"/>
                  <a:t> consisting of all elements that are in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/>
                  <a:t> or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T</a:t>
                </a:r>
                <a:r>
                  <a:rPr lang="en-US" b="1" dirty="0" smtClean="0"/>
                  <a:t> or in both.</a:t>
                </a:r>
              </a:p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intersection of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/>
                  <a:t> and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T </a:t>
                </a:r>
                <a:r>
                  <a:rPr lang="en-US" b="1" dirty="0" smtClean="0"/>
                  <a:t>is the set 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S 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𝑻</m:t>
                    </m:r>
                  </m:oMath>
                </a14:m>
                <a:r>
                  <a:rPr lang="en-US" b="1" dirty="0" smtClean="0"/>
                  <a:t>  consisting of all elements that are in both </a:t>
                </a:r>
                <a:r>
                  <a:rPr lang="en-US" b="1" dirty="0">
                    <a:solidFill>
                      <a:srgbClr val="FFFF00"/>
                    </a:solidFill>
                  </a:rPr>
                  <a:t>S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 smtClean="0"/>
                  <a:t> and  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T</a:t>
                </a:r>
                <a:r>
                  <a:rPr lang="en-US" b="1" dirty="0" smtClean="0"/>
                  <a:t>  .</a:t>
                </a:r>
              </a:p>
              <a:p>
                <a:pPr marL="457200" indent="-457200" algn="l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empty set, denoted by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∅</m:t>
                    </m:r>
                  </m:oMath>
                </a14:m>
                <a:r>
                  <a:rPr lang="en-US" b="1" dirty="0" smtClean="0"/>
                  <a:t>  , is the set that contains no element.</a:t>
                </a:r>
              </a:p>
              <a:p>
                <a:pPr marL="457200" indent="-457200" algn="l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Certain sets of real numbers, called intervals, occur frequently in calculus and correspond </a:t>
                </a:r>
              </a:p>
              <a:p>
                <a:pPr algn="l"/>
                <a:r>
                  <a:rPr lang="en-US" b="1" dirty="0"/>
                  <a:t> </a:t>
                </a:r>
                <a:r>
                  <a:rPr lang="en-US" b="1" dirty="0" smtClean="0"/>
                  <a:t>    geometrically to line segments.</a:t>
                </a:r>
                <a:endParaRPr lang="ar-JO" b="1" dirty="0" smtClean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07504" y="1556792"/>
                <a:ext cx="8928992" cy="5184576"/>
              </a:xfrm>
              <a:blipFill rotWithShape="1">
                <a:blip r:embed="rId2"/>
                <a:stretch>
                  <a:fillRect l="-1434" t="-23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1242" y="5870023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7391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363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Sequence 01: Real Numbers </vt:lpstr>
      <vt:lpstr>Goals of Session One</vt:lpstr>
      <vt:lpstr>References of Session One</vt:lpstr>
      <vt:lpstr>Sequence 01: Real Numbers</vt:lpstr>
      <vt:lpstr>Sequence 01: Real Numbers</vt:lpstr>
      <vt:lpstr>Sequence 01: Real Numbers</vt:lpstr>
      <vt:lpstr>Sequence 01: Real Numbers</vt:lpstr>
      <vt:lpstr>Sequence 01: Real Numbers</vt:lpstr>
      <vt:lpstr>Sequence 01: Real Numbers</vt:lpstr>
      <vt:lpstr>Sequence 01: Real Numbers</vt:lpstr>
      <vt:lpstr>Sequence 01: Real Numbers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Sequence 01: Real Numbers </dc:title>
  <dc:creator>LAB-827</dc:creator>
  <cp:lastModifiedBy>LAB-827</cp:lastModifiedBy>
  <cp:revision>34</cp:revision>
  <dcterms:created xsi:type="dcterms:W3CDTF">2016-03-28T19:32:35Z</dcterms:created>
  <dcterms:modified xsi:type="dcterms:W3CDTF">2016-04-12T05:15:05Z</dcterms:modified>
</cp:coreProperties>
</file>