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9552" y="2438400"/>
            <a:ext cx="8424936" cy="2448272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FF0000"/>
                </a:solidFill>
              </a:rPr>
              <a:t>Session one</a:t>
            </a:r>
            <a:br>
              <a:rPr lang="en-US" sz="6600" dirty="0">
                <a:solidFill>
                  <a:srgbClr val="FF0000"/>
                </a:solidFill>
              </a:rPr>
            </a:br>
            <a:r>
              <a:rPr lang="en-US" sz="6600" dirty="0">
                <a:solidFill>
                  <a:srgbClr val="FF0000"/>
                </a:solidFill>
              </a:rPr>
              <a:t>Pre – calculus preview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43432" y="5080248"/>
            <a:ext cx="8784976" cy="1752600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FFF00"/>
                </a:solidFill>
              </a:rPr>
              <a:t>Sequence 02: Inequalities</a:t>
            </a:r>
            <a:endParaRPr lang="ar-JO" sz="6000" dirty="0">
              <a:solidFill>
                <a:srgbClr val="FFFF00"/>
              </a:solidFill>
            </a:endParaRPr>
          </a:p>
          <a:p>
            <a:endParaRPr lang="en-US" sz="6000" dirty="0">
              <a:solidFill>
                <a:srgbClr val="FFFF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16632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998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Sequence 02: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1772816"/>
                <a:ext cx="8928992" cy="4968552"/>
              </a:xfrm>
            </p:spPr>
            <p:txBody>
              <a:bodyPr/>
              <a:lstStyle/>
              <a:p>
                <a:pPr marL="457200" indent="-457200" algn="just" rtl="0">
                  <a:buFont typeface="Wingdings" panose="05000000000000000000" pitchFamily="2" charset="2"/>
                  <a:buChar char="q"/>
                </a:pPr>
                <a:r>
                  <a:rPr lang="en-US" sz="2400" dirty="0" smtClean="0"/>
                  <a:t>An inequality is mathematical statement that one quantity is greater than or less than another.</a:t>
                </a:r>
              </a:p>
              <a:p>
                <a:pPr marL="457200" indent="-457200" algn="just" rtl="0" eaLnBrk="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The inequality symbols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,&gt;,≤</m:t>
                    </m:r>
                  </m:oMath>
                </a14:m>
                <a:r>
                  <a:rPr lang="en-US" sz="2400" dirty="0"/>
                  <a:t> </a:t>
                </a:r>
                <a:r>
                  <a:rPr lang="en-US" sz="2400" dirty="0" smtClean="0"/>
                  <a:t>and</a:t>
                </a:r>
                <a:r>
                  <a:rPr lang="en-US" sz="2400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sz="2400" dirty="0"/>
                  <a:t>   are used to compare two numbers and to denote subsets of real numbers.</a:t>
                </a:r>
              </a:p>
              <a:p>
                <a:pPr marL="457200" indent="-457200" algn="just" rtl="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When working with inequalities, note the following </a:t>
                </a:r>
                <a:r>
                  <a:rPr lang="en-US" sz="2400" dirty="0" smtClean="0"/>
                  <a:t>rules</a:t>
                </a:r>
              </a:p>
              <a:p>
                <a:pPr marL="342900" indent="-342900" algn="just" rtl="0"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FFFF00"/>
                    </a:solidFill>
                  </a:rPr>
                  <a:t> Rules for Inequalities</a:t>
                </a:r>
              </a:p>
              <a:p>
                <a:pPr marL="457200" indent="-457200" algn="just" rtl="0">
                  <a:buFont typeface="+mj-lt"/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If 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then a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𝑐</m:t>
                    </m:r>
                  </m:oMath>
                </a14:m>
                <a:r>
                  <a:rPr lang="en-US" sz="2400" b="0" dirty="0" smtClean="0">
                    <a:solidFill>
                      <a:schemeClr val="tx1"/>
                    </a:solidFill>
                    <a:ea typeface="Cambria Math"/>
                  </a:rPr>
                  <a:t>.</a:t>
                </a:r>
              </a:p>
              <a:p>
                <a:pPr marL="457200" indent="-457200" algn="just" rtl="0">
                  <a:buFont typeface="+mj-lt"/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If  a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𝑎𝑛𝑑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𝑑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,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h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𝑒𝑛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𝑑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400" b="0" dirty="0" smtClean="0">
                  <a:solidFill>
                    <a:schemeClr val="tx1"/>
                  </a:solidFill>
                  <a:ea typeface="Cambria Math"/>
                </a:endParaRPr>
              </a:p>
              <a:p>
                <a:pPr marL="457200" indent="-457200" algn="just" rtl="0">
                  <a:buFont typeface="+mj-lt"/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If  a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𝑎𝑛𝑑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&gt;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,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h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𝑒𝑛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𝑎𝑐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400" b="0" dirty="0" smtClean="0">
                  <a:solidFill>
                    <a:schemeClr val="tx1"/>
                  </a:solidFill>
                  <a:ea typeface="Cambria Math"/>
                </a:endParaRPr>
              </a:p>
              <a:p>
                <a:pPr marL="457200" indent="-457200" algn="just" rtl="0">
                  <a:buFont typeface="+mj-lt"/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If  a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𝑎𝑛𝑑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0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h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𝑒𝑛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𝑎𝑐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&gt;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𝑏𝑐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en-US" sz="2400" b="0" dirty="0" smtClean="0">
                  <a:solidFill>
                    <a:schemeClr val="tx1"/>
                  </a:solidFill>
                  <a:ea typeface="Cambria Math"/>
                </a:endParaRPr>
              </a:p>
              <a:p>
                <a:pPr marL="457200" indent="-457200" algn="just" rtl="0">
                  <a:buFont typeface="+mj-lt"/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If  0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&lt;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h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𝑒𝑛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𝑎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&gt;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.</m:t>
                    </m:r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1772816"/>
                <a:ext cx="8928992" cy="4968552"/>
              </a:xfrm>
              <a:blipFill rotWithShape="1">
                <a:blip r:embed="rId2"/>
                <a:stretch>
                  <a:fillRect l="-1093" t="-982" r="-10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369" y="5867398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3656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88265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Sequence 02: Inequalities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1484784"/>
                <a:ext cx="8784976" cy="5256584"/>
              </a:xfrm>
            </p:spPr>
            <p:txBody>
              <a:bodyPr>
                <a:normAutofit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 : Solve the </a:t>
                </a:r>
                <a:r>
                  <a:rPr lang="en-US" b="1" dirty="0"/>
                  <a:t>inequality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𝟕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𝟓</m:t>
                    </m:r>
                  </m:oMath>
                </a14:m>
                <a:endParaRPr lang="en-US" b="1" dirty="0" smtClean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Solution: The given inequality is satisfied by some values of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  but not by others. To solve an inequality means to determine the set of numbers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  for which the inequality is true. This is called the solution set.</a:t>
                </a:r>
                <a:endParaRPr lang="en-US" b="1" dirty="0"/>
              </a:p>
              <a:p>
                <a:pPr marL="834390" lvl="1" indent="-514350" algn="l" rtl="0" eaLnBrk="0">
                  <a:buClr>
                    <a:schemeClr val="accent1">
                      <a:lumMod val="50000"/>
                    </a:schemeClr>
                  </a:buClr>
                  <a:buSzPct val="100000"/>
                  <a:buFont typeface="+mj-lt"/>
                  <a:buAutoNum type="arabicPeriod"/>
                </a:pPr>
                <a:r>
                  <a:rPr lang="en-US" b="1" dirty="0"/>
                  <a:t>Subtract 1 from each side of the inequality (using Rule </a:t>
                </a:r>
                <a:r>
                  <a:rPr lang="en-US" b="1" dirty="0" smtClean="0"/>
                  <a:t>1 with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𝒄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 :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𝟕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𝟒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pPr marL="834390" lvl="1" indent="-514350" algn="l" rtl="0" eaLnBrk="0">
                  <a:buClr>
                    <a:schemeClr val="accent1">
                      <a:lumMod val="50000"/>
                    </a:schemeClr>
                  </a:buClr>
                  <a:buSzPct val="100000"/>
                  <a:buFont typeface="+mj-lt"/>
                  <a:buAutoNum type="arabicPeriod"/>
                </a:pPr>
                <a:r>
                  <a:rPr lang="en-US" b="1" dirty="0"/>
                  <a:t>Then, subtract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𝟕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  from both sides </a:t>
                </a:r>
                <a:endParaRPr lang="en-US" b="1" dirty="0" smtClean="0"/>
              </a:p>
              <a:p>
                <a:pPr marL="320040" lvl="1" algn="l" rtl="0" eaLnBrk="0">
                  <a:buClr>
                    <a:schemeClr val="accent1">
                      <a:lumMod val="50000"/>
                    </a:schemeClr>
                  </a:buClr>
                  <a:buSzPct val="100000"/>
                </a:pPr>
                <a:r>
                  <a:rPr lang="en-US" b="1" dirty="0"/>
                  <a:t> </a:t>
                </a:r>
                <a:r>
                  <a:rPr lang="en-US" b="1" dirty="0" smtClean="0"/>
                  <a:t>     </a:t>
                </a:r>
                <a:r>
                  <a:rPr lang="en-US" b="1" dirty="0" smtClean="0"/>
                  <a:t>(</a:t>
                </a:r>
                <a:r>
                  <a:rPr lang="en-US" b="1" dirty="0"/>
                  <a:t>Rule 1 with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𝒄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𝟕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 :−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b="1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en-US" b="1" dirty="0"/>
                  <a:t>   </a:t>
                </a:r>
                <a:r>
                  <a:rPr lang="en-US" dirty="0"/>
                  <a:t>        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1484784"/>
                <a:ext cx="8784976" cy="5256584"/>
              </a:xfrm>
              <a:blipFill rotWithShape="1">
                <a:blip r:embed="rId2"/>
                <a:stretch>
                  <a:fillRect l="-1526" t="-1392" r="-2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4866" y="5892118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38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025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Sequence 02: Inequalities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1700808"/>
                <a:ext cx="8856984" cy="5040560"/>
              </a:xfrm>
            </p:spPr>
            <p:txBody>
              <a:bodyPr>
                <a:noAutofit/>
              </a:bodyPr>
              <a:lstStyle/>
              <a:p>
                <a:pPr marL="0" lvl="2" algn="l"/>
                <a:r>
                  <a:rPr lang="en-US" b="1" dirty="0" smtClean="0"/>
                  <a:t>3. </a:t>
                </a:r>
                <a:r>
                  <a:rPr lang="en-US" b="1" dirty="0"/>
                  <a:t>Now we divide both sides by   </a:t>
                </a:r>
                <a:r>
                  <a:rPr lang="en-US" b="1" dirty="0" smtClean="0"/>
                  <a:t>-6</a:t>
                </a:r>
                <a:r>
                  <a:rPr lang="en-US" b="1" dirty="0"/>
                  <a:t>   (Rule 4 with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𝒄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 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: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&gt;−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b="1" dirty="0" smtClean="0"/>
              </a:p>
              <a:p>
                <a:pPr marL="0" lvl="2" algn="l"/>
                <a:endParaRPr lang="en-US" b="1" dirty="0" smtClean="0"/>
              </a:p>
              <a:p>
                <a:pPr marL="0" lvl="2" algn="l"/>
                <a:r>
                  <a:rPr lang="en-US" b="1" dirty="0" smtClean="0"/>
                  <a:t>4. So </a:t>
                </a:r>
                <a:r>
                  <a:rPr lang="en-US" b="1" dirty="0"/>
                  <a:t>the solution set consists of all numbers greater than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b="1" dirty="0"/>
                  <a:t> . In other words, the solution of the inequality is the interval</a:t>
                </a:r>
              </a:p>
              <a:p>
                <a:pPr marL="0" lvl="2"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e>
                      </m:d>
                    </m:oMath>
                  </m:oMathPara>
                </a14:m>
                <a:endParaRPr lang="en-US" b="1" dirty="0" smtClean="0">
                  <a:ea typeface="Cambria Math"/>
                </a:endParaRPr>
              </a:p>
              <a:p>
                <a:pPr marL="457200" indent="-457200" algn="just" rtl="0" eaLnBrk="0">
                  <a:buFont typeface="Wingdings" panose="05000000000000000000" pitchFamily="2" charset="2"/>
                  <a:buChar char="q"/>
                </a:pPr>
                <a:r>
                  <a:rPr lang="en-US" sz="2400" b="1" dirty="0"/>
                  <a:t>Example: Solve the </a:t>
                </a:r>
                <a:r>
                  <a:rPr lang="en-US" sz="2400" b="1" dirty="0" smtClean="0"/>
                  <a:t>inequalities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𝟏𝟑</m:t>
                    </m:r>
                  </m:oMath>
                </a14:m>
                <a:r>
                  <a:rPr lang="en-US" sz="2400" b="1" dirty="0">
                    <a:solidFill>
                      <a:srgbClr val="FFFF00"/>
                    </a:solidFill>
                  </a:rPr>
                  <a:t> </a:t>
                </a:r>
                <a:r>
                  <a:rPr lang="en-US" sz="2400" b="1" dirty="0"/>
                  <a:t>  .</a:t>
                </a:r>
              </a:p>
              <a:p>
                <a:pPr marL="457200" indent="-457200" algn="just" rtl="0" eaLnBrk="0">
                  <a:buFont typeface="Wingdings" panose="05000000000000000000" pitchFamily="2" charset="2"/>
                  <a:buChar char="q"/>
                </a:pPr>
                <a:r>
                  <a:rPr lang="en-US" sz="2400" b="1" dirty="0"/>
                  <a:t>Solution: The solution set consists of all values of   that satisfy both inequalities. Using the rules of inequality</a:t>
                </a:r>
                <a:r>
                  <a:rPr lang="en-US" sz="2400" b="1" dirty="0" smtClean="0"/>
                  <a:t>,</a:t>
                </a:r>
              </a:p>
              <a:p>
                <a:pPr algn="just" rtl="0" eaLnBrk="0"/>
                <a:r>
                  <a:rPr lang="en-US" sz="2400" b="1" dirty="0"/>
                  <a:t> </a:t>
                </a:r>
                <a:r>
                  <a:rPr lang="en-US" sz="2400" b="1" dirty="0" smtClean="0"/>
                  <a:t>    </a:t>
                </a:r>
                <a:r>
                  <a:rPr lang="en-US" sz="2400" b="1" dirty="0" smtClean="0"/>
                  <a:t> </a:t>
                </a:r>
                <a:r>
                  <a:rPr lang="en-US" sz="2400" b="1" dirty="0"/>
                  <a:t>we see that the following inequalities are equivalent:</a:t>
                </a:r>
              </a:p>
              <a:p>
                <a:pPr marL="0" lvl="2" algn="l"/>
                <a:r>
                  <a:rPr lang="en-US" b="1" dirty="0" smtClean="0"/>
                  <a:t> </a:t>
                </a:r>
                <a:endParaRPr lang="en-US" b="1" dirty="0"/>
              </a:p>
              <a:p>
                <a:pPr algn="l"/>
                <a:endParaRPr lang="en-US" sz="2400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1700808"/>
                <a:ext cx="8856984" cy="5040560"/>
              </a:xfrm>
              <a:blipFill rotWithShape="1">
                <a:blip r:embed="rId2"/>
                <a:stretch>
                  <a:fillRect l="-964" t="-967" r="-1101" b="-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9676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470025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Sequence 02: Inequalities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124744"/>
                <a:ext cx="9144000" cy="5733256"/>
              </a:xfrm>
            </p:spPr>
            <p:txBody>
              <a:bodyPr>
                <a:normAutofit fontScale="85000" lnSpcReduction="10000"/>
              </a:bodyPr>
              <a:lstStyle/>
              <a:p>
                <a:pPr marL="834390" lvl="1" indent="-514350" algn="just" rtl="0" eaLnBrk="0">
                  <a:buSzPct val="100000"/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4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3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13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  </a:t>
                </a:r>
                <a:r>
                  <a:rPr lang="en-US" dirty="0"/>
                  <a:t>                    </a:t>
                </a:r>
              </a:p>
              <a:p>
                <a:pPr marL="834390" lvl="1" indent="-514350" algn="just" rtl="0" eaLnBrk="0">
                  <a:buSzPct val="100000"/>
                  <a:buFont typeface="+mj-lt"/>
                  <a:buAutoNum type="arabicPeriod"/>
                </a:pPr>
                <a:r>
                  <a:rPr lang="en-US" dirty="0"/>
                  <a:t>Add  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</m:oMath>
                </a14:m>
                <a:r>
                  <a:rPr lang="en-US" dirty="0"/>
                  <a:t> </a:t>
                </a:r>
                <a:r>
                  <a:rPr lang="en-US" dirty="0">
                    <a:solidFill>
                      <a:srgbClr val="FFFF00"/>
                    </a:solidFill>
                  </a:rPr>
                  <a:t>:</a:t>
                </a:r>
                <a:r>
                  <a:rPr lang="en-US" dirty="0"/>
                  <a:t>  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6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3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15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   </a:t>
                </a:r>
                <a:r>
                  <a:rPr lang="en-US" dirty="0"/>
                  <a:t>            </a:t>
                </a:r>
              </a:p>
              <a:p>
                <a:pPr marL="834390" lvl="1" indent="-514350" algn="just" rtl="0" eaLnBrk="0">
                  <a:buSzPct val="100000"/>
                  <a:buFont typeface="+mj-lt"/>
                  <a:buAutoNum type="arabicPeriod"/>
                </a:pPr>
                <a:r>
                  <a:rPr lang="en-US" dirty="0"/>
                  <a:t>Divide by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3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: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5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 </a:t>
                </a:r>
                <a:r>
                  <a:rPr lang="en-US" dirty="0" smtClean="0"/>
                  <a:t>.</a:t>
                </a:r>
              </a:p>
              <a:p>
                <a:pPr marL="320040" lvl="1" algn="l" rtl="0" eaLnBrk="0">
                  <a:buSzPct val="100000"/>
                </a:pPr>
                <a:r>
                  <a:rPr lang="en-US" dirty="0" smtClean="0"/>
                  <a:t>Therefore </a:t>
                </a:r>
                <a:r>
                  <a:rPr lang="en-US" dirty="0"/>
                  <a:t>the solution set is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[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 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pPr algn="just" rtl="0"/>
                <a:endParaRPr lang="en-US" dirty="0"/>
              </a:p>
              <a:p>
                <a:pPr marL="457200" indent="-457200" algn="just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</a:t>
                </a:r>
                <a:r>
                  <a:rPr lang="en-US" dirty="0"/>
                  <a:t> Solve the inequality 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5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6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 </a:t>
                </a:r>
                <a:r>
                  <a:rPr lang="en-US" dirty="0"/>
                  <a:t> .</a:t>
                </a:r>
              </a:p>
              <a:p>
                <a:pPr marL="457200" indent="-457200" algn="just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  <a:r>
                  <a:rPr lang="en-US" dirty="0"/>
                  <a:t> First we factor the left </a:t>
                </a:r>
                <a:r>
                  <a:rPr lang="en-US" dirty="0" smtClean="0"/>
                  <a:t>side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: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2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)(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𝑥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3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endParaRPr lang="en-US" dirty="0">
                  <a:solidFill>
                    <a:srgbClr val="FFFF00"/>
                  </a:solidFill>
                </a:endParaRPr>
              </a:p>
              <a:p>
                <a:pPr rtl="0" eaLnBrk="0"/>
                <a:r>
                  <a:rPr lang="en-US" dirty="0"/>
                  <a:t>                        </a:t>
                </a:r>
              </a:p>
              <a:p>
                <a:pPr algn="just" rtl="0" eaLnBrk="0"/>
                <a:r>
                  <a:rPr lang="en-US" dirty="0"/>
                  <a:t>We know that the corresponding equation</a:t>
                </a:r>
              </a:p>
              <a:p>
                <a:pPr rtl="0" eaLnBrk="0"/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rgbClr val="FFFF00"/>
                        </a:solidFill>
                        <a:latin typeface="Cambria Math"/>
                      </a:rPr>
                      <m:t>0</m:t>
                    </m:r>
                  </m:oMath>
                </a14:m>
                <a:r>
                  <a:rPr lang="en-US" dirty="0">
                    <a:solidFill>
                      <a:srgbClr val="FFFF00"/>
                    </a:solidFill>
                  </a:rPr>
                  <a:t>  </a:t>
                </a:r>
                <a:r>
                  <a:rPr lang="en-US" dirty="0"/>
                  <a:t>                      </a:t>
                </a:r>
              </a:p>
              <a:p>
                <a:pPr algn="just" rtl="0" eaLnBrk="0"/>
                <a:r>
                  <a:rPr lang="en-US" dirty="0"/>
                  <a:t>has the solutions 2 and 3. </a:t>
                </a:r>
                <a:endParaRPr lang="en-US" dirty="0" smtClean="0"/>
              </a:p>
              <a:p>
                <a:pPr algn="just" rtl="0" eaLnBrk="0"/>
                <a:r>
                  <a:rPr lang="en-US" dirty="0" smtClean="0"/>
                  <a:t>The </a:t>
                </a:r>
                <a:r>
                  <a:rPr lang="en-US" dirty="0"/>
                  <a:t>numbers 2 and 3 divide </a:t>
                </a:r>
                <a:endParaRPr lang="en-US" dirty="0" smtClean="0"/>
              </a:p>
              <a:p>
                <a:pPr algn="just" rtl="0" eaLnBrk="0"/>
                <a:r>
                  <a:rPr lang="en-US" dirty="0" smtClean="0"/>
                  <a:t>the </a:t>
                </a:r>
                <a:r>
                  <a:rPr lang="en-US" dirty="0"/>
                  <a:t>real line into three intervals:</a:t>
                </a:r>
                <a:endParaRPr lang="ar-JO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124744"/>
                <a:ext cx="9144000" cy="5733256"/>
              </a:xfrm>
              <a:blipFill rotWithShape="1">
                <a:blip r:embed="rId2"/>
                <a:stretch>
                  <a:fillRect l="-1200" t="-1489" b="-23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431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660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-315416"/>
            <a:ext cx="8640960" cy="1470025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Sequence 02: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0560" y="764704"/>
                <a:ext cx="9144000" cy="5666928"/>
              </a:xfrm>
            </p:spPr>
            <p:txBody>
              <a:bodyPr>
                <a:normAutofit/>
              </a:bodyPr>
              <a:lstStyle/>
              <a:p>
                <a:pPr algn="l"/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∞,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 smtClean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,∞)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. </a:t>
                </a:r>
                <a:r>
                  <a:rPr lang="en-US" b="1" dirty="0"/>
                  <a:t>On each of these </a:t>
                </a:r>
                <a:r>
                  <a:rPr lang="en-US" b="1" dirty="0" smtClean="0"/>
                  <a:t>intervals we </a:t>
                </a:r>
                <a:r>
                  <a:rPr lang="en-US" b="1" dirty="0"/>
                  <a:t>determine the signs of the factors using test </a:t>
                </a:r>
                <a:r>
                  <a:rPr lang="en-US" b="1" dirty="0" smtClean="0"/>
                  <a:t>values. </a:t>
                </a:r>
                <a:r>
                  <a:rPr lang="en-US" b="1" dirty="0"/>
                  <a:t>For instance, if we use the test value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/>
                  <a:t>  </a:t>
                </a:r>
                <a:r>
                  <a:rPr lang="en-US" b="1" dirty="0" smtClean="0"/>
                  <a:t>or the </a:t>
                </a:r>
                <a:r>
                  <a:rPr lang="en-US" b="1" dirty="0"/>
                  <a:t>interval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∞,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/>
                  <a:t>, then substitution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𝟓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 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+6</a:t>
                </a:r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 smtClean="0"/>
                  <a:t> </a:t>
                </a:r>
                <a:r>
                  <a:rPr lang="en-US" b="1" dirty="0"/>
                  <a:t>gives  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𝟓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 smtClean="0"/>
                  <a:t>. </a:t>
                </a:r>
                <a:r>
                  <a:rPr lang="en-US" b="1" dirty="0"/>
                  <a:t>So, we conclude that  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𝟓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 </a:t>
                </a:r>
                <a:r>
                  <a:rPr lang="en-US" b="1" dirty="0"/>
                  <a:t>is positive </a:t>
                </a:r>
                <a:r>
                  <a:rPr lang="en-US" b="1" dirty="0" smtClean="0"/>
                  <a:t>on</a:t>
                </a:r>
                <a:r>
                  <a:rPr lang="en-US" b="1" dirty="0"/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∞,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 smtClean="0"/>
                  <a:t>. Then </a:t>
                </a:r>
                <a:r>
                  <a:rPr lang="en-US" b="1" dirty="0"/>
                  <a:t>we record these signs in the </a:t>
                </a:r>
                <a:r>
                  <a:rPr lang="en-US" b="1" dirty="0" smtClean="0"/>
                  <a:t>following </a:t>
                </a:r>
                <a:r>
                  <a:rPr lang="en-US" b="1" dirty="0"/>
                  <a:t>chart:</a:t>
                </a:r>
                <a:endParaRPr lang="ar-JO" b="1" dirty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0560" y="764704"/>
                <a:ext cx="9144000" cy="5666928"/>
              </a:xfrm>
              <a:blipFill rotWithShape="1">
                <a:blip r:embed="rId2"/>
                <a:stretch>
                  <a:fillRect l="-1667" t="-1290" r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260172"/>
              </p:ext>
            </p:extLst>
          </p:nvPr>
        </p:nvGraphicFramePr>
        <p:xfrm>
          <a:off x="467544" y="4262814"/>
          <a:ext cx="8136903" cy="2447081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921213"/>
                <a:gridCol w="1921213"/>
                <a:gridCol w="1921213"/>
                <a:gridCol w="2373264"/>
              </a:tblGrid>
              <a:tr h="504056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bg1"/>
                          </a:solidFill>
                        </a:rPr>
                        <a:t>hfvlg</a:t>
                      </a:r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943025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39416" y="4170481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</a:rPr>
              <a:t>Interval</a:t>
            </a:r>
            <a:endParaRPr lang="en-US" sz="2800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555776" y="4232036"/>
                <a:ext cx="11521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US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4232036"/>
                <a:ext cx="1152128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572000" y="4232036"/>
                <a:ext cx="11521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232036"/>
                <a:ext cx="1152128" cy="4001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515040" y="4262814"/>
                <a:ext cx="180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)(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5040" y="4262814"/>
                <a:ext cx="1800200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67544" y="4693701"/>
                <a:ext cx="1728192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2000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&lt;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&gt;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en-US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693701"/>
                <a:ext cx="1728192" cy="193899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555776" y="4941168"/>
                <a:ext cx="1656184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US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4941168"/>
                <a:ext cx="1656184" cy="163121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589512" y="4727589"/>
                <a:ext cx="1367016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2000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sz="2000" b="1" dirty="0">
                  <a:solidFill>
                    <a:srgbClr val="FFFF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512" y="4727589"/>
                <a:ext cx="1367016" cy="221599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531768" y="5018112"/>
                <a:ext cx="1513344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768" y="5018112"/>
                <a:ext cx="1513344" cy="163121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911877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932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20472" cy="1470025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Sequence 02: Inequalities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412776"/>
                <a:ext cx="9144000" cy="5445224"/>
              </a:xfrm>
            </p:spPr>
            <p:txBody>
              <a:bodyPr/>
              <a:lstStyle/>
              <a:p>
                <a:pPr algn="l" rtl="0" eaLnBrk="0"/>
                <a:r>
                  <a:rPr lang="en-US" b="1" dirty="0" smtClean="0"/>
                  <a:t>Then we read from the chart that</a:t>
                </a:r>
                <a:r>
                  <a:rPr lang="en-US" b="1" dirty="0"/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/>
                  <a:t>   </a:t>
                </a:r>
              </a:p>
              <a:p>
                <a:pPr algn="l" rtl="0" eaLnBrk="0"/>
                <a:r>
                  <a:rPr lang="en-US" b="1" dirty="0"/>
                  <a:t>is negative when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. </a:t>
                </a:r>
                <a:r>
                  <a:rPr lang="en-US" b="1" dirty="0"/>
                  <a:t>Thus the solution of the </a:t>
                </a:r>
                <a:r>
                  <a:rPr lang="en-US" b="1" dirty="0" smtClean="0"/>
                  <a:t>inequality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is</a:t>
                </a:r>
              </a:p>
              <a:p>
                <a:pPr algn="l" rtl="0" eaLnBrk="0"/>
                <a:r>
                  <a:rPr lang="en-US" b="1" dirty="0"/>
                  <a:t> 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: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≤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=[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r>
                  <a:rPr lang="en-US" b="1" dirty="0"/>
                  <a:t>Notice that we have included the endpoints 2 and 3 because we are looking for values of    such that the product is either negative or zero. The solution is illustrated in the following figure.</a:t>
                </a:r>
                <a:endParaRPr lang="ar-JO" b="1" dirty="0"/>
              </a:p>
              <a:p>
                <a:pPr algn="l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412776"/>
                <a:ext cx="9144000" cy="5445224"/>
              </a:xfrm>
              <a:blipFill rotWithShape="1">
                <a:blip r:embed="rId2"/>
                <a:stretch>
                  <a:fillRect l="-1667" t="-13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11560" y="5805264"/>
            <a:ext cx="38671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3801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90666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 </a:t>
            </a:r>
            <a:r>
              <a:rPr lang="ar-JO" sz="5400" b="1" dirty="0">
                <a:solidFill>
                  <a:schemeClr val="bg1"/>
                </a:solidFill>
              </a:rPr>
              <a:t> </a:t>
            </a:r>
            <a:r>
              <a:rPr lang="ar-SA" sz="5400" b="1" dirty="0">
                <a:solidFill>
                  <a:schemeClr val="bg1"/>
                </a:solidFill>
              </a:rPr>
              <a:t/>
            </a:r>
            <a:br>
              <a:rPr lang="ar-SA" sz="5400" b="1" dirty="0">
                <a:solidFill>
                  <a:schemeClr val="bg1"/>
                </a:solidFill>
              </a:rPr>
            </a:br>
            <a:endParaRPr lang="en-US" sz="5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160" y="3789040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8070209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180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سمة Office</vt:lpstr>
      <vt:lpstr>Session one Pre – calculus preview</vt:lpstr>
      <vt:lpstr>Sequence 02: Inequalities</vt:lpstr>
      <vt:lpstr>Sequence 02: Inequalities</vt:lpstr>
      <vt:lpstr>Sequence 02: Inequalities</vt:lpstr>
      <vt:lpstr>Sequence 02: Inequalities</vt:lpstr>
      <vt:lpstr>Sequence 02: Inequalities</vt:lpstr>
      <vt:lpstr>Sequence 02: Inequalities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one Pre – calculus preview</dc:title>
  <dc:creator>LAB-827</dc:creator>
  <cp:lastModifiedBy>LAB-827</cp:lastModifiedBy>
  <cp:revision>23</cp:revision>
  <dcterms:created xsi:type="dcterms:W3CDTF">2016-03-28T21:25:32Z</dcterms:created>
  <dcterms:modified xsi:type="dcterms:W3CDTF">2016-04-12T05:17:25Z</dcterms:modified>
</cp:coreProperties>
</file>