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A9B6D-36A2-418A-B2F3-8F8A93929959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5C9DE-D101-4548-BD32-9DBBD5F5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7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5C9DE-D101-4548-BD32-9DBBD5F538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40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8520" y="2060848"/>
            <a:ext cx="9144000" cy="2262376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Session one</a:t>
            </a:r>
            <a:br>
              <a:rPr lang="en-US" sz="5400" b="1" dirty="0">
                <a:solidFill>
                  <a:srgbClr val="FF0000"/>
                </a:solidFill>
              </a:rPr>
            </a:br>
            <a:r>
              <a:rPr lang="en-US" sz="5400" b="1" dirty="0">
                <a:solidFill>
                  <a:srgbClr val="FF0000"/>
                </a:solidFill>
              </a:rPr>
              <a:t>Pre – calculus preview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133880"/>
            <a:ext cx="7704856" cy="2736304"/>
          </a:xfrm>
        </p:spPr>
        <p:txBody>
          <a:bodyPr>
            <a:norm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 smtClean="0">
                <a:solidFill>
                  <a:srgbClr val="FFFF00"/>
                </a:solidFill>
              </a:rPr>
              <a:t>Sequence </a:t>
            </a:r>
            <a:r>
              <a:rPr lang="en-US" sz="4400" b="1" dirty="0">
                <a:solidFill>
                  <a:srgbClr val="FFFF00"/>
                </a:solidFill>
              </a:rPr>
              <a:t>03: Absolute </a:t>
            </a:r>
            <a:r>
              <a:rPr lang="en-US" sz="4400" b="1" dirty="0" smtClean="0">
                <a:solidFill>
                  <a:srgbClr val="FFFF00"/>
                </a:solidFill>
              </a:rPr>
              <a:t>Value</a:t>
            </a:r>
          </a:p>
          <a:p>
            <a:endParaRPr lang="en-US" sz="4400" b="1" dirty="0">
              <a:solidFill>
                <a:srgbClr val="FFFF00"/>
              </a:solidFill>
            </a:endParaRPr>
          </a:p>
          <a:p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76200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95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03: Absolute Value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124744"/>
                <a:ext cx="8856984" cy="554461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absolute value of a number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/>
                  <a:t>  , denoted by  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</m:oMath>
                </a14:m>
                <a:r>
                  <a:rPr lang="en-US" b="1" dirty="0"/>
                  <a:t>  , is the distance from  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/>
                  <a:t>  to  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en-US" b="1" dirty="0"/>
                  <a:t>  on the real number line. Distances are always positive or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 </a:t>
                </a:r>
                <a:r>
                  <a:rPr lang="en-US" b="1" dirty="0"/>
                  <a:t> , so we </a:t>
                </a:r>
                <a:r>
                  <a:rPr lang="en-US" b="1" dirty="0" smtClean="0"/>
                  <a:t>have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en-US" b="1" dirty="0"/>
                  <a:t> for every number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/>
                  <a:t> 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For </a:t>
                </a:r>
                <a:r>
                  <a:rPr lang="en-US" b="1" dirty="0" smtClean="0"/>
                  <a:t>example </a:t>
                </a:r>
              </a:p>
              <a:p>
                <a:pPr algn="l" rtl="0" eaLnBrk="0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, 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     </a:t>
                </a:r>
                <a:endParaRPr lang="en-US" b="1" dirty="0" smtClean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In </a:t>
                </a:r>
                <a:r>
                  <a:rPr lang="en-US" b="1" dirty="0"/>
                  <a:t>general, we have </a:t>
                </a:r>
                <a:endParaRPr lang="en-US" b="1" dirty="0" smtClean="0"/>
              </a:p>
              <a:p>
                <a:pPr rtl="0" eaLnBrk="0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𝑰𝒇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 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124744"/>
                <a:ext cx="8856984" cy="5544616"/>
              </a:xfrm>
              <a:blipFill rotWithShape="1">
                <a:blip r:embed="rId2"/>
                <a:stretch>
                  <a:fillRect l="-1583" t="-1320" r="-27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2261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03: Absolute Value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1124744"/>
                <a:ext cx="8712968" cy="5544616"/>
              </a:xfrm>
            </p:spPr>
            <p:txBody>
              <a:bodyPr>
                <a:normAutofit lnSpcReduction="10000"/>
              </a:bodyPr>
              <a:lstStyle/>
              <a:p>
                <a:pPr marL="571500" indent="-571500" algn="l" rtl="0" eaLnBrk="0">
                  <a:buFont typeface="Wingdings" panose="05000000000000000000" pitchFamily="2" charset="2"/>
                  <a:buChar char="q"/>
                </a:pPr>
                <a:r>
                  <a:rPr lang="en-US" sz="3600" dirty="0" smtClean="0"/>
                  <a:t>Example: Express 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3600" dirty="0" smtClean="0"/>
                  <a:t>without using </a:t>
                </a:r>
                <a:r>
                  <a:rPr lang="en-US" sz="3600" dirty="0"/>
                  <a:t>the absolute value symbol.</a:t>
                </a:r>
              </a:p>
              <a:p>
                <a:pPr algn="l" rtl="0" eaLnBrk="0"/>
                <a:endParaRPr lang="en-US" sz="3600" dirty="0"/>
              </a:p>
              <a:p>
                <a:pPr marL="571500" indent="-571500" algn="l" rtl="0" eaLnBrk="0">
                  <a:buFont typeface="Wingdings" panose="05000000000000000000" pitchFamily="2" charset="2"/>
                  <a:buChar char="q"/>
                </a:pPr>
                <a:r>
                  <a:rPr lang="en-US" sz="3600" dirty="0" smtClean="0"/>
                  <a:t>Solution: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ar-JO" sz="36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36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                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𝑖𝑓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36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US" sz="36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36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36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         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𝑖𝑓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&lt;</m:t>
                              </m:r>
                              <m:r>
                                <a:rPr lang="en-US" sz="36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0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 rtl="0" eaLnBrk="0"/>
                <a:r>
                  <a:rPr lang="en-US" sz="3600" b="0" dirty="0" smtClean="0">
                    <a:solidFill>
                      <a:srgbClr val="FFFF00"/>
                    </a:solidFill>
                    <a:ea typeface="Cambria Math"/>
                  </a:rPr>
                  <a:t>                  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eqArrPr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         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𝑖𝑓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≥</m:t>
                            </m:r>
                            <m:f>
                              <m:fPr>
                                <m:ctrlPr>
                                  <a:rPr lang="en-US" sz="36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          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𝑖𝑓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f>
                              <m:fPr>
                                <m:ctrlPr>
                                  <a:rPr lang="en-US" sz="36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endParaRPr lang="en-US" sz="3600" b="0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 rtl="0" eaLnBrk="0"/>
                <a:endParaRPr lang="ar-JO" sz="3600" dirty="0"/>
              </a:p>
              <a:p>
                <a:pPr algn="l"/>
                <a:endParaRPr lang="en-US" sz="36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1124744"/>
                <a:ext cx="8712968" cy="5544616"/>
              </a:xfrm>
              <a:blipFill rotWithShape="1">
                <a:blip r:embed="rId2"/>
                <a:stretch>
                  <a:fillRect l="-1818" t="-26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60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03: Absolute Value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908720"/>
                <a:ext cx="8856984" cy="5760640"/>
              </a:xfrm>
            </p:spPr>
            <p:txBody>
              <a:bodyPr>
                <a:normAutofit/>
              </a:bodyPr>
              <a:lstStyle/>
              <a:p>
                <a:pPr marL="457200" indent="-457200" algn="just" rtl="0" eaLnBrk="0">
                  <a:buFont typeface="Wingdings" panose="05000000000000000000" pitchFamily="2" charset="2"/>
                  <a:buChar char="q"/>
                </a:pP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for </a:t>
                </a:r>
                <a:r>
                  <a:rPr lang="en-US" dirty="0">
                    <a:solidFill>
                      <a:schemeClr val="tx1"/>
                    </a:solidFill>
                  </a:rPr>
                  <a:t>all values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.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marL="457200" indent="-457200" algn="just" rtl="0" eaLnBrk="0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/>
                  <a:t> are any real numbers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is an integer. Then</a:t>
                </a:r>
              </a:p>
              <a:p>
                <a:pPr marL="880110" lvl="1" indent="-514350" algn="just" rtl="0" eaLnBrk="0">
                  <a:buSzPct val="100000"/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𝑎𝑏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𝑎</m:t>
                        </m:r>
                      </m:e>
                    </m:d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              </a:t>
                </a:r>
              </a:p>
              <a:p>
                <a:pPr marL="880110" lvl="1" indent="-514350" algn="just" rtl="0" eaLnBrk="0">
                  <a:buSzPct val="100000"/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/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𝑏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>
                    <a:solidFill>
                      <a:srgbClr val="FFFF00"/>
                    </a:solidFill>
                  </a:rPr>
                  <a:t>       </a:t>
                </a:r>
              </a:p>
              <a:p>
                <a:pPr marL="880110" lvl="1" indent="-514350" algn="just" rtl="0" eaLnBrk="0">
                  <a:buSzPct val="100000"/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ᵑ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  </a:t>
                </a:r>
                <a:r>
                  <a:rPr lang="en-US" dirty="0"/>
                  <a:t>           </a:t>
                </a:r>
              </a:p>
              <a:p>
                <a:pPr marL="560070" indent="-514350" algn="just" rtl="0" eaLnBrk="0">
                  <a:buFont typeface="Wingdings" panose="05000000000000000000" pitchFamily="2" charset="2"/>
                  <a:buChar char="q"/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&gt;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en-US" dirty="0"/>
                  <a:t> </a:t>
                </a:r>
                <a:r>
                  <a:rPr lang="en-US" dirty="0" smtClean="0"/>
                  <a:t>.Then</a:t>
                </a:r>
                <a:endParaRPr lang="en-US" dirty="0"/>
              </a:p>
              <a:p>
                <a:pPr marL="880110" lvl="1" indent="-514350" algn="just" rtl="0" eaLnBrk="0">
                  <a:buSzPct val="100000"/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/>
                  <a:t> if and only if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𝑎</m:t>
                    </m:r>
                  </m:oMath>
                </a14:m>
                <a:r>
                  <a:rPr lang="en-US" dirty="0"/>
                  <a:t>          </a:t>
                </a:r>
              </a:p>
              <a:p>
                <a:pPr marL="880110" lvl="1" indent="-514350" algn="just" rtl="0" eaLnBrk="0">
                  <a:buSzPct val="100000"/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/>
                  <a:t> if and only if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</a:t>
                </a:r>
                <a:r>
                  <a:rPr lang="en-US" dirty="0"/>
                  <a:t>               </a:t>
                </a:r>
              </a:p>
              <a:p>
                <a:pPr marL="880110" lvl="1" indent="-514350" algn="just" rtl="0" eaLnBrk="0">
                  <a:buSzPct val="100000"/>
                  <a:buFont typeface="+mj-lt"/>
                  <a:buAutoNum type="arabicPeriod"/>
                </a:pPr>
                <a:r>
                  <a:rPr lang="en-US" dirty="0"/>
                  <a:t> 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&gt;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/>
                  <a:t> </a:t>
                </a:r>
                <a:r>
                  <a:rPr lang="en-US" dirty="0" smtClean="0"/>
                  <a:t>if </a:t>
                </a:r>
                <a:r>
                  <a:rPr lang="en-US" dirty="0"/>
                  <a:t>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&gt;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.</a:t>
                </a:r>
                <a:r>
                  <a:rPr lang="en-US" dirty="0"/>
                  <a:t>          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908720"/>
                <a:ext cx="8856984" cy="5760640"/>
              </a:xfrm>
              <a:blipFill rotWithShape="1">
                <a:blip r:embed="rId2"/>
                <a:stretch>
                  <a:fillRect l="-1583" t="-212" r="-1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050" y="5886597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889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9736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03: Absolute Value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836712"/>
                <a:ext cx="8856984" cy="590465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</a:t>
                </a:r>
                <a:r>
                  <a:rPr lang="en-US" dirty="0"/>
                  <a:t> Solve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</m:oMath>
                </a14:m>
                <a:r>
                  <a:rPr lang="en-US" dirty="0"/>
                  <a:t> 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r>
                  <a:rPr lang="en-US" dirty="0"/>
                  <a:t> By property 1 from the third group,</a:t>
                </a:r>
              </a:p>
              <a:p>
                <a:pPr algn="l" rtl="0" eaLnBrk="0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</m:oMath>
                </a14:m>
                <a:r>
                  <a:rPr lang="en-US" dirty="0"/>
                  <a:t>                </a:t>
                </a:r>
              </a:p>
              <a:p>
                <a:pPr algn="l" rtl="0" eaLnBrk="0"/>
                <a:r>
                  <a:rPr lang="en-US" dirty="0"/>
                  <a:t>is equivalent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</a:t>
                </a:r>
                <a:r>
                  <a:rPr lang="en-US" dirty="0" smtClean="0"/>
                  <a:t>or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                 .</a:t>
                </a:r>
              </a:p>
              <a:p>
                <a:pPr algn="l" rtl="0" eaLnBrk="0"/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8</m:t>
                    </m:r>
                  </m:oMath>
                </a14:m>
                <a:r>
                  <a:rPr lang="en-US" dirty="0"/>
                  <a:t> </a:t>
                </a:r>
                <a:r>
                  <a:rPr lang="en-US" dirty="0" smtClean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/>
                  <a:t>. </a:t>
                </a:r>
                <a:r>
                  <a:rPr lang="en-US" dirty="0"/>
                  <a:t>Thus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4</m:t>
                    </m:r>
                  </m:oMath>
                </a14:m>
                <a:r>
                  <a:rPr lang="en-US" dirty="0"/>
                  <a:t> </a:t>
                </a:r>
                <a:r>
                  <a:rPr lang="en-US" dirty="0" smtClean="0"/>
                  <a:t>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US" dirty="0"/>
                  <a:t> .</a:t>
                </a:r>
                <a:endParaRPr lang="ar-JO" dirty="0"/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836712"/>
                <a:ext cx="8856984" cy="5904656"/>
              </a:xfrm>
              <a:blipFill rotWithShape="1">
                <a:blip r:embed="rId3"/>
                <a:stretch>
                  <a:fillRect l="-1789" t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90" y="5910260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23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03: Absolute Value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980728"/>
                <a:ext cx="8712968" cy="5544616"/>
              </a:xfrm>
            </p:spPr>
            <p:txBody>
              <a:bodyPr/>
              <a:lstStyle/>
              <a:p>
                <a:pPr marL="457200" indent="-457200" algn="just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</a:t>
                </a:r>
                <a:r>
                  <a:rPr lang="en-US" dirty="0"/>
                  <a:t> Solve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              .</a:t>
                </a:r>
              </a:p>
              <a:p>
                <a:pPr marL="457200" indent="-457200" algn="just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r>
                  <a:rPr lang="en-US" dirty="0"/>
                  <a:t> By property 2 from the third group,</a:t>
                </a:r>
              </a:p>
              <a:p>
                <a:pPr rtl="0" eaLnBrk="0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</m:oMath>
                </a14:m>
                <a:r>
                  <a:rPr lang="en-US" dirty="0"/>
                  <a:t>              </a:t>
                </a:r>
              </a:p>
              <a:p>
                <a:pPr algn="just" rtl="0" eaLnBrk="0"/>
                <a:r>
                  <a:rPr lang="en-US" dirty="0"/>
                  <a:t>is equivalent to</a:t>
                </a:r>
              </a:p>
              <a:p>
                <a:pPr rtl="0" eaLnBrk="0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</a:t>
                </a:r>
                <a:r>
                  <a:rPr lang="en-US" dirty="0"/>
                  <a:t>                    </a:t>
                </a:r>
              </a:p>
              <a:p>
                <a:pPr algn="just" rtl="0" eaLnBrk="0"/>
                <a:r>
                  <a:rPr lang="en-US" dirty="0"/>
                  <a:t>Therefore, adding 5 to each side, we have</a:t>
                </a:r>
              </a:p>
              <a:p>
                <a:pPr rtl="0" eaLnBrk="0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7</m:t>
                    </m:r>
                  </m:oMath>
                </a14:m>
                <a:r>
                  <a:rPr lang="en-US" dirty="0"/>
                  <a:t>             </a:t>
                </a:r>
              </a:p>
              <a:p>
                <a:pPr algn="just" rtl="0" eaLnBrk="0"/>
                <a:r>
                  <a:rPr lang="en-US" dirty="0"/>
                  <a:t>and the solution set is the open interval  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 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7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     .</a:t>
                </a:r>
                <a:endParaRPr lang="ar-JO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980728"/>
                <a:ext cx="8712968" cy="5544616"/>
              </a:xfrm>
              <a:blipFill rotWithShape="1">
                <a:blip r:embed="rId2"/>
                <a:stretch>
                  <a:fillRect l="-1748" t="-1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0537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03: Absolute Value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980728"/>
                <a:ext cx="8784976" cy="5688632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</a:t>
                </a:r>
                <a:r>
                  <a:rPr lang="en-US" b="1" dirty="0"/>
                  <a:t> Solve    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/>
                  <a:t>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By property 3 from the third group,</a:t>
                </a:r>
              </a:p>
              <a:p>
                <a:pPr algn="l" rtl="0" eaLnBrk="0"/>
                <a:r>
                  <a:rPr lang="en-US" b="1" dirty="0"/>
                  <a:t>   </a:t>
                </a:r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/>
                  <a:t>             </a:t>
                </a:r>
              </a:p>
              <a:p>
                <a:pPr algn="l" rtl="0" eaLnBrk="0"/>
                <a:r>
                  <a:rPr lang="en-US" b="1" dirty="0"/>
                  <a:t>is equivalent to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𝟑𝐱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/>
                  <a:t> or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 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r>
                  <a:rPr lang="en-US" b="1" dirty="0"/>
                  <a:t>In the first case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, which </a:t>
                </a:r>
                <a:r>
                  <a:rPr lang="en-US" b="1" dirty="0" smtClean="0"/>
                  <a:t>gives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/>
                  <a:t> </a:t>
                </a:r>
                <a:r>
                  <a:rPr lang="en-US" b="1" dirty="0"/>
                  <a:t>.</a:t>
                </a:r>
              </a:p>
              <a:p>
                <a:pPr algn="l" rtl="0" eaLnBrk="0"/>
                <a:r>
                  <a:rPr lang="en-US" b="1" dirty="0"/>
                  <a:t>In the second case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𝟔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which gives  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 rtl="0"/>
                <a:r>
                  <a:rPr lang="en-US" b="1" dirty="0"/>
                  <a:t>So the solution set is</a:t>
                </a:r>
              </a:p>
              <a:p>
                <a:pPr algn="l" rtl="0" eaLnBrk="0"/>
                <a:r>
                  <a:rPr lang="en-US" sz="4400" b="1" dirty="0" smtClean="0"/>
                  <a:t> </a:t>
                </a:r>
                <a:r>
                  <a:rPr lang="en-US" sz="4400" b="1" dirty="0" smtClean="0">
                    <a:solidFill>
                      <a:srgbClr val="FFFF00"/>
                    </a:solidFill>
                  </a:rPr>
                  <a:t> 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≥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𝒐𝒓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≤−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endChr m:val="]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∞,−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∪[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,∞)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sz="4400" b="1" dirty="0" smtClean="0">
                    <a:solidFill>
                      <a:srgbClr val="FFFF00"/>
                    </a:solidFill>
                  </a:rPr>
                  <a:t> </a:t>
                </a:r>
                <a:r>
                  <a:rPr lang="en-US" sz="4400" b="1" dirty="0" smtClean="0"/>
                  <a:t>   </a:t>
                </a:r>
                <a:r>
                  <a:rPr lang="en-US" sz="4400" b="1" dirty="0"/>
                  <a:t>                                  </a:t>
                </a:r>
              </a:p>
              <a:p>
                <a:pPr algn="l" rtl="0"/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980728"/>
                <a:ext cx="8784976" cy="5688632"/>
              </a:xfrm>
              <a:blipFill rotWithShape="1">
                <a:blip r:embed="rId2"/>
                <a:stretch>
                  <a:fillRect l="-2774" t="-2144" r="-1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5680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9736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03: Absolute Value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692696"/>
                <a:ext cx="9036496" cy="6048672"/>
              </a:xfrm>
            </p:spPr>
            <p:txBody>
              <a:bodyPr>
                <a:normAutofit fontScale="92500"/>
              </a:bodyPr>
              <a:lstStyle/>
              <a:p>
                <a:pPr marL="457200" indent="-457200" algn="just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Another important property of absolute value, called the Triangle Inequality, is used frequently not only in calculus but throughout mathematics in general.</a:t>
                </a:r>
              </a:p>
              <a:p>
                <a:pPr marL="457200" indent="-457200" algn="just" rtl="0">
                  <a:buFont typeface="Wingdings" panose="05000000000000000000" pitchFamily="2" charset="2"/>
                  <a:buChar char="v"/>
                </a:pPr>
                <a:r>
                  <a:rPr lang="en-US" b="1" dirty="0" smtClean="0">
                    <a:solidFill>
                      <a:srgbClr val="FFFF00"/>
                    </a:solidFill>
                  </a:rPr>
                  <a:t>The Triangle Inequality 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If a and b are any real number , then</a:t>
                </a:r>
                <a:endParaRPr lang="en-US" b="1" dirty="0">
                  <a:solidFill>
                    <a:srgbClr val="FFFF00"/>
                  </a:solidFill>
                </a:endParaRPr>
              </a:p>
              <a:p>
                <a:pPr rtl="0"/>
                <a:r>
                  <a:rPr lang="en-US" b="1" dirty="0" smtClean="0"/>
                  <a:t>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𝒂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𝒃</m:t>
                        </m:r>
                      </m:e>
                    </m:d>
                  </m:oMath>
                </a14:m>
                <a:endParaRPr lang="en-US" b="1" dirty="0"/>
              </a:p>
              <a:p>
                <a:pPr algn="just" rtl="0"/>
                <a:endParaRPr lang="en-US" b="1" dirty="0"/>
              </a:p>
              <a:p>
                <a:pPr marL="457200" indent="-457200" algn="just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Observe that if the numbers and are both positive or both negative, then the two sides in the Triangle Inequality are actually equal. But if and have opposite </a:t>
                </a:r>
                <a:r>
                  <a:rPr lang="en-US" b="1" dirty="0" smtClean="0"/>
                  <a:t>signs , the </a:t>
                </a:r>
                <a:r>
                  <a:rPr lang="en-US" b="1" dirty="0"/>
                  <a:t>left side involves a </a:t>
                </a:r>
                <a:endParaRPr lang="en-US" b="1" dirty="0" smtClean="0"/>
              </a:p>
              <a:p>
                <a:pPr algn="just" rtl="0"/>
                <a:r>
                  <a:rPr lang="en-US" b="1" dirty="0" smtClean="0"/>
                  <a:t>     subtraction </a:t>
                </a:r>
                <a:r>
                  <a:rPr lang="en-US" b="1" dirty="0"/>
                  <a:t>and the right side does not.</a:t>
                </a:r>
                <a:endParaRPr lang="ar-JO" b="1" dirty="0"/>
              </a:p>
              <a:p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692696"/>
                <a:ext cx="9036496" cy="6048672"/>
              </a:xfrm>
              <a:blipFill rotWithShape="1">
                <a:blip r:embed="rId2"/>
                <a:stretch>
                  <a:fillRect l="-1350" t="-1210" r="-1552" b="-3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0260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1073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524259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Thank you for your Attention </a:t>
            </a:r>
            <a:r>
              <a:rPr lang="ar-JO" sz="4800" b="1" dirty="0">
                <a:solidFill>
                  <a:schemeClr val="bg1"/>
                </a:solidFill>
              </a:rPr>
              <a:t> </a:t>
            </a:r>
            <a:r>
              <a:rPr lang="ar-SA" sz="4800" b="1" dirty="0">
                <a:solidFill>
                  <a:schemeClr val="bg1"/>
                </a:solidFill>
              </a:rPr>
              <a:t/>
            </a:r>
            <a:br>
              <a:rPr lang="ar-SA" sz="4800" b="1" dirty="0">
                <a:solidFill>
                  <a:schemeClr val="bg1"/>
                </a:solidFill>
              </a:rPr>
            </a:br>
            <a:endParaRPr lang="en-US" sz="4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84984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41995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182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سمة Office</vt:lpstr>
      <vt:lpstr>Session one Pre – calculus preview</vt:lpstr>
      <vt:lpstr>Sequence 03: Absolute Value </vt:lpstr>
      <vt:lpstr>Sequence 03: Absolute Value </vt:lpstr>
      <vt:lpstr>Sequence 03: Absolute Value </vt:lpstr>
      <vt:lpstr>Sequence 03: Absolute Value </vt:lpstr>
      <vt:lpstr>Sequence 03: Absolute Value </vt:lpstr>
      <vt:lpstr>Sequence 03: Absolute Value </vt:lpstr>
      <vt:lpstr>Sequence 03: Absolute Value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one Pre – calculus preview</dc:title>
  <dc:creator>LAB-827</dc:creator>
  <cp:lastModifiedBy>LAB-827</cp:lastModifiedBy>
  <cp:revision>16</cp:revision>
  <dcterms:created xsi:type="dcterms:W3CDTF">2016-03-29T17:19:47Z</dcterms:created>
  <dcterms:modified xsi:type="dcterms:W3CDTF">2016-04-12T05:19:49Z</dcterms:modified>
</cp:coreProperties>
</file>