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060848"/>
            <a:ext cx="8060432" cy="2952328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Session one</a:t>
            </a:r>
            <a:br>
              <a:rPr lang="en-US" sz="6000" b="1" dirty="0">
                <a:solidFill>
                  <a:srgbClr val="FF0000"/>
                </a:solidFill>
              </a:rPr>
            </a:br>
            <a:r>
              <a:rPr lang="en-US" sz="6000" b="1" dirty="0">
                <a:solidFill>
                  <a:srgbClr val="FF0000"/>
                </a:solidFill>
              </a:rPr>
              <a:t>Pre – calculus preview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797152"/>
            <a:ext cx="6400800" cy="1752600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FFFF00"/>
                </a:solidFill>
              </a:rPr>
              <a:t>Sequence 04: Coordinate Geometry</a:t>
            </a:r>
            <a:endParaRPr lang="ar-JO" sz="4400" b="1" dirty="0">
              <a:solidFill>
                <a:srgbClr val="FFFF00"/>
              </a:solidFill>
            </a:endParaRPr>
          </a:p>
          <a:p>
            <a:endParaRPr lang="en-US" sz="4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6376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679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1"/>
            <a:ext cx="7772400" cy="136815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04: Coordinate Geometry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1052736"/>
                <a:ext cx="8856984" cy="5688632"/>
              </a:xfrm>
            </p:spPr>
            <p:txBody>
              <a:bodyPr>
                <a:normAutofit fontScale="92500" lnSpcReduction="10000"/>
              </a:bodyPr>
              <a:lstStyle/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Just as the points on a line can be identified with real numbers by assigning them coordinates, as described in Sequence 01, so the points in a plane can be identified with ordered pairs of real numbers.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We start by drawing two perpendicular coordinate lines that intersect at the origin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𝚶</m:t>
                    </m:r>
                  </m:oMath>
                </a14:m>
                <a:r>
                  <a:rPr lang="en-US" b="1" dirty="0"/>
                  <a:t> on each line.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Usually one line is horizontal with positive direction to the right and is called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/>
                  <a:t>axis; the other line is vertical </a:t>
                </a:r>
                <a:r>
                  <a:rPr lang="en-US" b="1" dirty="0" smtClean="0"/>
                  <a:t>with positive </a:t>
                </a:r>
              </a:p>
              <a:p>
                <a:pPr algn="l" rtl="0" eaLnBrk="0"/>
                <a:r>
                  <a:rPr lang="en-US" b="1" dirty="0" smtClean="0"/>
                  <a:t>    direction </a:t>
                </a:r>
                <a:r>
                  <a:rPr lang="en-US" b="1" dirty="0"/>
                  <a:t>upward </a:t>
                </a:r>
                <a:r>
                  <a:rPr lang="en-US" b="1" dirty="0" smtClean="0"/>
                  <a:t>and</a:t>
                </a:r>
              </a:p>
              <a:p>
                <a:pPr algn="l" rtl="0" eaLnBrk="0"/>
                <a:r>
                  <a:rPr lang="en-US" b="1" dirty="0"/>
                  <a:t> </a:t>
                </a:r>
                <a:r>
                  <a:rPr lang="en-US" b="1" dirty="0" smtClean="0"/>
                  <a:t>   </a:t>
                </a:r>
                <a:r>
                  <a:rPr lang="en-US" b="1" dirty="0" smtClean="0"/>
                  <a:t>is </a:t>
                </a:r>
                <a:r>
                  <a:rPr lang="en-US" b="1" dirty="0"/>
                  <a:t>called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/>
                  <a:t>axis.</a:t>
                </a:r>
              </a:p>
              <a:p>
                <a:pPr algn="l"/>
                <a:endParaRPr lang="en-US" b="1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1052736"/>
                <a:ext cx="8856984" cy="5688632"/>
              </a:xfrm>
              <a:blipFill rotWithShape="1">
                <a:blip r:embed="rId2"/>
                <a:stretch>
                  <a:fillRect l="-1445" t="-2144" r="-2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778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5420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04: Coordinate Geometry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712968" cy="5688632"/>
          </a:xfrm>
        </p:spPr>
        <p:txBody>
          <a:bodyPr/>
          <a:lstStyle/>
          <a:p>
            <a:pPr marL="457200" indent="-457200" algn="l" rtl="0" eaLnBrk="0">
              <a:buFont typeface="Wingdings" panose="05000000000000000000" pitchFamily="2" charset="2"/>
              <a:buChar char="q"/>
            </a:pPr>
            <a:r>
              <a:rPr lang="en-US" b="1" dirty="0"/>
              <a:t>Any point     in the plane can be located by a unique ordered pair of numbers as follows.</a:t>
            </a:r>
          </a:p>
          <a:p>
            <a:pPr marL="914400" lvl="1" indent="-457200" algn="l" rtl="0" eaLnBrk="0">
              <a:buFont typeface="Wingdings" panose="05000000000000000000" pitchFamily="2" charset="2"/>
              <a:buChar char="§"/>
            </a:pPr>
            <a:r>
              <a:rPr lang="en-US" b="1" dirty="0"/>
              <a:t>Draw lines through    perpendicular to the    and    axes.</a:t>
            </a:r>
          </a:p>
          <a:p>
            <a:pPr marL="914400" lvl="1" indent="-457200" algn="l" rtl="0" eaLnBrk="0">
              <a:buFont typeface="Wingdings" panose="05000000000000000000" pitchFamily="2" charset="2"/>
              <a:buChar char="§"/>
            </a:pPr>
            <a:r>
              <a:rPr lang="en-US" b="1" dirty="0"/>
              <a:t>These lines intersect the axes in points with coordinates     and    as shown in the figure below.</a:t>
            </a:r>
          </a:p>
          <a:p>
            <a:pPr lvl="1" algn="l" rtl="0"/>
            <a:endParaRPr lang="ar-JO" b="1" dirty="0"/>
          </a:p>
          <a:p>
            <a:pPr algn="l"/>
            <a:endParaRPr lang="en-US" b="1" dirty="0"/>
          </a:p>
        </p:txBody>
      </p:sp>
      <p:pic>
        <p:nvPicPr>
          <p:cNvPr id="5" name="Picture 4" descr="Untitled.jp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71800" y="3928472"/>
            <a:ext cx="3312368" cy="2895600"/>
          </a:xfrm>
          <a:prstGeom prst="rect">
            <a:avLst/>
          </a:prstGeom>
        </p:spPr>
      </p:pic>
      <p:pic>
        <p:nvPicPr>
          <p:cNvPr id="6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6391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04: Coordinate Geometry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980728"/>
                <a:ext cx="8784976" cy="5616624"/>
              </a:xfrm>
            </p:spPr>
            <p:txBody>
              <a:bodyPr/>
              <a:lstStyle/>
              <a:p>
                <a:pPr marL="914400" lvl="1" indent="-457200" algn="l" rtl="0" eaLnBrk="0">
                  <a:buFont typeface="Wingdings" panose="05000000000000000000" pitchFamily="2" charset="2"/>
                  <a:buChar char="§"/>
                </a:pPr>
                <a:r>
                  <a:rPr lang="en-US" b="1" dirty="0" smtClean="0"/>
                  <a:t>Then </a:t>
                </a:r>
                <a:r>
                  <a:rPr lang="en-US" b="1" dirty="0"/>
                  <a:t>the point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𝑷</m:t>
                    </m:r>
                  </m:oMath>
                </a14:m>
                <a:r>
                  <a:rPr lang="en-US" b="1" dirty="0"/>
                  <a:t> is assigned the ordered pair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𝒃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914400" lvl="1" indent="-457200" algn="l" rtl="0" eaLnBrk="0">
                  <a:buFont typeface="Wingdings" panose="05000000000000000000" pitchFamily="2" charset="2"/>
                  <a:buChar char="§"/>
                </a:pPr>
                <a:r>
                  <a:rPr lang="en-US" b="1" dirty="0"/>
                  <a:t>The first number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is </a:t>
                </a:r>
                <a:r>
                  <a:rPr lang="en-US" b="1" dirty="0"/>
                  <a:t>called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/>
                  <a:t> coordinate of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𝑷</m:t>
                    </m:r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; </a:t>
                </a:r>
                <a:r>
                  <a:rPr lang="en-US" b="1" dirty="0"/>
                  <a:t>the second number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𝒃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called the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coordinate of. </a:t>
                </a:r>
                <a:endParaRPr lang="en-US" b="1" dirty="0"/>
              </a:p>
              <a:p>
                <a:pPr marL="914400" lvl="1" indent="-457200" algn="l" rtl="0" eaLnBrk="0">
                  <a:buFont typeface="Wingdings" panose="05000000000000000000" pitchFamily="2" charset="2"/>
                  <a:buChar char="§"/>
                </a:pPr>
                <a:r>
                  <a:rPr lang="en-US" b="1" dirty="0"/>
                  <a:t>Several points are labeled with their coordinates in the figure below.</a:t>
                </a:r>
                <a:endParaRPr lang="ar-JO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980728"/>
                <a:ext cx="8784976" cy="5616624"/>
              </a:xfrm>
              <a:blipFill rotWithShape="1">
                <a:blip r:embed="rId2"/>
                <a:stretch>
                  <a:fillRect t="-977" r="-3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124200" y="4149080"/>
            <a:ext cx="3508599" cy="270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8736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4577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04: Coordinate Geometry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908720"/>
                <a:ext cx="8784976" cy="5760640"/>
              </a:xfrm>
            </p:spPr>
            <p:txBody>
              <a:bodyPr>
                <a:normAutofit fontScale="92500" lnSpcReduction="20000"/>
              </a:bodyPr>
              <a:lstStyle/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This coordinate system is called the rectangular coordinate system or the Cartesian coordinate system.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 plane supplied with this coordinate system is called the coordinate plane or the Cartesian plane and is denoted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ℝ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/>
                  <a:t>   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/>
                  <a:t> axes are called the coordinate axes and divide the Cartesian plane into four quadrants, which are labeled I, II, III, and IV in the first figure.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Notice that the first quadrant consists of those points whose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/>
                  <a:t> and </a:t>
                </a:r>
                <a:endParaRPr lang="en-US" b="1" dirty="0" smtClean="0"/>
              </a:p>
              <a:p>
                <a:pPr algn="l" rtl="0" eaLnBrk="0"/>
                <a:r>
                  <a:rPr lang="en-US" b="1" dirty="0"/>
                  <a:t> </a:t>
                </a:r>
                <a:r>
                  <a:rPr lang="en-US" b="1" dirty="0" smtClean="0"/>
                  <a:t> 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/>
                  <a:t> coordinates are both positive.</a:t>
                </a:r>
                <a:endParaRPr lang="ar-JO" b="1" dirty="0"/>
              </a:p>
              <a:p>
                <a:pPr algn="l"/>
                <a:endParaRPr lang="en-US" b="1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908720"/>
                <a:ext cx="8784976" cy="5760640"/>
              </a:xfrm>
              <a:blipFill rotWithShape="1">
                <a:blip r:embed="rId2"/>
                <a:stretch>
                  <a:fillRect l="-1387" t="-2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1287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04: Coordinate Geometry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</a:t>
                </a:r>
                <a:r>
                  <a:rPr lang="en-US" dirty="0"/>
                  <a:t> Describe and sketch the region given by the set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,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ℝ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: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&lt;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e>
                    </m:d>
                  </m:oMath>
                </a14:m>
                <a:r>
                  <a:rPr lang="en-US" dirty="0"/>
                  <a:t>                            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  <a:r>
                  <a:rPr lang="en-US" dirty="0"/>
                  <a:t> Recall from Sequence 03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1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 </a:t>
                </a:r>
                <a:r>
                  <a:rPr lang="en-US" dirty="0"/>
                  <a:t>if and only if  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1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1</m:t>
                    </m:r>
                  </m:oMath>
                </a14:m>
                <a:r>
                  <a:rPr lang="en-US" dirty="0"/>
                  <a:t> . The given region consists of those points in the plane whose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dirty="0"/>
                  <a:t>coordinates lie between </a:t>
                </a:r>
                <a:r>
                  <a:rPr lang="en-US" dirty="0" smtClean="0"/>
                  <a:t>-1 and 1</a:t>
                </a:r>
                <a:r>
                  <a:rPr lang="en-US" dirty="0"/>
                  <a:t> . Thus the region consists of all points that lie between (but not on) the horizontal </a:t>
                </a:r>
                <a:endParaRPr lang="en-US" dirty="0" smtClean="0"/>
              </a:p>
              <a:p>
                <a:pPr algn="l" rtl="0" eaLnBrk="0"/>
                <a:r>
                  <a:rPr lang="en-US" dirty="0" smtClean="0"/>
                  <a:t>     lines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=−</m:t>
                    </m:r>
                    <m:r>
                      <a:rPr lang="en-US" b="0" i="1" smtClean="0">
                        <a:latin typeface="Cambria Math"/>
                      </a:rPr>
                      <m:t>1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1</m:t>
                    </m:r>
                  </m:oMath>
                </a14:m>
                <a:r>
                  <a:rPr lang="en-US" dirty="0"/>
                  <a:t>.</a:t>
                </a:r>
                <a:endParaRPr lang="ar-JO" dirty="0"/>
              </a:p>
              <a:p>
                <a:pPr algn="l"/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1467" t="-1316" r="-1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0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4932040" y="4541327"/>
            <a:ext cx="2438400" cy="2175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2227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44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04: Coordinate Geometry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The distance formula between the points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is</a:t>
                </a:r>
              </a:p>
              <a:p>
                <a:pPr algn="l" rtl="0" eaLnBrk="0"/>
                <a:r>
                  <a:rPr lang="es-ES" dirty="0"/>
                  <a:t>                                             </a:t>
                </a:r>
                <a:endParaRPr lang="en-US" dirty="0"/>
              </a:p>
              <a:p>
                <a:pPr algn="l" rtl="0" eaLnBrk="0"/>
                <a:endParaRPr lang="en-US" sz="2800" dirty="0"/>
              </a:p>
              <a:p>
                <a:pPr algn="l" rtl="0" eaLnBrk="0"/>
                <a:endParaRPr lang="en-US" dirty="0"/>
              </a:p>
              <a:p>
                <a:pPr algn="l" rtl="0" eaLnBrk="0"/>
                <a:endParaRPr lang="en-US" dirty="0"/>
              </a:p>
              <a:p>
                <a:pPr algn="l" rtl="0" eaLnBrk="0"/>
                <a:endParaRPr lang="en-US" sz="1000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dirty="0"/>
                  <a:t>Notice from the figure above, the distance between </a:t>
                </a:r>
                <a:r>
                  <a:rPr lang="en-US" dirty="0" smtClean="0"/>
                  <a:t>points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on a horizontal line must be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and the distance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on a vertical line must be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.</a:t>
                </a:r>
                <a:endParaRPr lang="ar-JO" dirty="0"/>
              </a:p>
              <a:p>
                <a:pPr algn="l"/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1667" t="-2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18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5580112" y="1825784"/>
            <a:ext cx="3055952" cy="198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576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04: Coordinate Geometry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908720"/>
                <a:ext cx="9144000" cy="5949280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the distance between the two points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,−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𝟓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The distance is</a:t>
                </a:r>
              </a:p>
              <a:p>
                <a:pPr algn="l" rtl="0"/>
                <a:endParaRPr lang="en-US" b="1" dirty="0"/>
              </a:p>
              <a:p>
                <a:pPr rtl="0" eaLnBrk="0"/>
                <a:r>
                  <a:rPr lang="en-US" b="1" dirty="0"/>
                  <a:t>  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1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𝟓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𝟏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𝟑</m:t>
                            </m:r>
                            <m:r>
                              <a:rPr lang="en-US" b="1" i="1">
                                <a:latin typeface="Cambria Math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en-US" b="1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1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1" i="1">
                                    <a:latin typeface="Cambria Math"/>
                                  </a:rPr>
                                  <m:t>𝟐</m:t>
                                </m:r>
                              </m:e>
                            </m:d>
                            <m:r>
                              <a:rPr lang="en-US" b="1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m:rPr>
                        <m:nor/>
                      </m:rPr>
                      <a:rPr lang="en-US" b="1" dirty="0"/>
                      <m:t> </m:t>
                    </m:r>
                    <m:r>
                      <a:rPr lang="en-US" b="1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</a:rPr>
                              <m:t>𝟒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latin typeface="Cambria Math"/>
                              </a:rPr>
                              <m:t>𝟓</m:t>
                            </m:r>
                          </m:e>
                          <m:sup>
                            <m:r>
                              <a:rPr lang="en-US" b="1" i="1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en-US" b="1" i="1" smtClean="0">
                        <a:latin typeface="Cambria Math"/>
                      </a:rPr>
                      <m:t>             =</m:t>
                    </m:r>
                    <m:r>
                      <a:rPr lang="en-US" b="1" i="1">
                        <a:latin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b="1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>
                            <a:latin typeface="Cambria Math"/>
                          </a:rPr>
                          <m:t>𝟒𝟏</m:t>
                        </m:r>
                      </m:e>
                    </m:rad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  </a:t>
                </a:r>
                <a:r>
                  <a:rPr lang="en-US" b="1" dirty="0"/>
                  <a:t>                                          </a:t>
                </a:r>
                <a:endParaRPr lang="ar-JO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908720"/>
                <a:ext cx="9144000" cy="5949280"/>
              </a:xfrm>
              <a:blipFill rotWithShape="1">
                <a:blip r:embed="rId2"/>
                <a:stretch>
                  <a:fillRect l="-1467" t="-13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58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5818658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Thank you for your Attention </a:t>
            </a:r>
            <a:r>
              <a:rPr lang="ar-JO" sz="5400" b="1" dirty="0">
                <a:solidFill>
                  <a:schemeClr val="bg1"/>
                </a:solidFill>
              </a:rPr>
              <a:t> </a:t>
            </a:r>
            <a:r>
              <a:rPr lang="ar-SA" sz="5400" b="1" dirty="0">
                <a:solidFill>
                  <a:schemeClr val="bg1"/>
                </a:solidFill>
              </a:rPr>
              <a:t/>
            </a:r>
            <a:br>
              <a:rPr lang="ar-SA" sz="5400" b="1" dirty="0">
                <a:solidFill>
                  <a:schemeClr val="bg1"/>
                </a:solidFill>
              </a:rPr>
            </a:br>
            <a:endParaRPr lang="en-US" sz="5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73016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8691780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237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سمة Office</vt:lpstr>
      <vt:lpstr>Session one Pre – calculus preview</vt:lpstr>
      <vt:lpstr> Sequence 04: Coordinate Geometry  </vt:lpstr>
      <vt:lpstr> Sequence 04: Coordinate Geometry  </vt:lpstr>
      <vt:lpstr> Sequence 04: Coordinate Geometry  </vt:lpstr>
      <vt:lpstr> Sequence 04: Coordinate Geometry  </vt:lpstr>
      <vt:lpstr> Sequence 04: Coordinate Geometry  </vt:lpstr>
      <vt:lpstr> Sequence 04: Coordinate Geometry  </vt:lpstr>
      <vt:lpstr> Sequence 04: Coordinate Geometry  </vt:lpstr>
      <vt:lpstr>Thank you for your Attention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one Pre – calculus preview</dc:title>
  <dc:creator>LAB-827</dc:creator>
  <cp:lastModifiedBy>LAB-827</cp:lastModifiedBy>
  <cp:revision>9</cp:revision>
  <dcterms:created xsi:type="dcterms:W3CDTF">2016-03-29T18:56:01Z</dcterms:created>
  <dcterms:modified xsi:type="dcterms:W3CDTF">2016-04-12T05:22:21Z</dcterms:modified>
</cp:coreProperties>
</file>