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2" d="100"/>
          <a:sy n="62"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05/07/1437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05/07/1437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05/07/1437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0.png"/><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2564904"/>
            <a:ext cx="8712968" cy="2880320"/>
          </a:xfrm>
        </p:spPr>
        <p:txBody>
          <a:bodyPr>
            <a:normAutofit/>
          </a:bodyPr>
          <a:lstStyle/>
          <a:p>
            <a:r>
              <a:rPr lang="en-US" sz="6000" b="1" dirty="0">
                <a:solidFill>
                  <a:srgbClr val="FF0000"/>
                </a:solidFill>
              </a:rPr>
              <a:t>Session one</a:t>
            </a:r>
            <a:br>
              <a:rPr lang="en-US" sz="6000" b="1" dirty="0">
                <a:solidFill>
                  <a:srgbClr val="FF0000"/>
                </a:solidFill>
              </a:rPr>
            </a:br>
            <a:r>
              <a:rPr lang="en-US" sz="6000" b="1" dirty="0">
                <a:solidFill>
                  <a:srgbClr val="FF0000"/>
                </a:solidFill>
              </a:rPr>
              <a:t>Pre – calculus preview</a:t>
            </a:r>
          </a:p>
        </p:txBody>
      </p:sp>
      <p:sp>
        <p:nvSpPr>
          <p:cNvPr id="3" name="Subtitle 2"/>
          <p:cNvSpPr>
            <a:spLocks noGrp="1"/>
          </p:cNvSpPr>
          <p:nvPr>
            <p:ph type="subTitle" idx="1"/>
          </p:nvPr>
        </p:nvSpPr>
        <p:spPr>
          <a:xfrm>
            <a:off x="467544" y="3886200"/>
            <a:ext cx="7992888" cy="2783160"/>
          </a:xfrm>
        </p:spPr>
        <p:txBody>
          <a:bodyPr>
            <a:normAutofit/>
          </a:bodyPr>
          <a:lstStyle/>
          <a:p>
            <a:endParaRPr lang="en-US" sz="4400" b="1" dirty="0" smtClean="0">
              <a:solidFill>
                <a:srgbClr val="FFFF00"/>
              </a:solidFill>
            </a:endParaRPr>
          </a:p>
          <a:p>
            <a:endParaRPr lang="en-US" sz="4400" b="1" dirty="0">
              <a:solidFill>
                <a:srgbClr val="FFFF00"/>
              </a:solidFill>
            </a:endParaRPr>
          </a:p>
          <a:p>
            <a:r>
              <a:rPr lang="en-US" sz="4400" b="1" dirty="0">
                <a:solidFill>
                  <a:srgbClr val="FFFF00"/>
                </a:solidFill>
              </a:rPr>
              <a:t>Sequence 05: Lines</a:t>
            </a:r>
            <a:endParaRPr lang="ar-JO" sz="4400" b="1" dirty="0">
              <a:solidFill>
                <a:srgbClr val="FFFF00"/>
              </a:solidFill>
            </a:endParaRPr>
          </a:p>
          <a:p>
            <a:endParaRPr lang="en-US" sz="4400" b="1" dirty="0">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71799" y="260648"/>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3346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4810546"/>
          </a:xfrm>
        </p:spPr>
        <p:txBody>
          <a:bodyPr>
            <a:normAutofit/>
          </a:bodyPr>
          <a:lstStyle/>
          <a:p>
            <a:r>
              <a:rPr lang="en-US" sz="4800" b="1" dirty="0">
                <a:solidFill>
                  <a:srgbClr val="FF0000"/>
                </a:solidFill>
              </a:rPr>
              <a:t>Thank you for your Attention </a:t>
            </a:r>
            <a:r>
              <a:rPr lang="ar-JO" sz="4800" b="1" dirty="0">
                <a:solidFill>
                  <a:schemeClr val="bg1"/>
                </a:solidFill>
              </a:rPr>
              <a:t> </a:t>
            </a:r>
            <a:r>
              <a:rPr lang="ar-SA" sz="4800" b="1" dirty="0">
                <a:solidFill>
                  <a:schemeClr val="bg1"/>
                </a:solidFill>
              </a:rPr>
              <a:t/>
            </a:r>
            <a:br>
              <a:rPr lang="ar-SA" sz="4800" b="1" dirty="0">
                <a:solidFill>
                  <a:schemeClr val="bg1"/>
                </a:solidFill>
              </a:rPr>
            </a:br>
            <a:endParaRPr lang="en-US" sz="4800"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3356992"/>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248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9736"/>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05: Lines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solidFill>
                <a:srgbClr val="FF0000"/>
              </a:solidFill>
            </a:endParaRPr>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0" y="1052736"/>
                <a:ext cx="9036496" cy="5805264"/>
              </a:xfrm>
            </p:spPr>
            <p:txBody>
              <a:bodyPr>
                <a:normAutofit fontScale="92500" lnSpcReduction="10000"/>
              </a:bodyPr>
              <a:lstStyle/>
              <a:p>
                <a:pPr marL="457200" indent="-457200" algn="l" rtl="0" eaLnBrk="0">
                  <a:buFont typeface="Wingdings" panose="05000000000000000000" pitchFamily="2" charset="2"/>
                  <a:buChar char="q"/>
                </a:pPr>
                <a:r>
                  <a:rPr lang="en-US" b="1" dirty="0" smtClean="0"/>
                  <a:t>We want to find an equation of a given line  </a:t>
                </a:r>
                <a14:m>
                  <m:oMath xmlns:m="http://schemas.openxmlformats.org/officeDocument/2006/math">
                    <m:r>
                      <a:rPr lang="en-US" b="1" i="1" smtClean="0">
                        <a:solidFill>
                          <a:srgbClr val="FFFF00"/>
                        </a:solidFill>
                        <a:latin typeface="Cambria Math"/>
                      </a:rPr>
                      <m:t>𝑳</m:t>
                    </m:r>
                  </m:oMath>
                </a14:m>
                <a:r>
                  <a:rPr lang="en-US" b="1" dirty="0">
                    <a:solidFill>
                      <a:srgbClr val="FFFF00"/>
                    </a:solidFill>
                  </a:rPr>
                  <a:t> </a:t>
                </a:r>
                <a:r>
                  <a:rPr lang="en-US" b="1" dirty="0"/>
                  <a:t> .</a:t>
                </a:r>
              </a:p>
              <a:p>
                <a:pPr marL="457200" indent="-457200" algn="l" rtl="0" eaLnBrk="0">
                  <a:buFont typeface="Wingdings" panose="05000000000000000000" pitchFamily="2" charset="2"/>
                  <a:buChar char="q"/>
                </a:pPr>
                <a:r>
                  <a:rPr lang="en-US" b="1" dirty="0"/>
                  <a:t>Such an equation is satisfied by the coordinates of the points </a:t>
                </a:r>
                <a:r>
                  <a:rPr lang="en-US" b="1" dirty="0" smtClean="0"/>
                  <a:t>on</a:t>
                </a:r>
                <a:r>
                  <a:rPr lang="en-US" b="1" dirty="0"/>
                  <a:t> </a:t>
                </a:r>
                <a14:m>
                  <m:oMath xmlns:m="http://schemas.openxmlformats.org/officeDocument/2006/math">
                    <m:r>
                      <a:rPr lang="en-US" b="1" i="1">
                        <a:solidFill>
                          <a:srgbClr val="FFFF00"/>
                        </a:solidFill>
                        <a:latin typeface="Cambria Math"/>
                      </a:rPr>
                      <m:t>𝑳</m:t>
                    </m:r>
                  </m:oMath>
                </a14:m>
                <a:r>
                  <a:rPr lang="en-US" b="1" dirty="0">
                    <a:solidFill>
                      <a:srgbClr val="FFFF00"/>
                    </a:solidFill>
                  </a:rPr>
                  <a:t> </a:t>
                </a:r>
                <a:r>
                  <a:rPr lang="en-US" b="1" dirty="0" smtClean="0"/>
                  <a:t> </a:t>
                </a:r>
                <a:r>
                  <a:rPr lang="en-US" b="1" dirty="0"/>
                  <a:t>and by no other point.</a:t>
                </a:r>
              </a:p>
              <a:p>
                <a:pPr marL="457200" indent="-457200" algn="l" rtl="0" eaLnBrk="0">
                  <a:buFont typeface="Wingdings" panose="05000000000000000000" pitchFamily="2" charset="2"/>
                  <a:buChar char="q"/>
                </a:pPr>
                <a:r>
                  <a:rPr lang="en-US" b="1" dirty="0"/>
                  <a:t>To find the equation </a:t>
                </a:r>
                <a:r>
                  <a:rPr lang="en-US" b="1" dirty="0" smtClean="0"/>
                  <a:t>of</a:t>
                </a:r>
                <a:r>
                  <a:rPr lang="en-US" dirty="0" smtClean="0"/>
                  <a:t> </a:t>
                </a:r>
                <a14:m>
                  <m:oMath xmlns:m="http://schemas.openxmlformats.org/officeDocument/2006/math">
                    <m:r>
                      <a:rPr lang="en-US" b="1" i="1">
                        <a:solidFill>
                          <a:srgbClr val="FFFF00"/>
                        </a:solidFill>
                        <a:latin typeface="Cambria Math"/>
                      </a:rPr>
                      <m:t>𝑳</m:t>
                    </m:r>
                  </m:oMath>
                </a14:m>
                <a:r>
                  <a:rPr lang="en-US" dirty="0"/>
                  <a:t> </a:t>
                </a:r>
                <a:r>
                  <a:rPr lang="en-US" b="1" dirty="0" smtClean="0"/>
                  <a:t>we </a:t>
                </a:r>
                <a:r>
                  <a:rPr lang="en-US" b="1" dirty="0"/>
                  <a:t>use its slope, which is a measure of the steepness of the line.</a:t>
                </a:r>
              </a:p>
              <a:p>
                <a:pPr marL="457200" indent="-457200" algn="l" rtl="0" eaLnBrk="0">
                  <a:buFont typeface="Wingdings" panose="05000000000000000000" pitchFamily="2" charset="2"/>
                  <a:buChar char="q"/>
                </a:pPr>
                <a:r>
                  <a:rPr lang="en-US" b="1" dirty="0"/>
                  <a:t>Definition: The slope of a non-vertical line that passes through the points </a:t>
                </a:r>
                <a14:m>
                  <m:oMath xmlns:m="http://schemas.openxmlformats.org/officeDocument/2006/math">
                    <m:r>
                      <a:rPr lang="en-US" b="1" i="1" smtClean="0">
                        <a:latin typeface="Cambria Math"/>
                      </a:rPr>
                      <m:t>(</m:t>
                    </m:r>
                    <m:sSub>
                      <m:sSubPr>
                        <m:ctrlPr>
                          <a:rPr lang="en-US" b="1" i="1" smtClean="0">
                            <a:latin typeface="Cambria Math"/>
                          </a:rPr>
                        </m:ctrlPr>
                      </m:sSubPr>
                      <m:e>
                        <m:r>
                          <a:rPr lang="en-US" b="1" i="1" smtClean="0">
                            <a:latin typeface="Cambria Math"/>
                          </a:rPr>
                          <m:t>𝒙</m:t>
                        </m:r>
                      </m:e>
                      <m:sub>
                        <m:r>
                          <a:rPr lang="en-US" b="1" i="1" smtClean="0">
                            <a:latin typeface="Cambria Math"/>
                          </a:rPr>
                          <m:t>𝟏</m:t>
                        </m:r>
                      </m:sub>
                    </m:sSub>
                    <m:r>
                      <a:rPr lang="en-US" b="1" i="1" smtClean="0">
                        <a:latin typeface="Cambria Math"/>
                      </a:rPr>
                      <m:t>,</m:t>
                    </m:r>
                    <m:sSub>
                      <m:sSubPr>
                        <m:ctrlPr>
                          <a:rPr lang="en-US" b="1" i="1" smtClean="0">
                            <a:latin typeface="Cambria Math"/>
                          </a:rPr>
                        </m:ctrlPr>
                      </m:sSubPr>
                      <m:e>
                        <m:r>
                          <a:rPr lang="en-US" b="1" i="1" smtClean="0">
                            <a:latin typeface="Cambria Math"/>
                          </a:rPr>
                          <m:t>𝒚</m:t>
                        </m:r>
                      </m:e>
                      <m:sub>
                        <m:r>
                          <a:rPr lang="en-US" b="1" i="1" smtClean="0">
                            <a:latin typeface="Cambria Math"/>
                          </a:rPr>
                          <m:t>𝟏</m:t>
                        </m:r>
                      </m:sub>
                    </m:sSub>
                    <m:r>
                      <a:rPr lang="en-US" b="1" i="1" smtClean="0">
                        <a:latin typeface="Cambria Math"/>
                      </a:rPr>
                      <m:t>)</m:t>
                    </m:r>
                  </m:oMath>
                </a14:m>
                <a:r>
                  <a:rPr lang="en-US" b="1" dirty="0"/>
                  <a:t> and </a:t>
                </a:r>
                <a14:m>
                  <m:oMath xmlns:m="http://schemas.openxmlformats.org/officeDocument/2006/math">
                    <m:r>
                      <a:rPr lang="en-US" b="1" i="1" smtClean="0">
                        <a:latin typeface="Cambria Math"/>
                      </a:rPr>
                      <m:t>(</m:t>
                    </m:r>
                    <m:sSub>
                      <m:sSubPr>
                        <m:ctrlPr>
                          <a:rPr lang="en-US" b="1" i="1">
                            <a:latin typeface="Cambria Math"/>
                          </a:rPr>
                        </m:ctrlPr>
                      </m:sSubPr>
                      <m:e>
                        <m:r>
                          <a:rPr lang="en-US" b="1" i="1">
                            <a:latin typeface="Cambria Math"/>
                          </a:rPr>
                          <m:t>𝒙</m:t>
                        </m:r>
                      </m:e>
                      <m:sub>
                        <m:r>
                          <a:rPr lang="en-US" b="1" i="1" smtClean="0">
                            <a:latin typeface="Cambria Math"/>
                          </a:rPr>
                          <m:t>𝟐</m:t>
                        </m:r>
                      </m:sub>
                    </m:sSub>
                    <m:r>
                      <a:rPr lang="en-US" b="1" i="1">
                        <a:latin typeface="Cambria Math"/>
                      </a:rPr>
                      <m:t>,</m:t>
                    </m:r>
                    <m:sSub>
                      <m:sSubPr>
                        <m:ctrlPr>
                          <a:rPr lang="en-US" b="1" i="1">
                            <a:latin typeface="Cambria Math"/>
                          </a:rPr>
                        </m:ctrlPr>
                      </m:sSubPr>
                      <m:e>
                        <m:r>
                          <a:rPr lang="en-US" b="1" i="1">
                            <a:latin typeface="Cambria Math"/>
                          </a:rPr>
                          <m:t>𝒚</m:t>
                        </m:r>
                      </m:e>
                      <m:sub>
                        <m:r>
                          <a:rPr lang="en-US" b="1" i="1" smtClean="0">
                            <a:latin typeface="Cambria Math"/>
                          </a:rPr>
                          <m:t>𝟐</m:t>
                        </m:r>
                      </m:sub>
                    </m:sSub>
                    <m:r>
                      <a:rPr lang="en-US" b="1" i="1">
                        <a:latin typeface="Cambria Math"/>
                      </a:rPr>
                      <m:t>)</m:t>
                    </m:r>
                  </m:oMath>
                </a14:m>
                <a:r>
                  <a:rPr lang="en-US" b="1" dirty="0"/>
                  <a:t>  </a:t>
                </a:r>
                <a:r>
                  <a:rPr lang="en-US" b="1" dirty="0" smtClean="0"/>
                  <a:t>is </a:t>
                </a:r>
                <a14:m>
                  <m:oMath xmlns:m="http://schemas.openxmlformats.org/officeDocument/2006/math">
                    <m:r>
                      <a:rPr lang="en-US" b="1" i="1" smtClean="0">
                        <a:solidFill>
                          <a:srgbClr val="FFFF00"/>
                        </a:solidFill>
                        <a:latin typeface="Cambria Math"/>
                      </a:rPr>
                      <m:t>𝒎</m:t>
                    </m:r>
                    <m:r>
                      <a:rPr lang="en-US" b="1" i="1" smtClean="0">
                        <a:solidFill>
                          <a:srgbClr val="FFFF00"/>
                        </a:solidFill>
                        <a:latin typeface="Cambria Math"/>
                      </a:rPr>
                      <m:t>=</m:t>
                    </m:r>
                    <m:f>
                      <m:fPr>
                        <m:ctrlPr>
                          <a:rPr lang="en-US" b="1" i="1" smtClean="0">
                            <a:solidFill>
                              <a:srgbClr val="FFFF00"/>
                            </a:solidFill>
                            <a:latin typeface="Cambria Math"/>
                          </a:rPr>
                        </m:ctrlPr>
                      </m:fPr>
                      <m:num>
                        <m:r>
                          <a:rPr lang="el-GR" b="1" i="0" smtClean="0">
                            <a:solidFill>
                              <a:srgbClr val="FFFF00"/>
                            </a:solidFill>
                            <a:latin typeface="Cambria Math"/>
                          </a:rPr>
                          <m:t>𝚫</m:t>
                        </m:r>
                        <m:r>
                          <a:rPr lang="en-US" b="1" i="1" smtClean="0">
                            <a:solidFill>
                              <a:srgbClr val="FFFF00"/>
                            </a:solidFill>
                            <a:latin typeface="Cambria Math"/>
                          </a:rPr>
                          <m:t>𝒚</m:t>
                        </m:r>
                      </m:num>
                      <m:den>
                        <m:r>
                          <a:rPr lang="el-GR" b="1" i="0" smtClean="0">
                            <a:solidFill>
                              <a:srgbClr val="FFFF00"/>
                            </a:solidFill>
                            <a:latin typeface="Cambria Math"/>
                          </a:rPr>
                          <m:t>𝚫</m:t>
                        </m:r>
                        <m:r>
                          <a:rPr lang="en-US" b="1" i="1" smtClean="0">
                            <a:solidFill>
                              <a:srgbClr val="FFFF00"/>
                            </a:solidFill>
                            <a:latin typeface="Cambria Math"/>
                          </a:rPr>
                          <m:t>𝒙</m:t>
                        </m:r>
                      </m:den>
                    </m:f>
                    <m:r>
                      <a:rPr lang="en-US" b="1" i="1" smtClean="0">
                        <a:solidFill>
                          <a:srgbClr val="FFFF00"/>
                        </a:solidFill>
                        <a:latin typeface="Cambria Math"/>
                      </a:rPr>
                      <m:t>=</m:t>
                    </m:r>
                    <m:box>
                      <m:boxPr>
                        <m:ctrlPr>
                          <a:rPr lang="en-US" b="1" i="1" smtClean="0">
                            <a:solidFill>
                              <a:srgbClr val="FFFF00"/>
                            </a:solidFill>
                            <a:latin typeface="Cambria Math"/>
                          </a:rPr>
                        </m:ctrlPr>
                      </m:boxPr>
                      <m:e>
                        <m:f>
                          <m:fPr>
                            <m:ctrlPr>
                              <a:rPr lang="en-US" b="1" i="1" smtClean="0">
                                <a:solidFill>
                                  <a:srgbClr val="FFFF00"/>
                                </a:solidFill>
                                <a:latin typeface="Cambria Math"/>
                              </a:rPr>
                            </m:ctrlPr>
                          </m:fPr>
                          <m:num>
                            <m:sSub>
                              <m:sSubPr>
                                <m:ctrlPr>
                                  <a:rPr lang="en-US" b="1" i="1" smtClean="0">
                                    <a:solidFill>
                                      <a:srgbClr val="FFFF00"/>
                                    </a:solidFill>
                                    <a:latin typeface="Cambria Math"/>
                                  </a:rPr>
                                </m:ctrlPr>
                              </m:sSubPr>
                              <m:e>
                                <m:r>
                                  <a:rPr lang="en-US" b="1" i="1" smtClean="0">
                                    <a:solidFill>
                                      <a:srgbClr val="FFFF00"/>
                                    </a:solidFill>
                                    <a:latin typeface="Cambria Math"/>
                                  </a:rPr>
                                  <m:t>𝒚</m:t>
                                </m:r>
                              </m:e>
                              <m:sub>
                                <m:r>
                                  <a:rPr lang="en-US" b="1" i="1" smtClean="0">
                                    <a:solidFill>
                                      <a:srgbClr val="FFFF00"/>
                                    </a:solidFill>
                                    <a:latin typeface="Cambria Math"/>
                                  </a:rPr>
                                  <m:t>𝟐</m:t>
                                </m:r>
                              </m:sub>
                            </m:sSub>
                            <m:r>
                              <a:rPr lang="en-US" b="1" i="1" smtClean="0">
                                <a:solidFill>
                                  <a:srgbClr val="FFFF00"/>
                                </a:solidFill>
                                <a:latin typeface="Cambria Math"/>
                              </a:rPr>
                              <m:t>−</m:t>
                            </m:r>
                            <m:sSub>
                              <m:sSubPr>
                                <m:ctrlPr>
                                  <a:rPr lang="en-US" b="1" i="1" smtClean="0">
                                    <a:solidFill>
                                      <a:srgbClr val="FFFF00"/>
                                    </a:solidFill>
                                    <a:latin typeface="Cambria Math"/>
                                  </a:rPr>
                                </m:ctrlPr>
                              </m:sSubPr>
                              <m:e>
                                <m:r>
                                  <a:rPr lang="en-US" b="1" i="1" smtClean="0">
                                    <a:solidFill>
                                      <a:srgbClr val="FFFF00"/>
                                    </a:solidFill>
                                    <a:latin typeface="Cambria Math"/>
                                  </a:rPr>
                                  <m:t>𝒚</m:t>
                                </m:r>
                              </m:e>
                              <m:sub>
                                <m:r>
                                  <a:rPr lang="en-US" b="1" i="1" smtClean="0">
                                    <a:solidFill>
                                      <a:srgbClr val="FFFF00"/>
                                    </a:solidFill>
                                    <a:latin typeface="Cambria Math"/>
                                  </a:rPr>
                                  <m:t>𝟏</m:t>
                                </m:r>
                              </m:sub>
                            </m:sSub>
                          </m:num>
                          <m:den>
                            <m:sSub>
                              <m:sSubPr>
                                <m:ctrlPr>
                                  <a:rPr lang="en-US" b="1" i="1">
                                    <a:solidFill>
                                      <a:srgbClr val="FFFF00"/>
                                    </a:solidFill>
                                    <a:latin typeface="Cambria Math"/>
                                  </a:rPr>
                                </m:ctrlPr>
                              </m:sSubPr>
                              <m:e>
                                <m:r>
                                  <a:rPr lang="en-US" b="1" i="1" smtClean="0">
                                    <a:solidFill>
                                      <a:srgbClr val="FFFF00"/>
                                    </a:solidFill>
                                    <a:latin typeface="Cambria Math"/>
                                  </a:rPr>
                                  <m:t>𝒙</m:t>
                                </m:r>
                              </m:e>
                              <m:sub>
                                <m:r>
                                  <a:rPr lang="en-US" b="1" i="1">
                                    <a:solidFill>
                                      <a:srgbClr val="FFFF00"/>
                                    </a:solidFill>
                                    <a:latin typeface="Cambria Math"/>
                                  </a:rPr>
                                  <m:t>𝟐</m:t>
                                </m:r>
                              </m:sub>
                            </m:sSub>
                            <m:r>
                              <a:rPr lang="en-US" b="1" i="1">
                                <a:solidFill>
                                  <a:srgbClr val="FFFF00"/>
                                </a:solidFill>
                                <a:latin typeface="Cambria Math"/>
                              </a:rPr>
                              <m:t>−</m:t>
                            </m:r>
                            <m:sSub>
                              <m:sSubPr>
                                <m:ctrlPr>
                                  <a:rPr lang="en-US" b="1" i="1">
                                    <a:solidFill>
                                      <a:srgbClr val="FFFF00"/>
                                    </a:solidFill>
                                    <a:latin typeface="Cambria Math"/>
                                  </a:rPr>
                                </m:ctrlPr>
                              </m:sSubPr>
                              <m:e>
                                <m:r>
                                  <a:rPr lang="en-US" b="1" i="1" smtClean="0">
                                    <a:solidFill>
                                      <a:srgbClr val="FFFF00"/>
                                    </a:solidFill>
                                    <a:latin typeface="Cambria Math"/>
                                  </a:rPr>
                                  <m:t>𝒙</m:t>
                                </m:r>
                              </m:e>
                              <m:sub>
                                <m:r>
                                  <a:rPr lang="en-US" b="1" i="1">
                                    <a:solidFill>
                                      <a:srgbClr val="FFFF00"/>
                                    </a:solidFill>
                                    <a:latin typeface="Cambria Math"/>
                                  </a:rPr>
                                  <m:t>𝟏</m:t>
                                </m:r>
                              </m:sub>
                            </m:sSub>
                          </m:den>
                        </m:f>
                      </m:e>
                    </m:box>
                  </m:oMath>
                </a14:m>
                <a:r>
                  <a:rPr lang="en-US" b="1" dirty="0" smtClean="0">
                    <a:solidFill>
                      <a:srgbClr val="FFFF00"/>
                    </a:solidFill>
                  </a:rPr>
                  <a:t> </a:t>
                </a:r>
                <a:r>
                  <a:rPr lang="en-US" b="1" dirty="0" smtClean="0"/>
                  <a:t>.</a:t>
                </a:r>
              </a:p>
              <a:p>
                <a:pPr algn="l" rtl="0" eaLnBrk="0"/>
                <a:r>
                  <a:rPr lang="en-US" sz="4000" b="1" dirty="0" smtClean="0"/>
                  <a:t>                   </a:t>
                </a:r>
              </a:p>
              <a:p>
                <a:pPr marL="457200" indent="-457200" algn="l" rtl="0" eaLnBrk="0">
                  <a:buFont typeface="Wingdings" panose="05000000000000000000" pitchFamily="2" charset="2"/>
                  <a:buChar char="q"/>
                </a:pPr>
                <a:r>
                  <a:rPr lang="en-US" b="1" dirty="0" smtClean="0"/>
                  <a:t>The </a:t>
                </a:r>
                <a:r>
                  <a:rPr lang="en-US" b="1" dirty="0"/>
                  <a:t>slope of a vertical line is not defined</a:t>
                </a:r>
                <a:r>
                  <a:rPr lang="en-US" b="1" dirty="0" smtClean="0"/>
                  <a:t>,</a:t>
                </a:r>
              </a:p>
              <a:p>
                <a:pPr algn="l" rtl="0" eaLnBrk="0"/>
                <a:r>
                  <a:rPr lang="en-US" b="1" dirty="0" smtClean="0"/>
                  <a:t>      and </a:t>
                </a:r>
                <a:r>
                  <a:rPr lang="en-US" b="1" dirty="0"/>
                  <a:t>the slope of a horizontal line is </a:t>
                </a:r>
                <a14:m>
                  <m:oMath xmlns:m="http://schemas.openxmlformats.org/officeDocument/2006/math">
                    <m:r>
                      <a:rPr lang="en-US" b="1" i="1" smtClean="0">
                        <a:latin typeface="Cambria Math"/>
                      </a:rPr>
                      <m:t>𝟎</m:t>
                    </m:r>
                  </m:oMath>
                </a14:m>
                <a:r>
                  <a:rPr lang="en-US" b="1" dirty="0"/>
                  <a:t>  .</a:t>
                </a:r>
              </a:p>
              <a:p>
                <a:pPr algn="l"/>
                <a:endParaRPr lang="en-US" b="1"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0" y="1052736"/>
                <a:ext cx="9036496" cy="5805264"/>
              </a:xfrm>
              <a:blipFill rotWithShape="1">
                <a:blip r:embed="rId2"/>
                <a:stretch>
                  <a:fillRect l="-2092" t="-2101" r="-675"/>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5316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8640"/>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05: Lines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96752"/>
                <a:ext cx="9144000" cy="5661248"/>
              </a:xfrm>
            </p:spPr>
            <p:txBody>
              <a:bodyPr>
                <a:normAutofit fontScale="92500"/>
              </a:bodyPr>
              <a:lstStyle/>
              <a:p>
                <a:pPr marL="457200" indent="-457200" algn="l" rtl="0" eaLnBrk="0">
                  <a:buFont typeface="Wingdings" panose="05000000000000000000" pitchFamily="2" charset="2"/>
                  <a:buChar char="q"/>
                </a:pPr>
                <a:r>
                  <a:rPr lang="en-US" b="1" dirty="0" smtClean="0"/>
                  <a:t>Thus the slope of a line is the ratio of the change in</a:t>
                </a:r>
                <a14:m>
                  <m:oMath xmlns:m="http://schemas.openxmlformats.org/officeDocument/2006/math">
                    <m:r>
                      <a:rPr lang="en-US" b="1" i="0" smtClean="0">
                        <a:latin typeface="Cambria Math"/>
                      </a:rPr>
                      <m:t> </m:t>
                    </m:r>
                    <m:r>
                      <a:rPr lang="en-US" b="1" i="1" smtClean="0">
                        <a:latin typeface="Cambria Math"/>
                      </a:rPr>
                      <m:t>𝒚</m:t>
                    </m:r>
                  </m:oMath>
                </a14:m>
                <a:r>
                  <a:rPr lang="en-US" b="1" dirty="0"/>
                  <a:t> </a:t>
                </a:r>
                <a:r>
                  <a:rPr lang="en-US" b="1" dirty="0" smtClean="0"/>
                  <a:t>, </a:t>
                </a:r>
                <a14:m>
                  <m:oMath xmlns:m="http://schemas.openxmlformats.org/officeDocument/2006/math">
                    <m:r>
                      <a:rPr lang="en-US" b="1" i="1" smtClean="0">
                        <a:latin typeface="Cambria Math"/>
                        <a:ea typeface="Cambria Math"/>
                      </a:rPr>
                      <m:t>∆</m:t>
                    </m:r>
                    <m:r>
                      <a:rPr lang="en-US" b="1" i="1" smtClean="0">
                        <a:latin typeface="Cambria Math"/>
                        <a:ea typeface="Cambria Math"/>
                      </a:rPr>
                      <m:t>𝒚</m:t>
                    </m:r>
                  </m:oMath>
                </a14:m>
                <a:r>
                  <a:rPr lang="en-US" b="1" dirty="0"/>
                  <a:t> , to the change </a:t>
                </a:r>
                <a:r>
                  <a:rPr lang="en-US" b="1" dirty="0" smtClean="0"/>
                  <a:t>in </a:t>
                </a:r>
                <a14:m>
                  <m:oMath xmlns:m="http://schemas.openxmlformats.org/officeDocument/2006/math">
                    <m:r>
                      <a:rPr lang="en-US" b="1" i="1" smtClean="0">
                        <a:latin typeface="Cambria Math"/>
                      </a:rPr>
                      <m:t>𝒙</m:t>
                    </m:r>
                  </m:oMath>
                </a14:m>
                <a:r>
                  <a:rPr lang="en-US" b="1" dirty="0"/>
                  <a:t> </a:t>
                </a:r>
                <a:r>
                  <a:rPr lang="en-US" b="1" dirty="0" smtClean="0"/>
                  <a:t>,</a:t>
                </a:r>
                <a14:m>
                  <m:oMath xmlns:m="http://schemas.openxmlformats.org/officeDocument/2006/math">
                    <m:r>
                      <a:rPr lang="en-US" b="1" i="1" smtClean="0">
                        <a:latin typeface="Cambria Math"/>
                        <a:ea typeface="Cambria Math"/>
                      </a:rPr>
                      <m:t>∆</m:t>
                    </m:r>
                    <m:r>
                      <a:rPr lang="en-US" b="1" i="1" smtClean="0">
                        <a:latin typeface="Cambria Math"/>
                        <a:ea typeface="Cambria Math"/>
                      </a:rPr>
                      <m:t>𝒙</m:t>
                    </m:r>
                  </m:oMath>
                </a14:m>
                <a:r>
                  <a:rPr lang="en-US" b="1" dirty="0"/>
                  <a:t> , see the figure below.</a:t>
                </a:r>
              </a:p>
              <a:p>
                <a:pPr algn="l" rtl="0" eaLnBrk="0"/>
                <a:endParaRPr lang="en-US" b="1" dirty="0"/>
              </a:p>
              <a:p>
                <a:pPr algn="l" rtl="0" eaLnBrk="0"/>
                <a:endParaRPr lang="en-US" b="1" dirty="0"/>
              </a:p>
              <a:p>
                <a:pPr algn="l" rtl="0" eaLnBrk="0"/>
                <a:endParaRPr lang="en-US" b="1" dirty="0"/>
              </a:p>
              <a:p>
                <a:pPr algn="l" rtl="0"/>
                <a:endParaRPr lang="en-US" b="1" dirty="0"/>
              </a:p>
              <a:p>
                <a:pPr marL="457200" indent="-457200" algn="l" rtl="0">
                  <a:buFont typeface="Wingdings" panose="05000000000000000000" pitchFamily="2" charset="2"/>
                  <a:buChar char="q"/>
                </a:pPr>
                <a:r>
                  <a:rPr lang="en-US" b="1" dirty="0"/>
                  <a:t>The second figure above shows several lines labeled with their slopes. Notice that lines with positive slope slant upward to the right, whereas lines with negative slope slant downward to the right.</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96752"/>
                <a:ext cx="9144000" cy="5661248"/>
              </a:xfrm>
              <a:blipFill rotWithShape="1">
                <a:blip r:embed="rId2"/>
                <a:stretch>
                  <a:fillRect l="-1333" t="-1292" r="-2333" b="-1938"/>
                </a:stretch>
              </a:blipFill>
            </p:spPr>
            <p:txBody>
              <a:bodyPr/>
              <a:lstStyle/>
              <a:p>
                <a:r>
                  <a:rPr lang="en-US">
                    <a:noFill/>
                  </a:rPr>
                  <a:t> </a:t>
                </a:r>
              </a:p>
            </p:txBody>
          </p:sp>
        </mc:Fallback>
      </mc:AlternateContent>
      <p:pic>
        <p:nvPicPr>
          <p:cNvPr id="4" name="Picture 6"/>
          <p:cNvPicPr>
            <a:picLocks noChangeAspect="1" noChangeArrowheads="1"/>
          </p:cNvPicPr>
          <p:nvPr/>
        </p:nvPicPr>
        <p:blipFill>
          <a:blip r:embed="rId3" cstate="print">
            <a:duotone>
              <a:prstClr val="black"/>
              <a:srgbClr val="FFC000">
                <a:tint val="45000"/>
                <a:satMod val="400000"/>
              </a:srgbClr>
            </a:duotone>
          </a:blip>
          <a:srcRect/>
          <a:stretch>
            <a:fillRect/>
          </a:stretch>
        </p:blipFill>
        <p:spPr bwMode="auto">
          <a:xfrm>
            <a:off x="1676400" y="2438400"/>
            <a:ext cx="2833590" cy="1981200"/>
          </a:xfrm>
          <a:prstGeom prst="rect">
            <a:avLst/>
          </a:prstGeom>
          <a:noFill/>
          <a:ln w="9525">
            <a:noFill/>
            <a:miter lim="800000"/>
            <a:headEnd/>
            <a:tailEnd/>
          </a:ln>
        </p:spPr>
      </p:pic>
      <p:pic>
        <p:nvPicPr>
          <p:cNvPr id="5" name="Picture 27"/>
          <p:cNvPicPr>
            <a:picLocks noChangeAspect="1" noChangeArrowheads="1"/>
          </p:cNvPicPr>
          <p:nvPr/>
        </p:nvPicPr>
        <p:blipFill>
          <a:blip r:embed="rId4" cstate="print">
            <a:duotone>
              <a:prstClr val="black"/>
              <a:srgbClr val="FFC000">
                <a:tint val="45000"/>
                <a:satMod val="400000"/>
              </a:srgbClr>
            </a:duotone>
          </a:blip>
          <a:srcRect/>
          <a:stretch>
            <a:fillRect/>
          </a:stretch>
        </p:blipFill>
        <p:spPr bwMode="auto">
          <a:xfrm>
            <a:off x="5334000" y="2514600"/>
            <a:ext cx="2057400" cy="1936091"/>
          </a:xfrm>
          <a:prstGeom prst="rect">
            <a:avLst/>
          </a:prstGeom>
          <a:noFill/>
          <a:ln w="9525">
            <a:noFill/>
            <a:miter lim="800000"/>
            <a:headEnd/>
            <a:tailEnd/>
          </a:ln>
        </p:spPr>
      </p:pic>
      <p:pic>
        <p:nvPicPr>
          <p:cNvPr id="6"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0618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9736"/>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05: Lines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24744"/>
                <a:ext cx="9036496" cy="5616624"/>
              </a:xfrm>
            </p:spPr>
            <p:txBody>
              <a:bodyPr>
                <a:normAutofit lnSpcReduction="10000"/>
              </a:bodyPr>
              <a:lstStyle/>
              <a:p>
                <a:pPr marL="457200" indent="-457200" algn="l" rtl="0" eaLnBrk="0">
                  <a:buFont typeface="Wingdings" panose="05000000000000000000" pitchFamily="2" charset="2"/>
                  <a:buChar char="q"/>
                </a:pPr>
                <a:r>
                  <a:rPr lang="en-US" b="1" dirty="0" smtClean="0"/>
                  <a:t>Now let’s find an equation of the line that passes through a given point </a:t>
                </a:r>
                <a:r>
                  <a:rPr lang="en-US" dirty="0" smtClean="0"/>
                  <a:t> </a:t>
                </a:r>
                <a14:m>
                  <m:oMath xmlns:m="http://schemas.openxmlformats.org/officeDocument/2006/math">
                    <m:sSub>
                      <m:sSubPr>
                        <m:ctrlPr>
                          <a:rPr lang="en-US" i="1">
                            <a:latin typeface="Cambria Math"/>
                          </a:rPr>
                        </m:ctrlPr>
                      </m:sSubPr>
                      <m:e>
                        <m:r>
                          <a:rPr lang="en-US" i="1">
                            <a:latin typeface="Cambria Math"/>
                          </a:rPr>
                          <m:t>𝑃</m:t>
                        </m:r>
                      </m:e>
                      <m:sub>
                        <m:r>
                          <a:rPr lang="en-US" i="1">
                            <a:latin typeface="Cambria Math"/>
                          </a:rPr>
                          <m:t>1</m:t>
                        </m:r>
                      </m:sub>
                    </m:sSub>
                    <m:r>
                      <a:rPr lang="en-US" i="1">
                        <a:latin typeface="Cambria Math"/>
                      </a:rPr>
                      <m:t>(</m:t>
                    </m:r>
                    <m:sSub>
                      <m:sSubPr>
                        <m:ctrlPr>
                          <a:rPr lang="en-US" i="1">
                            <a:latin typeface="Cambria Math"/>
                          </a:rPr>
                        </m:ctrlPr>
                      </m:sSubPr>
                      <m:e>
                        <m:r>
                          <a:rPr lang="en-US" i="1">
                            <a:latin typeface="Cambria Math"/>
                          </a:rPr>
                          <m:t>𝑥</m:t>
                        </m:r>
                      </m:e>
                      <m:sub>
                        <m:r>
                          <a:rPr lang="en-US" i="1">
                            <a:latin typeface="Cambria Math"/>
                          </a:rPr>
                          <m:t>1</m:t>
                        </m:r>
                      </m:sub>
                    </m:sSub>
                    <m:r>
                      <a:rPr lang="en-US" i="1">
                        <a:latin typeface="Cambria Math"/>
                      </a:rPr>
                      <m:t>,</m:t>
                    </m:r>
                    <m:sSub>
                      <m:sSubPr>
                        <m:ctrlPr>
                          <a:rPr lang="en-US" i="1">
                            <a:latin typeface="Cambria Math"/>
                          </a:rPr>
                        </m:ctrlPr>
                      </m:sSubPr>
                      <m:e>
                        <m:r>
                          <a:rPr lang="en-US" i="1">
                            <a:latin typeface="Cambria Math"/>
                          </a:rPr>
                          <m:t>𝑦</m:t>
                        </m:r>
                      </m:e>
                      <m:sub>
                        <m:r>
                          <a:rPr lang="en-US" i="1">
                            <a:latin typeface="Cambria Math"/>
                          </a:rPr>
                          <m:t>1</m:t>
                        </m:r>
                      </m:sub>
                    </m:sSub>
                    <m:r>
                      <a:rPr lang="en-US" i="1">
                        <a:latin typeface="Cambria Math"/>
                      </a:rPr>
                      <m:t>)</m:t>
                    </m:r>
                  </m:oMath>
                </a14:m>
                <a:r>
                  <a:rPr lang="en-US" b="1" dirty="0"/>
                  <a:t> and has slope </a:t>
                </a:r>
                <a14:m>
                  <m:oMath xmlns:m="http://schemas.openxmlformats.org/officeDocument/2006/math">
                    <m:r>
                      <a:rPr lang="en-US" b="1" i="1" smtClean="0">
                        <a:latin typeface="Cambria Math"/>
                      </a:rPr>
                      <m:t>𝒎</m:t>
                    </m:r>
                  </m:oMath>
                </a14:m>
                <a:r>
                  <a:rPr lang="en-US" b="1" dirty="0"/>
                  <a:t>.</a:t>
                </a:r>
              </a:p>
              <a:p>
                <a:pPr algn="l" rtl="0" eaLnBrk="0"/>
                <a:endParaRPr lang="en-US" b="1" dirty="0"/>
              </a:p>
              <a:p>
                <a:pPr marL="457200" indent="-457200" algn="l" rtl="0" eaLnBrk="0">
                  <a:buFont typeface="Wingdings" panose="05000000000000000000" pitchFamily="2" charset="2"/>
                  <a:buChar char="q"/>
                </a:pPr>
                <a:r>
                  <a:rPr lang="en-US" b="1" dirty="0"/>
                  <a:t>Point-Slope Form of the Equation of a Line: An equation of the line passing through the point </a:t>
                </a:r>
                <a14:m>
                  <m:oMath xmlns:m="http://schemas.openxmlformats.org/officeDocument/2006/math">
                    <m:sSub>
                      <m:sSubPr>
                        <m:ctrlPr>
                          <a:rPr lang="en-US" i="1">
                            <a:latin typeface="Cambria Math"/>
                          </a:rPr>
                        </m:ctrlPr>
                      </m:sSubPr>
                      <m:e>
                        <m:r>
                          <a:rPr lang="en-US" i="1">
                            <a:latin typeface="Cambria Math"/>
                          </a:rPr>
                          <m:t>𝑃</m:t>
                        </m:r>
                      </m:e>
                      <m:sub>
                        <m:r>
                          <a:rPr lang="en-US" i="1">
                            <a:latin typeface="Cambria Math"/>
                          </a:rPr>
                          <m:t>1</m:t>
                        </m:r>
                      </m:sub>
                    </m:sSub>
                    <m:r>
                      <a:rPr lang="en-US" i="1">
                        <a:latin typeface="Cambria Math"/>
                      </a:rPr>
                      <m:t>(</m:t>
                    </m:r>
                    <m:sSub>
                      <m:sSubPr>
                        <m:ctrlPr>
                          <a:rPr lang="en-US" i="1">
                            <a:latin typeface="Cambria Math"/>
                          </a:rPr>
                        </m:ctrlPr>
                      </m:sSubPr>
                      <m:e>
                        <m:r>
                          <a:rPr lang="en-US" i="1">
                            <a:latin typeface="Cambria Math"/>
                          </a:rPr>
                          <m:t>𝑥</m:t>
                        </m:r>
                      </m:e>
                      <m:sub>
                        <m:r>
                          <a:rPr lang="en-US" i="1">
                            <a:latin typeface="Cambria Math"/>
                          </a:rPr>
                          <m:t>1</m:t>
                        </m:r>
                      </m:sub>
                    </m:sSub>
                    <m:r>
                      <a:rPr lang="en-US" i="1">
                        <a:latin typeface="Cambria Math"/>
                      </a:rPr>
                      <m:t>,</m:t>
                    </m:r>
                    <m:sSub>
                      <m:sSubPr>
                        <m:ctrlPr>
                          <a:rPr lang="en-US" i="1">
                            <a:latin typeface="Cambria Math"/>
                          </a:rPr>
                        </m:ctrlPr>
                      </m:sSubPr>
                      <m:e>
                        <m:r>
                          <a:rPr lang="en-US" i="1">
                            <a:latin typeface="Cambria Math"/>
                          </a:rPr>
                          <m:t>𝑦</m:t>
                        </m:r>
                      </m:e>
                      <m:sub>
                        <m:r>
                          <a:rPr lang="en-US" i="1">
                            <a:latin typeface="Cambria Math"/>
                          </a:rPr>
                          <m:t>1</m:t>
                        </m:r>
                      </m:sub>
                    </m:sSub>
                    <m:r>
                      <a:rPr lang="en-US" i="1">
                        <a:latin typeface="Cambria Math"/>
                      </a:rPr>
                      <m:t>)</m:t>
                    </m:r>
                  </m:oMath>
                </a14:m>
                <a:r>
                  <a:rPr lang="en-US" b="1" dirty="0"/>
                  <a:t> and having </a:t>
                </a:r>
                <a:r>
                  <a:rPr lang="en-US" b="1" dirty="0" smtClean="0"/>
                  <a:t>slope </a:t>
                </a:r>
                <a14:m>
                  <m:oMath xmlns:m="http://schemas.openxmlformats.org/officeDocument/2006/math">
                    <m:r>
                      <a:rPr lang="en-US" b="1" i="1">
                        <a:latin typeface="Cambria Math"/>
                      </a:rPr>
                      <m:t>𝒎</m:t>
                    </m:r>
                  </m:oMath>
                </a14:m>
                <a:r>
                  <a:rPr lang="en-US" b="1" dirty="0"/>
                  <a:t> </a:t>
                </a:r>
                <a:r>
                  <a:rPr lang="en-US" b="1" dirty="0" smtClean="0"/>
                  <a:t>is</a:t>
                </a:r>
              </a:p>
              <a:p>
                <a:pPr algn="l" rtl="0" eaLnBrk="0"/>
                <a:endParaRPr lang="en-US" b="1" dirty="0"/>
              </a:p>
              <a:p>
                <a:pPr algn="l" rtl="0" eaLnBrk="0"/>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𝒚</m:t>
                      </m:r>
                      <m:r>
                        <a:rPr lang="en-US" b="1" i="1" smtClean="0">
                          <a:solidFill>
                            <a:srgbClr val="FFFF00"/>
                          </a:solidFill>
                          <a:latin typeface="Cambria Math"/>
                        </a:rPr>
                        <m:t>−</m:t>
                      </m:r>
                      <m:sSub>
                        <m:sSubPr>
                          <m:ctrlPr>
                            <a:rPr lang="en-US" b="1" i="1" smtClean="0">
                              <a:solidFill>
                                <a:srgbClr val="FFFF00"/>
                              </a:solidFill>
                              <a:latin typeface="Cambria Math"/>
                            </a:rPr>
                          </m:ctrlPr>
                        </m:sSubPr>
                        <m:e>
                          <m:r>
                            <a:rPr lang="en-US" b="1" i="1" smtClean="0">
                              <a:solidFill>
                                <a:srgbClr val="FFFF00"/>
                              </a:solidFill>
                              <a:latin typeface="Cambria Math"/>
                            </a:rPr>
                            <m:t>𝒚</m:t>
                          </m:r>
                        </m:e>
                        <m:sub>
                          <m:r>
                            <a:rPr lang="en-US" b="1" i="1" smtClean="0">
                              <a:solidFill>
                                <a:srgbClr val="FFFF00"/>
                              </a:solidFill>
                              <a:latin typeface="Cambria Math"/>
                            </a:rPr>
                            <m:t>𝟏</m:t>
                          </m:r>
                        </m:sub>
                      </m:sSub>
                      <m:r>
                        <a:rPr lang="en-US" b="1" i="1" smtClean="0">
                          <a:solidFill>
                            <a:srgbClr val="FFFF00"/>
                          </a:solidFill>
                          <a:latin typeface="Cambria Math"/>
                        </a:rPr>
                        <m:t>=</m:t>
                      </m:r>
                      <m:r>
                        <a:rPr lang="en-US" b="1" i="1" smtClean="0">
                          <a:solidFill>
                            <a:srgbClr val="FFFF00"/>
                          </a:solidFill>
                          <a:latin typeface="Cambria Math"/>
                        </a:rPr>
                        <m:t>𝒎</m:t>
                      </m:r>
                      <m:r>
                        <a:rPr lang="en-US" b="1"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sSub>
                        <m:sSubPr>
                          <m:ctrlPr>
                            <a:rPr lang="en-US" b="1" i="1" smtClean="0">
                              <a:solidFill>
                                <a:srgbClr val="FFFF00"/>
                              </a:solidFill>
                              <a:latin typeface="Cambria Math"/>
                            </a:rPr>
                          </m:ctrlPr>
                        </m:sSubPr>
                        <m:e>
                          <m:r>
                            <a:rPr lang="en-US" b="1" i="1" smtClean="0">
                              <a:solidFill>
                                <a:srgbClr val="FFFF00"/>
                              </a:solidFill>
                              <a:latin typeface="Cambria Math"/>
                            </a:rPr>
                            <m:t>𝒙</m:t>
                          </m:r>
                        </m:e>
                        <m:sub>
                          <m:r>
                            <a:rPr lang="en-US" b="1" i="1" smtClean="0">
                              <a:solidFill>
                                <a:srgbClr val="FFFF00"/>
                              </a:solidFill>
                              <a:latin typeface="Cambria Math"/>
                            </a:rPr>
                            <m:t>𝟏</m:t>
                          </m:r>
                        </m:sub>
                      </m:sSub>
                      <m:r>
                        <a:rPr lang="en-US" b="1" i="1" smtClean="0">
                          <a:solidFill>
                            <a:srgbClr val="FFFF00"/>
                          </a:solidFill>
                          <a:latin typeface="Cambria Math"/>
                        </a:rPr>
                        <m:t>)</m:t>
                      </m:r>
                    </m:oMath>
                  </m:oMathPara>
                </a14:m>
                <a:endParaRPr lang="en-US" b="1" dirty="0">
                  <a:solidFill>
                    <a:srgbClr val="FFFF00"/>
                  </a:solidFill>
                </a:endParaRPr>
              </a:p>
              <a:p>
                <a:pPr algn="l" rtl="0" eaLnBrk="0"/>
                <a:endParaRPr lang="en-US" b="1" dirty="0"/>
              </a:p>
              <a:p>
                <a:pPr algn="l" rtl="0" eaLnBrk="0"/>
                <a:r>
                  <a:rPr lang="en-US" b="1" dirty="0"/>
                  <a:t>                          </a:t>
                </a:r>
              </a:p>
              <a:p>
                <a:pPr algn="l" rtl="0" eaLnBrk="0"/>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24744"/>
                <a:ext cx="9036496" cy="5616624"/>
              </a:xfrm>
              <a:blipFill rotWithShape="1">
                <a:blip r:embed="rId2"/>
                <a:stretch>
                  <a:fillRect l="-1687" t="-2280" r="-1080" b="-76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540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8640"/>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05: Lines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lnSpcReduction="10000"/>
              </a:bodyPr>
              <a:lstStyle/>
              <a:p>
                <a:pPr marL="457200" indent="-457200" algn="l" rtl="0" eaLnBrk="0">
                  <a:buFont typeface="Wingdings" panose="05000000000000000000" pitchFamily="2" charset="2"/>
                  <a:buChar char="q"/>
                </a:pPr>
                <a:r>
                  <a:rPr lang="en-US" dirty="0" smtClean="0"/>
                  <a:t>Example: Find an equation of the line through </a:t>
                </a:r>
                <a14:m>
                  <m:oMath xmlns:m="http://schemas.openxmlformats.org/officeDocument/2006/math">
                    <m:r>
                      <a:rPr lang="en-US" b="0" i="1" smtClean="0">
                        <a:latin typeface="Cambria Math"/>
                      </a:rPr>
                      <m:t>(</m:t>
                    </m:r>
                    <m:r>
                      <a:rPr lang="en-US" b="0" i="1" smtClean="0">
                        <a:latin typeface="Cambria Math"/>
                      </a:rPr>
                      <m:t>1</m:t>
                    </m:r>
                    <m:r>
                      <a:rPr lang="en-US" b="0" i="1" smtClean="0">
                        <a:latin typeface="Cambria Math"/>
                      </a:rPr>
                      <m:t>,−</m:t>
                    </m:r>
                    <m:r>
                      <a:rPr lang="en-US" b="0" i="1" smtClean="0">
                        <a:latin typeface="Cambria Math"/>
                      </a:rPr>
                      <m:t>7</m:t>
                    </m:r>
                    <m:r>
                      <a:rPr lang="en-US" b="0" i="1" smtClean="0">
                        <a:latin typeface="Cambria Math"/>
                      </a:rPr>
                      <m:t>)</m:t>
                    </m:r>
                  </m:oMath>
                </a14:m>
                <a:r>
                  <a:rPr lang="en-US" dirty="0"/>
                  <a:t> with </a:t>
                </a:r>
                <a:r>
                  <a:rPr lang="en-US" dirty="0" smtClean="0"/>
                  <a:t>slope </a:t>
                </a:r>
                <a14:m>
                  <m:oMath xmlns:m="http://schemas.openxmlformats.org/officeDocument/2006/math">
                    <m:r>
                      <a:rPr lang="en-US" b="0" i="1" smtClean="0">
                        <a:latin typeface="Cambria Math"/>
                      </a:rPr>
                      <m:t>−</m:t>
                    </m:r>
                    <m:f>
                      <m:fPr>
                        <m:ctrlPr>
                          <a:rPr lang="en-US" b="0" i="1" smtClean="0">
                            <a:latin typeface="Cambria Math"/>
                          </a:rPr>
                        </m:ctrlPr>
                      </m:fPr>
                      <m:num>
                        <m:r>
                          <a:rPr lang="en-US" b="0" i="1" smtClean="0">
                            <a:latin typeface="Cambria Math"/>
                          </a:rPr>
                          <m:t>1</m:t>
                        </m:r>
                      </m:num>
                      <m:den>
                        <m:r>
                          <a:rPr lang="en-US" b="0" i="1" smtClean="0">
                            <a:latin typeface="Cambria Math"/>
                          </a:rPr>
                          <m:t>2</m:t>
                        </m:r>
                      </m:den>
                    </m:f>
                  </m:oMath>
                </a14:m>
                <a:r>
                  <a:rPr lang="en-US" dirty="0" smtClean="0"/>
                  <a:t> </a:t>
                </a:r>
                <a:r>
                  <a:rPr lang="en-US" dirty="0"/>
                  <a:t>.</a:t>
                </a:r>
              </a:p>
              <a:p>
                <a:pPr marL="457200" indent="-457200" algn="l" rtl="0" eaLnBrk="0">
                  <a:buFont typeface="Wingdings" panose="05000000000000000000" pitchFamily="2" charset="2"/>
                  <a:buChar char="q"/>
                </a:pPr>
                <a:r>
                  <a:rPr lang="en-US" dirty="0"/>
                  <a:t>Solution: Using the point-slope form with</a:t>
                </a:r>
              </a:p>
              <a:p>
                <a:pPr algn="l" rtl="0" eaLnBrk="0"/>
                <a:r>
                  <a:rPr lang="en-US" sz="4400" dirty="0"/>
                  <a:t>   </a:t>
                </a:r>
                <a14:m>
                  <m:oMath xmlns:m="http://schemas.openxmlformats.org/officeDocument/2006/math">
                    <m:r>
                      <a:rPr lang="en-US" sz="4400" b="0" i="1" smtClean="0">
                        <a:solidFill>
                          <a:srgbClr val="FFFF00"/>
                        </a:solidFill>
                        <a:latin typeface="Cambria Math"/>
                      </a:rPr>
                      <m:t>𝑚</m:t>
                    </m:r>
                    <m:r>
                      <a:rPr lang="en-US" sz="4400" b="0" i="1" smtClean="0">
                        <a:solidFill>
                          <a:srgbClr val="FFFF00"/>
                        </a:solidFill>
                        <a:latin typeface="Cambria Math"/>
                      </a:rPr>
                      <m:t>=−</m:t>
                    </m:r>
                    <m:f>
                      <m:fPr>
                        <m:ctrlPr>
                          <a:rPr lang="en-US" sz="4400" b="0" i="1" smtClean="0">
                            <a:solidFill>
                              <a:srgbClr val="FFFF00"/>
                            </a:solidFill>
                            <a:latin typeface="Cambria Math"/>
                          </a:rPr>
                        </m:ctrlPr>
                      </m:fPr>
                      <m:num>
                        <m:r>
                          <a:rPr lang="en-US" sz="4400" b="0" i="1" smtClean="0">
                            <a:solidFill>
                              <a:srgbClr val="FFFF00"/>
                            </a:solidFill>
                            <a:latin typeface="Cambria Math"/>
                          </a:rPr>
                          <m:t>1</m:t>
                        </m:r>
                      </m:num>
                      <m:den>
                        <m:r>
                          <a:rPr lang="en-US" sz="4400" b="0" i="1" smtClean="0">
                            <a:solidFill>
                              <a:srgbClr val="FFFF00"/>
                            </a:solidFill>
                            <a:latin typeface="Cambria Math"/>
                          </a:rPr>
                          <m:t>2</m:t>
                        </m:r>
                      </m:den>
                    </m:f>
                  </m:oMath>
                </a14:m>
                <a:r>
                  <a:rPr lang="en-US" dirty="0">
                    <a:solidFill>
                      <a:srgbClr val="FFFF00"/>
                    </a:solidFill>
                  </a:rPr>
                  <a:t> , </a:t>
                </a:r>
                <a14:m>
                  <m:oMath xmlns:m="http://schemas.openxmlformats.org/officeDocument/2006/math">
                    <m:r>
                      <a:rPr lang="en-US" b="0" i="1" smtClean="0">
                        <a:solidFill>
                          <a:srgbClr val="FFFF00"/>
                        </a:solidFill>
                        <a:latin typeface="Cambria Math"/>
                      </a:rPr>
                      <m:t>𝑥</m:t>
                    </m:r>
                    <m:r>
                      <a:rPr lang="en-US" b="0" i="1" smtClean="0">
                        <a:solidFill>
                          <a:srgbClr val="FFFF00"/>
                        </a:solidFill>
                        <a:latin typeface="Cambria Math"/>
                      </a:rPr>
                      <m:t>=</m:t>
                    </m:r>
                    <m:r>
                      <a:rPr lang="en-US" b="0" i="1" smtClean="0">
                        <a:solidFill>
                          <a:srgbClr val="FFFF00"/>
                        </a:solidFill>
                        <a:latin typeface="Cambria Math"/>
                      </a:rPr>
                      <m:t>1</m:t>
                    </m:r>
                  </m:oMath>
                </a14:m>
                <a:r>
                  <a:rPr lang="en-US" dirty="0">
                    <a:solidFill>
                      <a:srgbClr val="FFFF00"/>
                    </a:solidFill>
                  </a:rPr>
                  <a:t>, </a:t>
                </a:r>
                <a:r>
                  <a:rPr lang="en-US" dirty="0" smtClean="0">
                    <a:solidFill>
                      <a:srgbClr val="FFFF00"/>
                    </a:solidFill>
                  </a:rPr>
                  <a:t>and </a:t>
                </a:r>
                <a14:m>
                  <m:oMath xmlns:m="http://schemas.openxmlformats.org/officeDocument/2006/math">
                    <m:sSub>
                      <m:sSubPr>
                        <m:ctrlPr>
                          <a:rPr lang="en-US" i="1" smtClean="0">
                            <a:solidFill>
                              <a:srgbClr val="FFFF00"/>
                            </a:solidFill>
                            <a:latin typeface="Cambria Math"/>
                          </a:rPr>
                        </m:ctrlPr>
                      </m:sSubPr>
                      <m:e>
                        <m:r>
                          <a:rPr lang="en-US" b="0" i="1" smtClean="0">
                            <a:solidFill>
                              <a:srgbClr val="FFFF00"/>
                            </a:solidFill>
                            <a:latin typeface="Cambria Math"/>
                          </a:rPr>
                          <m:t>𝑦</m:t>
                        </m:r>
                      </m:e>
                      <m:sub>
                        <m:r>
                          <a:rPr lang="en-US" b="0" i="1" smtClean="0">
                            <a:solidFill>
                              <a:srgbClr val="FFFF00"/>
                            </a:solidFill>
                            <a:latin typeface="Cambria Math"/>
                          </a:rPr>
                          <m:t>1</m:t>
                        </m:r>
                      </m:sub>
                    </m:sSub>
                    <m:r>
                      <a:rPr lang="en-US" b="0" i="1" smtClean="0">
                        <a:solidFill>
                          <a:srgbClr val="FFFF00"/>
                        </a:solidFill>
                        <a:latin typeface="Cambria Math"/>
                      </a:rPr>
                      <m:t>=−</m:t>
                    </m:r>
                    <m:r>
                      <a:rPr lang="en-US" b="0" i="1" smtClean="0">
                        <a:solidFill>
                          <a:srgbClr val="FFFF00"/>
                        </a:solidFill>
                        <a:latin typeface="Cambria Math"/>
                      </a:rPr>
                      <m:t>7</m:t>
                    </m:r>
                  </m:oMath>
                </a14:m>
                <a:r>
                  <a:rPr lang="en-US" dirty="0" smtClean="0">
                    <a:solidFill>
                      <a:srgbClr val="FFFF00"/>
                    </a:solidFill>
                  </a:rPr>
                  <a:t> </a:t>
                </a:r>
                <a:r>
                  <a:rPr lang="en-US" dirty="0" smtClean="0"/>
                  <a:t>.</a:t>
                </a:r>
                <a:r>
                  <a:rPr lang="en-US" dirty="0"/>
                  <a:t>           </a:t>
                </a:r>
              </a:p>
              <a:p>
                <a:pPr marL="457200" indent="-457200" algn="l" rtl="0" eaLnBrk="0">
                  <a:buFont typeface="Wingdings" panose="05000000000000000000" pitchFamily="2" charset="2"/>
                  <a:buChar char="q"/>
                </a:pPr>
                <a:r>
                  <a:rPr lang="en-US" dirty="0"/>
                  <a:t>we obtain an equation of the line as</a:t>
                </a:r>
              </a:p>
              <a:p>
                <a:pPr algn="l" rtl="0" eaLnBrk="0"/>
                <a:r>
                  <a:rPr lang="en-US" sz="4400" dirty="0"/>
                  <a:t>       </a:t>
                </a:r>
                <a14:m>
                  <m:oMath xmlns:m="http://schemas.openxmlformats.org/officeDocument/2006/math">
                    <m:r>
                      <a:rPr lang="en-US" sz="4400" b="0" i="1" smtClean="0">
                        <a:solidFill>
                          <a:srgbClr val="FFFF00"/>
                        </a:solidFill>
                        <a:latin typeface="Cambria Math"/>
                      </a:rPr>
                      <m:t>𝑦</m:t>
                    </m:r>
                    <m:r>
                      <a:rPr lang="en-US" sz="4400" b="0" i="1" smtClean="0">
                        <a:solidFill>
                          <a:srgbClr val="FFFF00"/>
                        </a:solidFill>
                        <a:latin typeface="Cambria Math"/>
                      </a:rPr>
                      <m:t>+</m:t>
                    </m:r>
                    <m:r>
                      <a:rPr lang="en-US" sz="4400" b="0" i="1" smtClean="0">
                        <a:solidFill>
                          <a:srgbClr val="FFFF00"/>
                        </a:solidFill>
                        <a:latin typeface="Cambria Math"/>
                      </a:rPr>
                      <m:t>7</m:t>
                    </m:r>
                    <m:r>
                      <a:rPr lang="en-US" sz="4400" b="0" i="1" smtClean="0">
                        <a:solidFill>
                          <a:srgbClr val="FFFF00"/>
                        </a:solidFill>
                        <a:latin typeface="Cambria Math"/>
                      </a:rPr>
                      <m:t>=−</m:t>
                    </m:r>
                    <m:f>
                      <m:fPr>
                        <m:ctrlPr>
                          <a:rPr lang="en-US" sz="4400" b="0" i="1" smtClean="0">
                            <a:solidFill>
                              <a:srgbClr val="FFFF00"/>
                            </a:solidFill>
                            <a:latin typeface="Cambria Math"/>
                          </a:rPr>
                        </m:ctrlPr>
                      </m:fPr>
                      <m:num>
                        <m:r>
                          <a:rPr lang="en-US" sz="4400" b="0" i="1" smtClean="0">
                            <a:solidFill>
                              <a:srgbClr val="FFFF00"/>
                            </a:solidFill>
                            <a:latin typeface="Cambria Math"/>
                          </a:rPr>
                          <m:t>1</m:t>
                        </m:r>
                      </m:num>
                      <m:den>
                        <m:r>
                          <a:rPr lang="en-US" sz="4400" b="0" i="1" smtClean="0">
                            <a:solidFill>
                              <a:srgbClr val="FFFF00"/>
                            </a:solidFill>
                            <a:latin typeface="Cambria Math"/>
                          </a:rPr>
                          <m:t>2</m:t>
                        </m:r>
                      </m:den>
                    </m:f>
                    <m:r>
                      <a:rPr lang="en-US" sz="4400" b="0" i="1" smtClean="0">
                        <a:solidFill>
                          <a:srgbClr val="FFFF00"/>
                        </a:solidFill>
                        <a:latin typeface="Cambria Math"/>
                      </a:rPr>
                      <m:t>(</m:t>
                    </m:r>
                    <m:r>
                      <a:rPr lang="en-US" sz="4400" b="0" i="1" smtClean="0">
                        <a:solidFill>
                          <a:srgbClr val="FFFF00"/>
                        </a:solidFill>
                        <a:latin typeface="Cambria Math"/>
                      </a:rPr>
                      <m:t>𝑥</m:t>
                    </m:r>
                    <m:r>
                      <a:rPr lang="en-US" sz="4400" b="0" i="1" smtClean="0">
                        <a:solidFill>
                          <a:srgbClr val="FFFF00"/>
                        </a:solidFill>
                        <a:latin typeface="Cambria Math"/>
                      </a:rPr>
                      <m:t>−</m:t>
                    </m:r>
                    <m:r>
                      <a:rPr lang="en-US" sz="4400" b="0" i="1" smtClean="0">
                        <a:solidFill>
                          <a:srgbClr val="FFFF00"/>
                        </a:solidFill>
                        <a:latin typeface="Cambria Math"/>
                      </a:rPr>
                      <m:t>1</m:t>
                    </m:r>
                    <m:r>
                      <a:rPr lang="en-US" sz="4400" b="0" i="1" smtClean="0">
                        <a:solidFill>
                          <a:srgbClr val="FFFF00"/>
                        </a:solidFill>
                        <a:latin typeface="Cambria Math"/>
                      </a:rPr>
                      <m:t>)</m:t>
                    </m:r>
                  </m:oMath>
                </a14:m>
                <a:r>
                  <a:rPr lang="en-US" sz="4400" dirty="0"/>
                  <a:t>          </a:t>
                </a:r>
              </a:p>
              <a:p>
                <a:pPr marL="457200" indent="-457200" algn="l" rtl="0" eaLnBrk="0">
                  <a:buFont typeface="Wingdings" panose="05000000000000000000" pitchFamily="2" charset="2"/>
                  <a:buChar char="q"/>
                </a:pPr>
                <a:r>
                  <a:rPr lang="en-US" dirty="0"/>
                  <a:t>which we can rewrite as</a:t>
                </a:r>
              </a:p>
              <a:p>
                <a:pPr algn="l" rtl="0" eaLnBrk="0"/>
                <a:r>
                  <a:rPr lang="en-US" dirty="0"/>
                  <a:t>                  </a:t>
                </a:r>
                <a14:m>
                  <m:oMath xmlns:m="http://schemas.openxmlformats.org/officeDocument/2006/math">
                    <m:r>
                      <a:rPr lang="en-US" b="0" i="1" smtClean="0">
                        <a:solidFill>
                          <a:srgbClr val="FFFF00"/>
                        </a:solidFill>
                        <a:latin typeface="Cambria Math"/>
                      </a:rPr>
                      <m:t>𝑥</m:t>
                    </m:r>
                    <m:r>
                      <a:rPr lang="en-US" b="0" i="1" smtClean="0">
                        <a:solidFill>
                          <a:srgbClr val="FFFF00"/>
                        </a:solidFill>
                        <a:latin typeface="Cambria Math"/>
                      </a:rPr>
                      <m:t>+</m:t>
                    </m:r>
                    <m:r>
                      <a:rPr lang="en-US" b="0" i="1" smtClean="0">
                        <a:solidFill>
                          <a:srgbClr val="FFFF00"/>
                        </a:solidFill>
                        <a:latin typeface="Cambria Math"/>
                      </a:rPr>
                      <m:t>2</m:t>
                    </m:r>
                    <m:r>
                      <a:rPr lang="en-US" b="0" i="1" smtClean="0">
                        <a:solidFill>
                          <a:srgbClr val="FFFF00"/>
                        </a:solidFill>
                        <a:latin typeface="Cambria Math"/>
                      </a:rPr>
                      <m:t>𝑦</m:t>
                    </m:r>
                    <m:r>
                      <a:rPr lang="en-US" b="0" i="1" smtClean="0">
                        <a:solidFill>
                          <a:srgbClr val="FFFF00"/>
                        </a:solidFill>
                        <a:latin typeface="Cambria Math"/>
                      </a:rPr>
                      <m:t>+</m:t>
                    </m:r>
                    <m:r>
                      <a:rPr lang="en-US" b="0" i="1" smtClean="0">
                        <a:solidFill>
                          <a:srgbClr val="FFFF00"/>
                        </a:solidFill>
                        <a:latin typeface="Cambria Math"/>
                      </a:rPr>
                      <m:t>13</m:t>
                    </m:r>
                    <m:r>
                      <a:rPr lang="en-US" b="0" i="1" smtClean="0">
                        <a:solidFill>
                          <a:srgbClr val="FFFF00"/>
                        </a:solidFill>
                        <a:latin typeface="Cambria Math"/>
                      </a:rPr>
                      <m:t>=</m:t>
                    </m:r>
                    <m:r>
                      <a:rPr lang="en-US" b="0" i="1" smtClean="0">
                        <a:solidFill>
                          <a:srgbClr val="FFFF00"/>
                        </a:solidFill>
                        <a:latin typeface="Cambria Math"/>
                      </a:rPr>
                      <m:t>0</m:t>
                    </m:r>
                  </m:oMath>
                </a14:m>
                <a:r>
                  <a:rPr lang="en-US" dirty="0">
                    <a:solidFill>
                      <a:srgbClr val="FFFF00"/>
                    </a:solidFill>
                  </a:rPr>
                  <a:t> </a:t>
                </a:r>
                <a:r>
                  <a:rPr lang="en-US" dirty="0"/>
                  <a:t>  </a:t>
                </a:r>
              </a:p>
              <a:p>
                <a:pPr algn="l"/>
                <a:endParaRPr lang="en-US"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2667" t="-229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1479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6632"/>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05: Lines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24744"/>
                <a:ext cx="9144000" cy="5733256"/>
              </a:xfrm>
            </p:spPr>
            <p:txBody>
              <a:bodyPr>
                <a:normAutofit fontScale="92500" lnSpcReduction="20000"/>
              </a:bodyPr>
              <a:lstStyle/>
              <a:p>
                <a:pPr marL="457200" indent="-457200" algn="l" rtl="0" eaLnBrk="0">
                  <a:buFont typeface="Wingdings" panose="05000000000000000000" pitchFamily="2" charset="2"/>
                  <a:buChar char="q"/>
                </a:pPr>
                <a:r>
                  <a:rPr lang="en-US" dirty="0" smtClean="0"/>
                  <a:t>Example: Find an equation of the line through the points </a:t>
                </a:r>
                <a14:m>
                  <m:oMath xmlns:m="http://schemas.openxmlformats.org/officeDocument/2006/math">
                    <m:r>
                      <a:rPr lang="en-US" b="0" i="1" smtClean="0">
                        <a:latin typeface="Cambria Math"/>
                      </a:rPr>
                      <m:t>(−</m:t>
                    </m:r>
                    <m:r>
                      <a:rPr lang="en-US" b="0" i="1" smtClean="0">
                        <a:latin typeface="Cambria Math"/>
                      </a:rPr>
                      <m:t>1</m:t>
                    </m:r>
                    <m:r>
                      <a:rPr lang="en-US" b="0" i="1" smtClean="0">
                        <a:latin typeface="Cambria Math"/>
                      </a:rPr>
                      <m:t>,</m:t>
                    </m:r>
                    <m:r>
                      <a:rPr lang="en-US" b="0" i="1" smtClean="0">
                        <a:latin typeface="Cambria Math"/>
                      </a:rPr>
                      <m:t>2</m:t>
                    </m:r>
                    <m:r>
                      <a:rPr lang="en-US" b="0" i="1" smtClean="0">
                        <a:latin typeface="Cambria Math"/>
                      </a:rPr>
                      <m:t>)</m:t>
                    </m:r>
                  </m:oMath>
                </a14:m>
                <a:r>
                  <a:rPr lang="en-US" dirty="0"/>
                  <a:t> and </a:t>
                </a:r>
                <a14:m>
                  <m:oMath xmlns:m="http://schemas.openxmlformats.org/officeDocument/2006/math">
                    <m:r>
                      <a:rPr lang="en-US" b="0" i="1" smtClean="0">
                        <a:latin typeface="Cambria Math"/>
                      </a:rPr>
                      <m:t>(</m:t>
                    </m:r>
                    <m:r>
                      <a:rPr lang="en-US" b="0" i="1" smtClean="0">
                        <a:latin typeface="Cambria Math"/>
                      </a:rPr>
                      <m:t>3</m:t>
                    </m:r>
                    <m:r>
                      <a:rPr lang="en-US" b="0" i="1" smtClean="0">
                        <a:latin typeface="Cambria Math"/>
                      </a:rPr>
                      <m:t>,−</m:t>
                    </m:r>
                    <m:r>
                      <a:rPr lang="en-US" b="0" i="1" smtClean="0">
                        <a:latin typeface="Cambria Math"/>
                      </a:rPr>
                      <m:t>4</m:t>
                    </m:r>
                    <m:r>
                      <a:rPr lang="en-US" b="0" i="1" smtClean="0">
                        <a:latin typeface="Cambria Math"/>
                      </a:rPr>
                      <m:t>)</m:t>
                    </m:r>
                  </m:oMath>
                </a14:m>
                <a:r>
                  <a:rPr lang="en-US" dirty="0"/>
                  <a:t> .</a:t>
                </a:r>
              </a:p>
              <a:p>
                <a:pPr marL="457200" indent="-457200" algn="l" rtl="0">
                  <a:buFont typeface="Wingdings" panose="05000000000000000000" pitchFamily="2" charset="2"/>
                  <a:buChar char="q"/>
                </a:pPr>
                <a:r>
                  <a:rPr lang="en-US" dirty="0"/>
                  <a:t>Solution: By the definition of the slope, the slope of the line is</a:t>
                </a:r>
              </a:p>
              <a:p>
                <a:pPr algn="l" rtl="0" eaLnBrk="0"/>
                <a:r>
                  <a:rPr lang="en-US" sz="4400" dirty="0"/>
                  <a:t>            </a:t>
                </a:r>
                <a:r>
                  <a:rPr lang="en-US" sz="4400" dirty="0" smtClean="0">
                    <a:solidFill>
                      <a:srgbClr val="FFFF00"/>
                    </a:solidFill>
                  </a:rPr>
                  <a:t> </a:t>
                </a:r>
                <a14:m>
                  <m:oMath xmlns:m="http://schemas.openxmlformats.org/officeDocument/2006/math">
                    <m:r>
                      <a:rPr lang="en-US" sz="4400" b="0" i="1" smtClean="0">
                        <a:solidFill>
                          <a:srgbClr val="FFFF00"/>
                        </a:solidFill>
                        <a:latin typeface="Cambria Math"/>
                      </a:rPr>
                      <m:t>𝑚</m:t>
                    </m:r>
                    <m:r>
                      <a:rPr lang="en-US" sz="4400" b="0" i="1" smtClean="0">
                        <a:solidFill>
                          <a:srgbClr val="FFFF00"/>
                        </a:solidFill>
                        <a:latin typeface="Cambria Math"/>
                      </a:rPr>
                      <m:t>=</m:t>
                    </m:r>
                    <m:f>
                      <m:fPr>
                        <m:ctrlPr>
                          <a:rPr lang="en-US" sz="4400" b="0" i="1" smtClean="0">
                            <a:solidFill>
                              <a:srgbClr val="FFFF00"/>
                            </a:solidFill>
                            <a:latin typeface="Cambria Math"/>
                          </a:rPr>
                        </m:ctrlPr>
                      </m:fPr>
                      <m:num>
                        <m:r>
                          <a:rPr lang="en-US" sz="4400" b="0" i="1" smtClean="0">
                            <a:solidFill>
                              <a:srgbClr val="FFFF00"/>
                            </a:solidFill>
                            <a:latin typeface="Cambria Math"/>
                          </a:rPr>
                          <m:t>−</m:t>
                        </m:r>
                        <m:r>
                          <a:rPr lang="en-US" sz="4400" b="0" i="1" smtClean="0">
                            <a:solidFill>
                              <a:srgbClr val="FFFF00"/>
                            </a:solidFill>
                            <a:latin typeface="Cambria Math"/>
                          </a:rPr>
                          <m:t>4</m:t>
                        </m:r>
                        <m:r>
                          <a:rPr lang="en-US" sz="4400" b="0" i="1" smtClean="0">
                            <a:solidFill>
                              <a:srgbClr val="FFFF00"/>
                            </a:solidFill>
                            <a:latin typeface="Cambria Math"/>
                          </a:rPr>
                          <m:t>−</m:t>
                        </m:r>
                        <m:r>
                          <a:rPr lang="en-US" sz="4400" b="0" i="1" smtClean="0">
                            <a:solidFill>
                              <a:srgbClr val="FFFF00"/>
                            </a:solidFill>
                            <a:latin typeface="Cambria Math"/>
                          </a:rPr>
                          <m:t>2</m:t>
                        </m:r>
                      </m:num>
                      <m:den>
                        <m:r>
                          <a:rPr lang="en-US" sz="4400" b="0" i="1" smtClean="0">
                            <a:solidFill>
                              <a:srgbClr val="FFFF00"/>
                            </a:solidFill>
                            <a:latin typeface="Cambria Math"/>
                          </a:rPr>
                          <m:t>3</m:t>
                        </m:r>
                        <m:r>
                          <a:rPr lang="en-US" sz="4400" b="0" i="1" smtClean="0">
                            <a:solidFill>
                              <a:srgbClr val="FFFF00"/>
                            </a:solidFill>
                            <a:latin typeface="Cambria Math"/>
                          </a:rPr>
                          <m:t>−(−</m:t>
                        </m:r>
                        <m:r>
                          <a:rPr lang="en-US" sz="4400" b="0" i="1" smtClean="0">
                            <a:solidFill>
                              <a:srgbClr val="FFFF00"/>
                            </a:solidFill>
                            <a:latin typeface="Cambria Math"/>
                          </a:rPr>
                          <m:t>1</m:t>
                        </m:r>
                        <m:r>
                          <a:rPr lang="en-US" sz="4400" b="0" i="1" smtClean="0">
                            <a:solidFill>
                              <a:srgbClr val="FFFF00"/>
                            </a:solidFill>
                            <a:latin typeface="Cambria Math"/>
                          </a:rPr>
                          <m:t>)</m:t>
                        </m:r>
                      </m:den>
                    </m:f>
                    <m:r>
                      <a:rPr lang="en-US" sz="4400" b="0" i="1" smtClean="0">
                        <a:solidFill>
                          <a:srgbClr val="FFFF00"/>
                        </a:solidFill>
                        <a:latin typeface="Cambria Math"/>
                      </a:rPr>
                      <m:t>=−</m:t>
                    </m:r>
                    <m:f>
                      <m:fPr>
                        <m:ctrlPr>
                          <a:rPr lang="en-US" sz="4400" b="0" i="1" smtClean="0">
                            <a:solidFill>
                              <a:srgbClr val="FFFF00"/>
                            </a:solidFill>
                            <a:latin typeface="Cambria Math"/>
                          </a:rPr>
                        </m:ctrlPr>
                      </m:fPr>
                      <m:num>
                        <m:r>
                          <a:rPr lang="en-US" sz="4400" b="0" i="1" smtClean="0">
                            <a:solidFill>
                              <a:srgbClr val="FFFF00"/>
                            </a:solidFill>
                            <a:latin typeface="Cambria Math"/>
                          </a:rPr>
                          <m:t>3</m:t>
                        </m:r>
                      </m:num>
                      <m:den>
                        <m:r>
                          <a:rPr lang="en-US" sz="4400" b="0" i="1" smtClean="0">
                            <a:solidFill>
                              <a:srgbClr val="FFFF00"/>
                            </a:solidFill>
                            <a:latin typeface="Cambria Math"/>
                          </a:rPr>
                          <m:t>2</m:t>
                        </m:r>
                      </m:den>
                    </m:f>
                  </m:oMath>
                </a14:m>
                <a:r>
                  <a:rPr lang="en-US" sz="4400" dirty="0">
                    <a:solidFill>
                      <a:srgbClr val="FFFF00"/>
                    </a:solidFill>
                  </a:rPr>
                  <a:t> </a:t>
                </a:r>
                <a:r>
                  <a:rPr lang="en-US" sz="4400" dirty="0"/>
                  <a:t>      </a:t>
                </a:r>
              </a:p>
              <a:p>
                <a:pPr marL="457200" indent="-457200" algn="l" rtl="0" eaLnBrk="0">
                  <a:buFont typeface="Wingdings" panose="05000000000000000000" pitchFamily="2" charset="2"/>
                  <a:buChar char="q"/>
                </a:pPr>
                <a:r>
                  <a:rPr lang="en-US" dirty="0"/>
                  <a:t>Using the point-slope form with            and          , we obtain</a:t>
                </a:r>
              </a:p>
              <a:p>
                <a:pPr algn="l" rtl="0" eaLnBrk="0"/>
                <a:r>
                  <a:rPr lang="en-US" sz="4400" dirty="0"/>
                  <a:t>          </a:t>
                </a:r>
                <a:r>
                  <a:rPr lang="en-US" sz="4400" dirty="0" smtClean="0">
                    <a:solidFill>
                      <a:srgbClr val="FFFF00"/>
                    </a:solidFill>
                  </a:rPr>
                  <a:t>  </a:t>
                </a:r>
                <a14:m>
                  <m:oMath xmlns:m="http://schemas.openxmlformats.org/officeDocument/2006/math">
                    <m:r>
                      <a:rPr lang="en-US" sz="4400" b="0" i="1" smtClean="0">
                        <a:solidFill>
                          <a:srgbClr val="FFFF00"/>
                        </a:solidFill>
                        <a:latin typeface="Cambria Math"/>
                      </a:rPr>
                      <m:t>𝑦</m:t>
                    </m:r>
                    <m:r>
                      <a:rPr lang="en-US" sz="4400" b="0" i="1" smtClean="0">
                        <a:solidFill>
                          <a:srgbClr val="FFFF00"/>
                        </a:solidFill>
                        <a:latin typeface="Cambria Math"/>
                      </a:rPr>
                      <m:t>−</m:t>
                    </m:r>
                    <m:r>
                      <a:rPr lang="en-US" sz="4400" b="0" i="1" smtClean="0">
                        <a:solidFill>
                          <a:srgbClr val="FFFF00"/>
                        </a:solidFill>
                        <a:latin typeface="Cambria Math"/>
                      </a:rPr>
                      <m:t>2</m:t>
                    </m:r>
                    <m:r>
                      <a:rPr lang="en-US" sz="4400" b="0" i="1" smtClean="0">
                        <a:solidFill>
                          <a:srgbClr val="FFFF00"/>
                        </a:solidFill>
                        <a:latin typeface="Cambria Math"/>
                      </a:rPr>
                      <m:t>=−</m:t>
                    </m:r>
                    <m:f>
                      <m:fPr>
                        <m:ctrlPr>
                          <a:rPr lang="en-US" sz="4400" b="0" i="1" smtClean="0">
                            <a:solidFill>
                              <a:srgbClr val="FFFF00"/>
                            </a:solidFill>
                            <a:latin typeface="Cambria Math"/>
                          </a:rPr>
                        </m:ctrlPr>
                      </m:fPr>
                      <m:num>
                        <m:r>
                          <a:rPr lang="en-US" sz="4400" b="0" i="1" smtClean="0">
                            <a:solidFill>
                              <a:srgbClr val="FFFF00"/>
                            </a:solidFill>
                            <a:latin typeface="Cambria Math"/>
                          </a:rPr>
                          <m:t>3</m:t>
                        </m:r>
                      </m:num>
                      <m:den>
                        <m:r>
                          <a:rPr lang="en-US" sz="4400" b="0" i="1" smtClean="0">
                            <a:solidFill>
                              <a:srgbClr val="FFFF00"/>
                            </a:solidFill>
                            <a:latin typeface="Cambria Math"/>
                          </a:rPr>
                          <m:t>2</m:t>
                        </m:r>
                      </m:den>
                    </m:f>
                    <m:r>
                      <a:rPr lang="en-US" sz="4400" b="0" i="1" smtClean="0">
                        <a:solidFill>
                          <a:srgbClr val="FFFF00"/>
                        </a:solidFill>
                        <a:latin typeface="Cambria Math"/>
                      </a:rPr>
                      <m:t>(</m:t>
                    </m:r>
                    <m:r>
                      <a:rPr lang="en-US" sz="4400" b="0" i="1" smtClean="0">
                        <a:solidFill>
                          <a:srgbClr val="FFFF00"/>
                        </a:solidFill>
                        <a:latin typeface="Cambria Math"/>
                      </a:rPr>
                      <m:t>𝑥</m:t>
                    </m:r>
                    <m:r>
                      <a:rPr lang="en-US" sz="4400" b="0" i="1" smtClean="0">
                        <a:solidFill>
                          <a:srgbClr val="FFFF00"/>
                        </a:solidFill>
                        <a:latin typeface="Cambria Math"/>
                      </a:rPr>
                      <m:t>−</m:t>
                    </m:r>
                    <m:d>
                      <m:dPr>
                        <m:ctrlPr>
                          <a:rPr lang="en-US" sz="4400" b="0" i="1" smtClean="0">
                            <a:solidFill>
                              <a:srgbClr val="FFFF00"/>
                            </a:solidFill>
                            <a:latin typeface="Cambria Math"/>
                          </a:rPr>
                        </m:ctrlPr>
                      </m:dPr>
                      <m:e>
                        <m:r>
                          <a:rPr lang="en-US" sz="4400" b="0" i="1" smtClean="0">
                            <a:solidFill>
                              <a:srgbClr val="FFFF00"/>
                            </a:solidFill>
                            <a:latin typeface="Cambria Math"/>
                          </a:rPr>
                          <m:t>−</m:t>
                        </m:r>
                        <m:r>
                          <a:rPr lang="en-US" sz="4400" b="0" i="1" smtClean="0">
                            <a:solidFill>
                              <a:srgbClr val="FFFF00"/>
                            </a:solidFill>
                            <a:latin typeface="Cambria Math"/>
                          </a:rPr>
                          <m:t>1</m:t>
                        </m:r>
                      </m:e>
                    </m:d>
                    <m:r>
                      <a:rPr lang="en-US" sz="4400" b="0" i="1" smtClean="0">
                        <a:solidFill>
                          <a:srgbClr val="FFFF00"/>
                        </a:solidFill>
                        <a:latin typeface="Cambria Math"/>
                      </a:rPr>
                      <m:t>)</m:t>
                    </m:r>
                  </m:oMath>
                </a14:m>
                <a:r>
                  <a:rPr lang="en-US" sz="4400" dirty="0">
                    <a:solidFill>
                      <a:srgbClr val="FFFF00"/>
                    </a:solidFill>
                  </a:rPr>
                  <a:t> </a:t>
                </a:r>
                <a:r>
                  <a:rPr lang="en-US" sz="4400" dirty="0"/>
                  <a:t>       </a:t>
                </a:r>
              </a:p>
              <a:p>
                <a:pPr marL="457200" indent="-457200" algn="l" rtl="0">
                  <a:buFont typeface="Wingdings" panose="05000000000000000000" pitchFamily="2" charset="2"/>
                  <a:buChar char="q"/>
                </a:pPr>
                <a:r>
                  <a:rPr lang="en-US" dirty="0"/>
                  <a:t>which simplifies to</a:t>
                </a:r>
              </a:p>
              <a:p>
                <a:pPr algn="l" rtl="0" eaLnBrk="0"/>
                <a:r>
                  <a:rPr lang="en-US" dirty="0"/>
                  <a:t>             </a:t>
                </a:r>
                <a:r>
                  <a:rPr lang="en-US" dirty="0" smtClean="0"/>
                  <a:t>                 </a:t>
                </a:r>
                <a:r>
                  <a:rPr lang="en-US" dirty="0"/>
                  <a:t>   </a:t>
                </a:r>
                <a14:m>
                  <m:oMath xmlns:m="http://schemas.openxmlformats.org/officeDocument/2006/math">
                    <m:r>
                      <a:rPr lang="en-US" b="0" i="1" smtClean="0">
                        <a:solidFill>
                          <a:srgbClr val="FFFF00"/>
                        </a:solidFill>
                        <a:latin typeface="Cambria Math"/>
                      </a:rPr>
                      <m:t>3</m:t>
                    </m:r>
                    <m:r>
                      <a:rPr lang="en-US" b="0" i="1" smtClean="0">
                        <a:solidFill>
                          <a:srgbClr val="FFFF00"/>
                        </a:solidFill>
                        <a:latin typeface="Cambria Math"/>
                      </a:rPr>
                      <m:t>𝑥</m:t>
                    </m:r>
                    <m:r>
                      <a:rPr lang="en-US" b="0" i="1" smtClean="0">
                        <a:solidFill>
                          <a:srgbClr val="FFFF00"/>
                        </a:solidFill>
                        <a:latin typeface="Cambria Math"/>
                      </a:rPr>
                      <m:t>+</m:t>
                    </m:r>
                    <m:r>
                      <a:rPr lang="en-US" b="0" i="1" smtClean="0">
                        <a:solidFill>
                          <a:srgbClr val="FFFF00"/>
                        </a:solidFill>
                        <a:latin typeface="Cambria Math"/>
                      </a:rPr>
                      <m:t>2</m:t>
                    </m:r>
                    <m:r>
                      <a:rPr lang="en-US" b="0" i="1" smtClean="0">
                        <a:solidFill>
                          <a:srgbClr val="FFFF00"/>
                        </a:solidFill>
                        <a:latin typeface="Cambria Math"/>
                      </a:rPr>
                      <m:t>𝑦</m:t>
                    </m:r>
                    <m:r>
                      <a:rPr lang="en-US" b="0" i="1" smtClean="0">
                        <a:solidFill>
                          <a:srgbClr val="FFFF00"/>
                        </a:solidFill>
                        <a:latin typeface="Cambria Math"/>
                      </a:rPr>
                      <m:t>=</m:t>
                    </m:r>
                    <m:r>
                      <a:rPr lang="en-US" b="0" i="1" smtClean="0">
                        <a:solidFill>
                          <a:srgbClr val="FFFF00"/>
                        </a:solidFill>
                        <a:latin typeface="Cambria Math"/>
                      </a:rPr>
                      <m:t>1</m:t>
                    </m:r>
                  </m:oMath>
                </a14:m>
                <a:endParaRPr lang="ar-JO" dirty="0">
                  <a:solidFill>
                    <a:srgbClr val="FFFF00"/>
                  </a:solidFill>
                </a:endParaRPr>
              </a:p>
              <a:p>
                <a:pPr algn="l"/>
                <a:endParaRPr lang="en-US"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24744"/>
                <a:ext cx="9144000" cy="5733256"/>
              </a:xfrm>
              <a:blipFill rotWithShape="1">
                <a:blip r:embed="rId2"/>
                <a:stretch>
                  <a:fillRect l="-2400" t="-2766"/>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8382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9736"/>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05: Lines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24744"/>
                <a:ext cx="8964488" cy="5472608"/>
              </a:xfrm>
            </p:spPr>
            <p:txBody>
              <a:bodyPr/>
              <a:lstStyle/>
              <a:p>
                <a:pPr marL="457200" indent="-457200" algn="l" rtl="0">
                  <a:buFont typeface="Wingdings" panose="05000000000000000000" pitchFamily="2" charset="2"/>
                  <a:buChar char="q"/>
                </a:pPr>
                <a:r>
                  <a:rPr lang="en-US" b="1" dirty="0" smtClean="0"/>
                  <a:t>Parallel and Perpendicular Lines:</a:t>
                </a:r>
              </a:p>
              <a:p>
                <a:pPr algn="l" rtl="0"/>
                <a:endParaRPr lang="en-US" b="1" dirty="0"/>
              </a:p>
              <a:p>
                <a:pPr marL="914400" lvl="1" indent="-457200" algn="l" rtl="0">
                  <a:buFont typeface="Wingdings" panose="05000000000000000000" pitchFamily="2" charset="2"/>
                  <a:buChar char="§"/>
                </a:pPr>
                <a:r>
                  <a:rPr lang="en-US" b="1" dirty="0"/>
                  <a:t>Two non-vertical lines are parallel if and only if they have the same slope.</a:t>
                </a:r>
              </a:p>
              <a:p>
                <a:pPr lvl="1" algn="l" rtl="0"/>
                <a:endParaRPr lang="en-US" b="1" dirty="0"/>
              </a:p>
              <a:p>
                <a:pPr marL="914400" lvl="1" indent="-457200" algn="l" rtl="0" eaLnBrk="0">
                  <a:buFont typeface="Wingdings" panose="05000000000000000000" pitchFamily="2" charset="2"/>
                  <a:buChar char="§"/>
                </a:pPr>
                <a:r>
                  <a:rPr lang="en-US" b="1" dirty="0"/>
                  <a:t>Two lines with </a:t>
                </a:r>
                <a:r>
                  <a:rPr lang="en-US" b="1" dirty="0" smtClean="0"/>
                  <a:t>slopes </a:t>
                </a:r>
                <a14:m>
                  <m:oMath xmlns:m="http://schemas.openxmlformats.org/officeDocument/2006/math">
                    <m:sSub>
                      <m:sSubPr>
                        <m:ctrlPr>
                          <a:rPr lang="en-US" b="1" i="1" smtClean="0">
                            <a:latin typeface="Cambria Math"/>
                          </a:rPr>
                        </m:ctrlPr>
                      </m:sSubPr>
                      <m:e>
                        <m:r>
                          <a:rPr lang="en-US" b="1" i="1" smtClean="0">
                            <a:latin typeface="Cambria Math"/>
                          </a:rPr>
                          <m:t>𝒎</m:t>
                        </m:r>
                      </m:e>
                      <m:sub>
                        <m:r>
                          <a:rPr lang="en-US" b="1" i="1" smtClean="0">
                            <a:latin typeface="Cambria Math"/>
                          </a:rPr>
                          <m:t>𝟏</m:t>
                        </m:r>
                      </m:sub>
                    </m:sSub>
                  </m:oMath>
                </a14:m>
                <a:r>
                  <a:rPr lang="en-US" b="1" dirty="0"/>
                  <a:t> and </a:t>
                </a:r>
                <a14:m>
                  <m:oMath xmlns:m="http://schemas.openxmlformats.org/officeDocument/2006/math">
                    <m:sSub>
                      <m:sSubPr>
                        <m:ctrlPr>
                          <a:rPr lang="en-US" b="1" i="1">
                            <a:latin typeface="Cambria Math"/>
                          </a:rPr>
                        </m:ctrlPr>
                      </m:sSubPr>
                      <m:e>
                        <m:r>
                          <a:rPr lang="en-US" b="1" i="1">
                            <a:latin typeface="Cambria Math"/>
                          </a:rPr>
                          <m:t>𝒎</m:t>
                        </m:r>
                      </m:e>
                      <m:sub>
                        <m:r>
                          <a:rPr lang="en-US" b="1" i="1" smtClean="0">
                            <a:latin typeface="Cambria Math"/>
                          </a:rPr>
                          <m:t>𝟐</m:t>
                        </m:r>
                      </m:sub>
                    </m:sSub>
                  </m:oMath>
                </a14:m>
                <a:r>
                  <a:rPr lang="en-US" b="1" dirty="0"/>
                  <a:t> are perpendicular if and only if </a:t>
                </a:r>
                <a14:m>
                  <m:oMath xmlns:m="http://schemas.openxmlformats.org/officeDocument/2006/math">
                    <m:sSub>
                      <m:sSubPr>
                        <m:ctrlPr>
                          <a:rPr lang="en-US" b="1" i="1" smtClean="0">
                            <a:solidFill>
                              <a:srgbClr val="FFFF00"/>
                            </a:solidFill>
                            <a:latin typeface="Cambria Math"/>
                          </a:rPr>
                        </m:ctrlPr>
                      </m:sSubPr>
                      <m:e>
                        <m:r>
                          <a:rPr lang="en-US" b="1" i="1">
                            <a:solidFill>
                              <a:srgbClr val="FFFF00"/>
                            </a:solidFill>
                            <a:latin typeface="Cambria Math"/>
                          </a:rPr>
                          <m:t>𝒎</m:t>
                        </m:r>
                      </m:e>
                      <m:sub>
                        <m:r>
                          <a:rPr lang="en-US" b="1" i="1">
                            <a:solidFill>
                              <a:srgbClr val="FFFF00"/>
                            </a:solidFill>
                            <a:latin typeface="Cambria Math"/>
                          </a:rPr>
                          <m:t>𝟏</m:t>
                        </m:r>
                      </m:sub>
                    </m:sSub>
                  </m:oMath>
                </a14:m>
                <a:r>
                  <a:rPr lang="en-US" b="1" dirty="0">
                    <a:solidFill>
                      <a:srgbClr val="FFFF00"/>
                    </a:solidFill>
                  </a:rPr>
                  <a:t> </a:t>
                </a:r>
                <a14:m>
                  <m:oMath xmlns:m="http://schemas.openxmlformats.org/officeDocument/2006/math">
                    <m:sSub>
                      <m:sSubPr>
                        <m:ctrlPr>
                          <a:rPr lang="en-US" b="1" i="1">
                            <a:solidFill>
                              <a:srgbClr val="FFFF00"/>
                            </a:solidFill>
                            <a:latin typeface="Cambria Math"/>
                          </a:rPr>
                        </m:ctrlPr>
                      </m:sSubPr>
                      <m:e>
                        <m:r>
                          <a:rPr lang="en-US" b="1" i="1">
                            <a:solidFill>
                              <a:srgbClr val="FFFF00"/>
                            </a:solidFill>
                            <a:latin typeface="Cambria Math"/>
                          </a:rPr>
                          <m:t>𝒎</m:t>
                        </m:r>
                      </m:e>
                      <m:sub>
                        <m:r>
                          <a:rPr lang="en-US" b="1" i="1" smtClean="0">
                            <a:solidFill>
                              <a:srgbClr val="FFFF00"/>
                            </a:solidFill>
                            <a:latin typeface="Cambria Math"/>
                          </a:rPr>
                          <m:t>𝟐</m:t>
                        </m:r>
                      </m:sub>
                    </m:sSub>
                    <m:r>
                      <a:rPr lang="en-US" b="1" i="1" smtClean="0">
                        <a:solidFill>
                          <a:srgbClr val="FFFF00"/>
                        </a:solidFill>
                        <a:latin typeface="Cambria Math"/>
                      </a:rPr>
                      <m:t>=−</m:t>
                    </m:r>
                    <m:r>
                      <a:rPr lang="en-US" b="1" i="1" smtClean="0">
                        <a:solidFill>
                          <a:srgbClr val="FFFF00"/>
                        </a:solidFill>
                        <a:latin typeface="Cambria Math"/>
                      </a:rPr>
                      <m:t>𝟏</m:t>
                    </m:r>
                  </m:oMath>
                </a14:m>
                <a:r>
                  <a:rPr lang="en-US" b="1" dirty="0"/>
                  <a:t> ; that is, their slopes are negative reciprocals:</a:t>
                </a:r>
              </a:p>
              <a:p>
                <a:pPr rtl="0" eaLnBrk="0"/>
                <a:r>
                  <a:rPr lang="en-US" sz="3927" b="1" dirty="0"/>
                  <a:t>           </a:t>
                </a:r>
                <a14:m>
                  <m:oMath xmlns:m="http://schemas.openxmlformats.org/officeDocument/2006/math">
                    <m:sSub>
                      <m:sSubPr>
                        <m:ctrlPr>
                          <a:rPr lang="en-US" sz="3927" b="1" i="1" smtClean="0">
                            <a:solidFill>
                              <a:srgbClr val="FFFF00"/>
                            </a:solidFill>
                            <a:latin typeface="Cambria Math"/>
                          </a:rPr>
                        </m:ctrlPr>
                      </m:sSubPr>
                      <m:e>
                        <m:r>
                          <a:rPr lang="en-US" sz="3927" b="1" i="1" smtClean="0">
                            <a:solidFill>
                              <a:srgbClr val="FFFF00"/>
                            </a:solidFill>
                            <a:latin typeface="Cambria Math"/>
                          </a:rPr>
                          <m:t>𝒎</m:t>
                        </m:r>
                      </m:e>
                      <m:sub>
                        <m:r>
                          <a:rPr lang="en-US" sz="3927" b="1" i="1" smtClean="0">
                            <a:solidFill>
                              <a:srgbClr val="FFFF00"/>
                            </a:solidFill>
                            <a:latin typeface="Cambria Math"/>
                          </a:rPr>
                          <m:t>𝟐</m:t>
                        </m:r>
                      </m:sub>
                    </m:sSub>
                    <m:r>
                      <a:rPr lang="en-US" sz="3927" b="1" i="1" smtClean="0">
                        <a:solidFill>
                          <a:srgbClr val="FFFF00"/>
                        </a:solidFill>
                        <a:latin typeface="Cambria Math"/>
                      </a:rPr>
                      <m:t>=−</m:t>
                    </m:r>
                    <m:f>
                      <m:fPr>
                        <m:ctrlPr>
                          <a:rPr lang="en-US" sz="3927" b="1" i="1" smtClean="0">
                            <a:solidFill>
                              <a:srgbClr val="FFFF00"/>
                            </a:solidFill>
                            <a:latin typeface="Cambria Math"/>
                          </a:rPr>
                        </m:ctrlPr>
                      </m:fPr>
                      <m:num>
                        <m:r>
                          <a:rPr lang="en-US" sz="3927" b="1" i="1" smtClean="0">
                            <a:solidFill>
                              <a:srgbClr val="FFFF00"/>
                            </a:solidFill>
                            <a:latin typeface="Cambria Math"/>
                          </a:rPr>
                          <m:t>𝟏</m:t>
                        </m:r>
                      </m:num>
                      <m:den>
                        <m:sSub>
                          <m:sSubPr>
                            <m:ctrlPr>
                              <a:rPr lang="en-US" sz="3927" b="1" i="1" smtClean="0">
                                <a:solidFill>
                                  <a:srgbClr val="FFFF00"/>
                                </a:solidFill>
                                <a:latin typeface="Cambria Math"/>
                              </a:rPr>
                            </m:ctrlPr>
                          </m:sSubPr>
                          <m:e>
                            <m:r>
                              <a:rPr lang="en-US" sz="3927" b="1" i="1" smtClean="0">
                                <a:solidFill>
                                  <a:srgbClr val="FFFF00"/>
                                </a:solidFill>
                                <a:latin typeface="Cambria Math"/>
                              </a:rPr>
                              <m:t>𝒎</m:t>
                            </m:r>
                          </m:e>
                          <m:sub>
                            <m:r>
                              <a:rPr lang="en-US" sz="3927" b="1" i="1" smtClean="0">
                                <a:solidFill>
                                  <a:srgbClr val="FFFF00"/>
                                </a:solidFill>
                                <a:latin typeface="Cambria Math"/>
                              </a:rPr>
                              <m:t>𝟏</m:t>
                            </m:r>
                          </m:sub>
                        </m:sSub>
                      </m:den>
                    </m:f>
                  </m:oMath>
                </a14:m>
                <a:endParaRPr lang="en-US" sz="3927" b="1" dirty="0"/>
              </a:p>
              <a:p>
                <a:pPr algn="l" rtl="0" eaLnBrk="0"/>
                <a:endParaRPr lang="ar-JO"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24744"/>
                <a:ext cx="8964488" cy="5472608"/>
              </a:xfrm>
              <a:blipFill rotWithShape="1">
                <a:blip r:embed="rId2"/>
                <a:stretch>
                  <a:fillRect l="-1496" t="-1449"/>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615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0"/>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05: Lines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107504" y="1052736"/>
                <a:ext cx="9036496" cy="5805264"/>
              </a:xfrm>
            </p:spPr>
            <p:txBody>
              <a:bodyPr>
                <a:normAutofit fontScale="92500" lnSpcReduction="10000"/>
              </a:bodyPr>
              <a:lstStyle/>
              <a:p>
                <a:pPr algn="l" rtl="0" eaLnBrk="0"/>
                <a:r>
                  <a:rPr lang="en-US" b="1" dirty="0" smtClean="0"/>
                  <a:t>Example: Find an equation of the line through the point</a:t>
                </a:r>
                <a14:m>
                  <m:oMath xmlns:m="http://schemas.openxmlformats.org/officeDocument/2006/math">
                    <m:r>
                      <a:rPr lang="en-US" b="1" i="1" smtClean="0">
                        <a:latin typeface="Cambria Math"/>
                      </a:rPr>
                      <m:t>(</m:t>
                    </m:r>
                    <m:r>
                      <a:rPr lang="en-US" b="1" i="1" smtClean="0">
                        <a:latin typeface="Cambria Math"/>
                      </a:rPr>
                      <m:t>𝟓</m:t>
                    </m:r>
                    <m:r>
                      <a:rPr lang="en-US" b="1" i="1" smtClean="0">
                        <a:latin typeface="Cambria Math"/>
                      </a:rPr>
                      <m:t>,</m:t>
                    </m:r>
                    <m:r>
                      <a:rPr lang="en-US" b="1" i="1" smtClean="0">
                        <a:latin typeface="Cambria Math"/>
                      </a:rPr>
                      <m:t>𝟐</m:t>
                    </m:r>
                    <m:r>
                      <a:rPr lang="en-US" b="1" i="1" smtClean="0">
                        <a:latin typeface="Cambria Math"/>
                      </a:rPr>
                      <m:t>)</m:t>
                    </m:r>
                  </m:oMath>
                </a14:m>
                <a:r>
                  <a:rPr lang="en-US" b="1" dirty="0" smtClean="0"/>
                  <a:t> </a:t>
                </a:r>
                <a:r>
                  <a:rPr lang="en-US" b="1" dirty="0"/>
                  <a:t>that is parallel to the line </a:t>
                </a:r>
                <a14:m>
                  <m:oMath xmlns:m="http://schemas.openxmlformats.org/officeDocument/2006/math">
                    <m:r>
                      <a:rPr lang="en-US" b="1" i="1" smtClean="0">
                        <a:solidFill>
                          <a:srgbClr val="FFFF00"/>
                        </a:solidFill>
                        <a:latin typeface="Cambria Math"/>
                      </a:rPr>
                      <m:t>𝟒</m:t>
                    </m:r>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𝟔</m:t>
                    </m:r>
                    <m:r>
                      <a:rPr lang="en-US" b="1" i="1" smtClean="0">
                        <a:solidFill>
                          <a:srgbClr val="FFFF00"/>
                        </a:solidFill>
                        <a:latin typeface="Cambria Math"/>
                      </a:rPr>
                      <m:t>𝒚</m:t>
                    </m:r>
                    <m:r>
                      <a:rPr lang="en-US" b="1" i="1" smtClean="0">
                        <a:solidFill>
                          <a:srgbClr val="FFFF00"/>
                        </a:solidFill>
                        <a:latin typeface="Cambria Math"/>
                      </a:rPr>
                      <m:t>+</m:t>
                    </m:r>
                    <m:r>
                      <a:rPr lang="en-US" b="1" i="1" smtClean="0">
                        <a:solidFill>
                          <a:srgbClr val="FFFF00"/>
                        </a:solidFill>
                        <a:latin typeface="Cambria Math"/>
                      </a:rPr>
                      <m:t>𝟓</m:t>
                    </m:r>
                  </m:oMath>
                </a14:m>
                <a:r>
                  <a:rPr lang="en-US" b="1" dirty="0"/>
                  <a:t>  .</a:t>
                </a:r>
              </a:p>
              <a:p>
                <a:pPr algn="l" rtl="0"/>
                <a:r>
                  <a:rPr lang="en-US" b="1" dirty="0"/>
                  <a:t>Solution: The given line can be written in the form</a:t>
                </a:r>
              </a:p>
              <a:p>
                <a:pPr rtl="0" eaLnBrk="0"/>
                <a:r>
                  <a:rPr lang="en-US" sz="4000" b="1" dirty="0"/>
                  <a:t>              </a:t>
                </a:r>
                <a14:m>
                  <m:oMath xmlns:m="http://schemas.openxmlformats.org/officeDocument/2006/math">
                    <m:r>
                      <a:rPr lang="en-US" sz="4000" b="1" i="1" smtClean="0">
                        <a:solidFill>
                          <a:srgbClr val="FFFF00"/>
                        </a:solidFill>
                        <a:latin typeface="Cambria Math"/>
                      </a:rPr>
                      <m:t>𝒚</m:t>
                    </m:r>
                    <m:r>
                      <a:rPr lang="en-US" sz="4000" b="1" i="1" smtClean="0">
                        <a:solidFill>
                          <a:srgbClr val="FFFF00"/>
                        </a:solidFill>
                        <a:latin typeface="Cambria Math"/>
                      </a:rPr>
                      <m:t>=−</m:t>
                    </m:r>
                    <m:f>
                      <m:fPr>
                        <m:ctrlPr>
                          <a:rPr lang="en-US" sz="4000" b="1" i="1" smtClean="0">
                            <a:solidFill>
                              <a:srgbClr val="FFFF00"/>
                            </a:solidFill>
                            <a:latin typeface="Cambria Math"/>
                          </a:rPr>
                        </m:ctrlPr>
                      </m:fPr>
                      <m:num>
                        <m:r>
                          <a:rPr lang="en-US" sz="4000" b="1" i="1" smtClean="0">
                            <a:solidFill>
                              <a:srgbClr val="FFFF00"/>
                            </a:solidFill>
                            <a:latin typeface="Cambria Math"/>
                          </a:rPr>
                          <m:t>𝟐</m:t>
                        </m:r>
                      </m:num>
                      <m:den>
                        <m:r>
                          <a:rPr lang="en-US" sz="4000" b="1" i="1" smtClean="0">
                            <a:solidFill>
                              <a:srgbClr val="FFFF00"/>
                            </a:solidFill>
                            <a:latin typeface="Cambria Math"/>
                          </a:rPr>
                          <m:t>𝟑</m:t>
                        </m:r>
                      </m:den>
                    </m:f>
                    <m:r>
                      <a:rPr lang="en-US" sz="4000" b="1" i="1" smtClean="0">
                        <a:solidFill>
                          <a:srgbClr val="FFFF00"/>
                        </a:solidFill>
                        <a:latin typeface="Cambria Math"/>
                      </a:rPr>
                      <m:t>𝒙</m:t>
                    </m:r>
                    <m:r>
                      <a:rPr lang="en-US" sz="4000" b="1" i="1" smtClean="0">
                        <a:solidFill>
                          <a:srgbClr val="FFFF00"/>
                        </a:solidFill>
                        <a:latin typeface="Cambria Math"/>
                      </a:rPr>
                      <m:t>−</m:t>
                    </m:r>
                    <m:f>
                      <m:fPr>
                        <m:ctrlPr>
                          <a:rPr lang="en-US" sz="4000" b="1" i="1" smtClean="0">
                            <a:solidFill>
                              <a:srgbClr val="FFFF00"/>
                            </a:solidFill>
                            <a:latin typeface="Cambria Math"/>
                          </a:rPr>
                        </m:ctrlPr>
                      </m:fPr>
                      <m:num>
                        <m:r>
                          <a:rPr lang="en-US" sz="4000" b="1" i="1" smtClean="0">
                            <a:solidFill>
                              <a:srgbClr val="FFFF00"/>
                            </a:solidFill>
                            <a:latin typeface="Cambria Math"/>
                          </a:rPr>
                          <m:t>𝟓</m:t>
                        </m:r>
                      </m:num>
                      <m:den>
                        <m:r>
                          <a:rPr lang="en-US" sz="4000" b="1" i="1" smtClean="0">
                            <a:solidFill>
                              <a:srgbClr val="FFFF00"/>
                            </a:solidFill>
                            <a:latin typeface="Cambria Math"/>
                          </a:rPr>
                          <m:t>𝟔</m:t>
                        </m:r>
                      </m:den>
                    </m:f>
                  </m:oMath>
                </a14:m>
                <a:endParaRPr lang="en-US" sz="4000" b="1" dirty="0"/>
              </a:p>
              <a:p>
                <a:pPr algn="l" rtl="0" eaLnBrk="0"/>
                <a:r>
                  <a:rPr lang="en-US" b="1" dirty="0"/>
                  <a:t>which has slope </a:t>
                </a:r>
                <a14:m>
                  <m:oMath xmlns:m="http://schemas.openxmlformats.org/officeDocument/2006/math">
                    <m:r>
                      <a:rPr lang="en-US" sz="4000" b="1" i="1" smtClean="0">
                        <a:solidFill>
                          <a:schemeClr val="tx1"/>
                        </a:solidFill>
                        <a:latin typeface="Cambria Math"/>
                      </a:rPr>
                      <m:t>−</m:t>
                    </m:r>
                    <m:f>
                      <m:fPr>
                        <m:ctrlPr>
                          <a:rPr lang="en-US" sz="4000" b="1" i="1">
                            <a:solidFill>
                              <a:schemeClr val="tx1"/>
                            </a:solidFill>
                            <a:latin typeface="Cambria Math"/>
                          </a:rPr>
                        </m:ctrlPr>
                      </m:fPr>
                      <m:num>
                        <m:r>
                          <a:rPr lang="en-US" sz="4000" b="1" i="1">
                            <a:solidFill>
                              <a:schemeClr val="tx1"/>
                            </a:solidFill>
                            <a:latin typeface="Cambria Math"/>
                          </a:rPr>
                          <m:t>𝟐</m:t>
                        </m:r>
                      </m:num>
                      <m:den>
                        <m:r>
                          <a:rPr lang="en-US" sz="4000" b="1" i="1">
                            <a:solidFill>
                              <a:schemeClr val="tx1"/>
                            </a:solidFill>
                            <a:latin typeface="Cambria Math"/>
                          </a:rPr>
                          <m:t>𝟑</m:t>
                        </m:r>
                      </m:den>
                    </m:f>
                    <m:r>
                      <a:rPr lang="en-US" sz="4000" b="1" i="1">
                        <a:solidFill>
                          <a:srgbClr val="FFFF00"/>
                        </a:solidFill>
                        <a:latin typeface="Cambria Math"/>
                      </a:rPr>
                      <m:t> </m:t>
                    </m:r>
                  </m:oMath>
                </a14:m>
                <a:r>
                  <a:rPr lang="en-US" sz="4000" b="1" dirty="0"/>
                  <a:t> </a:t>
                </a:r>
                <a:r>
                  <a:rPr lang="en-US" b="1" dirty="0"/>
                  <a:t>. Parallel lines have the same slope, so the required line has slope </a:t>
                </a:r>
                <a14:m>
                  <m:oMath xmlns:m="http://schemas.openxmlformats.org/officeDocument/2006/math">
                    <m:r>
                      <a:rPr lang="en-US" sz="4000" b="1" i="1">
                        <a:solidFill>
                          <a:schemeClr val="tx1"/>
                        </a:solidFill>
                        <a:latin typeface="Cambria Math"/>
                      </a:rPr>
                      <m:t>−</m:t>
                    </m:r>
                    <m:f>
                      <m:fPr>
                        <m:ctrlPr>
                          <a:rPr lang="en-US" sz="4000" b="1" i="1">
                            <a:solidFill>
                              <a:schemeClr val="tx1"/>
                            </a:solidFill>
                            <a:latin typeface="Cambria Math"/>
                          </a:rPr>
                        </m:ctrlPr>
                      </m:fPr>
                      <m:num>
                        <m:r>
                          <a:rPr lang="en-US" sz="4000" b="1" i="1">
                            <a:solidFill>
                              <a:schemeClr val="tx1"/>
                            </a:solidFill>
                            <a:latin typeface="Cambria Math"/>
                          </a:rPr>
                          <m:t>𝟐</m:t>
                        </m:r>
                      </m:num>
                      <m:den>
                        <m:r>
                          <a:rPr lang="en-US" sz="4000" b="1" i="1">
                            <a:solidFill>
                              <a:schemeClr val="tx1"/>
                            </a:solidFill>
                            <a:latin typeface="Cambria Math"/>
                          </a:rPr>
                          <m:t>𝟑</m:t>
                        </m:r>
                      </m:den>
                    </m:f>
                    <m:r>
                      <a:rPr lang="en-US" sz="4000" b="1" i="1">
                        <a:solidFill>
                          <a:schemeClr val="tx1"/>
                        </a:solidFill>
                        <a:latin typeface="Cambria Math"/>
                      </a:rPr>
                      <m:t> </m:t>
                    </m:r>
                  </m:oMath>
                </a14:m>
                <a:r>
                  <a:rPr lang="en-US" b="1" dirty="0" smtClean="0"/>
                  <a:t> </a:t>
                </a:r>
                <a:r>
                  <a:rPr lang="en-US" b="1" dirty="0"/>
                  <a:t>and its equation in point-slope form is</a:t>
                </a:r>
              </a:p>
              <a:p>
                <a:pPr rtl="0" eaLnBrk="0"/>
                <a:r>
                  <a:rPr lang="en-US" sz="4000" b="1" dirty="0"/>
                  <a:t>                    </a:t>
                </a:r>
                <a14:m>
                  <m:oMath xmlns:m="http://schemas.openxmlformats.org/officeDocument/2006/math">
                    <m:r>
                      <a:rPr lang="en-US" sz="4000" b="1" i="1" smtClean="0">
                        <a:solidFill>
                          <a:srgbClr val="FFFF00"/>
                        </a:solidFill>
                        <a:latin typeface="Cambria Math"/>
                      </a:rPr>
                      <m:t>𝒚</m:t>
                    </m:r>
                    <m:r>
                      <a:rPr lang="en-US" sz="4000" b="1" i="1" smtClean="0">
                        <a:solidFill>
                          <a:srgbClr val="FFFF00"/>
                        </a:solidFill>
                        <a:latin typeface="Cambria Math"/>
                      </a:rPr>
                      <m:t>−</m:t>
                    </m:r>
                    <m:r>
                      <a:rPr lang="en-US" sz="4000" b="1" i="1" smtClean="0">
                        <a:solidFill>
                          <a:srgbClr val="FFFF00"/>
                        </a:solidFill>
                        <a:latin typeface="Cambria Math"/>
                      </a:rPr>
                      <m:t>𝟐</m:t>
                    </m:r>
                    <m:r>
                      <a:rPr lang="en-US" sz="4000" b="1" i="1" smtClean="0">
                        <a:solidFill>
                          <a:srgbClr val="FFFF00"/>
                        </a:solidFill>
                        <a:latin typeface="Cambria Math"/>
                      </a:rPr>
                      <m:t>=−</m:t>
                    </m:r>
                    <m:f>
                      <m:fPr>
                        <m:ctrlPr>
                          <a:rPr lang="en-US" sz="4000" b="1" i="1" smtClean="0">
                            <a:solidFill>
                              <a:srgbClr val="FFFF00"/>
                            </a:solidFill>
                            <a:latin typeface="Cambria Math"/>
                          </a:rPr>
                        </m:ctrlPr>
                      </m:fPr>
                      <m:num>
                        <m:r>
                          <a:rPr lang="en-US" sz="4000" b="1" i="1" smtClean="0">
                            <a:solidFill>
                              <a:srgbClr val="FFFF00"/>
                            </a:solidFill>
                            <a:latin typeface="Cambria Math"/>
                          </a:rPr>
                          <m:t>𝟐</m:t>
                        </m:r>
                      </m:num>
                      <m:den>
                        <m:r>
                          <a:rPr lang="en-US" sz="4000" b="1" i="1" smtClean="0">
                            <a:solidFill>
                              <a:srgbClr val="FFFF00"/>
                            </a:solidFill>
                            <a:latin typeface="Cambria Math"/>
                          </a:rPr>
                          <m:t>𝟑</m:t>
                        </m:r>
                      </m:den>
                    </m:f>
                    <m:r>
                      <a:rPr lang="en-US" sz="4000" b="1" i="1" smtClean="0">
                        <a:solidFill>
                          <a:srgbClr val="FFFF00"/>
                        </a:solidFill>
                        <a:latin typeface="Cambria Math"/>
                      </a:rPr>
                      <m:t>(</m:t>
                    </m:r>
                    <m:r>
                      <a:rPr lang="en-US" sz="4000" b="1" i="1" smtClean="0">
                        <a:solidFill>
                          <a:srgbClr val="FFFF00"/>
                        </a:solidFill>
                        <a:latin typeface="Cambria Math"/>
                      </a:rPr>
                      <m:t>𝒙</m:t>
                    </m:r>
                    <m:r>
                      <a:rPr lang="en-US" sz="4000" b="1" i="1" smtClean="0">
                        <a:solidFill>
                          <a:srgbClr val="FFFF00"/>
                        </a:solidFill>
                        <a:latin typeface="Cambria Math"/>
                      </a:rPr>
                      <m:t>−</m:t>
                    </m:r>
                    <m:r>
                      <a:rPr lang="en-US" sz="4000" b="1" i="1" smtClean="0">
                        <a:solidFill>
                          <a:srgbClr val="FFFF00"/>
                        </a:solidFill>
                        <a:latin typeface="Cambria Math"/>
                      </a:rPr>
                      <m:t>𝟓</m:t>
                    </m:r>
                    <m:r>
                      <a:rPr lang="en-US" sz="4000" b="1" i="1" smtClean="0">
                        <a:solidFill>
                          <a:srgbClr val="FFFF00"/>
                        </a:solidFill>
                        <a:latin typeface="Cambria Math"/>
                      </a:rPr>
                      <m:t>)</m:t>
                    </m:r>
                  </m:oMath>
                </a14:m>
                <a:endParaRPr lang="en-US" sz="4000" b="1" dirty="0">
                  <a:solidFill>
                    <a:srgbClr val="FFFF00"/>
                  </a:solidFill>
                </a:endParaRPr>
              </a:p>
              <a:p>
                <a:pPr algn="l" rtl="0" eaLnBrk="0"/>
                <a:r>
                  <a:rPr lang="en-US" b="1" dirty="0"/>
                  <a:t>We can write this equation as </a:t>
                </a:r>
                <a14:m>
                  <m:oMath xmlns:m="http://schemas.openxmlformats.org/officeDocument/2006/math">
                    <m:r>
                      <a:rPr lang="en-US" b="1" i="1" smtClean="0">
                        <a:solidFill>
                          <a:srgbClr val="FFFF00"/>
                        </a:solidFill>
                        <a:latin typeface="Cambria Math"/>
                      </a:rPr>
                      <m:t>𝟐</m:t>
                    </m:r>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𝟑</m:t>
                    </m:r>
                    <m:r>
                      <a:rPr lang="en-US" b="1" i="1" smtClean="0">
                        <a:solidFill>
                          <a:srgbClr val="FFFF00"/>
                        </a:solidFill>
                        <a:latin typeface="Cambria Math"/>
                      </a:rPr>
                      <m:t>𝒚</m:t>
                    </m:r>
                    <m:r>
                      <a:rPr lang="en-US" b="1" i="1" smtClean="0">
                        <a:solidFill>
                          <a:srgbClr val="FFFF00"/>
                        </a:solidFill>
                        <a:latin typeface="Cambria Math"/>
                      </a:rPr>
                      <m:t>=</m:t>
                    </m:r>
                    <m:r>
                      <a:rPr lang="en-US" b="1" i="1" smtClean="0">
                        <a:solidFill>
                          <a:srgbClr val="FFFF00"/>
                        </a:solidFill>
                        <a:latin typeface="Cambria Math"/>
                      </a:rPr>
                      <m:t>𝟏𝟔</m:t>
                    </m:r>
                  </m:oMath>
                </a14:m>
                <a:r>
                  <a:rPr lang="en-US" b="1" dirty="0"/>
                  <a:t>  .</a:t>
                </a:r>
              </a:p>
              <a:p>
                <a:pPr algn="l" rtl="0" eaLnBrk="0"/>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107504" y="1052736"/>
                <a:ext cx="9036496" cy="5805264"/>
              </a:xfrm>
              <a:blipFill rotWithShape="1">
                <a:blip r:embed="rId2"/>
                <a:stretch>
                  <a:fillRect l="-1619" t="-2101" b="-2626"/>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1698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6632"/>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05: Lines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0" y="1196752"/>
                <a:ext cx="9144000" cy="5661248"/>
              </a:xfrm>
            </p:spPr>
            <p:txBody>
              <a:bodyPr/>
              <a:lstStyle/>
              <a:p>
                <a:pPr marL="457200" indent="-457200" algn="l" rtl="0" eaLnBrk="0">
                  <a:buFont typeface="Wingdings" panose="05000000000000000000" pitchFamily="2" charset="2"/>
                  <a:buChar char="q"/>
                </a:pPr>
                <a:r>
                  <a:rPr lang="en-US" b="1" dirty="0" smtClean="0"/>
                  <a:t>Example: Show that the lines  </a:t>
                </a:r>
                <a14:m>
                  <m:oMath xmlns:m="http://schemas.openxmlformats.org/officeDocument/2006/math">
                    <m:r>
                      <a:rPr lang="en-US" b="1" i="1" smtClean="0">
                        <a:solidFill>
                          <a:srgbClr val="FFFF00"/>
                        </a:solidFill>
                        <a:latin typeface="Cambria Math"/>
                      </a:rPr>
                      <m:t>𝟔</m:t>
                    </m:r>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𝟒</m:t>
                    </m:r>
                    <m:r>
                      <a:rPr lang="en-US" b="1" i="1" smtClean="0">
                        <a:solidFill>
                          <a:srgbClr val="FFFF00"/>
                        </a:solidFill>
                        <a:latin typeface="Cambria Math"/>
                      </a:rPr>
                      <m:t>𝒚</m:t>
                    </m:r>
                    <m:r>
                      <a:rPr lang="en-US" b="1" i="1" smtClean="0">
                        <a:solidFill>
                          <a:srgbClr val="FFFF00"/>
                        </a:solidFill>
                        <a:latin typeface="Cambria Math"/>
                      </a:rPr>
                      <m:t>−</m:t>
                    </m:r>
                    <m:r>
                      <a:rPr lang="en-US" b="1" i="1" smtClean="0">
                        <a:solidFill>
                          <a:srgbClr val="FFFF00"/>
                        </a:solidFill>
                        <a:latin typeface="Cambria Math"/>
                      </a:rPr>
                      <m:t>𝟏</m:t>
                    </m:r>
                    <m:r>
                      <a:rPr lang="en-US" b="1" i="1" smtClean="0">
                        <a:solidFill>
                          <a:srgbClr val="FFFF00"/>
                        </a:solidFill>
                        <a:latin typeface="Cambria Math"/>
                      </a:rPr>
                      <m:t>=</m:t>
                    </m:r>
                    <m:r>
                      <a:rPr lang="en-US" b="1" i="1" smtClean="0">
                        <a:solidFill>
                          <a:srgbClr val="FFFF00"/>
                        </a:solidFill>
                        <a:latin typeface="Cambria Math"/>
                      </a:rPr>
                      <m:t>𝟎</m:t>
                    </m:r>
                  </m:oMath>
                </a14:m>
                <a:r>
                  <a:rPr lang="en-US" b="1" dirty="0">
                    <a:solidFill>
                      <a:srgbClr val="FFFF00"/>
                    </a:solidFill>
                  </a:rPr>
                  <a:t> </a:t>
                </a:r>
                <a:r>
                  <a:rPr lang="en-US" b="1" dirty="0" smtClean="0"/>
                  <a:t>and </a:t>
                </a:r>
                <a14:m>
                  <m:oMath xmlns:m="http://schemas.openxmlformats.org/officeDocument/2006/math">
                    <m:r>
                      <a:rPr lang="en-US" b="1" i="1" smtClean="0">
                        <a:solidFill>
                          <a:srgbClr val="FFFF00"/>
                        </a:solidFill>
                        <a:latin typeface="Cambria Math"/>
                      </a:rPr>
                      <m:t>𝟐</m:t>
                    </m:r>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𝟑</m:t>
                    </m:r>
                    <m:r>
                      <a:rPr lang="en-US" b="1" i="1" smtClean="0">
                        <a:solidFill>
                          <a:srgbClr val="FFFF00"/>
                        </a:solidFill>
                        <a:latin typeface="Cambria Math"/>
                      </a:rPr>
                      <m:t>𝒚</m:t>
                    </m:r>
                    <m:r>
                      <a:rPr lang="en-US" b="1" i="1" smtClean="0">
                        <a:solidFill>
                          <a:srgbClr val="FFFF00"/>
                        </a:solidFill>
                        <a:latin typeface="Cambria Math"/>
                      </a:rPr>
                      <m:t>=</m:t>
                    </m:r>
                    <m:r>
                      <a:rPr lang="en-US" b="1" i="1" smtClean="0">
                        <a:solidFill>
                          <a:srgbClr val="FFFF00"/>
                        </a:solidFill>
                        <a:latin typeface="Cambria Math"/>
                      </a:rPr>
                      <m:t>𝟏</m:t>
                    </m:r>
                  </m:oMath>
                </a14:m>
                <a:r>
                  <a:rPr lang="en-US" b="1" dirty="0"/>
                  <a:t>  are perpendicular.</a:t>
                </a:r>
              </a:p>
              <a:p>
                <a:pPr marL="457200" indent="-457200" algn="l" rtl="0">
                  <a:buFont typeface="Wingdings" panose="05000000000000000000" pitchFamily="2" charset="2"/>
                  <a:buChar char="q"/>
                </a:pPr>
                <a:r>
                  <a:rPr lang="en-US" b="1" dirty="0"/>
                  <a:t>Solution: The equations can be written as</a:t>
                </a:r>
              </a:p>
              <a:p>
                <a:pPr algn="l" rtl="0" eaLnBrk="0"/>
                <a:r>
                  <a:rPr lang="en-US" sz="4000" b="1" dirty="0"/>
                  <a:t> </a:t>
                </a:r>
                <a14:m>
                  <m:oMath xmlns:m="http://schemas.openxmlformats.org/officeDocument/2006/math">
                    <m:r>
                      <a:rPr lang="en-US" sz="4000" b="1" i="1" smtClean="0">
                        <a:solidFill>
                          <a:srgbClr val="FFFF00"/>
                        </a:solidFill>
                        <a:latin typeface="Cambria Math"/>
                      </a:rPr>
                      <m:t>𝒚</m:t>
                    </m:r>
                    <m:r>
                      <a:rPr lang="en-US" sz="4000" b="1" i="1" smtClean="0">
                        <a:solidFill>
                          <a:srgbClr val="FFFF00"/>
                        </a:solidFill>
                        <a:latin typeface="Cambria Math"/>
                      </a:rPr>
                      <m:t>=−</m:t>
                    </m:r>
                    <m:f>
                      <m:fPr>
                        <m:ctrlPr>
                          <a:rPr lang="en-US" sz="4000" b="1" i="1" smtClean="0">
                            <a:solidFill>
                              <a:srgbClr val="FFFF00"/>
                            </a:solidFill>
                            <a:latin typeface="Cambria Math"/>
                          </a:rPr>
                        </m:ctrlPr>
                      </m:fPr>
                      <m:num>
                        <m:r>
                          <a:rPr lang="en-US" sz="4000" b="1" i="1" smtClean="0">
                            <a:solidFill>
                              <a:srgbClr val="FFFF00"/>
                            </a:solidFill>
                            <a:latin typeface="Cambria Math"/>
                          </a:rPr>
                          <m:t>𝟐</m:t>
                        </m:r>
                      </m:num>
                      <m:den>
                        <m:r>
                          <a:rPr lang="en-US" sz="4000" b="1" i="1" smtClean="0">
                            <a:solidFill>
                              <a:srgbClr val="FFFF00"/>
                            </a:solidFill>
                            <a:latin typeface="Cambria Math"/>
                          </a:rPr>
                          <m:t>𝟑</m:t>
                        </m:r>
                      </m:den>
                    </m:f>
                    <m:r>
                      <a:rPr lang="en-US" sz="4000" b="1" i="1" smtClean="0">
                        <a:solidFill>
                          <a:srgbClr val="FFFF00"/>
                        </a:solidFill>
                        <a:latin typeface="Cambria Math"/>
                      </a:rPr>
                      <m:t>𝒙</m:t>
                    </m:r>
                    <m:r>
                      <a:rPr lang="en-US" sz="4000" b="1" i="1" smtClean="0">
                        <a:solidFill>
                          <a:srgbClr val="FFFF00"/>
                        </a:solidFill>
                        <a:latin typeface="Cambria Math"/>
                      </a:rPr>
                      <m:t>+</m:t>
                    </m:r>
                    <m:f>
                      <m:fPr>
                        <m:ctrlPr>
                          <a:rPr lang="en-US" sz="4000" b="1" i="1" smtClean="0">
                            <a:solidFill>
                              <a:srgbClr val="FFFF00"/>
                            </a:solidFill>
                            <a:latin typeface="Cambria Math"/>
                          </a:rPr>
                        </m:ctrlPr>
                      </m:fPr>
                      <m:num>
                        <m:r>
                          <a:rPr lang="en-US" sz="4000" b="1" i="1" smtClean="0">
                            <a:solidFill>
                              <a:srgbClr val="FFFF00"/>
                            </a:solidFill>
                            <a:latin typeface="Cambria Math"/>
                          </a:rPr>
                          <m:t>𝟏</m:t>
                        </m:r>
                      </m:num>
                      <m:den>
                        <m:r>
                          <a:rPr lang="en-US" sz="4000" b="1" i="1" smtClean="0">
                            <a:solidFill>
                              <a:srgbClr val="FFFF00"/>
                            </a:solidFill>
                            <a:latin typeface="Cambria Math"/>
                          </a:rPr>
                          <m:t>𝟑</m:t>
                        </m:r>
                      </m:den>
                    </m:f>
                  </m:oMath>
                </a14:m>
                <a:r>
                  <a:rPr lang="en-US" b="1" dirty="0"/>
                  <a:t> </a:t>
                </a:r>
                <a:r>
                  <a:rPr lang="en-US" b="1" dirty="0" smtClean="0"/>
                  <a:t>and </a:t>
                </a:r>
                <a14:m>
                  <m:oMath xmlns:m="http://schemas.openxmlformats.org/officeDocument/2006/math">
                    <m:r>
                      <a:rPr lang="en-US" b="1" i="1" smtClean="0">
                        <a:solidFill>
                          <a:srgbClr val="FFFF00"/>
                        </a:solidFill>
                        <a:latin typeface="Cambria Math"/>
                      </a:rPr>
                      <m:t>𝒚</m:t>
                    </m:r>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𝟑</m:t>
                        </m:r>
                      </m:num>
                      <m:den>
                        <m:r>
                          <a:rPr lang="en-US" b="1" i="1" smtClean="0">
                            <a:solidFill>
                              <a:srgbClr val="FFFF00"/>
                            </a:solidFill>
                            <a:latin typeface="Cambria Math"/>
                          </a:rPr>
                          <m:t>𝟐</m:t>
                        </m:r>
                      </m:den>
                    </m:f>
                    <m:r>
                      <a:rPr lang="en-US" b="1" i="1" smtClean="0">
                        <a:solidFill>
                          <a:srgbClr val="FFFF00"/>
                        </a:solidFill>
                        <a:latin typeface="Cambria Math"/>
                      </a:rPr>
                      <m:t>𝒙</m:t>
                    </m:r>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𝟒</m:t>
                        </m:r>
                      </m:den>
                    </m:f>
                  </m:oMath>
                </a14:m>
                <a:r>
                  <a:rPr lang="en-US" b="1" dirty="0" smtClean="0">
                    <a:solidFill>
                      <a:srgbClr val="FFFF00"/>
                    </a:solidFill>
                  </a:rPr>
                  <a:t> </a:t>
                </a:r>
                <a:r>
                  <a:rPr lang="en-US" sz="4400" b="1" dirty="0"/>
                  <a:t>           </a:t>
                </a:r>
              </a:p>
              <a:p>
                <a:pPr marL="457200" indent="-457200" algn="l" rtl="0">
                  <a:buFont typeface="Wingdings" panose="05000000000000000000" pitchFamily="2" charset="2"/>
                  <a:buChar char="q"/>
                </a:pPr>
                <a:r>
                  <a:rPr lang="en-US" b="1" dirty="0"/>
                  <a:t>from which we see that the slopes are</a:t>
                </a:r>
              </a:p>
              <a:p>
                <a:pPr algn="l" rtl="0" eaLnBrk="0"/>
                <a:r>
                  <a:rPr lang="en-US" sz="4000" b="1" dirty="0" smtClean="0">
                    <a:solidFill>
                      <a:srgbClr val="FFFF00"/>
                    </a:solidFill>
                  </a:rPr>
                  <a:t> </a:t>
                </a:r>
                <a14:m>
                  <m:oMath xmlns:m="http://schemas.openxmlformats.org/officeDocument/2006/math">
                    <m:sSub>
                      <m:sSubPr>
                        <m:ctrlPr>
                          <a:rPr lang="en-US" sz="4000" b="1" i="1" smtClean="0">
                            <a:solidFill>
                              <a:srgbClr val="FFFF00"/>
                            </a:solidFill>
                            <a:latin typeface="Cambria Math"/>
                          </a:rPr>
                        </m:ctrlPr>
                      </m:sSubPr>
                      <m:e>
                        <m:r>
                          <a:rPr lang="en-US" sz="4000" b="1" i="1" smtClean="0">
                            <a:solidFill>
                              <a:srgbClr val="FFFF00"/>
                            </a:solidFill>
                            <a:latin typeface="Cambria Math"/>
                          </a:rPr>
                          <m:t>𝒎</m:t>
                        </m:r>
                      </m:e>
                      <m:sub>
                        <m:r>
                          <a:rPr lang="en-US" sz="4000" b="1" i="1" smtClean="0">
                            <a:solidFill>
                              <a:srgbClr val="FFFF00"/>
                            </a:solidFill>
                            <a:latin typeface="Cambria Math"/>
                          </a:rPr>
                          <m:t>𝟏</m:t>
                        </m:r>
                      </m:sub>
                    </m:sSub>
                    <m:r>
                      <a:rPr lang="en-US" sz="4000" b="1" i="1" smtClean="0">
                        <a:solidFill>
                          <a:srgbClr val="FFFF00"/>
                        </a:solidFill>
                        <a:latin typeface="Cambria Math"/>
                      </a:rPr>
                      <m:t>=−</m:t>
                    </m:r>
                    <m:f>
                      <m:fPr>
                        <m:ctrlPr>
                          <a:rPr lang="en-US" sz="4000" b="1" i="1" smtClean="0">
                            <a:solidFill>
                              <a:srgbClr val="FFFF00"/>
                            </a:solidFill>
                            <a:latin typeface="Cambria Math"/>
                          </a:rPr>
                        </m:ctrlPr>
                      </m:fPr>
                      <m:num>
                        <m:r>
                          <a:rPr lang="en-US" sz="4000" b="1" i="1" smtClean="0">
                            <a:solidFill>
                              <a:srgbClr val="FFFF00"/>
                            </a:solidFill>
                            <a:latin typeface="Cambria Math"/>
                          </a:rPr>
                          <m:t>𝟐</m:t>
                        </m:r>
                      </m:num>
                      <m:den>
                        <m:r>
                          <a:rPr lang="en-US" sz="4000" b="1" i="1" smtClean="0">
                            <a:solidFill>
                              <a:srgbClr val="FFFF00"/>
                            </a:solidFill>
                            <a:latin typeface="Cambria Math"/>
                          </a:rPr>
                          <m:t>𝟑</m:t>
                        </m:r>
                      </m:den>
                    </m:f>
                  </m:oMath>
                </a14:m>
                <a:r>
                  <a:rPr lang="en-US" sz="4000" b="1" dirty="0"/>
                  <a:t> </a:t>
                </a:r>
                <a:r>
                  <a:rPr lang="en-US" b="1" dirty="0"/>
                  <a:t> and </a:t>
                </a:r>
                <a:r>
                  <a:rPr lang="en-US" sz="4400" b="1" dirty="0"/>
                  <a:t> </a:t>
                </a:r>
                <a:r>
                  <a:rPr lang="en-US" sz="4400" b="1" dirty="0">
                    <a:solidFill>
                      <a:srgbClr val="FFFF00"/>
                    </a:solidFill>
                  </a:rPr>
                  <a:t> </a:t>
                </a:r>
                <a14:m>
                  <m:oMath xmlns:m="http://schemas.openxmlformats.org/officeDocument/2006/math">
                    <m:sSub>
                      <m:sSubPr>
                        <m:ctrlPr>
                          <a:rPr lang="en-US" sz="4400" b="1" i="1">
                            <a:solidFill>
                              <a:srgbClr val="FFFF00"/>
                            </a:solidFill>
                            <a:latin typeface="Cambria Math"/>
                          </a:rPr>
                        </m:ctrlPr>
                      </m:sSubPr>
                      <m:e>
                        <m:r>
                          <a:rPr lang="en-US" sz="4400" b="1" i="1">
                            <a:solidFill>
                              <a:srgbClr val="FFFF00"/>
                            </a:solidFill>
                            <a:latin typeface="Cambria Math"/>
                          </a:rPr>
                          <m:t>𝒎</m:t>
                        </m:r>
                      </m:e>
                      <m:sub>
                        <m:r>
                          <a:rPr lang="en-US" sz="4400" b="1" i="1" smtClean="0">
                            <a:solidFill>
                              <a:srgbClr val="FFFF00"/>
                            </a:solidFill>
                            <a:latin typeface="Cambria Math"/>
                          </a:rPr>
                          <m:t>𝟐</m:t>
                        </m:r>
                      </m:sub>
                    </m:sSub>
                    <m:r>
                      <a:rPr lang="en-US" sz="4400" b="1" i="1">
                        <a:solidFill>
                          <a:srgbClr val="FFFF00"/>
                        </a:solidFill>
                        <a:latin typeface="Cambria Math"/>
                      </a:rPr>
                      <m:t>=</m:t>
                    </m:r>
                    <m:f>
                      <m:fPr>
                        <m:ctrlPr>
                          <a:rPr lang="en-US" sz="4400" b="1" i="1">
                            <a:solidFill>
                              <a:srgbClr val="FFFF00"/>
                            </a:solidFill>
                            <a:latin typeface="Cambria Math"/>
                          </a:rPr>
                        </m:ctrlPr>
                      </m:fPr>
                      <m:num>
                        <m:r>
                          <a:rPr lang="en-US" sz="4400" b="1" i="1" smtClean="0">
                            <a:solidFill>
                              <a:srgbClr val="FFFF00"/>
                            </a:solidFill>
                            <a:latin typeface="Cambria Math"/>
                          </a:rPr>
                          <m:t>𝟑</m:t>
                        </m:r>
                      </m:num>
                      <m:den>
                        <m:r>
                          <a:rPr lang="en-US" sz="4400" b="1" i="1" smtClean="0">
                            <a:solidFill>
                              <a:srgbClr val="FFFF00"/>
                            </a:solidFill>
                            <a:latin typeface="Cambria Math"/>
                          </a:rPr>
                          <m:t>𝟐</m:t>
                        </m:r>
                      </m:den>
                    </m:f>
                    <m:r>
                      <a:rPr lang="en-US" sz="4400" b="1" i="1">
                        <a:solidFill>
                          <a:srgbClr val="FFFF00"/>
                        </a:solidFill>
                        <a:latin typeface="Cambria Math"/>
                      </a:rPr>
                      <m:t> </m:t>
                    </m:r>
                  </m:oMath>
                </a14:m>
                <a:r>
                  <a:rPr lang="en-US" sz="4400" b="1" dirty="0"/>
                  <a:t>      </a:t>
                </a:r>
              </a:p>
              <a:p>
                <a:pPr marL="457200" indent="-457200" algn="l" rtl="0" eaLnBrk="0">
                  <a:buFont typeface="Wingdings" panose="05000000000000000000" pitchFamily="2" charset="2"/>
                  <a:buChar char="q"/>
                </a:pPr>
                <a:r>
                  <a:rPr lang="en-US" b="1" dirty="0"/>
                  <a:t>Since </a:t>
                </a:r>
                <a14:m>
                  <m:oMath xmlns:m="http://schemas.openxmlformats.org/officeDocument/2006/math">
                    <m:sSub>
                      <m:sSubPr>
                        <m:ctrlPr>
                          <a:rPr lang="en-US" b="1" i="1">
                            <a:solidFill>
                              <a:srgbClr val="FFFF00"/>
                            </a:solidFill>
                            <a:latin typeface="Cambria Math"/>
                          </a:rPr>
                        </m:ctrlPr>
                      </m:sSubPr>
                      <m:e>
                        <m:r>
                          <a:rPr lang="en-US" b="1" i="1">
                            <a:solidFill>
                              <a:srgbClr val="FFFF00"/>
                            </a:solidFill>
                            <a:latin typeface="Cambria Math"/>
                          </a:rPr>
                          <m:t>𝒎</m:t>
                        </m:r>
                      </m:e>
                      <m:sub>
                        <m:r>
                          <a:rPr lang="en-US" b="1" i="1">
                            <a:solidFill>
                              <a:srgbClr val="FFFF00"/>
                            </a:solidFill>
                            <a:latin typeface="Cambria Math"/>
                          </a:rPr>
                          <m:t>𝟏</m:t>
                        </m:r>
                      </m:sub>
                    </m:sSub>
                    <m:r>
                      <a:rPr lang="en-US" b="1" i="1" smtClean="0">
                        <a:solidFill>
                          <a:srgbClr val="FFFF00"/>
                        </a:solidFill>
                        <a:latin typeface="Cambria Math"/>
                      </a:rPr>
                      <m:t> </m:t>
                    </m:r>
                    <m:r>
                      <a:rPr lang="en-US" b="1" i="1" smtClean="0">
                        <a:solidFill>
                          <a:srgbClr val="FFFF00"/>
                        </a:solidFill>
                        <a:latin typeface="Cambria Math"/>
                        <a:ea typeface="Cambria Math"/>
                      </a:rPr>
                      <m:t>×</m:t>
                    </m:r>
                    <m:sSub>
                      <m:sSubPr>
                        <m:ctrlPr>
                          <a:rPr lang="en-US" b="1" i="1">
                            <a:solidFill>
                              <a:srgbClr val="FFFF00"/>
                            </a:solidFill>
                            <a:latin typeface="Cambria Math"/>
                          </a:rPr>
                        </m:ctrlPr>
                      </m:sSubPr>
                      <m:e>
                        <m:r>
                          <a:rPr lang="en-US" b="1" i="1">
                            <a:solidFill>
                              <a:srgbClr val="FFFF00"/>
                            </a:solidFill>
                            <a:latin typeface="Cambria Math"/>
                          </a:rPr>
                          <m:t>𝒎</m:t>
                        </m:r>
                      </m:e>
                      <m:sub>
                        <m:r>
                          <a:rPr lang="en-US" b="1" i="1" smtClean="0">
                            <a:solidFill>
                              <a:srgbClr val="FFFF00"/>
                            </a:solidFill>
                            <a:latin typeface="Cambria Math"/>
                          </a:rPr>
                          <m:t>𝟐</m:t>
                        </m:r>
                      </m:sub>
                    </m:sSub>
                    <m:r>
                      <a:rPr lang="en-US" b="1" i="1" smtClean="0">
                        <a:solidFill>
                          <a:srgbClr val="FFFF00"/>
                        </a:solidFill>
                        <a:latin typeface="Cambria Math"/>
                      </a:rPr>
                      <m:t>=−</m:t>
                    </m:r>
                    <m:r>
                      <a:rPr lang="en-US" b="1" i="1" smtClean="0">
                        <a:solidFill>
                          <a:srgbClr val="FFFF00"/>
                        </a:solidFill>
                        <a:latin typeface="Cambria Math"/>
                      </a:rPr>
                      <m:t>𝟏</m:t>
                    </m:r>
                  </m:oMath>
                </a14:m>
                <a:endParaRPr lang="en-US" b="1" dirty="0" smtClean="0"/>
              </a:p>
              <a:p>
                <a:pPr algn="l" rtl="0" eaLnBrk="0"/>
                <a:r>
                  <a:rPr lang="en-US" b="1" dirty="0" smtClean="0"/>
                  <a:t>    </a:t>
                </a:r>
                <a:r>
                  <a:rPr lang="en-US" b="1" dirty="0" smtClean="0"/>
                  <a:t>the </a:t>
                </a:r>
                <a:r>
                  <a:rPr lang="en-US" b="1" dirty="0"/>
                  <a:t>lines are perpendicular.</a:t>
                </a:r>
                <a:endParaRPr lang="ar-JO" b="1" dirty="0"/>
              </a:p>
              <a:p>
                <a:pPr algn="l"/>
                <a:endParaRPr lang="en-US" b="1"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0" y="1196752"/>
                <a:ext cx="9144000" cy="5661248"/>
              </a:xfrm>
              <a:blipFill rotWithShape="1">
                <a:blip r:embed="rId2"/>
                <a:stretch>
                  <a:fillRect l="-2333" t="-1292" b="-2906"/>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9683082"/>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258</Words>
  <Application>Microsoft Office PowerPoint</Application>
  <PresentationFormat>On-screen Show (4:3)</PresentationFormat>
  <Paragraphs>66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سمة Office</vt:lpstr>
      <vt:lpstr>Session one Pre – calculus preview</vt:lpstr>
      <vt:lpstr>  Sequence 05: Lines  </vt:lpstr>
      <vt:lpstr>  Sequence 05: Lines  </vt:lpstr>
      <vt:lpstr>  Sequence 05: Lines  </vt:lpstr>
      <vt:lpstr>  Sequence 05: Lines  </vt:lpstr>
      <vt:lpstr>  Sequence 05: Lines  </vt:lpstr>
      <vt:lpstr>  Sequence 05: Lines  </vt:lpstr>
      <vt:lpstr>  Sequence 05: Lines  </vt:lpstr>
      <vt:lpstr>  Sequence 05: Lines  </vt:lpstr>
      <vt:lpstr>Thank you for your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one Pre – calculus preview</dc:title>
  <dc:creator>LAB-827</dc:creator>
  <cp:lastModifiedBy>LAB-827</cp:lastModifiedBy>
  <cp:revision>12</cp:revision>
  <dcterms:created xsi:type="dcterms:W3CDTF">2016-03-29T19:27:51Z</dcterms:created>
  <dcterms:modified xsi:type="dcterms:W3CDTF">2016-04-12T05:24:17Z</dcterms:modified>
</cp:coreProperties>
</file>