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microsoft.com/office/2007/relationships/hdphoto" Target="../media/hdphoto4.wdp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5.wdp"/><Relationship Id="rId7" Type="http://schemas.microsoft.com/office/2007/relationships/hdphoto" Target="../media/hdphoto7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microsoft.com/office/2007/relationships/hdphoto" Target="../media/hdphoto6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276872"/>
            <a:ext cx="8062664" cy="305177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Session one</a:t>
            </a:r>
            <a:br>
              <a:rPr lang="en-US" sz="6000" b="1" dirty="0">
                <a:solidFill>
                  <a:srgbClr val="FF0000"/>
                </a:solidFill>
              </a:rPr>
            </a:br>
            <a:r>
              <a:rPr lang="en-US" sz="6000" b="1" dirty="0">
                <a:solidFill>
                  <a:srgbClr val="FF0000"/>
                </a:solidFill>
              </a:rPr>
              <a:t>Pre – calculus preview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869160"/>
            <a:ext cx="6872808" cy="213508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00"/>
                </a:solidFill>
              </a:rPr>
              <a:t>Sequence 06: Trigonometry (Part 1)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18864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588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Angles can be measured in degrees or in radians (abbreviated as </a:t>
                </a:r>
                <a:r>
                  <a:rPr lang="en-US" b="1" i="1" dirty="0"/>
                  <a:t>rad</a:t>
                </a:r>
                <a:r>
                  <a:rPr lang="en-US" b="1" dirty="0"/>
                  <a:t>). The angle given by a complete revolution contains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𝟑𝟔𝟎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b="1" dirty="0"/>
                  <a:t> , which is the same as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rad. Therefore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/>
                  <a:t> rad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𝟏𝟖𝟎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the radian measure of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𝟔𝟎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b="1" dirty="0"/>
                  <a:t>    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To convert from degrees to radians we multiply by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 smtClean="0"/>
                  <a:t>/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𝟏𝟖𝟎</m:t>
                    </m:r>
                  </m:oMath>
                </a14:m>
                <a:r>
                  <a:rPr lang="en-US" b="1" dirty="0"/>
                  <a:t> . Therefore</a:t>
                </a:r>
              </a:p>
              <a:p>
                <a:pPr algn="l" rtl="0" eaLnBrk="0"/>
                <a:r>
                  <a:rPr lang="en-US" sz="4400" b="1" dirty="0"/>
                  <a:t>                    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°=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𝟔𝟎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𝟏𝟖𝟎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rad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l="-2667" t="-13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217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784976" cy="147002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980728"/>
                <a:ext cx="8928992" cy="5688632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Example: Express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US" dirty="0"/>
                  <a:t> rad in degrees.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/>
                  <a:t>Solution: To convert from radians to degrees we multiply by  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180</m:t>
                    </m:r>
                    <m:r>
                      <a:rPr lang="en-US" b="0" i="1" smtClean="0">
                        <a:latin typeface="Cambria Math"/>
                      </a:rPr>
                      <m:t>/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en-US" dirty="0"/>
                  <a:t> . Thus</a:t>
                </a:r>
              </a:p>
              <a:p>
                <a:pPr algn="l" rtl="0" eaLnBrk="0"/>
                <a:r>
                  <a:rPr lang="en-US" sz="4400" dirty="0"/>
                  <a:t>   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rad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180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225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4400" dirty="0">
                    <a:solidFill>
                      <a:srgbClr val="FFFF00"/>
                    </a:solidFill>
                  </a:rPr>
                  <a:t> </a:t>
                </a:r>
                <a:r>
                  <a:rPr lang="en-US" sz="4400" dirty="0"/>
                  <a:t>                  </a:t>
                </a:r>
                <a:r>
                  <a:rPr lang="en-US" dirty="0"/>
                  <a:t> 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dirty="0"/>
                  <a:t>The following table gives the correspondence between degree and radian measures of some common angles.</a:t>
                </a:r>
                <a:endParaRPr lang="ar-JO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980728"/>
                <a:ext cx="8928992" cy="5688632"/>
              </a:xfrm>
              <a:blipFill rotWithShape="1">
                <a:blip r:embed="rId2"/>
                <a:stretch>
                  <a:fillRect l="-2801" t="-1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76200" y="5046128"/>
            <a:ext cx="7772400" cy="117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700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9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036496" cy="59766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standard position of an angle occurs when we place its vertex at the origin of a coordinate system and its initial side on the positive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 axis as in the figure below.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A positive angle is obtained by rotating the initial side counterclockwise until it coincides with the terminal side. Likewise, negative angles are obtained by clockwise rotation as in the figure below.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036496" cy="5976664"/>
              </a:xfrm>
              <a:blipFill rotWithShape="1">
                <a:blip r:embed="rId2"/>
                <a:stretch>
                  <a:fillRect l="-1484" t="-1325" r="-1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619672" y="5183640"/>
            <a:ext cx="6032376" cy="16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064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following figure shows several examples of angles in standard position. Notice that different angles can have the same terminal side. For instance, the angles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 smtClean="0"/>
                  <a:t>,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/>
                  <a:t>,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have the same initial and terminal sides because</a:t>
                </a:r>
              </a:p>
              <a:p>
                <a:pPr algn="l" rtl="0" eaLnBrk="0"/>
                <a:r>
                  <a:rPr lang="en-US" sz="4400" b="1" dirty="0"/>
                  <a:t>    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b="1" dirty="0"/>
                  <a:t>              </a:t>
                </a:r>
              </a:p>
              <a:p>
                <a:pPr algn="l" rtl="0" eaLnBrk="0"/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rad </a:t>
                </a:r>
                <a:r>
                  <a:rPr lang="en-US" b="1" dirty="0"/>
                  <a:t>represents a complete revolution</a:t>
                </a:r>
                <a:r>
                  <a:rPr lang="en-US" b="1" dirty="0" smtClean="0"/>
                  <a:t>.</a:t>
                </a:r>
              </a:p>
              <a:p>
                <a:pPr algn="l" rtl="0" eaLnBrk="0"/>
                <a:endParaRPr lang="en-US" b="1" dirty="0"/>
              </a:p>
              <a:p>
                <a:pPr algn="l" rtl="0" eaLnBrk="0"/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2667" t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7776" y="4941168"/>
            <a:ext cx="7329488" cy="166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4965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784976" cy="5616624"/>
          </a:xfrm>
        </p:spPr>
        <p:txBody>
          <a:bodyPr/>
          <a:lstStyle/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The Trigonometric Functions: For an acute angle the six trigonometric functions are defined as ratios of lengths of sides of a right triangle as follows.</a:t>
            </a:r>
          </a:p>
          <a:p>
            <a:pPr algn="l" rtl="0"/>
            <a:endParaRPr lang="ar-JO" b="1" dirty="0"/>
          </a:p>
          <a:p>
            <a:pPr algn="l"/>
            <a:endParaRPr 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7544" y="3121516"/>
            <a:ext cx="5019101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860032" y="3540616"/>
            <a:ext cx="35337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550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Sequence 06: Trigonometry (Part 1)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5688632"/>
          </a:xfrm>
        </p:spPr>
        <p:txBody>
          <a:bodyPr/>
          <a:lstStyle/>
          <a:p>
            <a:pPr algn="l"/>
            <a:r>
              <a:rPr lang="en-US" b="1" dirty="0"/>
              <a:t>Example: The exact trigonometric ratios for certain angles can be read from the triangles in the figure below. For instance,</a:t>
            </a:r>
          </a:p>
          <a:p>
            <a:pPr algn="l"/>
            <a:endParaRPr 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641844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76250" y="2686050"/>
            <a:ext cx="15240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8100" y="4509120"/>
            <a:ext cx="24003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821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5818658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Thank you for your Attention </a:t>
            </a:r>
            <a:r>
              <a:rPr lang="ar-JO" sz="4800" b="1" dirty="0">
                <a:solidFill>
                  <a:schemeClr val="bg1"/>
                </a:solidFill>
              </a:rPr>
              <a:t> </a:t>
            </a:r>
            <a:r>
              <a:rPr lang="ar-SA" sz="4800" b="1" dirty="0">
                <a:solidFill>
                  <a:schemeClr val="bg1"/>
                </a:solidFill>
              </a:rPr>
              <a:t/>
            </a:r>
            <a:br>
              <a:rPr lang="ar-SA" sz="4800" b="1" dirty="0">
                <a:solidFill>
                  <a:schemeClr val="bg1"/>
                </a:solidFill>
              </a:rPr>
            </a:br>
            <a:endParaRPr lang="en-US" sz="4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3945902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Session one Pre – calculus preview</vt:lpstr>
      <vt:lpstr>Sequence 06: Trigonometry (Part 1) </vt:lpstr>
      <vt:lpstr>Sequence 06: Trigonometry (Part 1) </vt:lpstr>
      <vt:lpstr>Sequence 06: Trigonometry (Part 1) </vt:lpstr>
      <vt:lpstr>Sequence 06: Trigonometry (Part 1) </vt:lpstr>
      <vt:lpstr>Sequence 06: Trigonometry (Part 1) </vt:lpstr>
      <vt:lpstr>Sequence 06: Trigonometry (Part 1)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Pre – calculus preview</dc:title>
  <dc:creator>LAB-827</dc:creator>
  <cp:lastModifiedBy>LAB-827</cp:lastModifiedBy>
  <cp:revision>9</cp:revision>
  <dcterms:created xsi:type="dcterms:W3CDTF">2016-03-29T19:59:36Z</dcterms:created>
  <dcterms:modified xsi:type="dcterms:W3CDTF">2016-04-12T05:26:22Z</dcterms:modified>
</cp:coreProperties>
</file>