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1" r:id="rId7"/>
    <p:sldId id="262" r:id="rId8"/>
    <p:sldId id="263" r:id="rId9"/>
    <p:sldId id="264" r:id="rId10"/>
    <p:sldId id="267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4.wdp"/><Relationship Id="rId5" Type="http://schemas.openxmlformats.org/officeDocument/2006/relationships/image" Target="../media/image7.png"/><Relationship Id="rId4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5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6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708920"/>
            <a:ext cx="8060432" cy="2592288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Session one</a:t>
            </a:r>
            <a:br>
              <a:rPr lang="en-US" sz="6600" b="1" dirty="0">
                <a:solidFill>
                  <a:srgbClr val="FF0000"/>
                </a:solidFill>
              </a:rPr>
            </a:br>
            <a:r>
              <a:rPr lang="en-US" sz="6600" b="1" dirty="0">
                <a:solidFill>
                  <a:srgbClr val="FF0000"/>
                </a:solidFill>
              </a:rPr>
              <a:t>Pre – calculus preview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4506888"/>
            <a:ext cx="7088832" cy="2351112"/>
          </a:xfrm>
        </p:spPr>
        <p:txBody>
          <a:bodyPr>
            <a:normAutofit/>
          </a:bodyPr>
          <a:lstStyle/>
          <a:p>
            <a:endParaRPr lang="en-US" sz="4400" b="1" dirty="0" smtClean="0">
              <a:solidFill>
                <a:srgbClr val="FFFF00"/>
              </a:solidFill>
            </a:endParaRPr>
          </a:p>
          <a:p>
            <a:r>
              <a:rPr lang="en-US" sz="4400" b="1" dirty="0">
                <a:solidFill>
                  <a:srgbClr val="FFFF00"/>
                </a:solidFill>
              </a:rPr>
              <a:t>Sequence 07: Trigonometry (Part 2)</a:t>
            </a:r>
            <a:endParaRPr lang="ar-JO" sz="4400" b="1" dirty="0">
              <a:solidFill>
                <a:srgbClr val="FFFF00"/>
              </a:solidFill>
            </a:endParaRPr>
          </a:p>
          <a:p>
            <a:endParaRPr lang="en-US" sz="44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8640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1112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242594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Thank you for your Attention</a:t>
            </a:r>
            <a:endParaRPr lang="en-US" sz="5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080" y="3717032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6623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Sequence 07: Trigonometry (Part 2)</a:t>
            </a:r>
            <a:r>
              <a:rPr lang="ar-JO" dirty="0">
                <a:solidFill>
                  <a:srgbClr val="FF0000"/>
                </a:solidFill>
              </a:rPr>
              <a:t/>
            </a:r>
            <a:br>
              <a:rPr lang="ar-JO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1268760"/>
                <a:ext cx="8856984" cy="558924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en-US" b="1" dirty="0" smtClean="0"/>
                  <a:t>The </a:t>
                </a:r>
                <a:r>
                  <a:rPr lang="en-US" b="1" dirty="0"/>
                  <a:t>definition of trigonometric functions in the last of the previous sequence doesn’t apply to obtuse </a:t>
                </a:r>
                <a:endParaRPr lang="en-US" b="1" dirty="0" smtClean="0"/>
              </a:p>
              <a:p>
                <a:pPr algn="l"/>
                <a:r>
                  <a:rPr lang="en-US" b="1" dirty="0" smtClean="0"/>
                  <a:t>or </a:t>
                </a:r>
                <a:r>
                  <a:rPr lang="en-US" b="1" dirty="0"/>
                  <a:t>negative angles, so for a general angle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𝜽</m:t>
                    </m:r>
                  </m:oMath>
                </a14:m>
                <a:r>
                  <a:rPr lang="en-US" b="1" dirty="0"/>
                  <a:t> in standard position we 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𝑷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0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 be any point on the terminal side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𝜽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b="1" dirty="0" smtClean="0"/>
                  <a:t>and </a:t>
                </a:r>
                <a:r>
                  <a:rPr lang="en-US" b="1" dirty="0"/>
                  <a:t>we 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𝒓</m:t>
                    </m:r>
                  </m:oMath>
                </a14:m>
                <a:r>
                  <a:rPr lang="en-US" b="1" dirty="0"/>
                  <a:t> be the </a:t>
                </a:r>
                <a:r>
                  <a:rPr lang="en-US" b="1" dirty="0" smtClean="0"/>
                  <a:t>distance </a:t>
                </a:r>
              </a:p>
              <a:p>
                <a:pPr algn="l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𝑶𝑷</m:t>
                        </m:r>
                      </m:e>
                    </m:d>
                  </m:oMath>
                </a14:m>
                <a:r>
                  <a:rPr lang="en-US" b="1" dirty="0"/>
                  <a:t> as in the figure. Then we </a:t>
                </a:r>
                <a:r>
                  <a:rPr lang="en-US" b="1" dirty="0" smtClean="0"/>
                  <a:t>define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𝒄𝒐𝒔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𝜽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𝒓</m:t>
                        </m:r>
                      </m:den>
                    </m:f>
                    <m:r>
                      <a:rPr lang="en-US" b="1" i="1" smtClean="0">
                        <a:latin typeface="Cambria Math"/>
                        <a:ea typeface="Cambria Math"/>
                      </a:rPr>
                      <m:t>         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𝒔𝒆𝒄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𝜽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𝒓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den>
                    </m:f>
                  </m:oMath>
                </a14:m>
                <a:endParaRPr lang="en-US" b="1" dirty="0" smtClean="0">
                  <a:ea typeface="Cambria Math"/>
                </a:endParaRPr>
              </a:p>
              <a:p>
                <a:pPr algn="l"/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𝜽</m:t>
                        </m:r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𝒚</m:t>
                            </m:r>
                          </m:num>
                          <m:den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𝒓</m:t>
                            </m:r>
                          </m:den>
                        </m:f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         </m:t>
                        </m:r>
                        <m:func>
                          <m:funcPr>
                            <m:ctrlPr>
                              <a:rPr lang="en-US" b="1" i="1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/>
                                <a:ea typeface="Cambria Math"/>
                              </a:rPr>
                              <m:t>csc</m:t>
                            </m:r>
                          </m:fName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𝜽</m:t>
                            </m:r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b="1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>
                                    <a:latin typeface="Cambria Math"/>
                                    <a:ea typeface="Cambria Math"/>
                                  </a:rPr>
                                  <m:t>𝒓</m:t>
                                </m:r>
                              </m:num>
                              <m:den>
                                <m:r>
                                  <a:rPr lang="en-US" b="1" i="1">
                                    <a:latin typeface="Cambria Math"/>
                                    <a:ea typeface="Cambria Math"/>
                                  </a:rPr>
                                  <m:t>𝒚</m:t>
                                </m:r>
                              </m:den>
                            </m:f>
                          </m:e>
                        </m:func>
                      </m:e>
                    </m:func>
                  </m:oMath>
                </a14:m>
                <a:endParaRPr lang="en-US" b="1" dirty="0"/>
              </a:p>
              <a:p>
                <a:pPr algn="l"/>
                <a:r>
                  <a:rPr lang="en-US" b="1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𝒕𝒂𝒏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𝜽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𝒚</m:t>
                        </m:r>
                      </m:num>
                      <m:den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𝒙</m:t>
                        </m:r>
                      </m:den>
                    </m:f>
                    <m:r>
                      <a:rPr lang="en-US" b="1" i="1">
                        <a:latin typeface="Cambria Math"/>
                        <a:ea typeface="Cambria Math"/>
                      </a:rPr>
                      <m:t>       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𝒄𝒐𝒕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𝜽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𝒙</m:t>
                        </m:r>
                      </m:num>
                      <m:den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𝒚</m:t>
                        </m:r>
                      </m:den>
                    </m:f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1268760"/>
                <a:ext cx="8856984" cy="5589240"/>
              </a:xfrm>
              <a:blipFill rotWithShape="1">
                <a:blip r:embed="rId2"/>
                <a:stretch>
                  <a:fillRect l="-1652" t="-1418" r="-24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499992" y="4568904"/>
            <a:ext cx="3075309" cy="2078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3112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Sequence 07: Trigonometry (Part 2)</a:t>
            </a:r>
            <a:r>
              <a:rPr lang="ar-JO" dirty="0">
                <a:solidFill>
                  <a:srgbClr val="FF0000"/>
                </a:solidFill>
              </a:rPr>
              <a:t/>
            </a:r>
            <a:br>
              <a:rPr lang="ar-JO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51520" y="1124744"/>
                <a:ext cx="8784976" cy="5733256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Notice that the previous definitions are consistent  when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𝜽</m:t>
                    </m:r>
                  </m:oMath>
                </a14:m>
                <a:r>
                  <a:rPr lang="en-US" b="1" dirty="0"/>
                  <a:t> </a:t>
                </a:r>
                <a:r>
                  <a:rPr lang="en-US" b="1" dirty="0" smtClean="0"/>
                  <a:t>is </a:t>
                </a:r>
                <a:r>
                  <a:rPr lang="en-US" b="1" dirty="0"/>
                  <a:t>an acute angle.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Since division by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𝑶</m:t>
                    </m:r>
                  </m:oMath>
                </a14:m>
                <a:r>
                  <a:rPr lang="en-US" b="1" dirty="0"/>
                  <a:t> is not defined,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𝒕𝒂𝒏</m:t>
                    </m:r>
                  </m:oMath>
                </a14:m>
                <a:r>
                  <a:rPr lang="en-US" b="1" dirty="0"/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𝒔𝒆𝒄</m:t>
                    </m:r>
                  </m:oMath>
                </a14:m>
                <a:r>
                  <a:rPr lang="en-US" b="1" dirty="0"/>
                  <a:t> are undefined when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𝟎</m:t>
                    </m:r>
                  </m:oMath>
                </a14:m>
                <a:r>
                  <a:rPr lang="en-US" b="1" dirty="0"/>
                  <a:t>  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𝒄𝒐𝒔</m:t>
                    </m:r>
                  </m:oMath>
                </a14:m>
                <a:r>
                  <a:rPr lang="en-US" b="1" dirty="0"/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𝒄𝒐𝒕</m:t>
                    </m:r>
                  </m:oMath>
                </a14:m>
                <a:r>
                  <a:rPr lang="en-US" b="1" dirty="0"/>
                  <a:t> are undefined when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𝟎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If we </a:t>
                </a:r>
                <a:r>
                  <a:rPr lang="en-US" b="1" dirty="0" smtClean="0"/>
                  <a:t>put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𝒓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/>
                  <a:t> in the previous definition and draw a unit circle with center the origin and label    as in the figure, then the coordinates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are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𝜽</m:t>
                            </m:r>
                          </m:e>
                        </m:func>
                        <m:r>
                          <a:rPr lang="en-US" b="1" i="1" smtClean="0">
                            <a:latin typeface="Cambria Math"/>
                          </a:rPr>
                          <m:t>,</m:t>
                        </m:r>
                        <m:func>
                          <m:func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𝜽</m:t>
                            </m:r>
                          </m:e>
                        </m:func>
                      </m:e>
                    </m:d>
                  </m:oMath>
                </a14:m>
                <a:r>
                  <a:rPr lang="en-US" b="1" dirty="0"/>
                  <a:t> 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51520" y="1124744"/>
                <a:ext cx="8784976" cy="5733256"/>
              </a:xfrm>
              <a:blipFill rotWithShape="1">
                <a:blip r:embed="rId2"/>
                <a:stretch>
                  <a:fillRect l="-1527" t="-1383" r="-24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0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932040" y="5213436"/>
            <a:ext cx="2352675" cy="1763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1353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Sequence 07: Trigonometry (Part 2)</a:t>
            </a:r>
            <a:r>
              <a:rPr lang="ar-JO" dirty="0">
                <a:solidFill>
                  <a:srgbClr val="FF0000"/>
                </a:solidFill>
              </a:rPr>
              <a:t/>
            </a:r>
            <a:br>
              <a:rPr lang="ar-JO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980728"/>
                <a:ext cx="8856984" cy="5760640"/>
              </a:xfrm>
            </p:spPr>
            <p:txBody>
              <a:bodyPr/>
              <a:lstStyle/>
              <a:p>
                <a:pPr algn="l" rtl="0"/>
                <a:r>
                  <a:rPr lang="en-US" b="1" dirty="0" smtClean="0"/>
                  <a:t>The signs of the trigonometric functions for angles in each of the four quadrants can be remembered by means of the rule “</a:t>
                </a:r>
                <a:r>
                  <a:rPr lang="en-US" b="1" dirty="0">
                    <a:solidFill>
                      <a:srgbClr val="FFFF00"/>
                    </a:solidFill>
                  </a:rPr>
                  <a:t>A</a:t>
                </a:r>
                <a:r>
                  <a:rPr lang="en-US" b="1" dirty="0">
                    <a:solidFill>
                      <a:schemeClr val="tx1"/>
                    </a:solidFill>
                  </a:rPr>
                  <a:t>ll</a:t>
                </a:r>
                <a:r>
                  <a:rPr lang="en-US" b="1" dirty="0">
                    <a:solidFill>
                      <a:schemeClr val="bg2">
                        <a:lumMod val="50000"/>
                      </a:schemeClr>
                    </a:solidFill>
                  </a:rPr>
                  <a:t> </a:t>
                </a:r>
                <a:r>
                  <a:rPr lang="en-US" b="1" dirty="0">
                    <a:solidFill>
                      <a:srgbClr val="FFFF00"/>
                    </a:solidFill>
                  </a:rPr>
                  <a:t>S</a:t>
                </a:r>
                <a:r>
                  <a:rPr lang="en-US" b="1" dirty="0">
                    <a:solidFill>
                      <a:schemeClr val="tx1"/>
                    </a:solidFill>
                  </a:rPr>
                  <a:t>tudents</a:t>
                </a:r>
                <a:r>
                  <a:rPr lang="en-US" b="1" dirty="0">
                    <a:solidFill>
                      <a:schemeClr val="bg2">
                        <a:lumMod val="50000"/>
                      </a:schemeClr>
                    </a:solidFill>
                  </a:rPr>
                  <a:t> </a:t>
                </a:r>
                <a:r>
                  <a:rPr lang="en-US" b="1" dirty="0">
                    <a:solidFill>
                      <a:srgbClr val="FFFF00"/>
                    </a:solidFill>
                  </a:rPr>
                  <a:t>T</a:t>
                </a:r>
                <a:r>
                  <a:rPr lang="en-US" b="1" dirty="0">
                    <a:solidFill>
                      <a:schemeClr val="tx1"/>
                    </a:solidFill>
                  </a:rPr>
                  <a:t>ake</a:t>
                </a:r>
                <a:r>
                  <a:rPr lang="en-US" b="1" dirty="0">
                    <a:solidFill>
                      <a:schemeClr val="bg2">
                        <a:lumMod val="50000"/>
                      </a:schemeClr>
                    </a:solidFill>
                  </a:rPr>
                  <a:t> </a:t>
                </a:r>
                <a:r>
                  <a:rPr lang="en-US" b="1" dirty="0">
                    <a:solidFill>
                      <a:srgbClr val="FFFF00"/>
                    </a:solidFill>
                  </a:rPr>
                  <a:t>C</a:t>
                </a:r>
                <a:r>
                  <a:rPr lang="en-US" b="1" dirty="0">
                    <a:solidFill>
                      <a:schemeClr val="tx1"/>
                    </a:solidFill>
                  </a:rPr>
                  <a:t>alculus</a:t>
                </a:r>
                <a:r>
                  <a:rPr lang="en-US" b="1" dirty="0"/>
                  <a:t>” as shown below.</a:t>
                </a:r>
              </a:p>
              <a:p>
                <a:pPr algn="l" rtl="0"/>
                <a:endParaRPr lang="en-US" b="1" dirty="0"/>
              </a:p>
              <a:p>
                <a:pPr algn="l" rtl="0" eaLnBrk="0"/>
                <a:endParaRPr lang="en-US" sz="1800" b="1" dirty="0"/>
              </a:p>
              <a:p>
                <a:pPr algn="l" rtl="0" eaLnBrk="0"/>
                <a:endParaRPr lang="en-US" sz="2000" b="1" dirty="0"/>
              </a:p>
              <a:p>
                <a:pPr algn="l" rtl="0" eaLnBrk="0"/>
                <a:r>
                  <a:rPr lang="en-US" b="1" dirty="0"/>
                  <a:t>The following table gives some values </a:t>
                </a:r>
                <a:r>
                  <a:rPr lang="en-US" b="1" dirty="0" smtClean="0"/>
                  <a:t>of cos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𝜽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𝒔𝒊𝒏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𝜽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980728"/>
                <a:ext cx="8856984" cy="5760640"/>
              </a:xfrm>
              <a:blipFill rotWithShape="1">
                <a:blip r:embed="rId2"/>
                <a:stretch>
                  <a:fillRect l="-1721" t="-1376" r="-4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415962" y="2636912"/>
            <a:ext cx="231207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5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11560" y="4869160"/>
            <a:ext cx="6212681" cy="1658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861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Sequence 07: Trigonometry (Part 2)</a:t>
            </a:r>
            <a:r>
              <a:rPr lang="ar-JO" dirty="0">
                <a:solidFill>
                  <a:srgbClr val="FF0000"/>
                </a:solidFill>
              </a:rPr>
              <a:t/>
            </a:r>
            <a:br>
              <a:rPr lang="ar-JO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836712"/>
                <a:ext cx="8928992" cy="5904656"/>
              </a:xfrm>
            </p:spPr>
            <p:txBody>
              <a:bodyPr>
                <a:normAutofit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the exact trigonometric ratios for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 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𝜽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b="1" dirty="0"/>
                  <a:t>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From the figure below we see that a </a:t>
                </a:r>
                <a:r>
                  <a:rPr lang="en-US" b="1" dirty="0" smtClean="0"/>
                  <a:t>point </a:t>
                </a:r>
                <a:r>
                  <a:rPr lang="en-US" b="1" dirty="0"/>
                  <a:t>on the terminal line for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𝜽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b="1" dirty="0"/>
                  <a:t> </a:t>
                </a:r>
                <a:r>
                  <a:rPr lang="en-US" b="1" dirty="0" smtClean="0"/>
                  <a:t>is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. Therefore, </a:t>
                </a:r>
                <a:r>
                  <a:rPr lang="en-US" b="1" dirty="0" smtClean="0"/>
                  <a:t>taking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,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𝒚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,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𝒓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dirty="0"/>
                  <a:t>in the definitions of the trigonometric ratios, we have</a:t>
                </a:r>
              </a:p>
              <a:p>
                <a:r>
                  <a:rPr lang="en-US" sz="2400" b="1" dirty="0" smtClean="0">
                    <a:solidFill>
                      <a:srgbClr val="FFFF00"/>
                    </a:solidFill>
                  </a:rPr>
                  <a:t>                                    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csc</m:t>
                        </m:r>
                      </m:fName>
                      <m:e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den>
                        </m:f>
                      </m:e>
                    </m:func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den>
                    </m:f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     </m:t>
                    </m:r>
                    <m:func>
                      <m:func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sec</m:t>
                        </m:r>
                      </m:fName>
                      <m:e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den>
                        </m:f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func>
                  </m:oMath>
                </a14:m>
                <a:r>
                  <a:rPr lang="en-US" sz="2400" b="1" dirty="0" smtClean="0">
                    <a:solidFill>
                      <a:srgbClr val="FFFF00"/>
                    </a:solidFill>
                  </a:rPr>
                  <a:t>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cot</m:t>
                        </m:r>
                      </m:fName>
                      <m:e>
                        <m:f>
                          <m:fPr>
                            <m:ctrlPr>
                              <a:rPr lang="en-US" sz="24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4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den>
                        </m:f>
                        <m:r>
                          <a:rPr lang="en-US" sz="2400" b="1" i="1" dirty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=−</m:t>
                        </m:r>
                        <m:f>
                          <m:fPr>
                            <m:ctrlPr>
                              <a:rPr lang="en-US" sz="24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b="1" i="1" dirty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1" i="1" dirty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e>
                            </m:rad>
                          </m:den>
                        </m:f>
                      </m:e>
                    </m:func>
                  </m:oMath>
                </a14:m>
                <a:r>
                  <a:rPr lang="en-US" sz="2400" b="1" dirty="0" smtClean="0">
                    <a:solidFill>
                      <a:srgbClr val="FFFF00"/>
                    </a:solidFill>
                  </a:rPr>
                  <a:t>    </a:t>
                </a:r>
                <a:r>
                  <a:rPr lang="en-US" sz="2400" b="1" dirty="0" smtClean="0">
                    <a:solidFill>
                      <a:srgbClr val="FFFF00"/>
                    </a:solidFill>
                  </a:rPr>
                  <a:t>                                  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den>
                        </m:f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  </m:t>
                    </m:r>
                    <m:func>
                      <m:func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US" sz="240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   </m:t>
                        </m:r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tan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den>
                            </m:f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=−</m:t>
                            </m:r>
                            <m:rad>
                              <m:radPr>
                                <m:degHide m:val="on"/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 </m:t>
                                </m:r>
                              </m:e>
                            </m:rad>
                          </m:e>
                        </m:func>
                      </m:e>
                    </m:func>
                  </m:oMath>
                </a14:m>
                <a:endParaRPr lang="en-US" sz="2400" b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836712"/>
                <a:ext cx="8928992" cy="5904656"/>
              </a:xfrm>
              <a:blipFill rotWithShape="1">
                <a:blip r:embed="rId2"/>
                <a:stretch>
                  <a:fillRect l="-1571" t="-1342" r="-23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11560" y="4437112"/>
            <a:ext cx="2444262" cy="198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778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0601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Sequence 07: Trigonometry (Part 2)</a:t>
            </a:r>
            <a:r>
              <a:rPr lang="ar-JO" dirty="0">
                <a:solidFill>
                  <a:srgbClr val="FF0000"/>
                </a:solidFill>
              </a:rPr>
              <a:t/>
            </a:r>
            <a:br>
              <a:rPr lang="ar-JO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91440" y="875576"/>
                <a:ext cx="9036496" cy="5949280"/>
              </a:xfrm>
            </p:spPr>
            <p:txBody>
              <a:bodyPr>
                <a:normAutofit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sz="2800" b="1" dirty="0" smtClean="0"/>
                  <a:t>Example:</a:t>
                </a:r>
                <a:r>
                  <a:rPr lang="en-US" sz="2800" b="1" dirty="0"/>
                  <a:t> If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28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/>
                  <a:t> </a:t>
                </a:r>
                <a:r>
                  <a:rPr lang="en-US" sz="2800" b="1" dirty="0" smtClean="0"/>
                  <a:t>and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𝟎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𝜽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dirty="0"/>
                  <a:t>, find the other five trigonometric functions of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  <a:ea typeface="Cambria Math"/>
                      </a:rPr>
                      <m:t>𝜽</m:t>
                    </m:r>
                  </m:oMath>
                </a14:m>
                <a:r>
                  <a:rPr lang="en-US" sz="2800" b="1" dirty="0"/>
                  <a:t>  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sz="2800" b="1" dirty="0"/>
                  <a:t>Solution: Since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𝒄𝒐𝒔</m:t>
                        </m:r>
                      </m:fName>
                      <m:e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800" b="1" dirty="0" smtClean="0"/>
                  <a:t>, </a:t>
                </a:r>
                <a:r>
                  <a:rPr lang="en-US" sz="2800" b="1" dirty="0"/>
                  <a:t>we can label the hypotenuse as having length 5 and the adjacent side as having length 2 as in figure. If the opposite side has length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sz="2800" b="1" dirty="0"/>
                  <a:t> , then the Pythagorean Theorem. Gives</a:t>
                </a:r>
              </a:p>
              <a:p>
                <a:pPr algn="l" rtl="0" eaLnBrk="0"/>
                <a:r>
                  <a:rPr lang="en-US" sz="2800" b="1" dirty="0"/>
                  <a:t> 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𝟒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𝟐𝟓</m:t>
                    </m:r>
                  </m:oMath>
                </a14:m>
                <a:r>
                  <a:rPr lang="en-US" sz="2800" b="1" dirty="0">
                    <a:solidFill>
                      <a:srgbClr val="FFFF00"/>
                    </a:solidFill>
                  </a:rPr>
                  <a:t> </a:t>
                </a:r>
                <a:r>
                  <a:rPr lang="en-US" sz="2800" b="1" dirty="0"/>
                  <a:t>and </a:t>
                </a:r>
                <a:r>
                  <a:rPr lang="en-US" sz="2800" b="1" dirty="0" smtClean="0"/>
                  <a:t>so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𝟐𝟏</m:t>
                    </m:r>
                  </m:oMath>
                </a14:m>
                <a:r>
                  <a:rPr lang="en-US" sz="2800" b="1" dirty="0" smtClean="0">
                    <a:solidFill>
                      <a:schemeClr val="tx1"/>
                    </a:solidFill>
                  </a:rPr>
                  <a:t>,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𝟐𝟏</m:t>
                        </m:r>
                      </m:e>
                    </m:rad>
                  </m:oMath>
                </a14:m>
                <a:r>
                  <a:rPr lang="en-US" sz="2800" b="1" dirty="0" smtClean="0"/>
                  <a:t> </a:t>
                </a:r>
                <a:r>
                  <a:rPr lang="en-US" sz="2800" b="1" dirty="0"/>
                  <a:t>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sz="2800" b="1" dirty="0"/>
                  <a:t>Therefore,</a:t>
                </a:r>
              </a:p>
              <a:p>
                <a:pPr algn="l"/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𝟐𝟏</m:t>
                            </m:r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</m:rad>
                      </m:den>
                    </m:f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   </m:t>
                    </m:r>
                    <m:func>
                      <m:func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sec</m:t>
                        </m:r>
                      </m:fName>
                      <m:e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   </m:t>
                    </m:r>
                    <m:func>
                      <m:func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cot</m:t>
                        </m:r>
                      </m:fName>
                      <m:e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𝟐𝟏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</a:rPr>
                  <a:t>  </a:t>
                </a:r>
              </a:p>
              <a:p>
                <a:pPr algn="l"/>
                <a:r>
                  <a:rPr lang="en-US" sz="2800" b="1" dirty="0" smtClean="0">
                    <a:solidFill>
                      <a:srgbClr val="FFFF00"/>
                    </a:solidFill>
                  </a:rPr>
                  <a:t>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𝟐𝟏</m:t>
                            </m:r>
                          </m:e>
                        </m:rad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</a:rPr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US" sz="2800" b="0" i="1" dirty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𝟐𝟏</m:t>
                            </m:r>
                          </m:e>
                        </m:rad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91440" y="875576"/>
                <a:ext cx="9036496" cy="5949280"/>
              </a:xfrm>
              <a:blipFill rotWithShape="1">
                <a:blip r:embed="rId2"/>
                <a:stretch>
                  <a:fillRect l="-1350" r="-2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4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188721" y="3654767"/>
            <a:ext cx="1616637" cy="2212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7532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Sequence 07: Trigonometry (Part 2)</a:t>
            </a:r>
            <a:r>
              <a:rPr lang="ar-JO" dirty="0">
                <a:solidFill>
                  <a:srgbClr val="FF0000"/>
                </a:solidFill>
              </a:rPr>
              <a:t/>
            </a:r>
            <a:br>
              <a:rPr lang="ar-JO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980728"/>
                <a:ext cx="9144000" cy="5877272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sz="2800" b="1" dirty="0" smtClean="0"/>
                  <a:t>Trigonometric Identities: A trigonometric identity is a relationship among the trigonometric functions.</a:t>
                </a:r>
              </a:p>
              <a:p>
                <a:pPr marL="914400" lvl="1" indent="-457200" algn="l" rtl="0" eaLnBrk="0">
                  <a:buFont typeface="Wingdings" panose="05000000000000000000" pitchFamily="2" charset="2"/>
                  <a:buChar char="§"/>
                </a:pPr>
                <a:r>
                  <a:rPr lang="en-US" b="1" dirty="0"/>
                  <a:t>The most elementary are the following, which are immediate consequences of the definitions of the trigonometric functions.</a:t>
                </a:r>
              </a:p>
              <a:p>
                <a:pPr lvl="1"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csc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𝜽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𝜽</m:t>
                              </m:r>
                            </m:e>
                          </m:func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sec</m:t>
                          </m:r>
                        </m:fName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𝜽</m:t>
                                  </m:r>
                                </m:e>
                              </m:func>
                            </m:den>
                          </m:f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   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cot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𝜽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𝜽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b="1" dirty="0" smtClean="0"/>
              </a:p>
              <a:p>
                <a:pPr lvl="1"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cot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𝜽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𝜽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𝜽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b="1" dirty="0"/>
              </a:p>
              <a:p>
                <a:pPr marL="914400" lvl="1" indent="-457200" algn="l" rtl="0" eaLnBrk="0">
                  <a:buFont typeface="Wingdings" panose="05000000000000000000" pitchFamily="2" charset="2"/>
                  <a:buChar char="§"/>
                </a:pPr>
                <a:r>
                  <a:rPr lang="en-US" b="1" dirty="0" smtClean="0"/>
                  <a:t>We </a:t>
                </a:r>
                <a:r>
                  <a:rPr lang="en-US" b="1" dirty="0"/>
                  <a:t>have the most useful of all trigonometric </a:t>
                </a:r>
                <a:r>
                  <a:rPr lang="en-US" b="1" dirty="0" smtClean="0"/>
                  <a:t>identities: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sin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²</m:t>
                        </m:r>
                      </m:fName>
                      <m:e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 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cos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²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lvl="1" algn="l" rtl="0" eaLnBrk="0"/>
                <a:r>
                  <a:rPr lang="en-US" b="1" dirty="0">
                    <a:solidFill>
                      <a:srgbClr val="FFFF0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           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tan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²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sec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²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</a:p>
              <a:p>
                <a:pPr lvl="1" algn="l" rtl="0" eaLnBrk="0"/>
                <a:r>
                  <a:rPr lang="en-US" b="1" dirty="0">
                    <a:solidFill>
                      <a:srgbClr val="FFFF0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cot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²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csc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²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</m:e>
                    </m:func>
                  </m:oMath>
                </a14:m>
                <a:endParaRPr lang="en-US" b="1" dirty="0"/>
              </a:p>
              <a:p>
                <a:pPr algn="l"/>
                <a:endParaRPr lang="en-US" sz="2800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980728"/>
                <a:ext cx="9144000" cy="5877272"/>
              </a:xfrm>
              <a:blipFill rotWithShape="1">
                <a:blip r:embed="rId2"/>
                <a:stretch>
                  <a:fillRect l="-1133" t="-1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572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Sequence 07: Trigonometry (Part 2)</a:t>
            </a:r>
            <a:r>
              <a:rPr lang="ar-JO" dirty="0">
                <a:solidFill>
                  <a:srgbClr val="FF0000"/>
                </a:solidFill>
              </a:rPr>
              <a:t/>
            </a:r>
            <a:br>
              <a:rPr lang="ar-JO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980728"/>
                <a:ext cx="8928992" cy="5760640"/>
              </a:xfrm>
            </p:spPr>
            <p:txBody>
              <a:bodyPr>
                <a:normAutofit lnSpcReduction="10000"/>
              </a:bodyPr>
              <a:lstStyle/>
              <a:p>
                <a:pPr marL="914400" lvl="1" indent="-457200" algn="l" rtl="0" eaLnBrk="0">
                  <a:buFont typeface="Wingdings" panose="05000000000000000000" pitchFamily="2" charset="2"/>
                  <a:buChar char="§"/>
                </a:pPr>
                <a:r>
                  <a:rPr lang="en-US" b="1" dirty="0" smtClean="0"/>
                  <a:t>Since the angles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𝜽</m:t>
                    </m:r>
                  </m:oMath>
                </a14:m>
                <a:r>
                  <a:rPr lang="en-US" b="1" dirty="0"/>
                  <a:t> </a:t>
                </a:r>
                <a:r>
                  <a:rPr lang="en-US" b="1" dirty="0" smtClean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</a:rPr>
                      <m:t>𝜽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r>
                  <a:rPr lang="en-US" b="1" dirty="0"/>
                  <a:t> have the same </a:t>
                </a:r>
                <a:r>
                  <a:rPr lang="en-US" b="1" dirty="0" smtClean="0"/>
                  <a:t>terminal </a:t>
                </a:r>
                <a:r>
                  <a:rPr lang="en-US" b="1" dirty="0"/>
                  <a:t>side, we have</a:t>
                </a:r>
              </a:p>
              <a:p>
                <a:pPr lvl="1"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</m:e>
                    </m:func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b="1" i="1" dirty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𝜽</m:t>
                        </m:r>
                        <m:r>
                          <a:rPr lang="en-US" b="1" i="1" dirty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1" i="1" dirty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b="1" i="1" dirty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en-US" b="1" i="1" dirty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func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𝜃</m:t>
                        </m:r>
                      </m:e>
                    </m:func>
                  </m:oMath>
                </a14:m>
                <a:endParaRPr lang="en-US" b="1" dirty="0"/>
              </a:p>
              <a:p>
                <a:pPr lvl="1" algn="l" rtl="0" eaLnBrk="0"/>
                <a:endParaRPr lang="en-US" sz="1200" b="1" dirty="0"/>
              </a:p>
              <a:p>
                <a:pPr marL="914400" lvl="1" indent="-457200" algn="l" rtl="0" eaLnBrk="0">
                  <a:buFont typeface="Wingdings" panose="05000000000000000000" pitchFamily="2" charset="2"/>
                  <a:buChar char="§"/>
                </a:pPr>
                <a:r>
                  <a:rPr lang="en-US" b="1" dirty="0"/>
                  <a:t>The remaining trigonometric identities are called the addition and subtraction formulas</a:t>
                </a:r>
                <a:r>
                  <a:rPr lang="en-US" b="1" dirty="0" smtClean="0"/>
                  <a:t>:</a:t>
                </a:r>
              </a:p>
              <a:p>
                <a:pPr lvl="1"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</m:func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lvl="1"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</m:func>
                    </m:oMath>
                  </m:oMathPara>
                </a14:m>
                <a:endParaRPr lang="en-US" b="1" dirty="0" smtClean="0"/>
              </a:p>
              <a:p>
                <a:pPr lvl="1"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</m:func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lvl="1"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</m:func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lvl="1"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</m:func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</a:p>
              <a:p>
                <a:pPr lvl="1"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tan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</m:func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</a:p>
              <a:p>
                <a:pPr lvl="1" algn="l" rtl="0" eaLnBrk="0"/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980728"/>
                <a:ext cx="8928992" cy="5760640"/>
              </a:xfrm>
              <a:blipFill rotWithShape="1">
                <a:blip r:embed="rId2"/>
                <a:stretch>
                  <a:fillRect t="-1693" r="-1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124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Sequence 07: Trigonometry (Part 2)</a:t>
            </a:r>
            <a:r>
              <a:rPr lang="ar-JO" dirty="0">
                <a:solidFill>
                  <a:srgbClr val="FF0000"/>
                </a:solidFill>
              </a:rPr>
              <a:t/>
            </a:r>
            <a:br>
              <a:rPr lang="ar-JO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980728"/>
                <a:ext cx="9144000" cy="5877272"/>
              </a:xfrm>
            </p:spPr>
            <p:txBody>
              <a:bodyPr/>
              <a:lstStyle/>
              <a:p>
                <a:pPr marL="914400" lvl="1" indent="-457200" algn="just" rtl="0" eaLnBrk="0">
                  <a:buFont typeface="Wingdings" panose="05000000000000000000" pitchFamily="2" charset="2"/>
                  <a:buChar char="§"/>
                </a:pPr>
                <a:r>
                  <a:rPr lang="en-US" b="1" dirty="0" smtClean="0"/>
                  <a:t>The double-angle formulas:</a:t>
                </a:r>
              </a:p>
              <a:p>
                <a:pPr lvl="1" algn="just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lvl="1" algn="just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²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²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lvl="1" algn="just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²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lvl="1" algn="just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²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</m:oMath>
                  </m:oMathPara>
                </a14:m>
                <a:endParaRPr lang="en-US" b="1" dirty="0" smtClean="0"/>
              </a:p>
              <a:p>
                <a:pPr marL="914400" lvl="1" indent="-457200" algn="just" rtl="0" eaLnBrk="0">
                  <a:buFont typeface="Wingdings" panose="05000000000000000000" pitchFamily="2" charset="2"/>
                  <a:buChar char="§"/>
                </a:pPr>
                <a:r>
                  <a:rPr lang="en-US" b="1" dirty="0" smtClean="0"/>
                  <a:t>Finally</a:t>
                </a:r>
                <a:r>
                  <a:rPr lang="en-US" b="1" dirty="0"/>
                  <a:t>, we state the product formulas</a:t>
                </a:r>
                <a:r>
                  <a:rPr lang="en-US" b="1" dirty="0" smtClean="0"/>
                  <a:t>:</a:t>
                </a:r>
              </a:p>
              <a:p>
                <a:pPr lvl="1" algn="just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lvl="1" algn="just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lvl="1" algn="just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980728"/>
                <a:ext cx="9144000" cy="5877272"/>
              </a:xfrm>
              <a:blipFill rotWithShape="1">
                <a:blip r:embed="rId2"/>
                <a:stretch>
                  <a:fillRect t="-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3747506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566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سمة Office</vt:lpstr>
      <vt:lpstr>Session one Pre – calculus preview</vt:lpstr>
      <vt:lpstr>Sequence 07: Trigonometry (Part 2) </vt:lpstr>
      <vt:lpstr>Sequence 07: Trigonometry (Part 2) </vt:lpstr>
      <vt:lpstr>Sequence 07: Trigonometry (Part 2) </vt:lpstr>
      <vt:lpstr>Sequence 07: Trigonometry (Part 2) </vt:lpstr>
      <vt:lpstr>Sequence 07: Trigonometry (Part 2) </vt:lpstr>
      <vt:lpstr>Sequence 07: Trigonometry (Part 2) </vt:lpstr>
      <vt:lpstr>Sequence 07: Trigonometry (Part 2) </vt:lpstr>
      <vt:lpstr>Sequence 07: Trigonometry (Part 2) </vt:lpstr>
      <vt:lpstr>Thank you for your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one Pre – calculus preview</dc:title>
  <dc:creator>LAB-827</dc:creator>
  <cp:lastModifiedBy>LAB-827</cp:lastModifiedBy>
  <cp:revision>17</cp:revision>
  <dcterms:created xsi:type="dcterms:W3CDTF">2016-03-29T20:23:39Z</dcterms:created>
  <dcterms:modified xsi:type="dcterms:W3CDTF">2016-04-12T05:28:02Z</dcterms:modified>
</cp:coreProperties>
</file>