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05/07/1437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05/07/1437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05/07/1437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2.wdp"/></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3.wdp"/></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2132856"/>
            <a:ext cx="8278688" cy="3123778"/>
          </a:xfrm>
        </p:spPr>
        <p:txBody>
          <a:bodyPr>
            <a:noAutofit/>
          </a:bodyPr>
          <a:lstStyle/>
          <a:p>
            <a:r>
              <a:rPr lang="en-US" sz="6600" b="1" dirty="0">
                <a:solidFill>
                  <a:srgbClr val="FF0000"/>
                </a:solidFill>
              </a:rPr>
              <a:t>Session Two</a:t>
            </a:r>
            <a:br>
              <a:rPr lang="en-US" sz="6600" b="1" dirty="0">
                <a:solidFill>
                  <a:srgbClr val="FF0000"/>
                </a:solidFill>
              </a:rPr>
            </a:br>
            <a:r>
              <a:rPr lang="en-US" sz="6600" b="1" dirty="0">
                <a:solidFill>
                  <a:srgbClr val="FF0000"/>
                </a:solidFill>
              </a:rPr>
              <a:t>Functions</a:t>
            </a:r>
          </a:p>
        </p:txBody>
      </p:sp>
      <p:sp>
        <p:nvSpPr>
          <p:cNvPr id="3" name="Subtitle 2"/>
          <p:cNvSpPr>
            <a:spLocks noGrp="1"/>
          </p:cNvSpPr>
          <p:nvPr>
            <p:ph type="subTitle" idx="1"/>
          </p:nvPr>
        </p:nvSpPr>
        <p:spPr>
          <a:xfrm>
            <a:off x="1115616" y="5010944"/>
            <a:ext cx="6656784" cy="1847056"/>
          </a:xfrm>
        </p:spPr>
        <p:txBody>
          <a:bodyPr>
            <a:normAutofit/>
          </a:bodyPr>
          <a:lstStyle/>
          <a:p>
            <a:r>
              <a:rPr lang="en-US" sz="4400" b="1" dirty="0">
                <a:solidFill>
                  <a:srgbClr val="FFFF00"/>
                </a:solidFill>
              </a:rPr>
              <a:t>Sequence 08: Introduction (Part 1)</a:t>
            </a:r>
            <a:endParaRPr lang="ar-JO" sz="4400" b="1" dirty="0">
              <a:solidFill>
                <a:srgbClr val="FFFF00"/>
              </a:solidFill>
            </a:endParaRPr>
          </a:p>
          <a:p>
            <a:endParaRPr lang="en-US" sz="4400" b="1"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88640"/>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747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6632"/>
            <a:ext cx="7772400" cy="1470025"/>
          </a:xfrm>
        </p:spPr>
        <p:txBody>
          <a:bodyPr>
            <a:normAutofit fontScale="90000"/>
          </a:bodyPr>
          <a:lstStyle/>
          <a:p>
            <a:r>
              <a:rPr lang="en-US" b="1" dirty="0" smtClean="0">
                <a:solidFill>
                  <a:srgbClr val="FF0000"/>
                </a:solidFill>
              </a:rPr>
              <a:t/>
            </a:r>
            <a:br>
              <a:rPr lang="en-US" b="1" dirty="0" smtClean="0">
                <a:solidFill>
                  <a:srgbClr val="FF0000"/>
                </a:solidFill>
              </a:rPr>
            </a:br>
            <a:r>
              <a:rPr lang="en-US" b="1" dirty="0" smtClean="0">
                <a:solidFill>
                  <a:srgbClr val="FF0000"/>
                </a:solidFill>
              </a:rPr>
              <a:t>Sequence </a:t>
            </a:r>
            <a:r>
              <a:rPr lang="en-US" b="1" dirty="0">
                <a:solidFill>
                  <a:srgbClr val="FF0000"/>
                </a:solidFill>
              </a:rPr>
              <a:t>08: Introduction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solidFill>
                <a:srgbClr val="FF0000"/>
              </a:solidFill>
            </a:endParaRPr>
          </a:p>
        </p:txBody>
      </p:sp>
      <p:sp>
        <p:nvSpPr>
          <p:cNvPr id="3" name="Subtitle 2"/>
          <p:cNvSpPr>
            <a:spLocks noGrp="1"/>
          </p:cNvSpPr>
          <p:nvPr>
            <p:ph type="subTitle" idx="1"/>
          </p:nvPr>
        </p:nvSpPr>
        <p:spPr>
          <a:xfrm>
            <a:off x="0" y="980728"/>
            <a:ext cx="9144000" cy="5877272"/>
          </a:xfrm>
        </p:spPr>
        <p:txBody>
          <a:bodyPr>
            <a:normAutofit/>
          </a:bodyPr>
          <a:lstStyle/>
          <a:p>
            <a:pPr marL="457200" indent="-457200" algn="l" rtl="0">
              <a:buFont typeface="Wingdings" panose="05000000000000000000" pitchFamily="2" charset="2"/>
              <a:buChar char="q"/>
            </a:pPr>
            <a:r>
              <a:rPr lang="en-US" b="1" dirty="0"/>
              <a:t>The fundamental objects that we deal with in calculus are functions. This session prepares the way for calculus by discussing the basic ideas concerning functions, their graphs, and ways of transforming and combining them.</a:t>
            </a:r>
          </a:p>
          <a:p>
            <a:pPr algn="l" rtl="0"/>
            <a:endParaRPr lang="en-US" b="1" dirty="0"/>
          </a:p>
          <a:p>
            <a:pPr marL="457200" indent="-457200" algn="l" rtl="0">
              <a:buFont typeface="Wingdings" panose="05000000000000000000" pitchFamily="2" charset="2"/>
              <a:buChar char="q"/>
            </a:pPr>
            <a:r>
              <a:rPr lang="en-US" b="1" dirty="0"/>
              <a:t>We look at the main types of functions that occur in calculus.</a:t>
            </a:r>
          </a:p>
          <a:p>
            <a:pPr algn="l"/>
            <a:endParaRPr lang="en-US"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5269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9736"/>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08: Introduction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p:sp>
        <p:nvSpPr>
          <p:cNvPr id="3" name="Subtitle 2"/>
          <p:cNvSpPr>
            <a:spLocks noGrp="1"/>
          </p:cNvSpPr>
          <p:nvPr>
            <p:ph type="subTitle" idx="1"/>
          </p:nvPr>
        </p:nvSpPr>
        <p:spPr>
          <a:xfrm>
            <a:off x="107504" y="836712"/>
            <a:ext cx="8856984" cy="5904656"/>
          </a:xfrm>
        </p:spPr>
        <p:txBody>
          <a:bodyPr/>
          <a:lstStyle/>
          <a:p>
            <a:pPr marL="457200" indent="-457200" algn="l" rtl="0">
              <a:buFont typeface="Wingdings" panose="05000000000000000000" pitchFamily="2" charset="2"/>
              <a:buChar char="q"/>
            </a:pPr>
            <a:r>
              <a:rPr lang="en-US" b="1" dirty="0"/>
              <a:t>James Stewart, </a:t>
            </a:r>
            <a:r>
              <a:rPr lang="en-US" b="1" i="1" dirty="0"/>
              <a:t>Calculus: Early Transcendentals</a:t>
            </a:r>
            <a:r>
              <a:rPr lang="en-US" b="1" dirty="0"/>
              <a:t>, 7th Edition, Brooks/ Cole 2012.</a:t>
            </a:r>
          </a:p>
          <a:p>
            <a:pPr algn="l" rtl="0"/>
            <a:endParaRPr lang="en-US" b="1" dirty="0"/>
          </a:p>
          <a:p>
            <a:pPr marL="457200" indent="-457200" algn="l" rtl="0">
              <a:buFont typeface="Wingdings" panose="05000000000000000000" pitchFamily="2" charset="2"/>
              <a:buChar char="q"/>
            </a:pPr>
            <a:r>
              <a:rPr lang="en-US" b="1" dirty="0"/>
              <a:t>Howard Anton, Irl C. Bivens and Stephen Davis, </a:t>
            </a:r>
            <a:r>
              <a:rPr lang="en-US" b="1" i="1" dirty="0"/>
              <a:t>Calculus: Early Transcendentals</a:t>
            </a:r>
            <a:r>
              <a:rPr lang="en-US" b="1" dirty="0"/>
              <a:t>, 9th Edition, John Wiley &amp; Sons, Inc. 2010.</a:t>
            </a:r>
          </a:p>
          <a:p>
            <a:pPr algn="l" rtl="0"/>
            <a:endParaRPr lang="ar-JO" b="1" dirty="0"/>
          </a:p>
          <a:p>
            <a:pPr marL="457200" indent="-457200" algn="l" rtl="0">
              <a:buFont typeface="Wingdings" panose="05000000000000000000" pitchFamily="2" charset="2"/>
              <a:buChar char="q"/>
            </a:pPr>
            <a:r>
              <a:rPr lang="en-US" b="1" dirty="0"/>
              <a:t>Salas, Etgen, and Hille,  </a:t>
            </a:r>
            <a:r>
              <a:rPr lang="en-US" b="1" i="1" dirty="0"/>
              <a:t>Calculus: One and Several Variables</a:t>
            </a:r>
            <a:r>
              <a:rPr lang="en-US" b="1" dirty="0"/>
              <a:t>, 10th Edition, John Wiley &amp; Sons, Inc. 2007.</a:t>
            </a:r>
            <a:endParaRPr lang="ar-JO" b="1" dirty="0"/>
          </a:p>
          <a:p>
            <a:pPr algn="l"/>
            <a:endParaRPr lang="en-US"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4161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9736"/>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08: Introduction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107504" y="836712"/>
                <a:ext cx="8928992" cy="5904656"/>
              </a:xfrm>
            </p:spPr>
            <p:txBody>
              <a:bodyPr>
                <a:normAutofit lnSpcReduction="10000"/>
              </a:bodyPr>
              <a:lstStyle/>
              <a:p>
                <a:pPr marL="457200" indent="-457200" algn="l" rtl="0">
                  <a:buFont typeface="Wingdings" panose="05000000000000000000" pitchFamily="2" charset="2"/>
                  <a:buChar char="q"/>
                </a:pPr>
                <a:r>
                  <a:rPr lang="en-US" b="1" dirty="0" smtClean="0"/>
                  <a:t>Functions arise whenever one quantity depends on another.</a:t>
                </a:r>
              </a:p>
              <a:p>
                <a:pPr marL="457200" indent="-457200" algn="l" rtl="0" eaLnBrk="0">
                  <a:buFont typeface="Wingdings" panose="05000000000000000000" pitchFamily="2" charset="2"/>
                  <a:buChar char="q"/>
                </a:pPr>
                <a:r>
                  <a:rPr lang="en-US" b="1" dirty="0"/>
                  <a:t>Definition: A function </a:t>
                </a:r>
                <a14:m>
                  <m:oMath xmlns:m="http://schemas.openxmlformats.org/officeDocument/2006/math">
                    <m:r>
                      <a:rPr lang="en-US" b="1" i="1" smtClean="0">
                        <a:latin typeface="Cambria Math"/>
                      </a:rPr>
                      <m:t>𝒇</m:t>
                    </m:r>
                  </m:oMath>
                </a14:m>
                <a:r>
                  <a:rPr lang="en-US" b="1" dirty="0" smtClean="0"/>
                  <a:t> </a:t>
                </a:r>
                <a:r>
                  <a:rPr lang="en-US" b="1" dirty="0"/>
                  <a:t>is a rule that assigns to each element  </a:t>
                </a:r>
                <a14:m>
                  <m:oMath xmlns:m="http://schemas.openxmlformats.org/officeDocument/2006/math">
                    <m:r>
                      <a:rPr lang="en-US" b="1" i="1" smtClean="0">
                        <a:latin typeface="Cambria Math"/>
                      </a:rPr>
                      <m:t>𝒙</m:t>
                    </m:r>
                  </m:oMath>
                </a14:m>
                <a:r>
                  <a:rPr lang="en-US" b="1" dirty="0" smtClean="0"/>
                  <a:t> </a:t>
                </a:r>
                <a:r>
                  <a:rPr lang="en-US" b="1" dirty="0"/>
                  <a:t>in a set  </a:t>
                </a:r>
                <a14:m>
                  <m:oMath xmlns:m="http://schemas.openxmlformats.org/officeDocument/2006/math">
                    <m:r>
                      <a:rPr lang="en-US" b="1" i="1" smtClean="0">
                        <a:latin typeface="Cambria Math"/>
                      </a:rPr>
                      <m:t>𝑫</m:t>
                    </m:r>
                  </m:oMath>
                </a14:m>
                <a:r>
                  <a:rPr lang="en-US" b="1" dirty="0" smtClean="0"/>
                  <a:t> </a:t>
                </a:r>
                <a:r>
                  <a:rPr lang="en-US" b="1" dirty="0"/>
                  <a:t>exactly one element called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in a set </a:t>
                </a:r>
                <a14:m>
                  <m:oMath xmlns:m="http://schemas.openxmlformats.org/officeDocument/2006/math">
                    <m:r>
                      <a:rPr lang="en-US" b="1" i="1" smtClean="0">
                        <a:latin typeface="Cambria Math"/>
                      </a:rPr>
                      <m:t>𝑬</m:t>
                    </m:r>
                  </m:oMath>
                </a14:m>
                <a:r>
                  <a:rPr lang="en-US" b="1" dirty="0"/>
                  <a:t> .</a:t>
                </a:r>
              </a:p>
              <a:p>
                <a:pPr marL="914400" lvl="1" indent="-457200" algn="l" rtl="0" eaLnBrk="0">
                  <a:buFont typeface="Wingdings" panose="05000000000000000000" pitchFamily="2" charset="2"/>
                  <a:buChar char="§"/>
                </a:pPr>
                <a:r>
                  <a:rPr lang="en-US" b="1" dirty="0"/>
                  <a:t>We usually consider functions for which the sets </a:t>
                </a:r>
                <a14:m>
                  <m:oMath xmlns:m="http://schemas.openxmlformats.org/officeDocument/2006/math">
                    <m:r>
                      <a:rPr lang="en-US" b="1" i="1">
                        <a:latin typeface="Cambria Math"/>
                      </a:rPr>
                      <m:t>𝑫</m:t>
                    </m:r>
                    <m:r>
                      <a:rPr lang="en-US" b="1" i="1">
                        <a:latin typeface="Cambria Math"/>
                      </a:rPr>
                      <m:t> </m:t>
                    </m:r>
                  </m:oMath>
                </a14:m>
                <a:r>
                  <a:rPr lang="en-US" b="1" dirty="0" smtClean="0"/>
                  <a:t> and </a:t>
                </a:r>
                <a14:m>
                  <m:oMath xmlns:m="http://schemas.openxmlformats.org/officeDocument/2006/math">
                    <m:r>
                      <a:rPr lang="en-US" b="1" i="1">
                        <a:latin typeface="Cambria Math"/>
                      </a:rPr>
                      <m:t>𝑬</m:t>
                    </m:r>
                  </m:oMath>
                </a14:m>
                <a:r>
                  <a:rPr lang="en-US" b="1" dirty="0"/>
                  <a:t> are sets of real numbers.</a:t>
                </a:r>
              </a:p>
              <a:p>
                <a:pPr marL="914400" lvl="1" indent="-457200" algn="l" rtl="0" eaLnBrk="0">
                  <a:buFont typeface="Wingdings" panose="05000000000000000000" pitchFamily="2" charset="2"/>
                  <a:buChar char="§"/>
                </a:pPr>
                <a:r>
                  <a:rPr lang="en-US" b="1" dirty="0"/>
                  <a:t>The </a:t>
                </a:r>
                <a:r>
                  <a:rPr lang="en-US" b="1" dirty="0" smtClean="0"/>
                  <a:t>set </a:t>
                </a:r>
                <a14:m>
                  <m:oMath xmlns:m="http://schemas.openxmlformats.org/officeDocument/2006/math">
                    <m:r>
                      <a:rPr lang="en-US" b="1" i="1">
                        <a:latin typeface="Cambria Math"/>
                      </a:rPr>
                      <m:t>𝑫</m:t>
                    </m:r>
                    <m:r>
                      <a:rPr lang="en-US" b="1" i="1">
                        <a:latin typeface="Cambria Math"/>
                      </a:rPr>
                      <m:t> </m:t>
                    </m:r>
                  </m:oMath>
                </a14:m>
                <a:r>
                  <a:rPr lang="en-US" b="1" dirty="0" smtClean="0"/>
                  <a:t>is </a:t>
                </a:r>
                <a:r>
                  <a:rPr lang="en-US" b="1" dirty="0"/>
                  <a:t>called the domain of the function.</a:t>
                </a:r>
              </a:p>
              <a:p>
                <a:pPr marL="914400" lvl="1" indent="-457200" algn="l" rtl="0" eaLnBrk="0">
                  <a:buFont typeface="Wingdings" panose="05000000000000000000" pitchFamily="2" charset="2"/>
                  <a:buChar char="§"/>
                </a:pPr>
                <a:r>
                  <a:rPr lang="en-US" b="1" dirty="0"/>
                  <a:t>The </a:t>
                </a:r>
                <a:r>
                  <a:rPr lang="en-US" b="1" dirty="0" smtClean="0"/>
                  <a:t>number </a:t>
                </a:r>
                <a14:m>
                  <m:oMath xmlns:m="http://schemas.openxmlformats.org/officeDocument/2006/math">
                    <m:r>
                      <a:rPr lang="en-US" b="1" i="1">
                        <a:latin typeface="Cambria Math"/>
                      </a:rPr>
                      <m:t>𝒇</m:t>
                    </m:r>
                    <m:r>
                      <a:rPr lang="en-US" b="1" i="1">
                        <a:latin typeface="Cambria Math"/>
                      </a:rPr>
                      <m:t>(</m:t>
                    </m:r>
                    <m:r>
                      <a:rPr lang="en-US" b="1" i="1">
                        <a:latin typeface="Cambria Math"/>
                      </a:rPr>
                      <m:t>𝒙</m:t>
                    </m:r>
                    <m:r>
                      <a:rPr lang="en-US" b="1" i="1">
                        <a:latin typeface="Cambria Math"/>
                      </a:rPr>
                      <m:t>)</m:t>
                    </m:r>
                  </m:oMath>
                </a14:m>
                <a:r>
                  <a:rPr lang="en-US" b="1" dirty="0"/>
                  <a:t> is the value of </a:t>
                </a:r>
                <a14:m>
                  <m:oMath xmlns:m="http://schemas.openxmlformats.org/officeDocument/2006/math">
                    <m:r>
                      <a:rPr lang="en-US" b="1" i="1">
                        <a:latin typeface="Cambria Math"/>
                      </a:rPr>
                      <m:t>𝒇</m:t>
                    </m:r>
                    <m:r>
                      <a:rPr lang="en-US" b="1" i="1">
                        <a:latin typeface="Cambria Math"/>
                      </a:rPr>
                      <m:t> </m:t>
                    </m:r>
                  </m:oMath>
                </a14:m>
                <a:r>
                  <a:rPr lang="en-US" b="1" dirty="0" smtClean="0"/>
                  <a:t>at </a:t>
                </a:r>
                <a14:m>
                  <m:oMath xmlns:m="http://schemas.openxmlformats.org/officeDocument/2006/math">
                    <m:r>
                      <a:rPr lang="en-US" b="1" i="1">
                        <a:latin typeface="Cambria Math"/>
                      </a:rPr>
                      <m:t>𝒙</m:t>
                    </m:r>
                    <m:r>
                      <a:rPr lang="en-US" b="1" i="1">
                        <a:latin typeface="Cambria Math"/>
                      </a:rPr>
                      <m:t> </m:t>
                    </m:r>
                  </m:oMath>
                </a14:m>
                <a:r>
                  <a:rPr lang="en-US" b="1" dirty="0" smtClean="0"/>
                  <a:t>and </a:t>
                </a:r>
                <a:r>
                  <a:rPr lang="en-US" b="1" dirty="0"/>
                  <a:t>is read    of   .</a:t>
                </a:r>
              </a:p>
              <a:p>
                <a:pPr marL="914400" lvl="1" indent="-457200" algn="l" rtl="0" eaLnBrk="0">
                  <a:buFont typeface="Wingdings" panose="05000000000000000000" pitchFamily="2" charset="2"/>
                  <a:buChar char="§"/>
                </a:pPr>
                <a:r>
                  <a:rPr lang="en-US" b="1" dirty="0"/>
                  <a:t>The range of </a:t>
                </a:r>
                <a14:m>
                  <m:oMath xmlns:m="http://schemas.openxmlformats.org/officeDocument/2006/math">
                    <m:r>
                      <a:rPr lang="en-US" b="1" i="1">
                        <a:latin typeface="Cambria Math"/>
                      </a:rPr>
                      <m:t>𝒇</m:t>
                    </m:r>
                    <m:r>
                      <a:rPr lang="en-US" b="1" i="1">
                        <a:latin typeface="Cambria Math"/>
                      </a:rPr>
                      <m:t> </m:t>
                    </m:r>
                  </m:oMath>
                </a14:m>
                <a:r>
                  <a:rPr lang="en-US" b="1" dirty="0" smtClean="0"/>
                  <a:t>is </a:t>
                </a:r>
                <a:r>
                  <a:rPr lang="en-US" b="1" dirty="0"/>
                  <a:t>the set of all possible values of </a:t>
                </a:r>
                <a14:m>
                  <m:oMath xmlns:m="http://schemas.openxmlformats.org/officeDocument/2006/math">
                    <m:r>
                      <a:rPr lang="en-US" b="1" i="1">
                        <a:latin typeface="Cambria Math"/>
                      </a:rPr>
                      <m:t>𝒇</m:t>
                    </m:r>
                    <m:r>
                      <a:rPr lang="en-US" b="1" i="1">
                        <a:latin typeface="Cambria Math"/>
                      </a:rPr>
                      <m:t>(</m:t>
                    </m:r>
                    <m:r>
                      <a:rPr lang="en-US" b="1" i="1">
                        <a:latin typeface="Cambria Math"/>
                      </a:rPr>
                      <m:t>𝒙</m:t>
                    </m:r>
                    <m:r>
                      <a:rPr lang="en-US" b="1" i="1">
                        <a:latin typeface="Cambria Math"/>
                      </a:rPr>
                      <m:t>)</m:t>
                    </m:r>
                  </m:oMath>
                </a14:m>
                <a:r>
                  <a:rPr lang="en-US" b="1" dirty="0"/>
                  <a:t>        as </a:t>
                </a:r>
                <a14:m>
                  <m:oMath xmlns:m="http://schemas.openxmlformats.org/officeDocument/2006/math">
                    <m:r>
                      <a:rPr lang="en-US" b="1" i="1">
                        <a:latin typeface="Cambria Math"/>
                      </a:rPr>
                      <m:t>𝒙</m:t>
                    </m:r>
                  </m:oMath>
                </a14:m>
                <a:r>
                  <a:rPr lang="en-US" b="1" dirty="0"/>
                  <a:t> </a:t>
                </a:r>
                <a:r>
                  <a:rPr lang="en-US" b="1" dirty="0" smtClean="0"/>
                  <a:t>varies </a:t>
                </a:r>
                <a:r>
                  <a:rPr lang="en-US" b="1" dirty="0"/>
                  <a:t>throughout the domain.</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107504" y="836712"/>
                <a:ext cx="8928992" cy="5904656"/>
              </a:xfrm>
              <a:blipFill rotWithShape="1">
                <a:blip r:embed="rId2"/>
                <a:stretch>
                  <a:fillRect l="-1571" t="-2167" r="-615"/>
                </a:stretch>
              </a:blipFill>
            </p:spPr>
            <p:txBody>
              <a:bodyPr/>
              <a:lstStyle/>
              <a:p>
                <a:r>
                  <a:rPr lang="en-US">
                    <a:noFill/>
                  </a:rPr>
                  <a:t> </a:t>
                </a:r>
              </a:p>
            </p:txBody>
          </p:sp>
        </mc:Fallback>
      </mc:AlternateContent>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0311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08: Introduction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107504" y="908720"/>
                <a:ext cx="8928992" cy="5832648"/>
              </a:xfrm>
            </p:spPr>
            <p:txBody>
              <a:bodyPr/>
              <a:lstStyle/>
              <a:p>
                <a:pPr marL="914400" lvl="1" indent="-457200" algn="l" rtl="0" eaLnBrk="0">
                  <a:buFont typeface="Wingdings" panose="05000000000000000000" pitchFamily="2" charset="2"/>
                  <a:buChar char="§"/>
                </a:pPr>
                <a:r>
                  <a:rPr lang="en-US" b="1" dirty="0" smtClean="0"/>
                  <a:t>A symbol that represents an arbitrary number in the domain of a function </a:t>
                </a:r>
                <a14:m>
                  <m:oMath xmlns:m="http://schemas.openxmlformats.org/officeDocument/2006/math">
                    <m:r>
                      <a:rPr lang="en-US" b="1" i="1" smtClean="0">
                        <a:latin typeface="Cambria Math"/>
                      </a:rPr>
                      <m:t>𝒇</m:t>
                    </m:r>
                  </m:oMath>
                </a14:m>
                <a:r>
                  <a:rPr lang="en-US" b="1" dirty="0" smtClean="0"/>
                  <a:t> is </a:t>
                </a:r>
                <a:r>
                  <a:rPr lang="en-US" b="1" dirty="0"/>
                  <a:t>called an independent variable.</a:t>
                </a:r>
              </a:p>
              <a:p>
                <a:pPr marL="914400" lvl="1" indent="-457200" algn="l" rtl="0" eaLnBrk="0">
                  <a:buFont typeface="Wingdings" panose="05000000000000000000" pitchFamily="2" charset="2"/>
                  <a:buChar char="§"/>
                </a:pPr>
                <a:r>
                  <a:rPr lang="en-US" b="1" dirty="0"/>
                  <a:t>A symbol that represents a number in the range of </a:t>
                </a:r>
                <a14:m>
                  <m:oMath xmlns:m="http://schemas.openxmlformats.org/officeDocument/2006/math">
                    <m:r>
                      <a:rPr lang="en-US" b="1" i="1">
                        <a:latin typeface="Cambria Math"/>
                      </a:rPr>
                      <m:t>𝒇</m:t>
                    </m:r>
                  </m:oMath>
                </a14:m>
                <a:r>
                  <a:rPr lang="en-US" b="1" dirty="0" smtClean="0"/>
                  <a:t> </a:t>
                </a:r>
                <a:r>
                  <a:rPr lang="en-US" b="1" dirty="0"/>
                  <a:t>is called a dependent variable.</a:t>
                </a:r>
              </a:p>
              <a:p>
                <a:pPr marL="457200" indent="-457200" algn="l" rtl="0" eaLnBrk="0">
                  <a:buFont typeface="Wingdings" panose="05000000000000000000" pitchFamily="2" charset="2"/>
                  <a:buChar char="q"/>
                </a:pPr>
                <a:r>
                  <a:rPr lang="en-US" b="1" dirty="0"/>
                  <a:t>Since the </a:t>
                </a:r>
                <a14:m>
                  <m:oMath xmlns:m="http://schemas.openxmlformats.org/officeDocument/2006/math">
                    <m:r>
                      <a:rPr lang="en-US" b="1" i="1" smtClean="0">
                        <a:latin typeface="Cambria Math"/>
                      </a:rPr>
                      <m:t>𝒚</m:t>
                    </m:r>
                    <m:r>
                      <a:rPr lang="en-US" b="1" i="1" smtClean="0">
                        <a:latin typeface="Cambria Math"/>
                      </a:rPr>
                      <m:t>−</m:t>
                    </m:r>
                  </m:oMath>
                </a14:m>
                <a:r>
                  <a:rPr lang="en-US" b="1" dirty="0" smtClean="0"/>
                  <a:t>coordinate </a:t>
                </a:r>
                <a:r>
                  <a:rPr lang="en-US" b="1" dirty="0"/>
                  <a:t>of any </a:t>
                </a:r>
                <a:r>
                  <a:rPr lang="en-US" b="1" dirty="0" smtClean="0"/>
                  <a:t>point </a:t>
                </a:r>
                <a14:m>
                  <m:oMath xmlns:m="http://schemas.openxmlformats.org/officeDocument/2006/math">
                    <m:r>
                      <a:rPr lang="en-US" b="1" i="1" smtClean="0">
                        <a:latin typeface="Cambria Math"/>
                      </a:rPr>
                      <m:t>(</m:t>
                    </m:r>
                    <m:r>
                      <a:rPr lang="en-US" b="1" i="1" smtClean="0">
                        <a:latin typeface="Cambria Math"/>
                      </a:rPr>
                      <m:t>𝒙</m:t>
                    </m:r>
                    <m:r>
                      <a:rPr lang="en-US" b="1" i="1" smtClean="0">
                        <a:latin typeface="Cambria Math"/>
                      </a:rPr>
                      <m:t>,</m:t>
                    </m:r>
                    <m:r>
                      <a:rPr lang="en-US" b="1" i="1" smtClean="0">
                        <a:latin typeface="Cambria Math"/>
                      </a:rPr>
                      <m:t>𝒚</m:t>
                    </m:r>
                    <m:r>
                      <a:rPr lang="en-US" b="1" i="1" smtClean="0">
                        <a:latin typeface="Cambria Math"/>
                      </a:rPr>
                      <m:t>)</m:t>
                    </m:r>
                  </m:oMath>
                </a14:m>
                <a:r>
                  <a:rPr lang="en-US" b="1" dirty="0" smtClean="0"/>
                  <a:t> </a:t>
                </a:r>
                <a:r>
                  <a:rPr lang="en-US" b="1" dirty="0"/>
                  <a:t>on the graph </a:t>
                </a:r>
                <a:r>
                  <a:rPr lang="en-US" b="1" dirty="0" smtClean="0"/>
                  <a:t>is </a:t>
                </a:r>
                <a14:m>
                  <m:oMath xmlns:m="http://schemas.openxmlformats.org/officeDocument/2006/math">
                    <m:r>
                      <a:rPr lang="en-US" b="1" i="1" smtClean="0">
                        <a:latin typeface="Cambria Math"/>
                      </a:rPr>
                      <m:t>𝒚</m:t>
                    </m:r>
                    <m:r>
                      <a:rPr lang="en-US" b="1" i="1" smtClean="0">
                        <a:latin typeface="Cambria Math"/>
                      </a:rPr>
                      <m:t>=</m:t>
                    </m:r>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 we can read the value of </a:t>
                </a:r>
                <a14:m>
                  <m:oMath xmlns:m="http://schemas.openxmlformats.org/officeDocument/2006/math">
                    <m:r>
                      <a:rPr lang="en-US" b="1" i="1">
                        <a:latin typeface="Cambria Math"/>
                      </a:rPr>
                      <m:t>𝒇</m:t>
                    </m:r>
                    <m:r>
                      <a:rPr lang="en-US" b="1" i="1">
                        <a:latin typeface="Cambria Math"/>
                      </a:rPr>
                      <m:t>(</m:t>
                    </m:r>
                    <m:r>
                      <a:rPr lang="en-US" b="1" i="1">
                        <a:latin typeface="Cambria Math"/>
                      </a:rPr>
                      <m:t>𝒙</m:t>
                    </m:r>
                    <m:r>
                      <a:rPr lang="en-US" b="1" i="1">
                        <a:latin typeface="Cambria Math"/>
                      </a:rPr>
                      <m:t>)</m:t>
                    </m:r>
                  </m:oMath>
                </a14:m>
                <a:r>
                  <a:rPr lang="en-US" b="1" dirty="0"/>
                  <a:t> </a:t>
                </a:r>
                <a:r>
                  <a:rPr lang="en-US" b="1" dirty="0" smtClean="0"/>
                  <a:t>from </a:t>
                </a:r>
                <a:r>
                  <a:rPr lang="en-US" b="1" dirty="0"/>
                  <a:t>the graph as being the height of the graph above the point </a:t>
                </a:r>
                <a14:m>
                  <m:oMath xmlns:m="http://schemas.openxmlformats.org/officeDocument/2006/math">
                    <m:r>
                      <a:rPr lang="en-US" b="1" i="1" smtClean="0">
                        <a:latin typeface="Cambria Math"/>
                      </a:rPr>
                      <m:t>𝒙</m:t>
                    </m:r>
                  </m:oMath>
                </a14:m>
                <a:r>
                  <a:rPr lang="en-US" b="1" dirty="0"/>
                  <a:t> .</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107504" y="908720"/>
                <a:ext cx="8928992" cy="5832648"/>
              </a:xfrm>
              <a:blipFill rotWithShape="1">
                <a:blip r:embed="rId2"/>
                <a:stretch>
                  <a:fillRect l="-1571" t="-940" r="-888"/>
                </a:stretch>
              </a:blipFill>
            </p:spPr>
            <p:txBody>
              <a:bodyPr/>
              <a:lstStyle/>
              <a:p>
                <a:r>
                  <a:rPr lang="en-US">
                    <a:noFill/>
                  </a:rPr>
                  <a:t> </a:t>
                </a:r>
              </a:p>
            </p:txBody>
          </p:sp>
        </mc:Fallback>
      </mc:AlternateContent>
      <p:pic>
        <p:nvPicPr>
          <p:cNvPr id="4" name="Picture 3" descr="Picture1.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4860032" y="4798656"/>
            <a:ext cx="2625728" cy="1956816"/>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3860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6632"/>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08: Introduction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107504" y="908720"/>
                <a:ext cx="8928992" cy="5832648"/>
              </a:xfrm>
            </p:spPr>
            <p:txBody>
              <a:bodyPr/>
              <a:lstStyle/>
              <a:p>
                <a:pPr marL="457200" indent="-457200" algn="l" rtl="0" eaLnBrk="0">
                  <a:buFont typeface="Wingdings" panose="05000000000000000000" pitchFamily="2" charset="2"/>
                  <a:buChar char="q"/>
                </a:pPr>
                <a:r>
                  <a:rPr lang="en-US" b="1" dirty="0" smtClean="0"/>
                  <a:t>The graph of </a:t>
                </a:r>
                <a14:m>
                  <m:oMath xmlns:m="http://schemas.openxmlformats.org/officeDocument/2006/math">
                    <m:r>
                      <a:rPr lang="en-US" b="1" i="1">
                        <a:latin typeface="Cambria Math"/>
                      </a:rPr>
                      <m:t>𝒇</m:t>
                    </m:r>
                  </m:oMath>
                </a14:m>
                <a:r>
                  <a:rPr lang="en-US" b="1" dirty="0" smtClean="0"/>
                  <a:t> </a:t>
                </a:r>
                <a:r>
                  <a:rPr lang="en-US" b="1" dirty="0"/>
                  <a:t>also allows us to picture the domain of </a:t>
                </a:r>
                <a14:m>
                  <m:oMath xmlns:m="http://schemas.openxmlformats.org/officeDocument/2006/math">
                    <m:r>
                      <a:rPr lang="en-US" b="1" i="1">
                        <a:latin typeface="Cambria Math"/>
                      </a:rPr>
                      <m:t>𝒇</m:t>
                    </m:r>
                  </m:oMath>
                </a14:m>
                <a:r>
                  <a:rPr lang="en-US" b="1" dirty="0" smtClean="0"/>
                  <a:t> </a:t>
                </a:r>
                <a:r>
                  <a:rPr lang="en-US" b="1" dirty="0"/>
                  <a:t>on the </a:t>
                </a:r>
                <a14:m>
                  <m:oMath xmlns:m="http://schemas.openxmlformats.org/officeDocument/2006/math">
                    <m:r>
                      <a:rPr lang="en-US" b="1" i="1" smtClean="0">
                        <a:latin typeface="Cambria Math"/>
                      </a:rPr>
                      <m:t>𝒙</m:t>
                    </m:r>
                    <m:r>
                      <a:rPr lang="en-US" b="1" i="1" smtClean="0">
                        <a:latin typeface="Cambria Math"/>
                      </a:rPr>
                      <m:t>−</m:t>
                    </m:r>
                  </m:oMath>
                </a14:m>
                <a:r>
                  <a:rPr lang="en-US" b="1" dirty="0"/>
                  <a:t>axis and its range on the </a:t>
                </a:r>
                <a14:m>
                  <m:oMath xmlns:m="http://schemas.openxmlformats.org/officeDocument/2006/math">
                    <m:r>
                      <a:rPr lang="en-US" b="1" i="1" smtClean="0">
                        <a:latin typeface="Cambria Math"/>
                      </a:rPr>
                      <m:t>𝒚</m:t>
                    </m:r>
                    <m:r>
                      <a:rPr lang="en-US" b="1" i="1" smtClean="0">
                        <a:latin typeface="Cambria Math"/>
                      </a:rPr>
                      <m:t>−</m:t>
                    </m:r>
                  </m:oMath>
                </a14:m>
                <a:r>
                  <a:rPr lang="en-US" b="1" dirty="0"/>
                  <a:t>axis.</a:t>
                </a:r>
              </a:p>
              <a:p>
                <a:pPr algn="l" rtl="0"/>
                <a:endParaRPr lang="en-US" b="1" dirty="0"/>
              </a:p>
              <a:p>
                <a:pPr algn="l" rtl="0"/>
                <a:endParaRPr lang="en-US" b="1" dirty="0"/>
              </a:p>
              <a:p>
                <a:pPr marL="457200" indent="-457200" algn="l" rtl="0" eaLnBrk="0">
                  <a:buFont typeface="Wingdings" panose="05000000000000000000" pitchFamily="2" charset="2"/>
                  <a:buChar char="q"/>
                </a:pPr>
                <a:endParaRPr lang="en-US" b="1" dirty="0" smtClean="0"/>
              </a:p>
              <a:p>
                <a:pPr marL="457200" indent="-457200" algn="l" rtl="0" eaLnBrk="0">
                  <a:buFont typeface="Wingdings" panose="05000000000000000000" pitchFamily="2" charset="2"/>
                  <a:buChar char="q"/>
                </a:pPr>
                <a:r>
                  <a:rPr lang="en-US" b="1" dirty="0" smtClean="0"/>
                  <a:t>Example</a:t>
                </a:r>
                <a:r>
                  <a:rPr lang="en-US" b="1" dirty="0"/>
                  <a:t>: The graph of a function </a:t>
                </a:r>
                <a14:m>
                  <m:oMath xmlns:m="http://schemas.openxmlformats.org/officeDocument/2006/math">
                    <m:r>
                      <a:rPr lang="en-US" b="1" i="1">
                        <a:latin typeface="Cambria Math"/>
                      </a:rPr>
                      <m:t>𝒇</m:t>
                    </m:r>
                  </m:oMath>
                </a14:m>
                <a:r>
                  <a:rPr lang="en-US" b="1" dirty="0" smtClean="0"/>
                  <a:t> </a:t>
                </a:r>
                <a:r>
                  <a:rPr lang="en-US" b="1" dirty="0"/>
                  <a:t>is shown in the figure (in the next slide).</a:t>
                </a:r>
              </a:p>
              <a:p>
                <a:pPr marL="880110" lvl="1" indent="-514350" algn="l" rtl="0" eaLnBrk="0">
                  <a:buFont typeface="+mj-lt"/>
                  <a:buAutoNum type="arabicPeriod"/>
                </a:pPr>
                <a:r>
                  <a:rPr lang="en-US" b="1" dirty="0"/>
                  <a:t>Find the values of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𝟏</m:t>
                    </m:r>
                    <m:r>
                      <a:rPr lang="en-US" b="1" i="1" smtClean="0">
                        <a:latin typeface="Cambria Math"/>
                      </a:rPr>
                      <m:t>)</m:t>
                    </m:r>
                  </m:oMath>
                </a14:m>
                <a:r>
                  <a:rPr lang="en-US" b="1" dirty="0" smtClean="0"/>
                  <a:t> </a:t>
                </a:r>
                <a:r>
                  <a:rPr lang="en-US" b="1" dirty="0"/>
                  <a:t>and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𝟕</m:t>
                    </m:r>
                    <m:r>
                      <a:rPr lang="en-US" b="1" i="1" smtClean="0">
                        <a:latin typeface="Cambria Math"/>
                      </a:rPr>
                      <m:t>)</m:t>
                    </m:r>
                  </m:oMath>
                </a14:m>
                <a:r>
                  <a:rPr lang="en-US" b="1" dirty="0"/>
                  <a:t> .</a:t>
                </a:r>
              </a:p>
              <a:p>
                <a:pPr marL="880110" lvl="1" indent="-514350" algn="l" rtl="0" eaLnBrk="0">
                  <a:buFont typeface="+mj-lt"/>
                  <a:buAutoNum type="arabicPeriod"/>
                </a:pPr>
                <a:r>
                  <a:rPr lang="en-US" b="1" dirty="0"/>
                  <a:t>What are the domain and range of </a:t>
                </a:r>
                <a14:m>
                  <m:oMath xmlns:m="http://schemas.openxmlformats.org/officeDocument/2006/math">
                    <m:r>
                      <a:rPr lang="en-US" b="1" i="1">
                        <a:latin typeface="Cambria Math"/>
                      </a:rPr>
                      <m:t>𝒇</m:t>
                    </m:r>
                    <m:r>
                      <a:rPr lang="en-US" b="1" i="1">
                        <a:latin typeface="Cambria Math"/>
                      </a:rPr>
                      <m:t> </m:t>
                    </m:r>
                  </m:oMath>
                </a14:m>
                <a:r>
                  <a:rPr lang="en-US" b="1" dirty="0" smtClean="0"/>
                  <a:t>?</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107504" y="908720"/>
                <a:ext cx="8928992" cy="5832648"/>
              </a:xfrm>
              <a:blipFill rotWithShape="1">
                <a:blip r:embed="rId2"/>
                <a:stretch>
                  <a:fillRect l="-1571" t="-1254"/>
                </a:stretch>
              </a:blipFill>
            </p:spPr>
            <p:txBody>
              <a:bodyPr/>
              <a:lstStyle/>
              <a:p>
                <a:r>
                  <a:rPr lang="en-US">
                    <a:noFill/>
                  </a:rPr>
                  <a:t> </a:t>
                </a:r>
              </a:p>
            </p:txBody>
          </p:sp>
        </mc:Fallback>
      </mc:AlternateContent>
      <p:pic>
        <p:nvPicPr>
          <p:cNvPr id="4" name="Picture 3" descr="Picture2.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3347864" y="2132856"/>
            <a:ext cx="2822448" cy="1874673"/>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2197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6632"/>
            <a:ext cx="77724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08: Introduction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107504" y="908720"/>
                <a:ext cx="8928992" cy="5832648"/>
              </a:xfrm>
            </p:spPr>
            <p:txBody>
              <a:bodyPr>
                <a:normAutofit lnSpcReduction="10000"/>
              </a:bodyPr>
              <a:lstStyle/>
              <a:p>
                <a:pPr algn="l" rtl="0"/>
                <a:endParaRPr lang="en-US" b="1" dirty="0" smtClean="0"/>
              </a:p>
              <a:p>
                <a:pPr algn="l" rtl="0"/>
                <a:endParaRPr lang="en-US" b="1" dirty="0"/>
              </a:p>
              <a:p>
                <a:pPr algn="l" rtl="0"/>
                <a:endParaRPr lang="en-US" sz="4000" b="1" dirty="0"/>
              </a:p>
              <a:p>
                <a:pPr marL="457200" indent="-457200" algn="l" rtl="0">
                  <a:buFont typeface="Wingdings" panose="05000000000000000000" pitchFamily="2" charset="2"/>
                  <a:buChar char="q"/>
                </a:pPr>
                <a:r>
                  <a:rPr lang="en-US" b="1" dirty="0"/>
                  <a:t>Solution:</a:t>
                </a:r>
              </a:p>
              <a:p>
                <a:pPr marL="880110" lvl="1" indent="-514350" algn="l" rtl="0" eaLnBrk="0">
                  <a:buFont typeface="+mj-lt"/>
                  <a:buAutoNum type="arabicPeriod"/>
                </a:pPr>
                <a:r>
                  <a:rPr lang="en-US" b="1" dirty="0"/>
                  <a:t>We see from the figure that the point </a:t>
                </a:r>
                <a14:m>
                  <m:oMath xmlns:m="http://schemas.openxmlformats.org/officeDocument/2006/math">
                    <m:r>
                      <a:rPr lang="en-US" b="1" i="1" smtClean="0">
                        <a:latin typeface="Cambria Math"/>
                      </a:rPr>
                      <m:t>(</m:t>
                    </m:r>
                    <m:r>
                      <a:rPr lang="en-US" b="1" i="1" smtClean="0">
                        <a:latin typeface="Cambria Math"/>
                      </a:rPr>
                      <m:t>𝟏</m:t>
                    </m:r>
                    <m:r>
                      <a:rPr lang="en-US" b="1" i="1" smtClean="0">
                        <a:latin typeface="Cambria Math"/>
                      </a:rPr>
                      <m:t>,</m:t>
                    </m:r>
                    <m:r>
                      <a:rPr lang="en-US" b="1" i="1" smtClean="0">
                        <a:latin typeface="Cambria Math"/>
                      </a:rPr>
                      <m:t>𝟑</m:t>
                    </m:r>
                    <m:r>
                      <a:rPr lang="en-US" b="1" i="1" smtClean="0">
                        <a:latin typeface="Cambria Math"/>
                      </a:rPr>
                      <m:t>)</m:t>
                    </m:r>
                  </m:oMath>
                </a14:m>
                <a:r>
                  <a:rPr lang="en-US" b="1" dirty="0" smtClean="0"/>
                  <a:t> </a:t>
                </a:r>
                <a:r>
                  <a:rPr lang="en-US" b="1" dirty="0"/>
                  <a:t>lies on the graph </a:t>
                </a:r>
                <a:r>
                  <a:rPr lang="en-US" b="1" dirty="0" smtClean="0"/>
                  <a:t>of </a:t>
                </a:r>
                <a14:m>
                  <m:oMath xmlns:m="http://schemas.openxmlformats.org/officeDocument/2006/math">
                    <m:r>
                      <a:rPr lang="en-US" b="1" i="1" smtClean="0">
                        <a:solidFill>
                          <a:srgbClr val="FFFF00"/>
                        </a:solidFill>
                        <a:latin typeface="Cambria Math"/>
                      </a:rPr>
                      <m:t>𝒇</m:t>
                    </m:r>
                  </m:oMath>
                </a14:m>
                <a:r>
                  <a:rPr lang="en-US" b="1" dirty="0"/>
                  <a:t> , so the value of </a:t>
                </a:r>
                <a14:m>
                  <m:oMath xmlns:m="http://schemas.openxmlformats.org/officeDocument/2006/math">
                    <m:r>
                      <a:rPr lang="en-US" b="1" i="1" smtClean="0">
                        <a:solidFill>
                          <a:srgbClr val="FFFF00"/>
                        </a:solidFill>
                        <a:latin typeface="Cambria Math"/>
                      </a:rPr>
                      <m:t>𝒇</m:t>
                    </m:r>
                    <m:r>
                      <a:rPr lang="en-US" b="1" i="1">
                        <a:latin typeface="Cambria Math"/>
                      </a:rPr>
                      <m:t> </m:t>
                    </m:r>
                  </m:oMath>
                </a14:m>
                <a:r>
                  <a:rPr lang="en-US" b="1" dirty="0" smtClean="0"/>
                  <a:t> at 1 is </a:t>
                </a:r>
                <a14:m>
                  <m:oMath xmlns:m="http://schemas.openxmlformats.org/officeDocument/2006/math">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𝟏</m:t>
                        </m:r>
                      </m:e>
                    </m:d>
                    <m:r>
                      <a:rPr lang="en-US" b="1" i="1" smtClean="0">
                        <a:solidFill>
                          <a:srgbClr val="FFFF00"/>
                        </a:solidFill>
                        <a:latin typeface="Cambria Math"/>
                      </a:rPr>
                      <m:t>=</m:t>
                    </m:r>
                    <m:r>
                      <a:rPr lang="en-US" b="1" i="1" smtClean="0">
                        <a:solidFill>
                          <a:srgbClr val="FFFF00"/>
                        </a:solidFill>
                        <a:latin typeface="Cambria Math"/>
                      </a:rPr>
                      <m:t>𝟑</m:t>
                    </m:r>
                  </m:oMath>
                </a14:m>
                <a:r>
                  <a:rPr lang="en-US" b="1" dirty="0" smtClean="0"/>
                  <a:t>. </a:t>
                </a:r>
                <a:r>
                  <a:rPr lang="en-US" b="1" dirty="0"/>
                  <a:t>When </a:t>
                </a:r>
                <a14:m>
                  <m:oMath xmlns:m="http://schemas.openxmlformats.org/officeDocument/2006/math">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𝟕</m:t>
                    </m:r>
                  </m:oMath>
                </a14:m>
                <a:r>
                  <a:rPr lang="en-US" b="1" dirty="0"/>
                  <a:t>, the graph lies on </a:t>
                </a:r>
                <a:r>
                  <a:rPr lang="en-US" b="1" dirty="0" smtClean="0"/>
                  <a:t>the </a:t>
                </a:r>
                <a14:m>
                  <m:oMath xmlns:m="http://schemas.openxmlformats.org/officeDocument/2006/math">
                    <m:r>
                      <a:rPr lang="en-US" b="1" i="1" smtClean="0">
                        <a:latin typeface="Cambria Math"/>
                      </a:rPr>
                      <m:t>𝒙</m:t>
                    </m:r>
                    <m:r>
                      <a:rPr lang="en-US" b="1" i="1" smtClean="0">
                        <a:latin typeface="Cambria Math"/>
                      </a:rPr>
                      <m:t>−</m:t>
                    </m:r>
                  </m:oMath>
                </a14:m>
                <a:r>
                  <a:rPr lang="en-US" b="1" dirty="0"/>
                  <a:t>axis, so we say that </a:t>
                </a:r>
                <a14:m>
                  <m:oMath xmlns:m="http://schemas.openxmlformats.org/officeDocument/2006/math">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𝟕</m:t>
                        </m:r>
                      </m:e>
                    </m:d>
                    <m:r>
                      <a:rPr lang="en-US" b="1" i="1" smtClean="0">
                        <a:solidFill>
                          <a:srgbClr val="FFFF00"/>
                        </a:solidFill>
                        <a:latin typeface="Cambria Math"/>
                      </a:rPr>
                      <m:t>=</m:t>
                    </m:r>
                    <m:r>
                      <a:rPr lang="en-US" b="1" i="1" smtClean="0">
                        <a:solidFill>
                          <a:srgbClr val="FFFF00"/>
                        </a:solidFill>
                        <a:latin typeface="Cambria Math"/>
                      </a:rPr>
                      <m:t>𝟎</m:t>
                    </m:r>
                  </m:oMath>
                </a14:m>
                <a:r>
                  <a:rPr lang="en-US" b="1" dirty="0"/>
                  <a:t>.</a:t>
                </a:r>
              </a:p>
              <a:p>
                <a:pPr marL="880110" lvl="1" indent="-514350" algn="l" rtl="0" eaLnBrk="0">
                  <a:buFont typeface="+mj-lt"/>
                  <a:buAutoNum type="arabicPeriod"/>
                </a:pPr>
                <a:r>
                  <a:rPr lang="en-US" b="1" dirty="0"/>
                  <a:t>We see that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is defined when </a:t>
                </a:r>
                <a14:m>
                  <m:oMath xmlns:m="http://schemas.openxmlformats.org/officeDocument/2006/math">
                    <m:r>
                      <a:rPr lang="en-US" b="1" i="1" smtClean="0">
                        <a:solidFill>
                          <a:srgbClr val="FFFF00"/>
                        </a:solidFill>
                        <a:latin typeface="Cambria Math"/>
                      </a:rPr>
                      <m:t>𝟎</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𝟕</m:t>
                    </m:r>
                  </m:oMath>
                </a14:m>
                <a:r>
                  <a:rPr lang="en-US" b="1" dirty="0"/>
                  <a:t>, so the domain </a:t>
                </a:r>
                <a:r>
                  <a:rPr lang="en-US" b="1" dirty="0" smtClean="0"/>
                  <a:t>of</a:t>
                </a:r>
                <a:r>
                  <a:rPr lang="en-US" b="1" dirty="0" smtClean="0">
                    <a:solidFill>
                      <a:srgbClr val="FFFF00"/>
                    </a:solidFill>
                  </a:rPr>
                  <a:t> </a:t>
                </a:r>
                <a14:m>
                  <m:oMath xmlns:m="http://schemas.openxmlformats.org/officeDocument/2006/math">
                    <m:r>
                      <a:rPr lang="en-US" b="1" i="1">
                        <a:solidFill>
                          <a:srgbClr val="FFFF00"/>
                        </a:solidFill>
                        <a:latin typeface="Cambria Math"/>
                      </a:rPr>
                      <m:t>𝒇</m:t>
                    </m:r>
                    <m:r>
                      <a:rPr lang="en-US" b="1" i="1">
                        <a:solidFill>
                          <a:srgbClr val="FFFF00"/>
                        </a:solidFill>
                        <a:latin typeface="Cambria Math"/>
                      </a:rPr>
                      <m:t> </m:t>
                    </m:r>
                  </m:oMath>
                </a14:m>
                <a:r>
                  <a:rPr lang="en-US" b="1" dirty="0" smtClean="0"/>
                  <a:t>is </a:t>
                </a:r>
                <a:r>
                  <a:rPr lang="en-US" b="1" dirty="0"/>
                  <a:t>the closed interval </a:t>
                </a:r>
                <a14:m>
                  <m:oMath xmlns:m="http://schemas.openxmlformats.org/officeDocument/2006/math">
                    <m:r>
                      <a:rPr lang="en-US" b="1" i="1" smtClean="0">
                        <a:solidFill>
                          <a:srgbClr val="FFFF00"/>
                        </a:solidFill>
                        <a:latin typeface="Cambria Math"/>
                      </a:rPr>
                      <m:t>[</m:t>
                    </m:r>
                    <m:r>
                      <a:rPr lang="en-US" b="1" i="1" smtClean="0">
                        <a:solidFill>
                          <a:srgbClr val="FFFF00"/>
                        </a:solidFill>
                        <a:latin typeface="Cambria Math"/>
                      </a:rPr>
                      <m:t>𝟎</m:t>
                    </m:r>
                    <m:r>
                      <a:rPr lang="en-US" b="1" i="1" smtClean="0">
                        <a:solidFill>
                          <a:srgbClr val="FFFF00"/>
                        </a:solidFill>
                        <a:latin typeface="Cambria Math"/>
                      </a:rPr>
                      <m:t>,</m:t>
                    </m:r>
                    <m:r>
                      <a:rPr lang="en-US" b="1" i="1" smtClean="0">
                        <a:solidFill>
                          <a:srgbClr val="FFFF00"/>
                        </a:solidFill>
                        <a:latin typeface="Cambria Math"/>
                      </a:rPr>
                      <m:t>𝟕</m:t>
                    </m:r>
                    <m:r>
                      <a:rPr lang="en-US" b="1" i="1" smtClean="0">
                        <a:solidFill>
                          <a:srgbClr val="FFFF00"/>
                        </a:solidFill>
                        <a:latin typeface="Cambria Math"/>
                      </a:rPr>
                      <m:t>]</m:t>
                    </m:r>
                  </m:oMath>
                </a14:m>
                <a:r>
                  <a:rPr lang="en-US" b="1" dirty="0">
                    <a:solidFill>
                      <a:schemeClr val="tx1"/>
                    </a:solidFill>
                  </a:rPr>
                  <a:t>.</a:t>
                </a:r>
                <a:r>
                  <a:rPr lang="en-US" b="1" dirty="0">
                    <a:solidFill>
                      <a:srgbClr val="FFFF00"/>
                    </a:solidFill>
                  </a:rPr>
                  <a:t> </a:t>
                </a:r>
                <a:r>
                  <a:rPr lang="en-US" b="1" dirty="0"/>
                  <a:t>Notice that  </a:t>
                </a:r>
                <a:r>
                  <a:rPr lang="en-US" b="1" dirty="0">
                    <a:solidFill>
                      <a:srgbClr val="FFFF00"/>
                    </a:solidFill>
                  </a:rPr>
                  <a:t> </a:t>
                </a:r>
                <a14:m>
                  <m:oMath xmlns:m="http://schemas.openxmlformats.org/officeDocument/2006/math">
                    <m:r>
                      <a:rPr lang="en-US" b="1" i="1">
                        <a:solidFill>
                          <a:srgbClr val="FFFF00"/>
                        </a:solidFill>
                        <a:latin typeface="Cambria Math"/>
                      </a:rPr>
                      <m:t>𝒇</m:t>
                    </m:r>
                    <m:r>
                      <a:rPr lang="en-US" b="1" i="1">
                        <a:solidFill>
                          <a:srgbClr val="FFFF00"/>
                        </a:solidFill>
                        <a:latin typeface="Cambria Math"/>
                      </a:rPr>
                      <m:t> </m:t>
                    </m:r>
                  </m:oMath>
                </a14:m>
                <a:r>
                  <a:rPr lang="en-US" b="1" dirty="0" smtClean="0"/>
                  <a:t>takes </a:t>
                </a:r>
                <a:r>
                  <a:rPr lang="en-US" b="1" dirty="0"/>
                  <a:t>on all values from </a:t>
                </a:r>
                <a14:m>
                  <m:oMath xmlns:m="http://schemas.openxmlformats.org/officeDocument/2006/math">
                    <m:r>
                      <a:rPr lang="en-US" b="1" i="1" smtClean="0">
                        <a:latin typeface="Cambria Math"/>
                      </a:rPr>
                      <m:t>−</m:t>
                    </m:r>
                    <m:r>
                      <a:rPr lang="en-US" b="1" i="1" smtClean="0">
                        <a:latin typeface="Cambria Math"/>
                      </a:rPr>
                      <m:t>𝟐</m:t>
                    </m:r>
                  </m:oMath>
                </a14:m>
                <a:r>
                  <a:rPr lang="en-US" b="1" dirty="0" smtClean="0"/>
                  <a:t> to </a:t>
                </a:r>
                <a14:m>
                  <m:oMath xmlns:m="http://schemas.openxmlformats.org/officeDocument/2006/math">
                    <m:r>
                      <a:rPr lang="en-US" b="1" i="1" smtClean="0">
                        <a:latin typeface="Cambria Math"/>
                      </a:rPr>
                      <m:t>𝟒</m:t>
                    </m:r>
                  </m:oMath>
                </a14:m>
                <a:r>
                  <a:rPr lang="en-US" b="1" dirty="0"/>
                  <a:t> </a:t>
                </a:r>
                <a:endParaRPr lang="en-US" b="1" dirty="0" smtClean="0"/>
              </a:p>
              <a:p>
                <a:pPr marL="365760" lvl="1" algn="l" rtl="0" eaLnBrk="0"/>
                <a:r>
                  <a:rPr lang="en-US" b="1" dirty="0"/>
                  <a:t> </a:t>
                </a:r>
                <a:r>
                  <a:rPr lang="en-US" b="1" dirty="0" smtClean="0"/>
                  <a:t>  </a:t>
                </a:r>
                <a:r>
                  <a:rPr lang="en-US" b="1" dirty="0" smtClean="0"/>
                  <a:t>so </a:t>
                </a:r>
                <a:r>
                  <a:rPr lang="en-US" b="1" dirty="0"/>
                  <a:t>the range of </a:t>
                </a:r>
                <a14:m>
                  <m:oMath xmlns:m="http://schemas.openxmlformats.org/officeDocument/2006/math">
                    <m:r>
                      <a:rPr lang="en-US" b="1" i="1">
                        <a:solidFill>
                          <a:srgbClr val="FFFF00"/>
                        </a:solidFill>
                        <a:latin typeface="Cambria Math"/>
                      </a:rPr>
                      <m:t>𝒇</m:t>
                    </m:r>
                  </m:oMath>
                </a14:m>
                <a:r>
                  <a:rPr lang="en-US" b="1" dirty="0" smtClean="0"/>
                  <a:t> is </a:t>
                </a:r>
                <a:r>
                  <a:rPr lang="en-US" b="1" dirty="0"/>
                  <a:t>the closed interval </a:t>
                </a:r>
                <a14:m>
                  <m:oMath xmlns:m="http://schemas.openxmlformats.org/officeDocument/2006/math">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m:t>
                    </m:r>
                    <m:r>
                      <a:rPr lang="en-US" b="1" i="1" smtClean="0">
                        <a:solidFill>
                          <a:srgbClr val="FFFF00"/>
                        </a:solidFill>
                        <a:latin typeface="Cambria Math"/>
                      </a:rPr>
                      <m:t>𝟒</m:t>
                    </m:r>
                    <m:r>
                      <a:rPr lang="en-US" b="1" i="1" smtClean="0">
                        <a:solidFill>
                          <a:srgbClr val="FFFF00"/>
                        </a:solidFill>
                        <a:latin typeface="Cambria Math"/>
                      </a:rPr>
                      <m:t>]</m:t>
                    </m:r>
                  </m:oMath>
                </a14:m>
                <a:r>
                  <a:rPr lang="en-US" b="1" dirty="0"/>
                  <a:t> .</a:t>
                </a:r>
                <a:endParaRPr lang="ar-JO" b="1" dirty="0"/>
              </a:p>
              <a:p>
                <a:pPr algn="l"/>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107504" y="908720"/>
                <a:ext cx="8928992" cy="5832648"/>
              </a:xfrm>
              <a:blipFill rotWithShape="1">
                <a:blip r:embed="rId2"/>
                <a:stretch>
                  <a:fillRect l="-1571" r="-1913"/>
                </a:stretch>
              </a:blipFill>
            </p:spPr>
            <p:txBody>
              <a:bodyPr/>
              <a:lstStyle/>
              <a:p>
                <a:r>
                  <a:rPr lang="en-US">
                    <a:noFill/>
                  </a:rPr>
                  <a:t> </a:t>
                </a:r>
              </a:p>
            </p:txBody>
          </p:sp>
        </mc:Fallback>
      </mc:AlternateContent>
      <p:pic>
        <p:nvPicPr>
          <p:cNvPr id="4" name="Picture 3" descr="Picture3.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4067944" y="1124744"/>
            <a:ext cx="2152029" cy="1728216"/>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9759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178698"/>
          </a:xfrm>
        </p:spPr>
        <p:txBody>
          <a:bodyPr>
            <a:normAutofit/>
          </a:bodyPr>
          <a:lstStyle/>
          <a:p>
            <a:r>
              <a:rPr lang="en-US" sz="5400" b="1" dirty="0">
                <a:solidFill>
                  <a:srgbClr val="FF0000"/>
                </a:solidFill>
              </a:rPr>
              <a:t>Thank you for your Attention </a:t>
            </a:r>
            <a:r>
              <a:rPr lang="ar-JO" sz="5400" b="1" dirty="0">
                <a:solidFill>
                  <a:schemeClr val="bg1"/>
                </a:solidFill>
              </a:rPr>
              <a:t> </a:t>
            </a:r>
            <a:r>
              <a:rPr lang="ar-SA" sz="5400" b="1" dirty="0">
                <a:solidFill>
                  <a:schemeClr val="bg1"/>
                </a:solidFill>
              </a:rPr>
              <a:t/>
            </a:r>
            <a:br>
              <a:rPr lang="ar-SA" sz="5400" b="1" dirty="0">
                <a:solidFill>
                  <a:schemeClr val="bg1"/>
                </a:solidFill>
              </a:rPr>
            </a:br>
            <a:endParaRPr lang="en-US" sz="5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3501008"/>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108062"/>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323</Words>
  <Application>Microsoft Office PowerPoint</Application>
  <PresentationFormat>On-screen Show (4:3)</PresentationFormat>
  <Paragraphs>40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سمة Office</vt:lpstr>
      <vt:lpstr>Session Two Functions</vt:lpstr>
      <vt:lpstr> Sequence 08: Introduction (Part 1)  </vt:lpstr>
      <vt:lpstr> Sequence 08: Introduction (Part 1)  </vt:lpstr>
      <vt:lpstr> Sequence 08: Introduction (Part 1)  </vt:lpstr>
      <vt:lpstr> Sequence 08: Introduction (Part 1)  </vt:lpstr>
      <vt:lpstr> Sequence 08: Introduction (Part 1)  </vt:lpstr>
      <vt:lpstr> Sequence 08: Introduction (Part 1)  </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Two Functions</dc:title>
  <dc:creator>LAB-827</dc:creator>
  <cp:lastModifiedBy>LAB-827</cp:lastModifiedBy>
  <cp:revision>5</cp:revision>
  <dcterms:created xsi:type="dcterms:W3CDTF">2016-03-30T05:05:14Z</dcterms:created>
  <dcterms:modified xsi:type="dcterms:W3CDTF">2016-04-12T05:30:08Z</dcterms:modified>
</cp:coreProperties>
</file>