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060432" cy="252028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Session Two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290864"/>
            <a:ext cx="7376864" cy="2567136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FFFF00"/>
              </a:solidFill>
            </a:endParaRPr>
          </a:p>
          <a:p>
            <a:r>
              <a:rPr lang="en-US" sz="4400" b="1" dirty="0">
                <a:solidFill>
                  <a:srgbClr val="FFFF00"/>
                </a:solidFill>
              </a:rPr>
              <a:t>Sequence 17: Exponential and Logarithmic Functions (Part I)</a:t>
            </a:r>
            <a:endParaRPr lang="ar-JO" sz="4400" b="1" dirty="0">
              <a:solidFill>
                <a:srgbClr val="FFFF00"/>
              </a:solidFill>
            </a:endParaRPr>
          </a:p>
          <a:p>
            <a:endParaRPr lang="en-US" sz="4400" b="1" dirty="0" smtClean="0">
              <a:solidFill>
                <a:srgbClr val="FFFF00"/>
              </a:solidFill>
            </a:endParaRPr>
          </a:p>
          <a:p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4036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79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87444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Thank you for your Attention </a:t>
            </a:r>
            <a:r>
              <a:rPr lang="ar-JO" sz="5400" b="1" dirty="0">
                <a:solidFill>
                  <a:schemeClr val="bg1"/>
                </a:solidFill>
              </a:rPr>
              <a:t> </a:t>
            </a:r>
            <a:r>
              <a:rPr lang="ar-SA" sz="5400" b="1" dirty="0">
                <a:solidFill>
                  <a:schemeClr val="bg1"/>
                </a:solidFill>
              </a:rPr>
              <a:t/>
            </a:r>
            <a:br>
              <a:rPr lang="ar-SA" sz="5400" b="1" dirty="0">
                <a:solidFill>
                  <a:schemeClr val="bg1"/>
                </a:solidFill>
              </a:rPr>
            </a:b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4169"/>
            <a:ext cx="34036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09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Sequence </a:t>
            </a:r>
            <a:r>
              <a:rPr lang="en-US" b="1" dirty="0">
                <a:solidFill>
                  <a:srgbClr val="FF0000"/>
                </a:solidFill>
              </a:rPr>
              <a:t>17: Exponential and Logarithmic Functions (Part I)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/>
              <a:lstStyle/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In this part you will study two types of non-algebraic functions: exponential functions and logarithmic functions. These functions are examples of transcendental functions.</a:t>
                </a:r>
              </a:p>
              <a:p>
                <a:pPr algn="l" rtl="0"/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Definition: The exponential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 smtClean="0"/>
                  <a:t> with </a:t>
                </a:r>
                <a:r>
                  <a:rPr lang="en-US" b="1" dirty="0"/>
                  <a:t>base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is </a:t>
                </a:r>
                <a:r>
                  <a:rPr lang="en-US" b="1" dirty="0"/>
                  <a:t>denoted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,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is </a:t>
                </a:r>
                <a:r>
                  <a:rPr lang="en-US" b="1" dirty="0"/>
                  <a:t>any real number. The domain of the exponential </a:t>
                </a:r>
                <a:r>
                  <a:rPr lang="en-US" b="1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 smtClean="0"/>
                  <a:t>is </a:t>
                </a:r>
                <a:r>
                  <a:rPr lang="en-US" b="1" dirty="0"/>
                  <a:t>the same as the domain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467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5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Sequence 17: Exponential and Logarithmic Functions (Part I)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You already know how to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for integer and rational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For example, you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𝟔𝟒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/>
                  <a:t> 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A distinguishing characteristic of an exponential function is its rapid increase as    increases (for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). Many real-life phenomena with patterns of rapid growth (or decline) can be modeled by exponential functions. 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1261" r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3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704" y="5100626"/>
            <a:ext cx="5334000" cy="1757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0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3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Sequence 17: Exponential and Logarithmic Functions (Part I)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 fontScale="92500"/>
              </a:bodyPr>
              <a:lstStyle/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properties of exponents can also be applied to real-number exponents. For review, these properties are listed below.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)ʸ=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𝒙𝒚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𝒚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𝒎</m:t>
                            </m:r>
                          </m:sup>
                        </m:sSup>
                      </m:e>
                    </m:rad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𝒂𝒃</m:t>
                        </m:r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²</m:t>
                        </m:r>
                      </m:e>
                    </m:d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Find the exact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(−</m:t>
                        </m:r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(−</m:t>
                        </m:r>
                        <m:r>
                          <a:rPr lang="en-US" b="1" i="1">
                            <a:latin typeface="Cambria Math"/>
                          </a:rPr>
                          <m:t>𝟖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𝟖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𝟖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b="1" dirty="0"/>
                  <a:t>  .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333" t="-1245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3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3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Sequence 17: Exponential and Logarithmic Functions (Part I)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Natural Base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𝒆</m:t>
                    </m:r>
                  </m:oMath>
                </a14:m>
                <a:r>
                  <a:rPr lang="en-US" b="1" dirty="0"/>
                  <a:t> : For many applications, the convenient choice for a base is the irrational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𝒆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𝟕</m:t>
                    </m:r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𝟏𝟖𝟐</m:t>
                        </m:r>
                      </m:e>
                    </m:acc>
                  </m:oMath>
                </a14:m>
                <a:r>
                  <a:rPr lang="en-US" b="1" dirty="0" smtClean="0"/>
                  <a:t>. </a:t>
                </a:r>
                <a:r>
                  <a:rPr lang="en-US" b="1" dirty="0"/>
                  <a:t>This number is called the natural base. The </a:t>
                </a:r>
                <a:r>
                  <a:rPr lang="en-US" b="1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/>
                  <a:t> is </a:t>
                </a:r>
                <a:r>
                  <a:rPr lang="en-US" b="1" dirty="0"/>
                  <a:t>called the natural exponential function and its graph is shown. </a:t>
                </a:r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sz="44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𝒆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can </a:t>
                </a:r>
                <a:r>
                  <a:rPr lang="en-US" b="1" dirty="0"/>
                  <a:t>be approximated by the </a:t>
                </a:r>
                <a:r>
                  <a:rPr lang="en-US" b="1" dirty="0" smtClean="0"/>
                  <a:t>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𝒇𝒐𝒓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𝒍𝒂𝒓𝒈𝒆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𝒗𝒂𝒍𝒖𝒆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𝒐𝒇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1261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37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3748256"/>
            <a:ext cx="1760537" cy="165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43" y="5910261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7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Sequence 17: Exponential and Logarithmic Functions (Part I)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algn="l"/>
                <a:r>
                  <a:rPr lang="en-US" b="1" dirty="0" smtClean="0"/>
                  <a:t>We learned that if a function is one-to-one-that is, if the function has the property such that no horizontal line intersects its graph more than once-the function must have an inverse function. By looking back at the graphs of the exponential functions, you will see that every function of the form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/>
                  <a:t> </a:t>
                </a:r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/>
                  <a:t> 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 passes the Horizontal Line Test and therefore must have an inverse function. This inverse function </a:t>
                </a:r>
                <a:r>
                  <a:rPr lang="en-US" b="1" dirty="0" smtClean="0"/>
                  <a:t>is </a:t>
                </a:r>
                <a:r>
                  <a:rPr lang="en-US" b="1" dirty="0"/>
                  <a:t>called the logarithmic function with base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 .</a:t>
                </a:r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600" t="-1366" r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69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Sequence 17: Exponential and Logarithmic Functions (Part I)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124744"/>
                <a:ext cx="9144000" cy="5733256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Definition: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𝒂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/>
                  <a:t> ,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</a:t>
                </a:r>
                <a:r>
                  <a:rPr lang="en-US" b="1" dirty="0" smtClean="0"/>
                  <a:t>,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/>
                  <a:t> </a:t>
                </a:r>
                <a:r>
                  <a:rPr lang="en-US" b="1" dirty="0" smtClean="0"/>
                  <a:t>if </a:t>
                </a:r>
                <a:r>
                  <a:rPr lang="en-US" b="1" dirty="0"/>
                  <a:t>and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b="1" dirty="0"/>
                  <a:t> . The function given by </a:t>
                </a:r>
                <a:endParaRPr lang="en-US" b="1" dirty="0" smtClean="0"/>
              </a:p>
              <a:p>
                <a:pPr algn="l" rtl="0" eaLnBrk="0"/>
                <a:r>
                  <a:rPr lang="en-US" b="1" dirty="0"/>
                  <a:t> </a:t>
                </a:r>
                <a:r>
                  <a:rPr lang="en-US" b="1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(read as log base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) </a:t>
                </a:r>
                <a:r>
                  <a:rPr lang="en-US" b="1" dirty="0"/>
                  <a:t>is called the </a:t>
                </a:r>
                <a:r>
                  <a:rPr lang="en-US" b="1" dirty="0" smtClean="0"/>
                  <a:t>    logarithmic </a:t>
                </a:r>
                <a:r>
                  <a:rPr lang="en-US" b="1" dirty="0"/>
                  <a:t>function with base   . The domain of the this function is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sz="3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𝒕𝒉𝒆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𝒅𝒐𝒎𝒂𝒊𝒏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𝒐𝒇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𝒈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000" b="1" dirty="0">
                    <a:solidFill>
                      <a:srgbClr val="FFFF00"/>
                    </a:solidFill>
                  </a:rPr>
                  <a:t> </a:t>
                </a:r>
                <a:r>
                  <a:rPr lang="en-US" b="1" dirty="0"/>
                  <a:t>                                        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Use the definition of logarithmic function to evaluate each logarithm at the indicated value of   .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, </a:t>
                </a:r>
                <a:r>
                  <a:rPr lang="en-US" b="1" dirty="0" smtClean="0"/>
                  <a:t>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𝟑𝟐</m:t>
                    </m:r>
                  </m:oMath>
                </a14:m>
                <a:r>
                  <a:rPr lang="en-US" b="1" dirty="0" smtClean="0"/>
                  <a:t>  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2.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/>
                  <a:t> , at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/>
                  <a:t>         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𝟑𝟐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because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𝟑𝟐</m:t>
                    </m:r>
                  </m:oMath>
                </a14:m>
                <a:r>
                  <a:rPr lang="en-US" b="1" dirty="0"/>
                  <a:t>     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because 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ra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/>
                  <a:t>                  </a:t>
                </a:r>
              </a:p>
              <a:p>
                <a:pPr algn="l" rtl="0" eaLnBrk="0"/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124744"/>
                <a:ext cx="9144000" cy="5733256"/>
              </a:xfrm>
              <a:blipFill rotWithShape="1">
                <a:blip r:embed="rId2"/>
                <a:stretch>
                  <a:fillRect l="-1533" t="-2128" r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3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Sequence 17: Exponential and Logarithmic Functions (Part I)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following properties follow directly from the definition of the logarithmic function with base   .</a:t>
                </a:r>
              </a:p>
              <a:p>
                <a:pPr marL="514350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𝒃𝒆𝒄𝒂𝒖𝒔𝒆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</a:t>
                </a:r>
              </a:p>
              <a:p>
                <a:pPr marL="514350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𝒃𝒆𝒄𝒂𝒖𝒔𝒆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marL="514350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𝒃𝒆𝒄𝒂𝒖𝒔𝒆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marL="514350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𝒃𝒆𝒄𝒂𝒖𝒔𝒆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b>
                            </m:sSub>
                          </m:fName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marL="514350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𝒚</m:t>
                        </m:r>
                      </m:e>
                    </m:func>
                  </m:oMath>
                </a14:m>
                <a:endParaRPr lang="en-US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 marL="514350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÷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𝒚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marL="514350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𝑰𝒇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𝒚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𝒕𝒉𝒆𝒏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  </a:t>
                </a:r>
              </a:p>
              <a:p>
                <a:pPr algn="l" rtl="0"/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467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2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Sequence 17: Exponential and Logarithmic Functions (Part I)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the exact value of the following.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𝟗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𝟐𝟎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                               </a:t>
                </a:r>
              </a:p>
              <a:p>
                <a:pPr marL="834390" lvl="1" indent="-514350" algn="l" rtl="0" eaLnBrk="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sup>
                    </m:sSup>
                  </m:oMath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marL="777240" lvl="1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</a:t>
                </a:r>
                <a:r>
                  <a:rPr lang="en-US" b="1" dirty="0" smtClean="0"/>
                  <a:t>:</a:t>
                </a:r>
              </a:p>
              <a:p>
                <a:pPr marL="777240" lvl="1" indent="-457200" algn="l" rtl="0" eaLnBrk="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𝟗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𝟐𝟎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𝟐𝟎</m:t>
                        </m:r>
                      </m:e>
                    </m:func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marL="320040" lvl="1" algn="l" rtl="0" eaLnBrk="0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𝟐𝟎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𝟑𝟔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𝟔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</a:t>
                </a:r>
              </a:p>
              <a:p>
                <a:pPr marL="320040" lvl="1" algn="l" rtl="0" eaLnBrk="0"/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marL="777240" lvl="1" indent="-457200" algn="l" rtl="0" eaLnBrk="0">
                  <a:buFont typeface="Wingdings" panose="05000000000000000000" pitchFamily="2" charset="2"/>
                  <a:buChar char="v"/>
                </a:pPr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  <m:func>
                          <m:func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func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func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                     </a:t>
                </a:r>
                <a:endParaRPr lang="en-US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467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43745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496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سمة Office</vt:lpstr>
      <vt:lpstr>Session Two Functions</vt:lpstr>
      <vt:lpstr>  Sequence 17: Exponential and Logarithmic Functions (Part I)   </vt:lpstr>
      <vt:lpstr>Sequence 17: Exponential and Logarithmic Functions (Part I) </vt:lpstr>
      <vt:lpstr>Sequence 17: Exponential and Logarithmic Functions (Part I) </vt:lpstr>
      <vt:lpstr>Sequence 17: Exponential and Logarithmic Functions (Part I) </vt:lpstr>
      <vt:lpstr>Sequence 17: Exponential and Logarithmic Functions (Part I) </vt:lpstr>
      <vt:lpstr>Sequence 17: Exponential and Logarithmic Functions (Part I) </vt:lpstr>
      <vt:lpstr>Sequence 17: Exponential and Logarithmic Functions (Part I) </vt:lpstr>
      <vt:lpstr>Sequence 17: Exponential and Logarithmic Functions (Part I) </vt:lpstr>
      <vt:lpstr>Thank you for your Attention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Two Functions</dc:title>
  <dc:creator>LAB-827</dc:creator>
  <cp:lastModifiedBy>LAB-827</cp:lastModifiedBy>
  <cp:revision>15</cp:revision>
  <dcterms:created xsi:type="dcterms:W3CDTF">2016-03-31T06:59:49Z</dcterms:created>
  <dcterms:modified xsi:type="dcterms:W3CDTF">2016-04-12T05:43:50Z</dcterms:modified>
</cp:coreProperties>
</file>