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05/07/1437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492896"/>
            <a:ext cx="7774632" cy="3195786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rgbClr val="FF0000"/>
                </a:solidFill>
              </a:rPr>
              <a:t>Session Two</a:t>
            </a:r>
            <a:br>
              <a:rPr lang="en-US" sz="6600" b="1" dirty="0">
                <a:solidFill>
                  <a:srgbClr val="FF0000"/>
                </a:solidFill>
              </a:rPr>
            </a:br>
            <a:r>
              <a:rPr lang="en-US" sz="6600" b="1" dirty="0">
                <a:solidFill>
                  <a:srgbClr val="FF0000"/>
                </a:solidFill>
              </a:rPr>
              <a:t>Functions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941168"/>
            <a:ext cx="6400800" cy="1752600"/>
          </a:xfrm>
        </p:spPr>
        <p:txBody>
          <a:bodyPr>
            <a:noAutofit/>
          </a:bodyPr>
          <a:lstStyle/>
          <a:p>
            <a:endParaRPr lang="en-US" sz="3600" b="1" dirty="0" smtClean="0">
              <a:solidFill>
                <a:srgbClr val="FFFF00"/>
              </a:solidFill>
            </a:endParaRPr>
          </a:p>
          <a:p>
            <a:r>
              <a:rPr lang="en-US" sz="3600" b="1" dirty="0">
                <a:solidFill>
                  <a:srgbClr val="FFFF00"/>
                </a:solidFill>
              </a:rPr>
              <a:t>Sequence 18: Exponential and Logarithmic Functions (Part 2)</a:t>
            </a:r>
            <a:endParaRPr lang="ar-JO" sz="3600" b="1" dirty="0">
              <a:solidFill>
                <a:srgbClr val="FFFF00"/>
              </a:solidFill>
            </a:endParaRPr>
          </a:p>
          <a:p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260648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4170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234482"/>
          </a:xfrm>
        </p:spPr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Thank you for your Attention </a:t>
            </a:r>
            <a:r>
              <a:rPr lang="ar-JO" sz="5400" b="1" dirty="0">
                <a:solidFill>
                  <a:schemeClr val="bg1"/>
                </a:solidFill>
              </a:rPr>
              <a:t> </a:t>
            </a:r>
            <a:r>
              <a:rPr lang="ar-SA" sz="5400" b="1" dirty="0">
                <a:solidFill>
                  <a:schemeClr val="bg1"/>
                </a:solidFill>
              </a:rPr>
              <a:t/>
            </a:r>
            <a:br>
              <a:rPr lang="ar-SA" sz="5400" b="1" dirty="0">
                <a:solidFill>
                  <a:schemeClr val="bg1"/>
                </a:solidFill>
              </a:rPr>
            </a:br>
            <a:endParaRPr lang="en-US" sz="5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74169"/>
            <a:ext cx="3403601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0926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44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18: Exponential and Logarithmic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>
                <a:normAutofit fontScale="925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Natural logarithmic Function: By looking back to the natural exponential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sup>
                    </m:sSup>
                  </m:oMath>
                </a14:m>
                <a:r>
                  <a:rPr lang="en-US" b="1" dirty="0"/>
                  <a:t>,you will see it is one-to-one and so has an inverse </a:t>
                </a:r>
                <a:r>
                  <a:rPr lang="en-US" b="1" dirty="0" smtClean="0"/>
                  <a:t>function</a:t>
                </a:r>
                <a:r>
                  <a:rPr lang="en-US" b="1" dirty="0"/>
                  <a:t>. This inverse function is called the natural logarithmic function and is denoted by the special symbol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b="1" dirty="0"/>
                  <a:t> , read as: the natural log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Definition: For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&gt;</m:t>
                    </m:r>
                    <m:r>
                      <a:rPr lang="en-US" b="1" i="1" smtClean="0">
                        <a:latin typeface="Cambria Math"/>
                      </a:rPr>
                      <m:t>𝟎</m:t>
                    </m:r>
                  </m:oMath>
                </a14:m>
                <a:r>
                  <a:rPr lang="en-US" b="1" dirty="0" smtClean="0"/>
                  <a:t>,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/>
                      </a:rPr>
                      <m:t>𝒚</m:t>
                    </m:r>
                    <m:r>
                      <a:rPr lang="en-US" b="1" i="1" dirty="0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dirty="0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dirty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dirty="0" smtClean="0"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if and only 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sup>
                    </m:sSup>
                  </m:oMath>
                </a14:m>
                <a:r>
                  <a:rPr lang="en-US" b="1" dirty="0"/>
                  <a:t>. The function given by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𝒆</m:t>
                            </m:r>
                          </m:sub>
                        </m:sSub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b="1" dirty="0" smtClean="0"/>
                  <a:t>  </a:t>
                </a:r>
                <a:r>
                  <a:rPr lang="en-US" b="1" dirty="0"/>
                  <a:t>is called the natural logarithmic function. The domain of the natural logarithmic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𝒈</m:t>
                        </m:r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</a:t>
                </a:r>
              </a:p>
              <a:p>
                <a:pPr algn="l" rtl="0" eaLnBrk="0"/>
                <a:r>
                  <a:rPr lang="en-US" b="1" dirty="0"/>
                  <a:t>      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∈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ℝ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: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𝒈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</m:d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&gt;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∩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𝒕𝒉𝒆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𝒅𝒐𝒎𝒂𝒊𝒏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𝒐𝒇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𝒈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/>
                <a:endParaRPr lang="en-US" b="1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1533" t="-1326" r="-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928125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931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18: Exponential and Logarithmic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/>
              </a:bodyPr>
              <a:lstStyle/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sz="2800" b="1" dirty="0" smtClean="0"/>
                  <a:t>From the previous definition, you can see that every logarithmic equation can be written in an equivalent exponential form and every exponential equation can be written in logarithmic form.</a:t>
                </a:r>
              </a:p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sz="2800" b="1" dirty="0" smtClean="0"/>
                  <a:t>The </a:t>
                </a:r>
                <a:r>
                  <a:rPr lang="en-US" sz="2800" b="1" dirty="0"/>
                  <a:t>properties of logarithms previously listed are also valid for natural logarithms.</a:t>
                </a:r>
              </a:p>
              <a:p>
                <a:pPr marL="514350" indent="-514350" algn="l" rtl="0">
                  <a:buFont typeface="+mj-lt"/>
                  <a:buAutoNum type="arabicPeriod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e>
                    </m:func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𝟎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𝒃𝒆𝒄𝒐𝒖𝒔𝒆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𝟓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.</m:t>
                    </m:r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800" b="1" i="1" dirty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𝒚</m:t>
                        </m:r>
                      </m:e>
                    </m:func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func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</m:e>
                    </m:func>
                  </m:oMath>
                </a14:m>
                <a:endParaRPr lang="en-US" sz="2800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>
                  <a:buFont typeface="+mj-lt"/>
                  <a:buAutoNum type="arabicPeriod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</m:func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𝒃𝒆𝒄𝒐𝒖𝒔𝒆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sup>
                    </m:sSup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𝒆</m:t>
                    </m:r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𝟔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.</m:t>
                    </m:r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÷</m:t>
                        </m:r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𝒚</m:t>
                        </m:r>
                      </m:e>
                    </m:func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func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</m:e>
                    </m:func>
                  </m:oMath>
                </a14:m>
                <a:endParaRPr lang="en-US" sz="2800" b="1" dirty="0" smtClean="0">
                  <a:solidFill>
                    <a:srgbClr val="FFFF00"/>
                  </a:solidFill>
                </a:endParaRPr>
              </a:p>
              <a:p>
                <a:pPr marL="514350" indent="-514350" algn="l" rtl="0">
                  <a:buFont typeface="+mj-lt"/>
                  <a:buAutoNum type="arabicPeriod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sSup>
                          <m:sSupPr>
                            <m:ctrlPr>
                              <a:rPr lang="en-US" sz="28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8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𝑥</m:t>
                            </m:r>
                          </m:sup>
                        </m:sSup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sz="2800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𝑥</m:t>
                        </m:r>
                        <m:func>
                          <m:funcPr>
                            <m:ctrlPr>
                              <a:rPr lang="en-US" sz="28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sz="2800" b="0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𝑎</m:t>
                            </m:r>
                          </m:e>
                        </m:func>
                      </m:e>
                    </m:func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                       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𝟕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.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𝑰𝒇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func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</m:e>
                    </m:func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𝒕𝒉𝒆𝒏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    </a:t>
                </a:r>
              </a:p>
              <a:p>
                <a:pPr marL="514350" indent="-514350" algn="l" rtl="0">
                  <a:buFont typeface="+mj-lt"/>
                  <a:buAutoNum type="arabicPeriod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a:rPr lang="en-US" sz="2800" b="1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𝐥𝐧</m:t>
                        </m:r>
                      </m:fName>
                      <m:e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𝒆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sup>
                        </m:sSup>
                      </m:e>
                    </m:func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𝒂𝒏𝒅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func>
                          <m:funcPr>
                            <m:ctrlP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8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sz="28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func>
                      </m:sup>
                    </m:sSup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</m:oMath>
                </a14:m>
                <a:r>
                  <a:rPr lang="en-US" sz="2800" b="1" dirty="0" smtClean="0">
                    <a:solidFill>
                      <a:srgbClr val="FFFF00"/>
                    </a:solidFill>
                  </a:rPr>
                  <a:t>   </a:t>
                </a:r>
                <a:r>
                  <a:rPr lang="en-US" sz="2800" b="1" dirty="0" smtClean="0">
                    <a:solidFill>
                      <a:srgbClr val="FFFF00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𝟖</m:t>
                    </m:r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.</m:t>
                    </m:r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8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800" b="0" i="0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2800" b="1" i="1" dirty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𝒃</m:t>
                        </m:r>
                      </m:e>
                    </m:func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𝒃</m:t>
                        </m:r>
                      </m:e>
                    </m:func>
                    <m:r>
                      <a:rPr lang="en-US" sz="2800" b="1" i="1" dirty="0" smtClean="0">
                        <a:solidFill>
                          <a:srgbClr val="FFFF00"/>
                        </a:solidFill>
                        <a:latin typeface="Cambria Math"/>
                      </a:rPr>
                      <m:t>/</m:t>
                    </m:r>
                    <m:func>
                      <m:funcPr>
                        <m:ctrlP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dirty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𝒂</m:t>
                        </m:r>
                      </m:e>
                    </m:func>
                  </m:oMath>
                </a14:m>
                <a:endParaRPr lang="en-US" sz="2800" b="1" dirty="0" smtClean="0"/>
              </a:p>
              <a:p>
                <a:pPr marL="514350" indent="-514350" algn="l" rtl="0">
                  <a:buFont typeface="+mj-lt"/>
                  <a:buAutoNum type="arabicPeriod"/>
                </a:pPr>
                <a:endParaRPr lang="en-US" sz="2800" b="1" dirty="0" smtClean="0"/>
              </a:p>
              <a:p>
                <a:pPr algn="l" rtl="0"/>
                <a:endParaRPr lang="en-US" sz="2800" b="1" dirty="0"/>
              </a:p>
              <a:p>
                <a:pPr algn="l"/>
                <a:endParaRPr lang="en-US" sz="2800" b="1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133" t="-981" r="-7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456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8475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18: Exponential and Logarithmic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/>
              </a:bodyPr>
              <a:lstStyle/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Now, you will study procedures for solving equations involving exponential and logarithmic functions.</a:t>
                </a:r>
              </a:p>
              <a:p>
                <a:pPr algn="l" rtl="0"/>
                <a:endParaRPr lang="en-US" sz="1400" b="1" dirty="0"/>
              </a:p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There are two basic strategies for solving exponential or logarithmic equations. The first is based on the One-to-One Properties and the second is based on the Inverse Properties.</a:t>
                </a:r>
              </a:p>
              <a:p>
                <a:pPr algn="l" rtl="0"/>
                <a:endParaRPr lang="en-US" sz="1400" b="1" dirty="0"/>
              </a:p>
              <a:p>
                <a:pPr marL="834390" lvl="1" indent="-514350" algn="l" rtl="0" eaLnBrk="0">
                  <a:buFont typeface="+mj-lt"/>
                  <a:buAutoNum type="arabicPeriod"/>
                </a:pPr>
                <a:r>
                  <a:rPr lang="en-US" b="1" dirty="0"/>
                  <a:t>One-to-One </a:t>
                </a:r>
                <a:r>
                  <a:rPr lang="en-US" b="1" dirty="0" smtClean="0"/>
                  <a:t>Properties: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if and only 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b="1" dirty="0"/>
                  <a:t> , </a:t>
                </a:r>
                <a:r>
                  <a:rPr lang="en-US" b="1" dirty="0" smtClean="0"/>
                  <a:t>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</m:func>
                  </m:oMath>
                </a14:m>
                <a:r>
                  <a:rPr lang="en-US" b="1" dirty="0" smtClean="0"/>
                  <a:t> if </a:t>
                </a:r>
                <a:r>
                  <a:rPr lang="en-US" b="1" dirty="0"/>
                  <a:t>and only if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𝒙</m:t>
                    </m:r>
                    <m:r>
                      <a:rPr lang="en-US" b="1" i="1">
                        <a:latin typeface="Cambria Math"/>
                      </a:rPr>
                      <m:t>=</m:t>
                    </m:r>
                    <m:r>
                      <a:rPr lang="en-US" b="1" i="1">
                        <a:latin typeface="Cambria Math"/>
                      </a:rPr>
                      <m:t>𝒚</m:t>
                    </m:r>
                    <m:r>
                      <a:rPr lang="en-US" b="1" i="1">
                        <a:latin typeface="Cambria Math"/>
                      </a:rPr>
                      <m:t> 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marL="834390" lvl="1" indent="-514350" algn="l" rtl="0" eaLnBrk="0">
                  <a:buFont typeface="+mj-lt"/>
                  <a:buAutoNum type="arabicPeriod"/>
                </a:pPr>
                <a:r>
                  <a:rPr lang="en-US" b="1" dirty="0"/>
                  <a:t>Inverse </a:t>
                </a:r>
                <a:r>
                  <a:rPr lang="en-US" b="1" dirty="0" smtClean="0"/>
                  <a:t>Properties: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func>
                          <m:func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b="1" i="1" smtClean="0">
                                    <a:latin typeface="Cambria Math"/>
                                  </a:rPr>
                                  <m:t>𝒂</m:t>
                                </m:r>
                              </m:sub>
                            </m:sSub>
                          </m:fName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func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𝒂</m:t>
                            </m:r>
                          </m:sub>
                        </m:sSub>
                      </m:fName>
                      <m:e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𝒂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sup>
                        </m:sSup>
                      </m:e>
                    </m:func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467" t="-1418" b="-31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7631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7222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12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18: Exponential and Logarithmic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Solve the following equations.</a:t>
                </a:r>
              </a:p>
              <a:p>
                <a:pPr marL="83439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𝟑𝟐</m:t>
                    </m:r>
                  </m:oMath>
                </a14:m>
                <a:r>
                  <a:rPr lang="en-US" b="1" dirty="0"/>
                  <a:t>          </a:t>
                </a:r>
              </a:p>
              <a:p>
                <a:pPr marL="83439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  <m:r>
                      <a:rPr lang="en-US" b="1" i="1" smtClean="0">
                        <a:latin typeface="Cambria Math"/>
                      </a:rPr>
                      <m:t>=−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</m:oMath>
                </a14:m>
                <a:r>
                  <a:rPr lang="en-US" b="1" dirty="0"/>
                  <a:t>             </a:t>
                </a:r>
              </a:p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</a:p>
              <a:p>
                <a:pPr marL="83439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𝟑𝟐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𝟓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𝟓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r>
                  <a:rPr lang="en-US" b="1" dirty="0"/>
                  <a:t>by one-to-one property.</a:t>
                </a:r>
              </a:p>
              <a:p>
                <a:pPr marL="834390" lvl="1" indent="-514350" algn="l" rtl="0" eaLnBrk="0">
                  <a:buFont typeface="+mj-lt"/>
                  <a:buAutoNum type="arabicPeriod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func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𝒆</m:t>
                        </m:r>
                      </m:e>
                      <m:sup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</m:func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it-IT" b="1" dirty="0" smtClean="0"/>
                  <a:t> </a:t>
                </a:r>
                <a:r>
                  <a:rPr lang="it-IT" b="1" dirty="0"/>
                  <a:t>by inverse property.</a:t>
                </a:r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it-IT" b="1" dirty="0" smtClean="0"/>
                  <a:t>Example</a:t>
                </a:r>
                <a:r>
                  <a:rPr lang="it-IT" b="1" dirty="0"/>
                  <a:t>: Solve the equation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𝟎</m:t>
                    </m:r>
                  </m:oMath>
                </a14:m>
                <a:r>
                  <a:rPr lang="it-IT" b="1" dirty="0" smtClean="0"/>
                  <a:t>.</a:t>
                </a:r>
                <a:endParaRPr lang="it-IT" b="1" dirty="0"/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it-IT" b="1" dirty="0"/>
                  <a:t>Solution</a:t>
                </a:r>
                <a:r>
                  <a:rPr lang="it-IT" b="1" dirty="0" smtClean="0"/>
                  <a:t>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it-IT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𝟎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⇒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sup>
                    </m:sSup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⇒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𝒆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467" t="-22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3101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18: Exponential and Logarithmic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</p:spPr>
            <p:txBody>
              <a:bodyPr>
                <a:normAutofit fontScale="925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Solve the equation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𝟏𝟎</m:t>
                            </m:r>
                          </m:sub>
                        </m:sSub>
                      </m:fName>
                      <m:e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f>
                              <m:fPr>
                                <m:ctrlPr>
                                  <a:rPr lang="en-US" b="1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latin typeface="Cambria Math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en-US" b="1" i="1" smtClean="0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sup>
                        </m:sSup>
                      </m:e>
                    </m:func>
                    <m:r>
                      <a:rPr lang="en-US" b="1" i="1" smtClean="0">
                        <a:latin typeface="Cambria Math"/>
                      </a:rPr>
                      <m:t>−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</a:rPr>
                              <m:t>𝟏𝟎</m:t>
                            </m:r>
                          </m:sub>
                        </m:sSub>
                      </m:fName>
                      <m:e>
                        <m:rad>
                          <m:radPr>
                            <m:degHide m:val="on"/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rad>
                      </m:e>
                    </m:func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</a:t>
                </a:r>
                <a:r>
                  <a:rPr lang="en-US" b="1" dirty="0" smtClean="0"/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𝟏𝟎</m:t>
                            </m:r>
                          </m:sub>
                        </m:sSub>
                      </m:fName>
                      <m:e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f>
                              <m:fPr>
                                <m:ctrlP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num>
                              <m:den>
                                <m:r>
                                  <a:rPr lang="en-US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sup>
                        </m:sSup>
                      </m:e>
                    </m:func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func>
                      <m:func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𝟏𝟎</m:t>
                            </m:r>
                          </m:sub>
                        </m:sSub>
                      </m:fName>
                      <m:e>
                        <m:rad>
                          <m:radPr>
                            <m:degHide m:val="on"/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rad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𝟏𝟎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en-US" b="1" i="1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</m:e>
                      </m:func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𝟏𝟎</m:t>
                              </m:r>
                            </m:sub>
                          </m:sSub>
                        </m:fName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f>
                                <m:f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𝟏</m:t>
                                  </m:r>
                                </m:num>
                                <m:den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𝟐</m:t>
                                  </m:r>
                                </m:den>
                              </m:f>
                            </m:sup>
                          </m:sSup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𝟏𝟎</m:t>
                              </m:r>
                            </m:sub>
                          </m:sSub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𝟏𝟎</m:t>
                              </m:r>
                            </m:sub>
                          </m:sSub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𝟏𝟎</m:t>
                              </m:r>
                            </m:sub>
                          </m:sSub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𝟏𝟎</m:t>
                          </m:r>
                        </m:e>
                        <m:sup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𝟏𝟎</m:t>
                                  </m:r>
                                </m:sub>
                              </m:sSub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e>
                          </m:func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𝟏𝟎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𝟏𝟎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</a:t>
                </a:r>
                <a:r>
                  <a:rPr lang="en-US" b="1" dirty="0"/>
                  <a:t>: Solve the inequality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>
                        <a:latin typeface="Cambria Math"/>
                        <a:ea typeface="Cambria Math"/>
                      </a:rPr>
                      <m:t>≤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 smtClean="0"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  <a:ea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1" i="1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r>
                          <a:rPr lang="en-US" b="1" i="1" smtClean="0"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func>
                    <m:r>
                      <a:rPr lang="en-US" b="1" i="1" smtClean="0"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𝟑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</a:t>
                </a:r>
                <a:r>
                  <a:rPr lang="en-US" b="1" dirty="0" smtClean="0"/>
                  <a:t>: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func>
                      <m:func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b>
                        </m:sSub>
                      </m:fName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</m:func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𝟑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≤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e>
                      <m:sup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log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𝟐</m:t>
                                </m:r>
                              </m:sub>
                            </m:sSub>
                          </m:fName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</m:func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&lt;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𝟖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∈[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𝟖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40768"/>
                <a:ext cx="9144000" cy="5517232"/>
              </a:xfrm>
              <a:blipFill rotWithShape="1">
                <a:blip r:embed="rId2"/>
                <a:stretch>
                  <a:fillRect l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6447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18: Exponential and Logarithmic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 fontScale="850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Solve the equation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e>
                    </m:func>
                    <m:r>
                      <a:rPr lang="en-US" b="1" i="1" smtClean="0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e>
                    </m:func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endParaRPr lang="en-US" b="1" dirty="0"/>
              </a:p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Solution:</a:t>
                </a:r>
                <a:r>
                  <a:rPr lang="en-US" b="1" dirty="0"/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</m:func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e>
                    </m:func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/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ln</m:t>
                        </m:r>
                      </m:fName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e>
                            </m:d>
                            <m:d>
                              <m:d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𝟑</m:t>
                                </m:r>
                              </m:e>
                            </m:d>
                          </m:e>
                        </m:d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func>
                      </m:e>
                    </m:func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/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e>
                    </m:d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n-US" b="1" dirty="0">
                    <a:solidFill>
                      <a:srgbClr val="FFFF00"/>
                    </a:solidFill>
                  </a:rPr>
                  <a:t>	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   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𝟕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𝟔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𝟕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+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𝟔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𝟎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𝟏</m:t>
                        </m:r>
                      </m:e>
                    </m:d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𝟔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𝟎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                           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𝟎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                    </m:t>
                      </m:r>
                    </m:oMath>
                  </m:oMathPara>
                </a14:m>
                <a:endParaRPr lang="en-US" b="1" dirty="0"/>
              </a:p>
              <a:p>
                <a:pPr algn="l" rtl="0" eaLnBrk="0"/>
                <a:r>
                  <a:rPr lang="en-US" b="1" dirty="0" smtClean="0"/>
                  <a:t>You </a:t>
                </a:r>
                <a:r>
                  <a:rPr lang="en-US" b="1" dirty="0"/>
                  <a:t>can conclude that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not valid. This is because when   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/>
                  <a:t>,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lang="en-US" b="1" i="1" smtClean="0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e>
                    </m:func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func>
                    <m:r>
                      <a:rPr lang="en-US" b="1" i="1" smtClean="0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(−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b="1" dirty="0"/>
                  <a:t> ,  which is invalid because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not in the domain of the natural logarithmic function. So, the only solution is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𝟔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200" t="-1636" r="-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2296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973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18: Exponential and Logarithmic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</p:spPr>
            <p:txBody>
              <a:bodyPr>
                <a:normAutofit fontScale="850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the domain of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𝟓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b="1" dirty="0"/>
                  <a:t> .</a:t>
                </a:r>
              </a:p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</a:t>
                </a:r>
                <a:r>
                  <a:rPr lang="en-US" b="1" dirty="0" smtClean="0"/>
                  <a:t>: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𝒕𝒉𝒆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𝒅𝒐𝒎𝒂𝒊𝒏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𝒐𝒇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sSup>
                      <m:sSup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𝟓</m:t>
                        </m:r>
                      </m:e>
                      <m: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</m:rad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𝒕𝒉𝒆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𝒅𝒐𝒎𝒂𝒊𝒏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𝒐𝒇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</m:rad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ℝ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: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≥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𝟎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𝒕𝒉𝒆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𝒅𝒐𝒎𝒂𝒊𝒏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𝒐𝒇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begChr m:val="[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∞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ℝ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⇒=</m:t>
                      </m:r>
                      <m:d>
                        <m:dPr>
                          <m:begChr m:val="[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𝟎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,∞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.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</a:t>
                </a:r>
                <a:r>
                  <a:rPr lang="en-US" b="1" dirty="0"/>
                  <a:t>: Find the domain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func>
                  </m:oMath>
                </a14:m>
                <a:r>
                  <a:rPr lang="en-US" b="1" dirty="0"/>
                  <a:t> .</a:t>
                </a:r>
              </a:p>
              <a:p>
                <a:pPr marL="457200" indent="-457200" algn="l" rtl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</a:t>
                </a:r>
                <a:endParaRPr lang="en-US" b="1" dirty="0" smtClean="0"/>
              </a:p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𝒕𝒉𝒆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𝒅𝒐𝒎𝒂𝒊𝒏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𝒐𝒇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𝒍𝒏𝒙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²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∈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ℝ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: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&gt;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𝒐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𝒕𝒉𝒆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𝒅𝒐𝒎𝒂𝒊𝒏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𝒐𝒇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ℝ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e>
                          </m:d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ℝ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ℝ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−{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}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/>
                <a:r>
                  <a:rPr lang="en-US" b="1" dirty="0" smtClean="0"/>
                  <a:t>Do </a:t>
                </a:r>
                <a:r>
                  <a:rPr lang="en-US" b="1" dirty="0"/>
                  <a:t>“NOT” use the properties </a:t>
                </a:r>
                <a:endParaRPr lang="en-US" b="1" dirty="0" smtClean="0"/>
              </a:p>
              <a:p>
                <a:pPr algn="l" rtl="0"/>
                <a:r>
                  <a:rPr lang="en-US" b="1" dirty="0" smtClean="0"/>
                  <a:t>of </a:t>
                </a:r>
                <a:r>
                  <a:rPr lang="en-US" b="1" dirty="0"/>
                  <a:t>logarithms in evaluating </a:t>
                </a:r>
                <a:endParaRPr lang="en-US" b="1" dirty="0" smtClean="0"/>
              </a:p>
              <a:p>
                <a:pPr algn="l" rtl="0"/>
                <a:r>
                  <a:rPr lang="en-US" b="1" dirty="0" smtClean="0"/>
                  <a:t>the </a:t>
                </a:r>
                <a:r>
                  <a:rPr lang="en-US" b="1" dirty="0"/>
                  <a:t>domain of functions.</a:t>
                </a:r>
              </a:p>
              <a:p>
                <a:pPr algn="l"/>
                <a:endParaRPr lang="en-US" b="1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268760"/>
                <a:ext cx="9144000" cy="5589240"/>
              </a:xfrm>
              <a:blipFill rotWithShape="1">
                <a:blip r:embed="rId2"/>
                <a:stretch>
                  <a:fillRect l="-1200" t="-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5351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Sequence </a:t>
            </a:r>
            <a:r>
              <a:rPr lang="en-US" b="1" dirty="0">
                <a:solidFill>
                  <a:srgbClr val="FF0000"/>
                </a:solidFill>
              </a:rPr>
              <a:t>18: Exponential and Logarithmic Functions (Part 2)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374264"/>
                <a:ext cx="9144000" cy="5517232"/>
              </a:xfrm>
            </p:spPr>
            <p:txBody>
              <a:bodyPr>
                <a:normAutofit fontScale="925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a formula for the inverse of the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−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</a:t>
                </a:r>
                <a:r>
                  <a:rPr lang="en-US" sz="2800" b="1" dirty="0"/>
                  <a:t>: First, </a:t>
                </a:r>
                <a:r>
                  <a:rPr lang="en-US" sz="2800" b="1" dirty="0" smtClean="0"/>
                  <a:t>let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𝒚</m:t>
                    </m:r>
                    <m:r>
                      <a:rPr lang="en-US" sz="2800" b="1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2800" b="1" i="1">
                            <a:latin typeface="Cambria Math"/>
                          </a:rPr>
                          <m:t>𝟐</m:t>
                        </m:r>
                        <m:r>
                          <a:rPr lang="en-US" sz="2800" b="1" i="1">
                            <a:latin typeface="Cambria Math"/>
                          </a:rPr>
                          <m:t>𝒙</m:t>
                        </m:r>
                        <m:r>
                          <a:rPr lang="en-US" sz="2800" b="1" i="1">
                            <a:latin typeface="Cambria Math"/>
                          </a:rPr>
                          <m:t>−</m:t>
                        </m:r>
                        <m:r>
                          <a:rPr lang="en-US" sz="2800" b="1" i="1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2800" b="1" dirty="0" smtClean="0"/>
                  <a:t> . </a:t>
                </a:r>
                <a:r>
                  <a:rPr lang="en-US" sz="2800" b="1" dirty="0"/>
                  <a:t>By inverse property we have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smtClean="0">
                            <a:latin typeface="Cambria Math"/>
                          </a:rPr>
                          <m:t>𝒚</m:t>
                        </m:r>
                      </m:e>
                    </m:func>
                    <m:r>
                      <a:rPr lang="en-US" sz="2800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sSup>
                          <m:sSup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𝑒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−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1</m:t>
                            </m:r>
                          </m:sup>
                        </m:sSup>
                      </m:e>
                    </m:func>
                  </m:oMath>
                </a14:m>
                <a:r>
                  <a:rPr lang="en-US" sz="2800" b="1" dirty="0" smtClean="0"/>
                  <a:t> </a:t>
                </a:r>
                <a:r>
                  <a:rPr lang="en-US" sz="2800" b="1" dirty="0"/>
                  <a:t>and then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800" b="1" i="1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>
                            <a:latin typeface="Cambria Math"/>
                          </a:rPr>
                          <m:t>𝒚</m:t>
                        </m:r>
                      </m:e>
                    </m:func>
                    <m:r>
                      <a:rPr lang="en-US" sz="2800" b="1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sz="2800" b="1" i="1" smtClean="0">
                            <a:latin typeface="Cambria Math"/>
                          </a:rPr>
                          <m:t>𝟐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en-US" sz="2800" b="1" dirty="0" smtClean="0"/>
                  <a:t> </a:t>
                </a:r>
                <a:r>
                  <a:rPr lang="en-US" sz="2800" b="1" dirty="0"/>
                  <a:t>. So,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𝒙</m:t>
                    </m:r>
                    <m:r>
                      <a:rPr lang="en-US" sz="2800" b="1" i="1" smtClean="0">
                        <a:latin typeface="Cambria Math"/>
                      </a:rPr>
                      <m:t>=(</m:t>
                    </m:r>
                    <m:r>
                      <a:rPr lang="en-US" sz="2800" b="1" i="1" smtClean="0">
                        <a:latin typeface="Cambria Math"/>
                      </a:rPr>
                      <m:t>𝟏</m:t>
                    </m:r>
                    <m:r>
                      <a:rPr lang="en-US" sz="2800" b="1" i="1" smtClean="0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smtClean="0">
                            <a:latin typeface="Cambria Math"/>
                          </a:rPr>
                          <m:t>𝒚</m:t>
                        </m:r>
                        <m:r>
                          <a:rPr lang="en-US" sz="2800" b="1" i="1" smtClean="0">
                            <a:latin typeface="Cambria Math"/>
                          </a:rPr>
                          <m:t>)/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𝟐</m:t>
                        </m:r>
                      </m:e>
                    </m:func>
                  </m:oMath>
                </a14:m>
                <a:r>
                  <a:rPr lang="en-US" sz="2800" b="1" dirty="0" smtClean="0"/>
                  <a:t>.  Hence,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1" i="1" smtClean="0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sz="2800" b="1" i="1" smtClean="0">
                            <a:latin typeface="Cambria Math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sz="2800" b="1" i="1" smtClean="0">
                        <a:latin typeface="Cambria Math"/>
                      </a:rPr>
                      <m:t>=(</m:t>
                    </m:r>
                    <m:r>
                      <a:rPr lang="en-US" sz="2800" b="1" i="1" smtClean="0">
                        <a:latin typeface="Cambria Math"/>
                      </a:rPr>
                      <m:t>𝟏</m:t>
                    </m:r>
                    <m:r>
                      <a:rPr lang="en-US" sz="2800" b="1" i="1" smtClean="0">
                        <a:latin typeface="Cambria Math"/>
                      </a:rPr>
                      <m:t>+</m:t>
                    </m:r>
                    <m:func>
                      <m:funcPr>
                        <m:ctrlPr>
                          <a:rPr lang="en-US" sz="2800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800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sz="2800" b="1" i="1" smtClean="0">
                            <a:latin typeface="Cambria Math"/>
                          </a:rPr>
                          <m:t>𝒙</m:t>
                        </m:r>
                      </m:e>
                    </m:func>
                    <m:r>
                      <a:rPr lang="en-US" sz="2800" b="1" i="1" smtClean="0">
                        <a:latin typeface="Cambria Math"/>
                      </a:rPr>
                      <m:t>)/</m:t>
                    </m:r>
                    <m:r>
                      <a:rPr lang="en-US" sz="2800" b="1" i="1" smtClean="0">
                        <a:latin typeface="Cambria Math"/>
                      </a:rPr>
                      <m:t>𝟐</m:t>
                    </m:r>
                  </m:oMath>
                </a14:m>
                <a:r>
                  <a:rPr lang="en-US" sz="2800" b="1" dirty="0"/>
                  <a:t> .</a:t>
                </a:r>
              </a:p>
              <a:p>
                <a:pPr algn="l" rtl="0" eaLnBrk="0"/>
                <a:endParaRPr lang="en-US" sz="14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 Find a formula for the inverse of the function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Let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ln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latin typeface="Cambria Math"/>
                          </a:rPr>
                          <m:t>+</m:t>
                        </m:r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b="1" dirty="0"/>
                  <a:t> . By inverse property we have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func>
                          <m:func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ln</m:t>
                            </m:r>
                          </m:fName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+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𝟑</m:t>
                            </m:r>
                            <m:r>
                              <a:rPr lang="en-US" b="1" i="1" smtClean="0">
                                <a:latin typeface="Cambria Math"/>
                              </a:rPr>
                              <m:t>)</m:t>
                            </m:r>
                          </m:e>
                        </m:func>
                      </m:sup>
                    </m:sSup>
                  </m:oMath>
                </a14:m>
                <a:r>
                  <a:rPr lang="en-US" b="1" dirty="0" smtClean="0"/>
                  <a:t> and </a:t>
                </a:r>
                <a:r>
                  <a:rPr lang="en-US" b="1" dirty="0"/>
                  <a:t>then </a:t>
                </a:r>
                <a:endParaRPr lang="en-US" b="1" dirty="0" smtClean="0"/>
              </a:p>
              <a:p>
                <a:pPr algn="l" rtl="0" eaLnBrk="0"/>
                <a:r>
                  <a:rPr lang="en-US" b="1" dirty="0" smtClean="0"/>
                  <a:t>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+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</m:oMath>
                </a14:m>
                <a:r>
                  <a:rPr lang="en-US" b="1" dirty="0"/>
                  <a:t> . So, </a:t>
                </a:r>
                <a14:m>
                  <m:oMath xmlns:m="http://schemas.openxmlformats.org/officeDocument/2006/math">
                    <m:r>
                      <a:rPr lang="en-US" b="1" i="1">
                        <a:latin typeface="Cambria Math"/>
                      </a:rPr>
                      <m:t>𝒙</m:t>
                    </m:r>
                    <m:r>
                      <a:rPr lang="en-US" b="1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𝒚</m:t>
                        </m:r>
                      </m:sup>
                    </m:sSup>
                    <m:r>
                      <a:rPr lang="en-US" b="1" i="1">
                        <a:latin typeface="Cambria Math"/>
                      </a:rPr>
                      <m:t>−</m:t>
                    </m:r>
                    <m:r>
                      <a:rPr lang="en-US" b="1" i="1">
                        <a:latin typeface="Cambria Math"/>
                      </a:rPr>
                      <m:t>𝟑</m:t>
                    </m:r>
                  </m:oMath>
                </a14:m>
                <a:r>
                  <a:rPr lang="en-US" b="1" dirty="0" smtClean="0"/>
                  <a:t>.</a:t>
                </a:r>
              </a:p>
              <a:p>
                <a:pPr algn="l" rtl="0" eaLnBrk="0"/>
                <a:r>
                  <a:rPr lang="en-US" b="1" dirty="0"/>
                  <a:t> </a:t>
                </a:r>
                <a:r>
                  <a:rPr lang="en-US" b="1" dirty="0" smtClean="0"/>
                  <a:t> </a:t>
                </a:r>
                <a:r>
                  <a:rPr lang="en-US" b="1" dirty="0" smtClean="0"/>
                  <a:t> </a:t>
                </a:r>
                <a:r>
                  <a:rPr lang="en-US" b="1" dirty="0"/>
                  <a:t>Hence,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𝒇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−</m:t>
                        </m:r>
                        <m:r>
                          <a:rPr lang="en-US" b="1" i="1">
                            <a:latin typeface="Cambria Math"/>
                          </a:rPr>
                          <m:t>𝟏</m:t>
                        </m:r>
                      </m:sup>
                    </m:sSup>
                    <m:d>
                      <m:dPr>
                        <m:ctrlPr>
                          <a:rPr lang="en-US" b="1" i="1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>
                        <a:latin typeface="Cambria Math"/>
                      </a:rPr>
                      <m:t>=(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𝒆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374264"/>
                <a:ext cx="9144000" cy="5517232"/>
              </a:xfrm>
              <a:blipFill rotWithShape="1">
                <a:blip r:embed="rId2"/>
                <a:stretch>
                  <a:fillRect l="-1333" t="-2210" r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5244638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528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سمة Office</vt:lpstr>
      <vt:lpstr>Session Two Functions</vt:lpstr>
      <vt:lpstr>  Sequence 18: Exponential and Logarithmic Functions (Part 2)  </vt:lpstr>
      <vt:lpstr>  Sequence 18: Exponential and Logarithmic Functions (Part 2)  </vt:lpstr>
      <vt:lpstr>  Sequence 18: Exponential and Logarithmic Functions (Part 2)  </vt:lpstr>
      <vt:lpstr>  Sequence 18: Exponential and Logarithmic Functions (Part 2)  </vt:lpstr>
      <vt:lpstr>  Sequence 18: Exponential and Logarithmic Functions (Part 2)  </vt:lpstr>
      <vt:lpstr>  Sequence 18: Exponential and Logarithmic Functions (Part 2)  </vt:lpstr>
      <vt:lpstr>  Sequence 18: Exponential and Logarithmic Functions (Part 2)  </vt:lpstr>
      <vt:lpstr>  Sequence 18: Exponential and Logarithmic Functions (Part 2)  </vt:lpstr>
      <vt:lpstr>Thank you for your Attention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Two Functions</dc:title>
  <dc:creator>LAB-827</dc:creator>
  <cp:lastModifiedBy>LAB-827</cp:lastModifiedBy>
  <cp:revision>14</cp:revision>
  <dcterms:created xsi:type="dcterms:W3CDTF">2016-03-31T08:15:44Z</dcterms:created>
  <dcterms:modified xsi:type="dcterms:W3CDTF">2016-04-12T05:46:03Z</dcterms:modified>
</cp:coreProperties>
</file>