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0.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microsoft.com/office/2007/relationships/hdphoto" Target="../media/hdphoto2.wdp"/><Relationship Id="rId7" Type="http://schemas.microsoft.com/office/2007/relationships/hdphoto" Target="../media/hdphoto4.wdp"/><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7.png"/><Relationship Id="rId5" Type="http://schemas.microsoft.com/office/2007/relationships/hdphoto" Target="../media/hdphoto3.wdp"/><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5.wdp"/></Relationships>
</file>

<file path=ppt/slides/_rels/slide7.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492896"/>
            <a:ext cx="7918648" cy="2691730"/>
          </a:xfrm>
        </p:spPr>
        <p:txBody>
          <a:bodyPr>
            <a:normAutofit/>
          </a:bodyPr>
          <a:lstStyle/>
          <a:p>
            <a:r>
              <a:rPr lang="en-US" sz="6600" b="1" dirty="0">
                <a:solidFill>
                  <a:srgbClr val="FF0000"/>
                </a:solidFill>
              </a:rPr>
              <a:t>Session Two</a:t>
            </a:r>
            <a:br>
              <a:rPr lang="en-US" sz="6600" b="1" dirty="0">
                <a:solidFill>
                  <a:srgbClr val="FF0000"/>
                </a:solidFill>
              </a:rPr>
            </a:br>
            <a:r>
              <a:rPr lang="en-US" sz="6600" b="1" dirty="0">
                <a:solidFill>
                  <a:srgbClr val="FF0000"/>
                </a:solidFill>
              </a:rPr>
              <a:t>Functions</a:t>
            </a:r>
          </a:p>
        </p:txBody>
      </p:sp>
      <p:sp>
        <p:nvSpPr>
          <p:cNvPr id="3" name="Subtitle 2"/>
          <p:cNvSpPr>
            <a:spLocks noGrp="1"/>
          </p:cNvSpPr>
          <p:nvPr>
            <p:ph type="subTitle" idx="1"/>
          </p:nvPr>
        </p:nvSpPr>
        <p:spPr>
          <a:xfrm>
            <a:off x="1331640" y="4653136"/>
            <a:ext cx="6400800" cy="1752600"/>
          </a:xfrm>
        </p:spPr>
        <p:txBody>
          <a:bodyPr>
            <a:noAutofit/>
          </a:bodyPr>
          <a:lstStyle/>
          <a:p>
            <a:endParaRPr lang="en-US" sz="4400" b="1" dirty="0" smtClean="0">
              <a:solidFill>
                <a:srgbClr val="FFC000"/>
              </a:solidFill>
            </a:endParaRPr>
          </a:p>
          <a:p>
            <a:r>
              <a:rPr lang="en-US" sz="4400" b="1" dirty="0">
                <a:solidFill>
                  <a:srgbClr val="FFC000"/>
                </a:solidFill>
              </a:rPr>
              <a:t>Sequence 19: Hyperbolic Functions</a:t>
            </a:r>
            <a:endParaRPr lang="ar-JO" sz="4400" b="1" dirty="0">
              <a:solidFill>
                <a:srgbClr val="FFC000"/>
              </a:solidFill>
            </a:endParaRPr>
          </a:p>
          <a:p>
            <a:endParaRPr lang="en-US" sz="4400" b="1" dirty="0">
              <a:solidFill>
                <a:srgbClr val="FFC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260648"/>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7587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solidFill>
                <a:srgbClr val="FF0000"/>
              </a:solidFill>
            </a:endParaRPr>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980728"/>
                <a:ext cx="9144000" cy="5877272"/>
              </a:xfrm>
            </p:spPr>
            <p:txBody>
              <a:bodyPr>
                <a:normAutofit lnSpcReduction="10000"/>
              </a:bodyPr>
              <a:lstStyle/>
              <a:p>
                <a:pPr marL="457200" indent="-457200" algn="l" rtl="0" eaLnBrk="0">
                  <a:buFont typeface="Wingdings" panose="05000000000000000000" pitchFamily="2" charset="2"/>
                  <a:buChar char="q"/>
                </a:pPr>
                <a:r>
                  <a:rPr lang="en-US" b="1" dirty="0" smtClean="0"/>
                  <a:t>Certain even and odd combinations of the exponential functions </a:t>
                </a:r>
                <a14:m>
                  <m:oMath xmlns:m="http://schemas.openxmlformats.org/officeDocument/2006/math">
                    <m:sSup>
                      <m:sSupPr>
                        <m:ctrlPr>
                          <a:rPr lang="en-US" b="1" i="1" smtClean="0">
                            <a:latin typeface="Cambria Math"/>
                          </a:rPr>
                        </m:ctrlPr>
                      </m:sSupPr>
                      <m:e>
                        <m:r>
                          <a:rPr lang="en-US" b="1" i="1" smtClean="0">
                            <a:latin typeface="Cambria Math"/>
                          </a:rPr>
                          <m:t>𝒆</m:t>
                        </m:r>
                      </m:e>
                      <m:sup>
                        <m:r>
                          <a:rPr lang="en-US" b="1" i="1" smtClean="0">
                            <a:latin typeface="Cambria Math"/>
                          </a:rPr>
                          <m:t>𝒙</m:t>
                        </m:r>
                      </m:sup>
                    </m:sSup>
                  </m:oMath>
                </a14:m>
                <a:r>
                  <a:rPr lang="en-US" b="1" dirty="0" smtClean="0"/>
                  <a:t> </a:t>
                </a:r>
                <a:r>
                  <a:rPr lang="en-US" b="1" dirty="0"/>
                  <a:t>and </a:t>
                </a:r>
                <a14:m>
                  <m:oMath xmlns:m="http://schemas.openxmlformats.org/officeDocument/2006/math">
                    <m:sSup>
                      <m:sSupPr>
                        <m:ctrlPr>
                          <a:rPr lang="en-US" b="1" i="1" smtClean="0">
                            <a:latin typeface="Cambria Math"/>
                          </a:rPr>
                        </m:ctrlPr>
                      </m:sSupPr>
                      <m:e>
                        <m:r>
                          <a:rPr lang="en-US" b="1" i="1" smtClean="0">
                            <a:latin typeface="Cambria Math"/>
                          </a:rPr>
                          <m:t>𝒆</m:t>
                        </m:r>
                      </m:e>
                      <m:sup>
                        <m:r>
                          <a:rPr lang="en-US" b="1" i="1" smtClean="0">
                            <a:latin typeface="Cambria Math"/>
                          </a:rPr>
                          <m:t>−</m:t>
                        </m:r>
                        <m:r>
                          <a:rPr lang="en-US" b="1" i="1" smtClean="0">
                            <a:latin typeface="Cambria Math"/>
                          </a:rPr>
                          <m:t>𝒙</m:t>
                        </m:r>
                      </m:sup>
                    </m:sSup>
                  </m:oMath>
                </a14:m>
                <a:r>
                  <a:rPr lang="en-US" b="1" dirty="0" smtClean="0"/>
                  <a:t> </a:t>
                </a:r>
                <a:r>
                  <a:rPr lang="en-US" b="1" dirty="0"/>
                  <a:t>arise so frequently in mathematics and its applications that they deserve to be given special names.</a:t>
                </a:r>
              </a:p>
              <a:p>
                <a:pPr marL="457200" indent="-457200" algn="l" rtl="0">
                  <a:buFont typeface="Wingdings" panose="05000000000000000000" pitchFamily="2" charset="2"/>
                  <a:buChar char="q"/>
                </a:pPr>
                <a:r>
                  <a:rPr lang="en-US" b="1" dirty="0"/>
                  <a:t>In many ways they are analogous to the trigonometric functions, and they have the same relationship to the hyperbola that the trigonometric functions have to the circle.</a:t>
                </a:r>
              </a:p>
              <a:p>
                <a:pPr marL="457200" indent="-457200" algn="l" rtl="0">
                  <a:buFont typeface="Wingdings" panose="05000000000000000000" pitchFamily="2" charset="2"/>
                  <a:buChar char="q"/>
                </a:pPr>
                <a:r>
                  <a:rPr lang="en-US" b="1" dirty="0"/>
                  <a:t>For this reason they are collectively called hyperbolic functions and individually called hyperbolic sine, hyperbolic cosine, </a:t>
                </a:r>
                <a:endParaRPr lang="en-US" b="1" dirty="0" smtClean="0"/>
              </a:p>
              <a:p>
                <a:pPr algn="l" rtl="0"/>
                <a:r>
                  <a:rPr lang="en-US" b="1" dirty="0"/>
                  <a:t> </a:t>
                </a:r>
                <a:r>
                  <a:rPr lang="en-US" b="1" dirty="0" smtClean="0"/>
                  <a:t>    </a:t>
                </a:r>
                <a:r>
                  <a:rPr lang="en-US" b="1" dirty="0" smtClean="0"/>
                  <a:t>and </a:t>
                </a:r>
                <a:r>
                  <a:rPr lang="en-US" b="1" dirty="0"/>
                  <a:t>so on.</a:t>
                </a:r>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980728"/>
                <a:ext cx="9144000" cy="5877272"/>
              </a:xfrm>
              <a:blipFill rotWithShape="1">
                <a:blip r:embed="rId2"/>
                <a:stretch>
                  <a:fillRect l="-1467" t="-2178"/>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56376" y="5867398"/>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1042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normAutofit/>
              </a:bodyPr>
              <a:lstStyle/>
              <a:p>
                <a:pPr marL="457200" indent="-457200" algn="l" rtl="0">
                  <a:buFont typeface="Wingdings" panose="05000000000000000000" pitchFamily="2" charset="2"/>
                  <a:buChar char="q"/>
                </a:pPr>
                <a:r>
                  <a:rPr lang="en-US" sz="2800" b="1" dirty="0" smtClean="0"/>
                  <a:t>Definition of the Hyperbolic Functions:</a:t>
                </a:r>
              </a:p>
              <a:p>
                <a:pPr algn="l" rtl="0"/>
                <a14:m>
                  <m:oMath xmlns:m="http://schemas.openxmlformats.org/officeDocument/2006/math">
                    <m:func>
                      <m:funcPr>
                        <m:ctrlPr>
                          <a:rPr lang="en-US" sz="2800" b="1" i="1" smtClean="0">
                            <a:solidFill>
                              <a:srgbClr val="FFFF00"/>
                            </a:solidFill>
                            <a:latin typeface="Cambria Math"/>
                          </a:rPr>
                        </m:ctrlPr>
                      </m:funcPr>
                      <m:fName>
                        <m:sSup>
                          <m:sSupPr>
                            <m:ctrlPr>
                              <a:rPr lang="en-US" sz="2800" b="1" i="1" smtClean="0">
                                <a:solidFill>
                                  <a:srgbClr val="FFFF00"/>
                                </a:solidFill>
                                <a:latin typeface="Cambria Math"/>
                              </a:rPr>
                            </m:ctrlPr>
                          </m:sSupPr>
                          <m:e>
                            <m:r>
                              <m:rPr>
                                <m:sty m:val="p"/>
                              </m:rPr>
                              <a:rPr lang="en-US" sz="2800" b="0" i="0" smtClean="0">
                                <a:solidFill>
                                  <a:srgbClr val="FFFF00"/>
                                </a:solidFill>
                                <a:latin typeface="Cambria Math"/>
                              </a:rPr>
                              <m:t>sinh</m:t>
                            </m:r>
                          </m:e>
                          <m:sup>
                            <m:r>
                              <a:rPr lang="en-US" sz="2800" b="1" i="1" smtClean="0">
                                <a:solidFill>
                                  <a:srgbClr val="FFFF00"/>
                                </a:solidFill>
                                <a:latin typeface="Cambria Math"/>
                              </a:rPr>
                              <m:t>−</m:t>
                            </m:r>
                            <m:r>
                              <a:rPr lang="en-US" sz="2800" b="1" i="1" smtClean="0">
                                <a:solidFill>
                                  <a:srgbClr val="FFFF00"/>
                                </a:solidFill>
                                <a:latin typeface="Cambria Math"/>
                              </a:rPr>
                              <m:t>𝟏</m:t>
                            </m:r>
                          </m:sup>
                        </m:sSup>
                      </m:fName>
                      <m:e>
                        <m:r>
                          <a:rPr lang="en-US" sz="2800" b="1" i="1" smtClean="0">
                            <a:solidFill>
                              <a:srgbClr val="FFFF00"/>
                            </a:solidFill>
                            <a:latin typeface="Cambria Math"/>
                          </a:rPr>
                          <m:t>𝒙</m:t>
                        </m:r>
                      </m:e>
                    </m:func>
                    <m:r>
                      <a:rPr lang="en-US" sz="2800" b="1" i="1" smtClean="0">
                        <a:solidFill>
                          <a:srgbClr val="FFFF00"/>
                        </a:solidFill>
                        <a:latin typeface="Cambria Math"/>
                      </a:rPr>
                      <m:t>=</m:t>
                    </m:r>
                    <m:f>
                      <m:fPr>
                        <m:ctrlPr>
                          <a:rPr lang="en-US" sz="2800" b="1" i="1" smtClean="0">
                            <a:solidFill>
                              <a:srgbClr val="FFFF00"/>
                            </a:solidFill>
                            <a:latin typeface="Cambria Math"/>
                          </a:rPr>
                        </m:ctrlPr>
                      </m:fPr>
                      <m:num>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𝒙</m:t>
                            </m:r>
                          </m:sup>
                        </m:sSup>
                        <m:r>
                          <a:rPr lang="en-US" sz="2800" b="1" i="1" smtClean="0">
                            <a:solidFill>
                              <a:srgbClr val="FFFF00"/>
                            </a:solidFill>
                            <a:latin typeface="Cambria Math"/>
                          </a:rPr>
                          <m:t>−</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m:t>
                            </m:r>
                            <m:r>
                              <a:rPr lang="en-US" sz="2800" b="1" i="1" smtClean="0">
                                <a:solidFill>
                                  <a:srgbClr val="FFFF00"/>
                                </a:solidFill>
                                <a:latin typeface="Cambria Math"/>
                              </a:rPr>
                              <m:t>𝒙</m:t>
                            </m:r>
                          </m:sup>
                        </m:sSup>
                      </m:num>
                      <m:den>
                        <m:r>
                          <a:rPr lang="en-US" sz="2800" b="1" i="1" smtClean="0">
                            <a:solidFill>
                              <a:srgbClr val="FFFF00"/>
                            </a:solidFill>
                            <a:latin typeface="Cambria Math"/>
                          </a:rPr>
                          <m:t>𝟐</m:t>
                        </m:r>
                      </m:den>
                    </m:f>
                  </m:oMath>
                </a14:m>
                <a:r>
                  <a:rPr lang="en-US" sz="2800" b="1" dirty="0" smtClean="0">
                    <a:solidFill>
                      <a:srgbClr val="FFFF00"/>
                    </a:solidFill>
                  </a:rPr>
                  <a:t>           </a:t>
                </a:r>
                <a14:m>
                  <m:oMath xmlns:m="http://schemas.openxmlformats.org/officeDocument/2006/math">
                    <m:func>
                      <m:funcPr>
                        <m:ctrlPr>
                          <a:rPr lang="en-US" sz="2800" b="1" i="1" dirty="0" smtClean="0">
                            <a:solidFill>
                              <a:srgbClr val="FFFF00"/>
                            </a:solidFill>
                            <a:latin typeface="Cambria Math"/>
                          </a:rPr>
                        </m:ctrlPr>
                      </m:funcPr>
                      <m:fName>
                        <m:r>
                          <m:rPr>
                            <m:sty m:val="p"/>
                          </m:rPr>
                          <a:rPr lang="en-US" sz="2800" b="0" i="0" dirty="0" smtClean="0">
                            <a:solidFill>
                              <a:srgbClr val="FFFF00"/>
                            </a:solidFill>
                            <a:latin typeface="Cambria Math"/>
                          </a:rPr>
                          <m:t>sech</m:t>
                        </m:r>
                      </m:fName>
                      <m:e>
                        <m:r>
                          <a:rPr lang="en-US" sz="2800" b="1" i="1" dirty="0" smtClean="0">
                            <a:solidFill>
                              <a:srgbClr val="FFFF00"/>
                            </a:solidFill>
                            <a:latin typeface="Cambria Math"/>
                          </a:rPr>
                          <m:t>𝒙</m:t>
                        </m:r>
                      </m:e>
                    </m:func>
                    <m:r>
                      <a:rPr lang="en-US" sz="2800" b="1" i="1" dirty="0" smtClean="0">
                        <a:solidFill>
                          <a:srgbClr val="FFFF00"/>
                        </a:solidFill>
                        <a:latin typeface="Cambria Math"/>
                      </a:rPr>
                      <m:t>=</m:t>
                    </m:r>
                    <m:f>
                      <m:fPr>
                        <m:ctrlPr>
                          <a:rPr lang="en-US" sz="2800" b="1" i="1" dirty="0" smtClean="0">
                            <a:solidFill>
                              <a:srgbClr val="FFFF00"/>
                            </a:solidFill>
                            <a:latin typeface="Cambria Math"/>
                          </a:rPr>
                        </m:ctrlPr>
                      </m:fPr>
                      <m:num>
                        <m:r>
                          <a:rPr lang="en-US" sz="2800" b="1" i="1" dirty="0" smtClean="0">
                            <a:solidFill>
                              <a:srgbClr val="FFFF00"/>
                            </a:solidFill>
                            <a:latin typeface="Cambria Math"/>
                          </a:rPr>
                          <m:t>𝟏</m:t>
                        </m:r>
                      </m:num>
                      <m:den>
                        <m:func>
                          <m:funcPr>
                            <m:ctrlPr>
                              <a:rPr lang="en-US" sz="2800" b="1" i="1" dirty="0" smtClean="0">
                                <a:solidFill>
                                  <a:srgbClr val="FFFF00"/>
                                </a:solidFill>
                                <a:latin typeface="Cambria Math"/>
                              </a:rPr>
                            </m:ctrlPr>
                          </m:funcPr>
                          <m:fName>
                            <m:r>
                              <m:rPr>
                                <m:sty m:val="p"/>
                              </m:rPr>
                              <a:rPr lang="en-US" sz="2800" b="0" i="0" dirty="0" smtClean="0">
                                <a:solidFill>
                                  <a:srgbClr val="FFFF00"/>
                                </a:solidFill>
                                <a:latin typeface="Cambria Math"/>
                              </a:rPr>
                              <m:t>cosh</m:t>
                            </m:r>
                          </m:fName>
                          <m:e>
                            <m:r>
                              <a:rPr lang="en-US" sz="2800" b="1" i="1" dirty="0" smtClean="0">
                                <a:solidFill>
                                  <a:srgbClr val="FFFF00"/>
                                </a:solidFill>
                                <a:latin typeface="Cambria Math"/>
                              </a:rPr>
                              <m:t>𝒙</m:t>
                            </m:r>
                          </m:e>
                        </m:func>
                      </m:den>
                    </m:f>
                    <m:r>
                      <a:rPr lang="en-US" sz="2800" b="1" i="1" dirty="0" smtClean="0">
                        <a:solidFill>
                          <a:srgbClr val="FFFF00"/>
                        </a:solidFill>
                        <a:latin typeface="Cambria Math"/>
                      </a:rPr>
                      <m:t>=</m:t>
                    </m:r>
                    <m:f>
                      <m:fPr>
                        <m:ctrlPr>
                          <a:rPr lang="en-US" sz="2800" b="1" i="1" dirty="0" smtClean="0">
                            <a:solidFill>
                              <a:srgbClr val="FFFF00"/>
                            </a:solidFill>
                            <a:latin typeface="Cambria Math"/>
                          </a:rPr>
                        </m:ctrlPr>
                      </m:fPr>
                      <m:num>
                        <m:r>
                          <a:rPr lang="en-US" sz="2800" b="1" i="1" dirty="0" smtClean="0">
                            <a:solidFill>
                              <a:srgbClr val="FFFF00"/>
                            </a:solidFill>
                            <a:latin typeface="Cambria Math"/>
                          </a:rPr>
                          <m:t>𝟐</m:t>
                        </m:r>
                      </m:num>
                      <m:den>
                        <m:sSup>
                          <m:sSupPr>
                            <m:ctrlPr>
                              <a:rPr lang="en-US" sz="2800" b="1" i="1" dirty="0" smtClean="0">
                                <a:solidFill>
                                  <a:srgbClr val="FFFF00"/>
                                </a:solidFill>
                                <a:latin typeface="Cambria Math"/>
                              </a:rPr>
                            </m:ctrlPr>
                          </m:sSupPr>
                          <m:e>
                            <m:r>
                              <a:rPr lang="en-US" sz="2800" b="1" i="1" dirty="0" smtClean="0">
                                <a:solidFill>
                                  <a:srgbClr val="FFFF00"/>
                                </a:solidFill>
                                <a:latin typeface="Cambria Math"/>
                              </a:rPr>
                              <m:t>𝒆</m:t>
                            </m:r>
                          </m:e>
                          <m:sup>
                            <m:r>
                              <a:rPr lang="en-US" sz="2800" b="1" i="1" dirty="0" smtClean="0">
                                <a:solidFill>
                                  <a:srgbClr val="FFFF00"/>
                                </a:solidFill>
                                <a:latin typeface="Cambria Math"/>
                              </a:rPr>
                              <m:t>𝒙</m:t>
                            </m:r>
                          </m:sup>
                        </m:sSup>
                        <m:r>
                          <a:rPr lang="en-US" sz="2800" b="1" i="1" dirty="0" smtClean="0">
                            <a:solidFill>
                              <a:srgbClr val="FFFF00"/>
                            </a:solidFill>
                            <a:latin typeface="Cambria Math"/>
                          </a:rPr>
                          <m:t>+</m:t>
                        </m:r>
                        <m:sSup>
                          <m:sSupPr>
                            <m:ctrlPr>
                              <a:rPr lang="en-US" sz="2800" b="1" i="1" dirty="0" smtClean="0">
                                <a:solidFill>
                                  <a:srgbClr val="FFFF00"/>
                                </a:solidFill>
                                <a:latin typeface="Cambria Math"/>
                              </a:rPr>
                            </m:ctrlPr>
                          </m:sSupPr>
                          <m:e>
                            <m:r>
                              <a:rPr lang="en-US" sz="2800" b="1" i="1" dirty="0" smtClean="0">
                                <a:solidFill>
                                  <a:srgbClr val="FFFF00"/>
                                </a:solidFill>
                                <a:latin typeface="Cambria Math"/>
                              </a:rPr>
                              <m:t>𝒆</m:t>
                            </m:r>
                          </m:e>
                          <m:sup>
                            <m:r>
                              <a:rPr lang="en-US" sz="2800" b="1" i="1" dirty="0" smtClean="0">
                                <a:solidFill>
                                  <a:srgbClr val="FFFF00"/>
                                </a:solidFill>
                                <a:latin typeface="Cambria Math"/>
                              </a:rPr>
                              <m:t>−</m:t>
                            </m:r>
                            <m:r>
                              <a:rPr lang="en-US" sz="2800" b="1" i="1" dirty="0" smtClean="0">
                                <a:solidFill>
                                  <a:srgbClr val="FFFF00"/>
                                </a:solidFill>
                                <a:latin typeface="Cambria Math"/>
                              </a:rPr>
                              <m:t>𝒙</m:t>
                            </m:r>
                          </m:sup>
                        </m:sSup>
                      </m:den>
                    </m:f>
                  </m:oMath>
                </a14:m>
                <a:endParaRPr lang="en-US" sz="2800" b="1" dirty="0" smtClean="0">
                  <a:solidFill>
                    <a:srgbClr val="FFFF00"/>
                  </a:solidFill>
                </a:endParaRPr>
              </a:p>
              <a:p>
                <a:pPr algn="l" rtl="0"/>
                <a14:m>
                  <m:oMath xmlns:m="http://schemas.openxmlformats.org/officeDocument/2006/math">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cosh</m:t>
                        </m:r>
                      </m:fName>
                      <m:e>
                        <m:r>
                          <a:rPr lang="en-US" sz="2800" b="1" i="1" smtClean="0">
                            <a:solidFill>
                              <a:srgbClr val="FFFF00"/>
                            </a:solidFill>
                            <a:latin typeface="Cambria Math"/>
                          </a:rPr>
                          <m:t>𝒙</m:t>
                        </m:r>
                      </m:e>
                    </m:func>
                    <m:r>
                      <a:rPr lang="en-US" sz="2800" b="1" i="1" smtClean="0">
                        <a:solidFill>
                          <a:srgbClr val="FFFF00"/>
                        </a:solidFill>
                        <a:latin typeface="Cambria Math"/>
                      </a:rPr>
                      <m:t>=</m:t>
                    </m:r>
                    <m:f>
                      <m:fPr>
                        <m:ctrlPr>
                          <a:rPr lang="en-US" sz="2800" b="1" i="1" smtClean="0">
                            <a:solidFill>
                              <a:srgbClr val="FFFF00"/>
                            </a:solidFill>
                            <a:latin typeface="Cambria Math"/>
                          </a:rPr>
                        </m:ctrlPr>
                      </m:fPr>
                      <m:num>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𝒙</m:t>
                            </m:r>
                          </m:sup>
                        </m:sSup>
                        <m:r>
                          <a:rPr lang="en-US" sz="2800" b="1" i="1" smtClean="0">
                            <a:solidFill>
                              <a:srgbClr val="FFFF00"/>
                            </a:solidFill>
                            <a:latin typeface="Cambria Math"/>
                          </a:rPr>
                          <m:t>+</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m:t>
                            </m:r>
                            <m:r>
                              <a:rPr lang="en-US" sz="2800" b="1" i="1" smtClean="0">
                                <a:solidFill>
                                  <a:srgbClr val="FFFF00"/>
                                </a:solidFill>
                                <a:latin typeface="Cambria Math"/>
                              </a:rPr>
                              <m:t>𝒙</m:t>
                            </m:r>
                          </m:sup>
                        </m:sSup>
                      </m:num>
                      <m:den>
                        <m:r>
                          <a:rPr lang="en-US" sz="2800" b="1" i="1" smtClean="0">
                            <a:solidFill>
                              <a:srgbClr val="FFFF00"/>
                            </a:solidFill>
                            <a:latin typeface="Cambria Math"/>
                          </a:rPr>
                          <m:t>𝟐</m:t>
                        </m:r>
                      </m:den>
                    </m:f>
                    <m:r>
                      <a:rPr lang="en-US" sz="2800" b="1" i="1" smtClean="0">
                        <a:solidFill>
                          <a:srgbClr val="FFFF00"/>
                        </a:solidFill>
                        <a:latin typeface="Cambria Math"/>
                      </a:rPr>
                      <m:t> </m:t>
                    </m:r>
                  </m:oMath>
                </a14:m>
                <a:r>
                  <a:rPr lang="en-US" sz="2800" b="1" dirty="0" smtClean="0">
                    <a:solidFill>
                      <a:srgbClr val="FFFF00"/>
                    </a:solidFill>
                  </a:rPr>
                  <a:t>             </a:t>
                </a:r>
                <a14:m>
                  <m:oMath xmlns:m="http://schemas.openxmlformats.org/officeDocument/2006/math">
                    <m:func>
                      <m:funcPr>
                        <m:ctrlPr>
                          <a:rPr lang="en-US" sz="2800" b="1" i="1" dirty="0" smtClean="0">
                            <a:solidFill>
                              <a:srgbClr val="FFFF00"/>
                            </a:solidFill>
                            <a:latin typeface="Cambria Math"/>
                          </a:rPr>
                        </m:ctrlPr>
                      </m:funcPr>
                      <m:fName>
                        <m:r>
                          <m:rPr>
                            <m:sty m:val="p"/>
                          </m:rPr>
                          <a:rPr lang="en-US" sz="2800" b="0" i="0" dirty="0" smtClean="0">
                            <a:solidFill>
                              <a:srgbClr val="FFFF00"/>
                            </a:solidFill>
                            <a:latin typeface="Cambria Math"/>
                          </a:rPr>
                          <m:t>csch</m:t>
                        </m:r>
                      </m:fName>
                      <m:e>
                        <m:r>
                          <a:rPr lang="en-US" sz="2800" b="1" i="1" dirty="0" smtClean="0">
                            <a:solidFill>
                              <a:srgbClr val="FFFF00"/>
                            </a:solidFill>
                            <a:latin typeface="Cambria Math"/>
                          </a:rPr>
                          <m:t>𝒙</m:t>
                        </m:r>
                      </m:e>
                    </m:func>
                    <m:r>
                      <a:rPr lang="en-US" sz="2800" b="1" i="1" dirty="0" smtClean="0">
                        <a:solidFill>
                          <a:srgbClr val="FFFF00"/>
                        </a:solidFill>
                        <a:latin typeface="Cambria Math"/>
                      </a:rPr>
                      <m:t>=</m:t>
                    </m:r>
                    <m:f>
                      <m:fPr>
                        <m:ctrlPr>
                          <a:rPr lang="en-US" sz="2800" b="1" i="1" dirty="0" smtClean="0">
                            <a:solidFill>
                              <a:srgbClr val="FFFF00"/>
                            </a:solidFill>
                            <a:latin typeface="Cambria Math"/>
                          </a:rPr>
                        </m:ctrlPr>
                      </m:fPr>
                      <m:num>
                        <m:r>
                          <a:rPr lang="en-US" sz="2800" b="1" i="1" dirty="0" smtClean="0">
                            <a:solidFill>
                              <a:srgbClr val="FFFF00"/>
                            </a:solidFill>
                            <a:latin typeface="Cambria Math"/>
                          </a:rPr>
                          <m:t>𝟏</m:t>
                        </m:r>
                      </m:num>
                      <m:den>
                        <m:func>
                          <m:funcPr>
                            <m:ctrlPr>
                              <a:rPr lang="en-US" sz="2800" b="1" i="1" dirty="0" smtClean="0">
                                <a:solidFill>
                                  <a:srgbClr val="FFFF00"/>
                                </a:solidFill>
                                <a:latin typeface="Cambria Math"/>
                              </a:rPr>
                            </m:ctrlPr>
                          </m:funcPr>
                          <m:fName>
                            <m:r>
                              <m:rPr>
                                <m:sty m:val="p"/>
                              </m:rPr>
                              <a:rPr lang="en-US" sz="2800" b="0" i="0" dirty="0" smtClean="0">
                                <a:solidFill>
                                  <a:srgbClr val="FFFF00"/>
                                </a:solidFill>
                                <a:latin typeface="Cambria Math"/>
                              </a:rPr>
                              <m:t>sinh</m:t>
                            </m:r>
                          </m:fName>
                          <m:e>
                            <m:r>
                              <a:rPr lang="en-US" sz="2800" b="1" i="1" dirty="0" smtClean="0">
                                <a:solidFill>
                                  <a:srgbClr val="FFFF00"/>
                                </a:solidFill>
                                <a:latin typeface="Cambria Math"/>
                              </a:rPr>
                              <m:t>𝒙</m:t>
                            </m:r>
                          </m:e>
                        </m:func>
                      </m:den>
                    </m:f>
                    <m:r>
                      <a:rPr lang="en-US" sz="2800" b="1" i="1" dirty="0" smtClean="0">
                        <a:solidFill>
                          <a:srgbClr val="FFFF00"/>
                        </a:solidFill>
                        <a:latin typeface="Cambria Math"/>
                      </a:rPr>
                      <m:t>=</m:t>
                    </m:r>
                    <m:f>
                      <m:fPr>
                        <m:ctrlPr>
                          <a:rPr lang="en-US" sz="2800" b="1" i="1" dirty="0" smtClean="0">
                            <a:solidFill>
                              <a:srgbClr val="FFFF00"/>
                            </a:solidFill>
                            <a:latin typeface="Cambria Math"/>
                          </a:rPr>
                        </m:ctrlPr>
                      </m:fPr>
                      <m:num>
                        <m:r>
                          <a:rPr lang="en-US" sz="2800" b="1" i="1" dirty="0" smtClean="0">
                            <a:solidFill>
                              <a:srgbClr val="FFFF00"/>
                            </a:solidFill>
                            <a:latin typeface="Cambria Math"/>
                          </a:rPr>
                          <m:t>𝟐</m:t>
                        </m:r>
                      </m:num>
                      <m:den>
                        <m:sSup>
                          <m:sSupPr>
                            <m:ctrlPr>
                              <a:rPr lang="en-US" sz="2800" b="1" i="1" dirty="0" smtClean="0">
                                <a:solidFill>
                                  <a:srgbClr val="FFFF00"/>
                                </a:solidFill>
                                <a:latin typeface="Cambria Math"/>
                              </a:rPr>
                            </m:ctrlPr>
                          </m:sSupPr>
                          <m:e>
                            <m:r>
                              <a:rPr lang="en-US" sz="2800" b="1" i="1" dirty="0" smtClean="0">
                                <a:solidFill>
                                  <a:srgbClr val="FFFF00"/>
                                </a:solidFill>
                                <a:latin typeface="Cambria Math"/>
                              </a:rPr>
                              <m:t>𝒆</m:t>
                            </m:r>
                          </m:e>
                          <m:sup>
                            <m:r>
                              <a:rPr lang="en-US" sz="2800" b="1" i="1" dirty="0" smtClean="0">
                                <a:solidFill>
                                  <a:srgbClr val="FFFF00"/>
                                </a:solidFill>
                                <a:latin typeface="Cambria Math"/>
                              </a:rPr>
                              <m:t>𝒙</m:t>
                            </m:r>
                          </m:sup>
                        </m:sSup>
                        <m:r>
                          <a:rPr lang="en-US" sz="2800" b="1" i="1" dirty="0" smtClean="0">
                            <a:solidFill>
                              <a:srgbClr val="FFFF00"/>
                            </a:solidFill>
                            <a:latin typeface="Cambria Math"/>
                          </a:rPr>
                          <m:t>−</m:t>
                        </m:r>
                        <m:sSup>
                          <m:sSupPr>
                            <m:ctrlPr>
                              <a:rPr lang="en-US" sz="2800" b="1" i="1" dirty="0" smtClean="0">
                                <a:solidFill>
                                  <a:srgbClr val="FFFF00"/>
                                </a:solidFill>
                                <a:latin typeface="Cambria Math"/>
                              </a:rPr>
                            </m:ctrlPr>
                          </m:sSupPr>
                          <m:e>
                            <m:r>
                              <a:rPr lang="en-US" sz="2800" b="1" i="1" dirty="0" smtClean="0">
                                <a:solidFill>
                                  <a:srgbClr val="FFFF00"/>
                                </a:solidFill>
                                <a:latin typeface="Cambria Math"/>
                              </a:rPr>
                              <m:t>𝒆</m:t>
                            </m:r>
                          </m:e>
                          <m:sup>
                            <m:r>
                              <a:rPr lang="en-US" sz="2800" b="1" i="1" dirty="0" smtClean="0">
                                <a:solidFill>
                                  <a:srgbClr val="FFFF00"/>
                                </a:solidFill>
                                <a:latin typeface="Cambria Math"/>
                              </a:rPr>
                              <m:t>−</m:t>
                            </m:r>
                            <m:r>
                              <a:rPr lang="en-US" sz="2800" b="1" i="1" dirty="0" smtClean="0">
                                <a:solidFill>
                                  <a:srgbClr val="FFFF00"/>
                                </a:solidFill>
                                <a:latin typeface="Cambria Math"/>
                              </a:rPr>
                              <m:t>𝒙</m:t>
                            </m:r>
                          </m:sup>
                        </m:sSup>
                      </m:den>
                    </m:f>
                  </m:oMath>
                </a14:m>
                <a:endParaRPr lang="en-US" sz="2800" b="1" dirty="0">
                  <a:solidFill>
                    <a:srgbClr val="FFFF00"/>
                  </a:solidFill>
                </a:endParaRPr>
              </a:p>
              <a:p>
                <a:pPr algn="l" rtl="0"/>
                <a14:m>
                  <m:oMath xmlns:m="http://schemas.openxmlformats.org/officeDocument/2006/math">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tanh</m:t>
                        </m:r>
                      </m:fName>
                      <m:e>
                        <m:r>
                          <a:rPr lang="en-US" sz="2800" b="1" i="1" smtClean="0">
                            <a:solidFill>
                              <a:srgbClr val="FFFF00"/>
                            </a:solidFill>
                            <a:latin typeface="Cambria Math"/>
                          </a:rPr>
                          <m:t>𝒙</m:t>
                        </m:r>
                      </m:e>
                    </m:func>
                    <m:r>
                      <a:rPr lang="en-US" sz="2800" b="1" i="1" smtClean="0">
                        <a:solidFill>
                          <a:srgbClr val="FFFF00"/>
                        </a:solidFill>
                        <a:latin typeface="Cambria Math"/>
                      </a:rPr>
                      <m:t>=</m:t>
                    </m:r>
                    <m:f>
                      <m:fPr>
                        <m:ctrlPr>
                          <a:rPr lang="en-US" sz="2800" b="1" i="1" smtClean="0">
                            <a:solidFill>
                              <a:srgbClr val="FFFF00"/>
                            </a:solidFill>
                            <a:latin typeface="Cambria Math"/>
                          </a:rPr>
                        </m:ctrlPr>
                      </m:fPr>
                      <m:num>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sinh</m:t>
                            </m:r>
                          </m:fName>
                          <m:e>
                            <m:r>
                              <a:rPr lang="en-US" sz="2800" b="0" i="1" smtClean="0">
                                <a:solidFill>
                                  <a:srgbClr val="FFFF00"/>
                                </a:solidFill>
                                <a:latin typeface="Cambria Math"/>
                              </a:rPr>
                              <m:t>𝑥</m:t>
                            </m:r>
                          </m:e>
                        </m:func>
                      </m:num>
                      <m:den>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cosh</m:t>
                            </m:r>
                          </m:fName>
                          <m:e>
                            <m:r>
                              <a:rPr lang="en-US" sz="2800" b="1" i="1" smtClean="0">
                                <a:solidFill>
                                  <a:srgbClr val="FFFF00"/>
                                </a:solidFill>
                                <a:latin typeface="Cambria Math"/>
                              </a:rPr>
                              <m:t>𝒙</m:t>
                            </m:r>
                          </m:e>
                        </m:func>
                      </m:den>
                    </m:f>
                    <m:r>
                      <a:rPr lang="en-US" sz="2800" b="1" i="1" smtClean="0">
                        <a:solidFill>
                          <a:srgbClr val="FFFF00"/>
                        </a:solidFill>
                        <a:latin typeface="Cambria Math"/>
                      </a:rPr>
                      <m:t>=</m:t>
                    </m:r>
                    <m:f>
                      <m:fPr>
                        <m:ctrlPr>
                          <a:rPr lang="en-US" sz="2800" b="1" i="1" smtClean="0">
                            <a:solidFill>
                              <a:srgbClr val="FFFF00"/>
                            </a:solidFill>
                            <a:latin typeface="Cambria Math"/>
                          </a:rPr>
                        </m:ctrlPr>
                      </m:fPr>
                      <m:num>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𝒙</m:t>
                            </m:r>
                          </m:sup>
                        </m:sSup>
                        <m:r>
                          <a:rPr lang="en-US" sz="2800" b="1" i="1" smtClean="0">
                            <a:solidFill>
                              <a:srgbClr val="FFFF00"/>
                            </a:solidFill>
                            <a:latin typeface="Cambria Math"/>
                          </a:rPr>
                          <m:t>−</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m:t>
                            </m:r>
                            <m:r>
                              <a:rPr lang="en-US" sz="2800" b="1" i="1" smtClean="0">
                                <a:solidFill>
                                  <a:srgbClr val="FFFF00"/>
                                </a:solidFill>
                                <a:latin typeface="Cambria Math"/>
                              </a:rPr>
                              <m:t>𝒙</m:t>
                            </m:r>
                          </m:sup>
                        </m:sSup>
                      </m:num>
                      <m:den>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𝒙</m:t>
                            </m:r>
                          </m:sup>
                        </m:sSup>
                        <m:r>
                          <a:rPr lang="en-US" sz="2800" b="1" i="1" smtClean="0">
                            <a:solidFill>
                              <a:srgbClr val="FFFF00"/>
                            </a:solidFill>
                            <a:latin typeface="Cambria Math"/>
                          </a:rPr>
                          <m:t>+</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m:t>
                            </m:r>
                            <m:r>
                              <a:rPr lang="en-US" sz="2800" b="1" i="1" smtClean="0">
                                <a:solidFill>
                                  <a:srgbClr val="FFFF00"/>
                                </a:solidFill>
                                <a:latin typeface="Cambria Math"/>
                              </a:rPr>
                              <m:t>𝒙</m:t>
                            </m:r>
                          </m:sup>
                        </m:sSup>
                      </m:den>
                    </m:f>
                  </m:oMath>
                </a14:m>
                <a:r>
                  <a:rPr lang="en-US" sz="2800" b="1" dirty="0" smtClean="0">
                    <a:solidFill>
                      <a:srgbClr val="FFFF00"/>
                    </a:solidFill>
                  </a:rPr>
                  <a:t>     </a:t>
                </a:r>
                <a:endParaRPr lang="en-US" sz="2800" b="1" dirty="0">
                  <a:solidFill>
                    <a:srgbClr val="FFFF00"/>
                  </a:solidFill>
                </a:endParaRPr>
              </a:p>
              <a:p>
                <a:pPr algn="l" rtl="0"/>
                <a14:m>
                  <m:oMath xmlns:m="http://schemas.openxmlformats.org/officeDocument/2006/math">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coth</m:t>
                        </m:r>
                      </m:fName>
                      <m:e>
                        <m:r>
                          <a:rPr lang="en-US" sz="2800" b="1" i="1" smtClean="0">
                            <a:solidFill>
                              <a:srgbClr val="FFFF00"/>
                            </a:solidFill>
                            <a:latin typeface="Cambria Math"/>
                          </a:rPr>
                          <m:t>𝒙</m:t>
                        </m:r>
                      </m:e>
                    </m:func>
                    <m:r>
                      <a:rPr lang="en-US" sz="2800" b="1" i="1" smtClean="0">
                        <a:solidFill>
                          <a:srgbClr val="FFFF00"/>
                        </a:solidFill>
                        <a:latin typeface="Cambria Math"/>
                      </a:rPr>
                      <m:t>=</m:t>
                    </m:r>
                    <m:f>
                      <m:fPr>
                        <m:ctrlPr>
                          <a:rPr lang="en-US" sz="2800" b="1" i="1" smtClean="0">
                            <a:solidFill>
                              <a:srgbClr val="FFFF00"/>
                            </a:solidFill>
                            <a:latin typeface="Cambria Math"/>
                          </a:rPr>
                        </m:ctrlPr>
                      </m:fPr>
                      <m:num>
                        <m:r>
                          <a:rPr lang="en-US" sz="2800" b="1" i="1" smtClean="0">
                            <a:solidFill>
                              <a:srgbClr val="FFFF00"/>
                            </a:solidFill>
                            <a:latin typeface="Cambria Math"/>
                          </a:rPr>
                          <m:t>𝟏</m:t>
                        </m:r>
                      </m:num>
                      <m:den>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tanh</m:t>
                            </m:r>
                          </m:fName>
                          <m:e>
                            <m:r>
                              <a:rPr lang="en-US" sz="2800" b="1" i="1" smtClean="0">
                                <a:solidFill>
                                  <a:srgbClr val="FFFF00"/>
                                </a:solidFill>
                                <a:latin typeface="Cambria Math"/>
                              </a:rPr>
                              <m:t>𝒙</m:t>
                            </m:r>
                          </m:e>
                        </m:func>
                      </m:den>
                    </m:f>
                    <m:r>
                      <a:rPr lang="en-US" sz="2800" b="1" i="1" smtClean="0">
                        <a:solidFill>
                          <a:srgbClr val="FFFF00"/>
                        </a:solidFill>
                        <a:latin typeface="Cambria Math"/>
                      </a:rPr>
                      <m:t>=</m:t>
                    </m:r>
                    <m:f>
                      <m:fPr>
                        <m:ctrlPr>
                          <a:rPr lang="en-US" sz="2800" b="1" i="1" smtClean="0">
                            <a:solidFill>
                              <a:srgbClr val="FFFF00"/>
                            </a:solidFill>
                            <a:latin typeface="Cambria Math"/>
                          </a:rPr>
                        </m:ctrlPr>
                      </m:fPr>
                      <m:num>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𝒙</m:t>
                            </m:r>
                          </m:sup>
                        </m:sSup>
                        <m:r>
                          <a:rPr lang="en-US" sz="2800" b="1" i="1" smtClean="0">
                            <a:solidFill>
                              <a:srgbClr val="FFFF00"/>
                            </a:solidFill>
                            <a:latin typeface="Cambria Math"/>
                          </a:rPr>
                          <m:t>+</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m:t>
                            </m:r>
                            <m:r>
                              <a:rPr lang="en-US" sz="2800" b="1" i="1" smtClean="0">
                                <a:solidFill>
                                  <a:srgbClr val="FFFF00"/>
                                </a:solidFill>
                                <a:latin typeface="Cambria Math"/>
                              </a:rPr>
                              <m:t>𝒙</m:t>
                            </m:r>
                          </m:sup>
                        </m:sSup>
                      </m:num>
                      <m:den>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𝒙</m:t>
                            </m:r>
                          </m:sup>
                        </m:sSup>
                        <m:r>
                          <a:rPr lang="en-US" sz="2800" b="1" i="1" smtClean="0">
                            <a:solidFill>
                              <a:srgbClr val="FFFF00"/>
                            </a:solidFill>
                            <a:latin typeface="Cambria Math"/>
                          </a:rPr>
                          <m:t>−</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m:t>
                            </m:r>
                            <m:r>
                              <a:rPr lang="en-US" sz="2800" b="1" i="1" smtClean="0">
                                <a:solidFill>
                                  <a:srgbClr val="FFFF00"/>
                                </a:solidFill>
                                <a:latin typeface="Cambria Math"/>
                              </a:rPr>
                              <m:t>𝒙</m:t>
                            </m:r>
                          </m:sup>
                        </m:sSup>
                        <m:r>
                          <a:rPr lang="en-US" sz="2800" b="1" i="1" smtClean="0">
                            <a:solidFill>
                              <a:srgbClr val="FFFF00"/>
                            </a:solidFill>
                            <a:latin typeface="Cambria Math"/>
                          </a:rPr>
                          <m:t> </m:t>
                        </m:r>
                      </m:den>
                    </m:f>
                  </m:oMath>
                </a14:m>
                <a:r>
                  <a:rPr lang="en-US" sz="2800" b="1" dirty="0" smtClean="0">
                    <a:solidFill>
                      <a:srgbClr val="FFFF00"/>
                    </a:solidFill>
                  </a:rPr>
                  <a:t>  </a:t>
                </a:r>
                <a:endParaRPr lang="en-US" sz="2800" b="1" dirty="0">
                  <a:solidFill>
                    <a:srgbClr val="FFFF00"/>
                  </a:solidFill>
                </a:endParaRPr>
              </a:p>
              <a:p>
                <a:pPr marL="457200" indent="-457200" algn="l" rtl="0">
                  <a:buFont typeface="Wingdings" panose="05000000000000000000" pitchFamily="2" charset="2"/>
                  <a:buChar char="q"/>
                </a:pPr>
                <a:r>
                  <a:rPr lang="en-US" sz="2800" b="1" dirty="0" smtClean="0"/>
                  <a:t>The </a:t>
                </a:r>
                <a:r>
                  <a:rPr lang="en-US" sz="2800" b="1" dirty="0"/>
                  <a:t>graphs of hyperbolic sine, cosine, and tangent can be sketched using graphical addition as in the figures.</a:t>
                </a:r>
              </a:p>
              <a:p>
                <a:pPr algn="l"/>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133" t="-900" r="-1333"/>
                </a:stretch>
              </a:blipFill>
            </p:spPr>
            <p:txBody>
              <a:bodyPr/>
              <a:lstStyle/>
              <a:p>
                <a:r>
                  <a:rPr lang="en-US">
                    <a:noFill/>
                  </a:rPr>
                  <a:t> </a:t>
                </a:r>
              </a:p>
            </p:txBody>
          </p:sp>
        </mc:Fallback>
      </mc:AlternateContent>
      <p:pic>
        <p:nvPicPr>
          <p:cNvPr id="5" name="Picture 4" descr="Picture93.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1547664" y="5190218"/>
            <a:ext cx="6019800" cy="1711150"/>
          </a:xfrm>
          <a:prstGeom prst="rect">
            <a:avLst/>
          </a:prstGeom>
        </p:spPr>
      </p:pic>
      <p:pic>
        <p:nvPicPr>
          <p:cNvPr id="6"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7601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836712"/>
                <a:ext cx="9144000" cy="6021288"/>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Note that </a:t>
                </a:r>
                <a14:m>
                  <m:oMath xmlns:m="http://schemas.openxmlformats.org/officeDocument/2006/math">
                    <m:func>
                      <m:funcPr>
                        <m:ctrlPr>
                          <a:rPr lang="en-US" b="1" i="1" smtClean="0">
                            <a:latin typeface="Cambria Math"/>
                          </a:rPr>
                        </m:ctrlPr>
                      </m:funcPr>
                      <m:fName>
                        <m:r>
                          <m:rPr>
                            <m:sty m:val="p"/>
                          </m:rPr>
                          <a:rPr lang="en-US" b="0" i="0" smtClean="0">
                            <a:latin typeface="Cambria Math"/>
                          </a:rPr>
                          <m:t>sinh</m:t>
                        </m:r>
                      </m:fName>
                      <m:e>
                        <m:r>
                          <a:rPr lang="en-US" b="1" i="1" smtClean="0">
                            <a:latin typeface="Cambria Math"/>
                          </a:rPr>
                          <m:t>𝒙</m:t>
                        </m:r>
                      </m:e>
                    </m:func>
                  </m:oMath>
                </a14:m>
                <a:r>
                  <a:rPr lang="en-US" b="1" dirty="0" smtClean="0"/>
                  <a:t> </a:t>
                </a:r>
                <a:r>
                  <a:rPr lang="en-US" b="1" dirty="0"/>
                  <a:t>has domain </a:t>
                </a:r>
                <a14:m>
                  <m:oMath xmlns:m="http://schemas.openxmlformats.org/officeDocument/2006/math">
                    <m:r>
                      <a:rPr lang="en-US" b="1" i="1" smtClean="0">
                        <a:latin typeface="Cambria Math"/>
                        <a:ea typeface="Cambria Math"/>
                      </a:rPr>
                      <m:t>ℝ</m:t>
                    </m:r>
                  </m:oMath>
                </a14:m>
                <a:r>
                  <a:rPr lang="en-US" b="1" dirty="0" smtClean="0"/>
                  <a:t> </a:t>
                </a:r>
                <a:r>
                  <a:rPr lang="en-US" b="1" dirty="0"/>
                  <a:t>and range </a:t>
                </a:r>
                <a14:m>
                  <m:oMath xmlns:m="http://schemas.openxmlformats.org/officeDocument/2006/math">
                    <m:r>
                      <a:rPr lang="en-US" b="1" i="1">
                        <a:latin typeface="Cambria Math"/>
                        <a:ea typeface="Cambria Math"/>
                      </a:rPr>
                      <m:t>ℝ</m:t>
                    </m:r>
                    <m:r>
                      <a:rPr lang="en-US" b="1" i="1">
                        <a:latin typeface="Cambria Math"/>
                        <a:ea typeface="Cambria Math"/>
                      </a:rPr>
                      <m:t> </m:t>
                    </m:r>
                  </m:oMath>
                </a14:m>
                <a:r>
                  <a:rPr lang="en-US" b="1" dirty="0"/>
                  <a:t> , while </a:t>
                </a:r>
                <a14:m>
                  <m:oMath xmlns:m="http://schemas.openxmlformats.org/officeDocument/2006/math">
                    <m:func>
                      <m:funcPr>
                        <m:ctrlPr>
                          <a:rPr lang="en-US" b="1" i="1" smtClean="0">
                            <a:latin typeface="Cambria Math"/>
                          </a:rPr>
                        </m:ctrlPr>
                      </m:funcPr>
                      <m:fName>
                        <m:r>
                          <m:rPr>
                            <m:sty m:val="p"/>
                          </m:rPr>
                          <a:rPr lang="en-US" b="0" i="0" smtClean="0">
                            <a:latin typeface="Cambria Math"/>
                          </a:rPr>
                          <m:t>cosh</m:t>
                        </m:r>
                      </m:fName>
                      <m:e>
                        <m:r>
                          <a:rPr lang="en-US" b="1" i="1" smtClean="0">
                            <a:latin typeface="Cambria Math"/>
                          </a:rPr>
                          <m:t>𝒙</m:t>
                        </m:r>
                      </m:e>
                    </m:func>
                  </m:oMath>
                </a14:m>
                <a:r>
                  <a:rPr lang="en-US" b="1" dirty="0"/>
                  <a:t> has domain </a:t>
                </a:r>
                <a14:m>
                  <m:oMath xmlns:m="http://schemas.openxmlformats.org/officeDocument/2006/math">
                    <m:r>
                      <a:rPr lang="en-US" b="1" i="1">
                        <a:latin typeface="Cambria Math"/>
                        <a:ea typeface="Cambria Math"/>
                      </a:rPr>
                      <m:t>ℝ</m:t>
                    </m:r>
                  </m:oMath>
                </a14:m>
                <a:r>
                  <a:rPr lang="en-US" b="1" dirty="0" smtClean="0"/>
                  <a:t> </a:t>
                </a:r>
                <a:r>
                  <a:rPr lang="en-US" b="1" dirty="0"/>
                  <a:t>and range </a:t>
                </a:r>
                <a14:m>
                  <m:oMath xmlns:m="http://schemas.openxmlformats.org/officeDocument/2006/math">
                    <m:r>
                      <a:rPr lang="en-US" b="1" i="1" smtClean="0">
                        <a:latin typeface="Cambria Math"/>
                      </a:rPr>
                      <m:t>[</m:t>
                    </m:r>
                    <m:r>
                      <a:rPr lang="en-US" b="1" i="1" smtClean="0">
                        <a:latin typeface="Cambria Math"/>
                      </a:rPr>
                      <m:t>𝟏</m:t>
                    </m:r>
                    <m:r>
                      <a:rPr lang="en-US" b="1" i="1" smtClean="0">
                        <a:latin typeface="Cambria Math"/>
                      </a:rPr>
                      <m:t>,∞)</m:t>
                    </m:r>
                  </m:oMath>
                </a14:m>
                <a:r>
                  <a:rPr lang="en-US" b="1" dirty="0"/>
                  <a:t> . The graph of </a:t>
                </a:r>
                <a14:m>
                  <m:oMath xmlns:m="http://schemas.openxmlformats.org/officeDocument/2006/math">
                    <m:func>
                      <m:funcPr>
                        <m:ctrlPr>
                          <a:rPr lang="en-US" b="1" i="1" smtClean="0">
                            <a:latin typeface="Cambria Math"/>
                          </a:rPr>
                        </m:ctrlPr>
                      </m:funcPr>
                      <m:fName>
                        <m:r>
                          <m:rPr>
                            <m:sty m:val="p"/>
                          </m:rPr>
                          <a:rPr lang="en-US" b="0" i="0" smtClean="0">
                            <a:latin typeface="Cambria Math"/>
                          </a:rPr>
                          <m:t>tanh</m:t>
                        </m:r>
                      </m:fName>
                      <m:e>
                        <m:r>
                          <a:rPr lang="en-US" b="1" i="1" smtClean="0">
                            <a:latin typeface="Cambria Math"/>
                          </a:rPr>
                          <m:t>𝒙</m:t>
                        </m:r>
                      </m:e>
                    </m:func>
                  </m:oMath>
                </a14:m>
                <a:r>
                  <a:rPr lang="en-US" b="1" dirty="0" smtClean="0"/>
                  <a:t> </a:t>
                </a:r>
                <a:r>
                  <a:rPr lang="en-US" b="1" dirty="0"/>
                  <a:t>has the horizontal asymptotes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ea typeface="Cambria Math"/>
                      </a:rPr>
                      <m:t>±</m:t>
                    </m:r>
                    <m:r>
                      <a:rPr lang="en-US" b="1" i="1" smtClean="0">
                        <a:latin typeface="Cambria Math"/>
                        <a:ea typeface="Cambria Math"/>
                      </a:rPr>
                      <m:t>𝟏</m:t>
                    </m:r>
                  </m:oMath>
                </a14:m>
                <a:r>
                  <a:rPr lang="en-US" b="1" dirty="0"/>
                  <a:t>   .</a:t>
                </a:r>
              </a:p>
              <a:p>
                <a:pPr marL="457200" indent="-457200" algn="l" rtl="0" eaLnBrk="0">
                  <a:buFont typeface="Wingdings" panose="05000000000000000000" pitchFamily="2" charset="2"/>
                  <a:buChar char="q"/>
                </a:pPr>
                <a:r>
                  <a:rPr lang="en-US" b="1" dirty="0"/>
                  <a:t>Example: Find the numerical value of each expression.</a:t>
                </a:r>
              </a:p>
              <a:p>
                <a:pPr marL="834390" lvl="1" indent="-514350" algn="l" rtl="0" eaLnBrk="0">
                  <a:buFont typeface="+mj-lt"/>
                  <a:buAutoNum type="arabicPeriod"/>
                </a:pPr>
                <a14:m>
                  <m:oMath xmlns:m="http://schemas.openxmlformats.org/officeDocument/2006/math">
                    <m:func>
                      <m:funcPr>
                        <m:ctrlPr>
                          <a:rPr lang="en-US" b="1" i="1" smtClean="0">
                            <a:latin typeface="Cambria Math"/>
                          </a:rPr>
                        </m:ctrlPr>
                      </m:funcPr>
                      <m:fName>
                        <m:r>
                          <m:rPr>
                            <m:sty m:val="p"/>
                          </m:rPr>
                          <a:rPr lang="en-US" b="0" i="0" smtClean="0">
                            <a:latin typeface="Cambria Math"/>
                          </a:rPr>
                          <m:t>sinh</m:t>
                        </m:r>
                      </m:fName>
                      <m:e>
                        <m:r>
                          <a:rPr lang="en-US" b="1" i="1" smtClean="0">
                            <a:latin typeface="Cambria Math"/>
                          </a:rPr>
                          <m:t>𝟎</m:t>
                        </m:r>
                      </m:e>
                    </m:func>
                  </m:oMath>
                </a14:m>
                <a:r>
                  <a:rPr lang="en-US" b="1" dirty="0"/>
                  <a:t>        </a:t>
                </a:r>
              </a:p>
              <a:p>
                <a:pPr marL="834390" lvl="1" indent="-514350" algn="l" rtl="0" eaLnBrk="0">
                  <a:buFont typeface="+mj-lt"/>
                  <a:buAutoNum type="arabicPeriod"/>
                </a:pPr>
                <a14:m>
                  <m:oMath xmlns:m="http://schemas.openxmlformats.org/officeDocument/2006/math">
                    <m:func>
                      <m:funcPr>
                        <m:ctrlPr>
                          <a:rPr lang="en-US" b="1" i="1" smtClean="0">
                            <a:latin typeface="Cambria Math"/>
                          </a:rPr>
                        </m:ctrlPr>
                      </m:funcPr>
                      <m:fName>
                        <m:r>
                          <m:rPr>
                            <m:sty m:val="p"/>
                          </m:rPr>
                          <a:rPr lang="en-US" b="0" i="0" smtClean="0">
                            <a:latin typeface="Cambria Math"/>
                          </a:rPr>
                          <m:t>cosh</m:t>
                        </m:r>
                      </m:fName>
                      <m:e>
                        <m:func>
                          <m:funcPr>
                            <m:ctrlPr>
                              <a:rPr lang="en-US" b="0" i="1" smtClean="0">
                                <a:latin typeface="Cambria Math"/>
                              </a:rPr>
                            </m:ctrlPr>
                          </m:funcPr>
                          <m:fName>
                            <m:r>
                              <m:rPr>
                                <m:sty m:val="p"/>
                              </m:rPr>
                              <a:rPr lang="en-US" b="0" i="0" smtClean="0">
                                <a:latin typeface="Cambria Math"/>
                              </a:rPr>
                              <m:t>ln</m:t>
                            </m:r>
                          </m:fName>
                          <m:e>
                            <m:r>
                              <a:rPr lang="en-US" b="0" i="1" smtClean="0">
                                <a:latin typeface="Cambria Math"/>
                              </a:rPr>
                              <m:t>(</m:t>
                            </m:r>
                            <m:r>
                              <a:rPr lang="en-US" b="0" i="1" smtClean="0">
                                <a:latin typeface="Cambria Math"/>
                              </a:rPr>
                              <m:t>3</m:t>
                            </m:r>
                            <m:r>
                              <a:rPr lang="en-US" b="0" i="1" smtClean="0">
                                <a:latin typeface="Cambria Math"/>
                              </a:rPr>
                              <m:t>)</m:t>
                            </m:r>
                          </m:e>
                        </m:func>
                      </m:e>
                    </m:func>
                  </m:oMath>
                </a14:m>
                <a:r>
                  <a:rPr lang="en-US" b="1" dirty="0"/>
                  <a:t>             </a:t>
                </a:r>
              </a:p>
              <a:p>
                <a:pPr marL="457200" indent="-457200" algn="l" rtl="0" eaLnBrk="0">
                  <a:buFont typeface="Wingdings" panose="05000000000000000000" pitchFamily="2" charset="2"/>
                  <a:buChar char="q"/>
                </a:pPr>
                <a:r>
                  <a:rPr lang="en-US" b="1" dirty="0"/>
                  <a:t>Solution:</a:t>
                </a:r>
              </a:p>
              <a:p>
                <a:pPr marL="834390" lvl="1" indent="-514350" algn="l" rtl="0" eaLnBrk="0">
                  <a:buFont typeface="+mj-lt"/>
                  <a:buAutoNum type="arabicPeriod"/>
                </a:pPr>
                <a:r>
                  <a:rPr lang="en-US" b="1" dirty="0"/>
                  <a:t>  </a:t>
                </a:r>
                <a14:m>
                  <m:oMath xmlns:m="http://schemas.openxmlformats.org/officeDocument/2006/math">
                    <m:func>
                      <m:funcPr>
                        <m:ctrlPr>
                          <a:rPr lang="en-US" b="1" i="1" smtClean="0">
                            <a:solidFill>
                              <a:srgbClr val="FFFF00"/>
                            </a:solidFill>
                            <a:latin typeface="Cambria Math"/>
                          </a:rPr>
                        </m:ctrlPr>
                      </m:funcPr>
                      <m:fName>
                        <m:r>
                          <m:rPr>
                            <m:sty m:val="p"/>
                          </m:rPr>
                          <a:rPr lang="en-US">
                            <a:solidFill>
                              <a:srgbClr val="FFFF00"/>
                            </a:solidFill>
                            <a:latin typeface="Cambria Math"/>
                          </a:rPr>
                          <m:t>sinh</m:t>
                        </m:r>
                      </m:fName>
                      <m:e>
                        <m:r>
                          <a:rPr lang="en-US" b="1" i="1">
                            <a:solidFill>
                              <a:srgbClr val="FFFF00"/>
                            </a:solidFill>
                            <a:latin typeface="Cambria Math"/>
                          </a:rPr>
                          <m:t>𝟎</m:t>
                        </m:r>
                      </m:e>
                    </m:func>
                    <m:r>
                      <a:rPr lang="en-US" b="1" i="1" smtClean="0">
                        <a:solidFill>
                          <a:srgbClr val="FFFF00"/>
                        </a:solidFill>
                        <a:latin typeface="Cambria Math"/>
                      </a:rPr>
                      <m:t>=</m:t>
                    </m:r>
                    <m:f>
                      <m:fPr>
                        <m:ctrlPr>
                          <a:rPr lang="en-US" b="1" i="1" smtClean="0">
                            <a:solidFill>
                              <a:srgbClr val="FFFF00"/>
                            </a:solidFill>
                            <a:latin typeface="Cambria Math"/>
                          </a:rPr>
                        </m:ctrlPr>
                      </m:fPr>
                      <m:num>
                        <m:sSup>
                          <m:sSupPr>
                            <m:ctrlPr>
                              <a:rPr lang="en-US" b="1" i="1" smtClean="0">
                                <a:solidFill>
                                  <a:srgbClr val="FFFF00"/>
                                </a:solidFill>
                                <a:latin typeface="Cambria Math"/>
                              </a:rPr>
                            </m:ctrlPr>
                          </m:sSupPr>
                          <m:e>
                            <m:r>
                              <a:rPr lang="en-US" b="1" i="1" smtClean="0">
                                <a:solidFill>
                                  <a:srgbClr val="FFFF00"/>
                                </a:solidFill>
                                <a:latin typeface="Cambria Math"/>
                              </a:rPr>
                              <m:t>𝒆</m:t>
                            </m:r>
                          </m:e>
                          <m:sup>
                            <m:r>
                              <a:rPr lang="en-US" b="1" i="1" smtClean="0">
                                <a:solidFill>
                                  <a:srgbClr val="FFFF00"/>
                                </a:solidFill>
                                <a:latin typeface="Cambria Math"/>
                              </a:rPr>
                              <m:t>𝟎</m:t>
                            </m:r>
                          </m:sup>
                        </m:sSup>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𝒆</m:t>
                            </m:r>
                          </m:e>
                          <m:sup>
                            <m:r>
                              <a:rPr lang="en-US" b="1" i="1" smtClean="0">
                                <a:solidFill>
                                  <a:srgbClr val="FFFF00"/>
                                </a:solidFill>
                                <a:latin typeface="Cambria Math"/>
                              </a:rPr>
                              <m:t>𝟎</m:t>
                            </m:r>
                          </m:sup>
                        </m:sSup>
                      </m:num>
                      <m:den>
                        <m:r>
                          <a:rPr lang="en-US" b="1" i="1" smtClean="0">
                            <a:solidFill>
                              <a:srgbClr val="FFFF00"/>
                            </a:solidFill>
                            <a:latin typeface="Cambria Math"/>
                          </a:rPr>
                          <m:t>𝟐</m:t>
                        </m:r>
                      </m:den>
                    </m:f>
                    <m:r>
                      <a:rPr lang="en-US" b="1" i="1" smtClean="0">
                        <a:solidFill>
                          <a:srgbClr val="FFFF00"/>
                        </a:solidFill>
                        <a:latin typeface="Cambria Math"/>
                      </a:rPr>
                      <m:t>=</m:t>
                    </m:r>
                    <m:r>
                      <a:rPr lang="en-US" b="1" i="1" smtClean="0">
                        <a:solidFill>
                          <a:srgbClr val="FFFF00"/>
                        </a:solidFill>
                        <a:latin typeface="Cambria Math"/>
                      </a:rPr>
                      <m:t>𝟎</m:t>
                    </m:r>
                  </m:oMath>
                </a14:m>
                <a:r>
                  <a:rPr lang="en-US" b="1" dirty="0">
                    <a:solidFill>
                      <a:srgbClr val="FFFF00"/>
                    </a:solidFill>
                  </a:rPr>
                  <a:t>                                </a:t>
                </a:r>
              </a:p>
              <a:p>
                <a:pPr marL="834390" lvl="1" indent="-514350" algn="l" rtl="0" eaLnBrk="0">
                  <a:buFont typeface="+mj-lt"/>
                  <a:buAutoNum type="arabicPeriod"/>
                </a:pPr>
                <a:r>
                  <a:rPr lang="en-US" b="1" dirty="0">
                    <a:solidFill>
                      <a:srgbClr val="FFFF00"/>
                    </a:solidFill>
                  </a:rPr>
                  <a:t>  </a:t>
                </a:r>
                <a14:m>
                  <m:oMath xmlns:m="http://schemas.openxmlformats.org/officeDocument/2006/math">
                    <m:func>
                      <m:funcPr>
                        <m:ctrlPr>
                          <a:rPr lang="en-US" b="1" i="1">
                            <a:solidFill>
                              <a:srgbClr val="FFFF00"/>
                            </a:solidFill>
                            <a:latin typeface="Cambria Math"/>
                          </a:rPr>
                        </m:ctrlPr>
                      </m:funcPr>
                      <m:fName>
                        <m:r>
                          <m:rPr>
                            <m:sty m:val="p"/>
                          </m:rPr>
                          <a:rPr lang="en-US">
                            <a:solidFill>
                              <a:srgbClr val="FFFF00"/>
                            </a:solidFill>
                            <a:latin typeface="Cambria Math"/>
                          </a:rPr>
                          <m:t>cosh</m:t>
                        </m:r>
                      </m:fName>
                      <m:e>
                        <m:func>
                          <m:funcPr>
                            <m:ctrlPr>
                              <a:rPr lang="en-US" i="1">
                                <a:solidFill>
                                  <a:srgbClr val="FFFF00"/>
                                </a:solidFill>
                                <a:latin typeface="Cambria Math"/>
                              </a:rPr>
                            </m:ctrlPr>
                          </m:funcPr>
                          <m:fName>
                            <m:r>
                              <m:rPr>
                                <m:sty m:val="p"/>
                              </m:rPr>
                              <a:rPr lang="en-US">
                                <a:solidFill>
                                  <a:srgbClr val="FFFF00"/>
                                </a:solidFill>
                                <a:latin typeface="Cambria Math"/>
                              </a:rPr>
                              <m:t>ln</m:t>
                            </m:r>
                          </m:fName>
                          <m:e>
                            <m:r>
                              <a:rPr lang="en-US" i="1">
                                <a:solidFill>
                                  <a:srgbClr val="FFFF00"/>
                                </a:solidFill>
                                <a:latin typeface="Cambria Math"/>
                              </a:rPr>
                              <m:t>(</m:t>
                            </m:r>
                            <m:r>
                              <a:rPr lang="en-US" i="1">
                                <a:solidFill>
                                  <a:srgbClr val="FFFF00"/>
                                </a:solidFill>
                                <a:latin typeface="Cambria Math"/>
                              </a:rPr>
                              <m:t>3</m:t>
                            </m:r>
                            <m:r>
                              <a:rPr lang="en-US" i="1">
                                <a:solidFill>
                                  <a:srgbClr val="FFFF00"/>
                                </a:solidFill>
                                <a:latin typeface="Cambria Math"/>
                              </a:rPr>
                              <m:t>)</m:t>
                            </m:r>
                          </m:e>
                        </m:func>
                      </m:e>
                    </m:func>
                    <m:r>
                      <a:rPr lang="en-US" b="1" i="1" smtClean="0">
                        <a:solidFill>
                          <a:srgbClr val="FFFF00"/>
                        </a:solidFill>
                        <a:latin typeface="Cambria Math"/>
                      </a:rPr>
                      <m:t>=</m:t>
                    </m:r>
                    <m:f>
                      <m:fPr>
                        <m:ctrlPr>
                          <a:rPr lang="en-US" b="1" i="1" smtClean="0">
                            <a:solidFill>
                              <a:srgbClr val="FFFF00"/>
                            </a:solidFill>
                            <a:latin typeface="Cambria Math"/>
                          </a:rPr>
                        </m:ctrlPr>
                      </m:fPr>
                      <m:num>
                        <m:sSup>
                          <m:sSupPr>
                            <m:ctrlPr>
                              <a:rPr lang="en-US" b="1" i="1" smtClean="0">
                                <a:solidFill>
                                  <a:srgbClr val="FFFF00"/>
                                </a:solidFill>
                                <a:latin typeface="Cambria Math"/>
                              </a:rPr>
                            </m:ctrlPr>
                          </m:sSupPr>
                          <m:e>
                            <m:r>
                              <a:rPr lang="en-US" b="1" i="1" smtClean="0">
                                <a:solidFill>
                                  <a:srgbClr val="FFFF00"/>
                                </a:solidFill>
                                <a:latin typeface="Cambria Math"/>
                              </a:rPr>
                              <m:t>𝒆</m:t>
                            </m:r>
                          </m:e>
                          <m:sup>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ln</m:t>
                                </m:r>
                              </m:fName>
                              <m:e>
                                <m:r>
                                  <a:rPr lang="en-US" b="1" i="1" smtClean="0">
                                    <a:solidFill>
                                      <a:srgbClr val="FFFF00"/>
                                    </a:solidFill>
                                    <a:latin typeface="Cambria Math"/>
                                  </a:rPr>
                                  <m:t>𝟑</m:t>
                                </m:r>
                              </m:e>
                            </m:func>
                          </m:sup>
                        </m:sSup>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𝒆</m:t>
                            </m:r>
                          </m:e>
                          <m:sup>
                            <m:func>
                              <m:funcPr>
                                <m:ctrlPr>
                                  <a:rPr lang="en-US" b="1" i="1" smtClean="0">
                                    <a:solidFill>
                                      <a:srgbClr val="FFFF00"/>
                                    </a:solidFill>
                                    <a:latin typeface="Cambria Math"/>
                                  </a:rPr>
                                </m:ctrlPr>
                              </m:funcPr>
                              <m:fName>
                                <m:r>
                                  <a:rPr lang="en-US" b="0" i="0" smtClean="0">
                                    <a:solidFill>
                                      <a:srgbClr val="FFFF00"/>
                                    </a:solidFill>
                                    <a:latin typeface="Cambria Math"/>
                                  </a:rPr>
                                  <m:t>−</m:t>
                                </m:r>
                                <m:r>
                                  <m:rPr>
                                    <m:sty m:val="p"/>
                                  </m:rPr>
                                  <a:rPr lang="en-US" b="0" i="0" smtClean="0">
                                    <a:solidFill>
                                      <a:srgbClr val="FFFF00"/>
                                    </a:solidFill>
                                    <a:latin typeface="Cambria Math"/>
                                  </a:rPr>
                                  <m:t>ln</m:t>
                                </m:r>
                              </m:fName>
                              <m:e>
                                <m:r>
                                  <a:rPr lang="en-US" b="1" i="1" smtClean="0">
                                    <a:solidFill>
                                      <a:srgbClr val="FFFF00"/>
                                    </a:solidFill>
                                    <a:latin typeface="Cambria Math"/>
                                  </a:rPr>
                                  <m:t>𝟑</m:t>
                                </m:r>
                              </m:e>
                            </m:func>
                          </m:sup>
                        </m:sSup>
                      </m:num>
                      <m:den>
                        <m:r>
                          <a:rPr lang="en-US" b="1" i="1" smtClean="0">
                            <a:solidFill>
                              <a:srgbClr val="FFFF00"/>
                            </a:solidFill>
                            <a:latin typeface="Cambria Math"/>
                          </a:rPr>
                          <m:t>𝟐</m:t>
                        </m:r>
                      </m:den>
                    </m:f>
                    <m:r>
                      <a:rPr lang="en-US" b="1" i="1" smtClean="0">
                        <a:solidFill>
                          <a:srgbClr val="FFFF00"/>
                        </a:solidFill>
                        <a:latin typeface="Cambria Math"/>
                      </a:rPr>
                      <m:t>=</m:t>
                    </m:r>
                    <m:f>
                      <m:fPr>
                        <m:ctrlPr>
                          <a:rPr lang="en-US" b="1" i="1" smtClean="0">
                            <a:solidFill>
                              <a:srgbClr val="FFFF00"/>
                            </a:solidFill>
                            <a:latin typeface="Cambria Math"/>
                          </a:rPr>
                        </m:ctrlPr>
                      </m:fPr>
                      <m:num>
                        <m:d>
                          <m:dPr>
                            <m:ctrlPr>
                              <a:rPr lang="en-US" b="1" i="1" smtClean="0">
                                <a:solidFill>
                                  <a:srgbClr val="FFFF00"/>
                                </a:solidFill>
                                <a:latin typeface="Cambria Math"/>
                              </a:rPr>
                            </m:ctrlPr>
                          </m:dPr>
                          <m:e>
                            <m:r>
                              <a:rPr lang="en-US" b="1" i="1" smtClean="0">
                                <a:solidFill>
                                  <a:srgbClr val="FFFF00"/>
                                </a:solidFill>
                                <a:latin typeface="Cambria Math"/>
                              </a:rPr>
                              <m:t>𝟑</m:t>
                            </m:r>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𝟑</m:t>
                                </m:r>
                              </m:den>
                            </m:f>
                          </m:e>
                        </m:d>
                      </m:num>
                      <m:den>
                        <m:r>
                          <a:rPr lang="en-US" b="1" i="1" smtClean="0">
                            <a:solidFill>
                              <a:srgbClr val="FFFF00"/>
                            </a:solidFill>
                            <a:latin typeface="Cambria Math"/>
                          </a:rPr>
                          <m:t>𝟐</m:t>
                        </m:r>
                      </m:den>
                    </m:f>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𝟓</m:t>
                        </m:r>
                      </m:num>
                      <m:den>
                        <m:r>
                          <a:rPr lang="en-US" b="1" i="1" smtClean="0">
                            <a:solidFill>
                              <a:srgbClr val="FFFF00"/>
                            </a:solidFill>
                            <a:latin typeface="Cambria Math"/>
                          </a:rPr>
                          <m:t>𝟑</m:t>
                        </m:r>
                      </m:den>
                    </m:f>
                  </m:oMath>
                </a14:m>
                <a:r>
                  <a:rPr lang="en-US" b="1" dirty="0">
                    <a:solidFill>
                      <a:srgbClr val="FFFF00"/>
                    </a:solidFill>
                  </a:rPr>
                  <a:t>    </a:t>
                </a:r>
                <a:r>
                  <a:rPr lang="en-US"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836712"/>
                <a:ext cx="9144000" cy="6021288"/>
              </a:xfrm>
              <a:blipFill rotWithShape="1">
                <a:blip r:embed="rId2"/>
                <a:stretch>
                  <a:fillRect l="-1333" t="-2024" r="-33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6726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p:sp>
        <p:nvSpPr>
          <p:cNvPr id="3" name="Subtitle 2"/>
          <p:cNvSpPr>
            <a:spLocks noGrp="1"/>
          </p:cNvSpPr>
          <p:nvPr>
            <p:ph type="subTitle" idx="1"/>
          </p:nvPr>
        </p:nvSpPr>
        <p:spPr>
          <a:xfrm>
            <a:off x="0" y="764704"/>
            <a:ext cx="9144000" cy="5976664"/>
          </a:xfrm>
        </p:spPr>
        <p:txBody>
          <a:bodyPr>
            <a:normAutofit/>
          </a:bodyPr>
          <a:lstStyle/>
          <a:p>
            <a:pPr algn="l"/>
            <a:r>
              <a:rPr lang="en-US" sz="2800" b="1" dirty="0"/>
              <a:t>Hyperbolic Identities: The hyperbolic functions satisfy a number of identities that are similar to well-known trigonometric identities. We list some of them here.</a:t>
            </a:r>
          </a:p>
          <a:p>
            <a:pPr algn="l"/>
            <a:endParaRPr lang="en-US" sz="2800" b="1" dirty="0"/>
          </a:p>
        </p:txBody>
      </p:sp>
      <p:pic>
        <p:nvPicPr>
          <p:cNvPr id="4" name="Picture 4"/>
          <p:cNvPicPr>
            <a:picLocks noChangeAspect="1" noChangeArrowheads="1"/>
          </p:cNvPicPr>
          <p:nvPr/>
        </p:nvPicPr>
        <p:blipFill>
          <a:blip r:embed="rId2" cstate="print">
            <a:duotone>
              <a:prstClr val="black"/>
              <a:srgbClr val="FFC000">
                <a:tint val="45000"/>
                <a:satMod val="400000"/>
              </a:srgbClr>
            </a:duotone>
            <a:extLst>
              <a:ext uri="{BEBA8EAE-BF5A-486C-A8C5-ECC9F3942E4B}">
                <a14:imgProps xmlns:a14="http://schemas.microsoft.com/office/drawing/2010/main">
                  <a14:imgLayer r:embed="rId3">
                    <a14:imgEffect>
                      <a14:brightnessContrast contrast="-20000"/>
                    </a14:imgEffect>
                  </a14:imgLayer>
                </a14:imgProps>
              </a:ext>
            </a:extLst>
          </a:blip>
          <a:srcRect/>
          <a:stretch>
            <a:fillRect/>
          </a:stretch>
        </p:blipFill>
        <p:spPr bwMode="auto">
          <a:xfrm>
            <a:off x="-26288" y="2305040"/>
            <a:ext cx="6400800" cy="3467100"/>
          </a:xfrm>
          <a:prstGeom prst="rect">
            <a:avLst/>
          </a:prstGeom>
          <a:noFill/>
          <a:ln w="9525">
            <a:noFill/>
            <a:miter lim="800000"/>
            <a:headEnd/>
            <a:tailEnd/>
          </a:ln>
        </p:spPr>
      </p:pic>
      <p:pic>
        <p:nvPicPr>
          <p:cNvPr id="6" name="Picture 5"/>
          <p:cNvPicPr>
            <a:picLocks noChangeAspect="1" noChangeArrowheads="1"/>
          </p:cNvPicPr>
          <p:nvPr/>
        </p:nvPicPr>
        <p:blipFill>
          <a:blip r:embed="rId4" cstate="print">
            <a:duotone>
              <a:prstClr val="black"/>
              <a:srgbClr val="FFC000">
                <a:tint val="45000"/>
                <a:satMod val="400000"/>
              </a:srgbClr>
            </a:duotone>
            <a:extLst>
              <a:ext uri="{BEBA8EAE-BF5A-486C-A8C5-ECC9F3942E4B}">
                <a14:imgProps xmlns:a14="http://schemas.microsoft.com/office/drawing/2010/main">
                  <a14:imgLayer r:embed="rId5">
                    <a14:imgEffect>
                      <a14:brightnessContrast contrast="-20000"/>
                    </a14:imgEffect>
                  </a14:imgLayer>
                </a14:imgProps>
              </a:ext>
            </a:extLst>
          </a:blip>
          <a:srcRect/>
          <a:stretch>
            <a:fillRect/>
          </a:stretch>
        </p:blipFill>
        <p:spPr bwMode="auto">
          <a:xfrm>
            <a:off x="3347864" y="2296304"/>
            <a:ext cx="5105400" cy="666750"/>
          </a:xfrm>
          <a:prstGeom prst="rect">
            <a:avLst/>
          </a:prstGeom>
          <a:noFill/>
          <a:ln w="9525">
            <a:noFill/>
            <a:miter lim="800000"/>
            <a:headEnd/>
            <a:tailEnd/>
          </a:ln>
        </p:spPr>
      </p:pic>
      <p:pic>
        <p:nvPicPr>
          <p:cNvPr id="7" name="Picture 6"/>
          <p:cNvPicPr>
            <a:picLocks noChangeAspect="1" noChangeArrowheads="1"/>
          </p:cNvPicPr>
          <p:nvPr/>
        </p:nvPicPr>
        <p:blipFill>
          <a:blip r:embed="rId6" cstate="print">
            <a:duotone>
              <a:prstClr val="black"/>
              <a:srgbClr val="FFC000">
                <a:tint val="45000"/>
                <a:satMod val="400000"/>
              </a:srgbClr>
            </a:duotone>
            <a:extLst>
              <a:ext uri="{BEBA8EAE-BF5A-486C-A8C5-ECC9F3942E4B}">
                <a14:imgProps xmlns:a14="http://schemas.microsoft.com/office/drawing/2010/main">
                  <a14:imgLayer r:embed="rId7">
                    <a14:imgEffect>
                      <a14:brightnessContrast contrast="-20000"/>
                    </a14:imgEffect>
                  </a14:imgLayer>
                </a14:imgProps>
              </a:ext>
            </a:extLst>
          </a:blip>
          <a:srcRect/>
          <a:stretch>
            <a:fillRect/>
          </a:stretch>
        </p:blipFill>
        <p:spPr bwMode="auto">
          <a:xfrm>
            <a:off x="4347989" y="2963053"/>
            <a:ext cx="4105275" cy="1838325"/>
          </a:xfrm>
          <a:prstGeom prst="rect">
            <a:avLst/>
          </a:prstGeom>
          <a:noFill/>
          <a:ln w="9525">
            <a:noFill/>
            <a:miter lim="800000"/>
            <a:headEnd/>
            <a:tailEnd/>
          </a:ln>
        </p:spPr>
      </p:pic>
      <p:pic>
        <p:nvPicPr>
          <p:cNvPr id="8" name="Picture 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5128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836712"/>
                <a:ext cx="9144000" cy="6021288"/>
              </a:xfrm>
            </p:spPr>
            <p:txBody>
              <a:bodyPr>
                <a:normAutofit/>
              </a:bodyPr>
              <a:lstStyle/>
              <a:p>
                <a:pPr marL="457200" indent="-457200" algn="l" rtl="0" eaLnBrk="0">
                  <a:buFont typeface="Wingdings" panose="05000000000000000000" pitchFamily="2" charset="2"/>
                  <a:buChar char="q"/>
                </a:pPr>
                <a:r>
                  <a:rPr lang="en-US" b="1" dirty="0" smtClean="0"/>
                  <a:t>Example:</a:t>
                </a:r>
                <a:r>
                  <a:rPr lang="en-US" dirty="0"/>
                  <a:t> Prove the identity </a:t>
                </a:r>
                <a14:m>
                  <m:oMath xmlns:m="http://schemas.openxmlformats.org/officeDocument/2006/math">
                    <m:func>
                      <m:funcPr>
                        <m:ctrlPr>
                          <a:rPr lang="en-US" b="0" i="1" smtClean="0">
                            <a:latin typeface="Cambria Math"/>
                          </a:rPr>
                        </m:ctrlPr>
                      </m:funcPr>
                      <m:fName>
                        <m:r>
                          <m:rPr>
                            <m:sty m:val="p"/>
                          </m:rPr>
                          <a:rPr lang="en-US" b="0" i="0" smtClean="0">
                            <a:latin typeface="Cambria Math"/>
                          </a:rPr>
                          <m:t>cosh</m:t>
                        </m:r>
                        <m:r>
                          <a:rPr lang="en-US" b="0" i="1" smtClean="0">
                            <a:latin typeface="Cambria Math"/>
                          </a:rPr>
                          <m:t>²</m:t>
                        </m:r>
                      </m:fName>
                      <m:e>
                        <m:r>
                          <a:rPr lang="en-US" b="0" i="1" smtClean="0">
                            <a:latin typeface="Cambria Math"/>
                          </a:rPr>
                          <m:t>𝑥</m:t>
                        </m:r>
                      </m:e>
                    </m:func>
                    <m:r>
                      <a:rPr lang="en-US" b="0" i="1" smtClean="0">
                        <a:latin typeface="Cambria Math"/>
                      </a:rPr>
                      <m:t>−</m:t>
                    </m:r>
                    <m:func>
                      <m:funcPr>
                        <m:ctrlPr>
                          <a:rPr lang="en-US" b="0" i="1" smtClean="0">
                            <a:latin typeface="Cambria Math"/>
                          </a:rPr>
                        </m:ctrlPr>
                      </m:funcPr>
                      <m:fName>
                        <m:sSup>
                          <m:sSupPr>
                            <m:ctrlPr>
                              <a:rPr lang="en-US" b="0" i="1" smtClean="0">
                                <a:latin typeface="Cambria Math"/>
                              </a:rPr>
                            </m:ctrlPr>
                          </m:sSupPr>
                          <m:e>
                            <m:r>
                              <m:rPr>
                                <m:sty m:val="p"/>
                              </m:rPr>
                              <a:rPr lang="en-US" b="0" i="0" smtClean="0">
                                <a:latin typeface="Cambria Math"/>
                              </a:rPr>
                              <m:t>sinh</m:t>
                            </m:r>
                          </m:e>
                          <m:sup>
                            <m:r>
                              <a:rPr lang="en-US" b="0" i="1" smtClean="0">
                                <a:latin typeface="Cambria Math"/>
                              </a:rPr>
                              <m:t>2</m:t>
                            </m:r>
                          </m:sup>
                        </m:sSup>
                      </m:fName>
                      <m:e>
                        <m:r>
                          <a:rPr lang="en-US" b="0" i="1" smtClean="0">
                            <a:latin typeface="Cambria Math"/>
                          </a:rPr>
                          <m:t>𝑥</m:t>
                        </m:r>
                      </m:e>
                    </m:func>
                    <m:r>
                      <a:rPr lang="en-US" b="0" i="1" smtClean="0">
                        <a:latin typeface="Cambria Math"/>
                      </a:rPr>
                      <m:t>=</m:t>
                    </m:r>
                    <m:r>
                      <a:rPr lang="en-US" b="0" i="1" smtClean="0">
                        <a:latin typeface="Cambria Math"/>
                      </a:rPr>
                      <m:t>1</m:t>
                    </m:r>
                  </m:oMath>
                </a14:m>
                <a:r>
                  <a:rPr lang="en-US" dirty="0" smtClean="0"/>
                  <a:t>.</a:t>
                </a:r>
                <a:endParaRPr lang="en-US" dirty="0"/>
              </a:p>
              <a:p>
                <a:pPr marL="457200" indent="-457200" algn="l" rtl="0">
                  <a:buFont typeface="Wingdings" panose="05000000000000000000" pitchFamily="2" charset="2"/>
                  <a:buChar char="q"/>
                </a:pPr>
                <a:r>
                  <a:rPr lang="en-US" b="1" dirty="0"/>
                  <a:t>Solution:</a:t>
                </a:r>
              </a:p>
              <a:p>
                <a:pPr algn="l" rtl="0"/>
                <a:endParaRPr lang="en-US" b="1" dirty="0"/>
              </a:p>
              <a:p>
                <a:pPr algn="l" rtl="0"/>
                <a:endParaRPr lang="en-US" b="1" dirty="0"/>
              </a:p>
              <a:p>
                <a:pPr algn="l" rtl="0"/>
                <a:endParaRPr lang="en-US" b="1" dirty="0"/>
              </a:p>
              <a:p>
                <a:pPr algn="l" rtl="0"/>
                <a:endParaRPr lang="en-US" b="1" dirty="0"/>
              </a:p>
              <a:p>
                <a:pPr marL="457200" indent="-457200" algn="l" rtl="0" eaLnBrk="0">
                  <a:buFont typeface="Wingdings" panose="05000000000000000000" pitchFamily="2" charset="2"/>
                  <a:buChar char="q"/>
                </a:pPr>
                <a:r>
                  <a:rPr lang="en-US" b="1" dirty="0"/>
                  <a:t>Inverse Hyperbolic Functions:</a:t>
                </a:r>
                <a:r>
                  <a:rPr lang="en-US" dirty="0"/>
                  <a:t> You can see from the figure in the 3rd slide that </a:t>
                </a:r>
                <a14:m>
                  <m:oMath xmlns:m="http://schemas.openxmlformats.org/officeDocument/2006/math">
                    <m:func>
                      <m:funcPr>
                        <m:ctrlPr>
                          <a:rPr lang="en-US" i="1" smtClean="0">
                            <a:latin typeface="Cambria Math"/>
                          </a:rPr>
                        </m:ctrlPr>
                      </m:funcPr>
                      <m:fName>
                        <m:r>
                          <m:rPr>
                            <m:sty m:val="p"/>
                          </m:rPr>
                          <a:rPr lang="en-US" i="0" smtClean="0">
                            <a:latin typeface="Cambria Math"/>
                          </a:rPr>
                          <m:t>sinh</m:t>
                        </m:r>
                      </m:fName>
                      <m:e>
                        <m:r>
                          <a:rPr lang="en-US" b="0" i="1" smtClean="0">
                            <a:latin typeface="Cambria Math"/>
                          </a:rPr>
                          <m:t>𝑥</m:t>
                        </m:r>
                        <m:r>
                          <a:rPr lang="en-US" b="0" i="1" smtClean="0">
                            <a:latin typeface="Cambria Math"/>
                          </a:rPr>
                          <m:t> </m:t>
                        </m:r>
                      </m:e>
                    </m:func>
                  </m:oMath>
                </a14:m>
                <a:r>
                  <a:rPr lang="en-US" dirty="0" smtClean="0"/>
                  <a:t>and </a:t>
                </a:r>
                <a14:m>
                  <m:oMath xmlns:m="http://schemas.openxmlformats.org/officeDocument/2006/math">
                    <m:func>
                      <m:funcPr>
                        <m:ctrlPr>
                          <a:rPr lang="en-US" i="1" smtClean="0">
                            <a:latin typeface="Cambria Math"/>
                          </a:rPr>
                        </m:ctrlPr>
                      </m:funcPr>
                      <m:fName>
                        <m:r>
                          <m:rPr>
                            <m:sty m:val="p"/>
                          </m:rPr>
                          <a:rPr lang="en-US" i="0" smtClean="0">
                            <a:latin typeface="Cambria Math"/>
                          </a:rPr>
                          <m:t>tanh</m:t>
                        </m:r>
                      </m:fName>
                      <m:e>
                        <m:r>
                          <a:rPr lang="en-US" b="0" i="1" smtClean="0">
                            <a:latin typeface="Cambria Math"/>
                          </a:rPr>
                          <m:t>𝑥</m:t>
                        </m:r>
                      </m:e>
                    </m:func>
                  </m:oMath>
                </a14:m>
                <a:r>
                  <a:rPr lang="en-US" dirty="0" smtClean="0"/>
                  <a:t> </a:t>
                </a:r>
                <a:r>
                  <a:rPr lang="en-US" dirty="0"/>
                  <a:t>are one-to-one functions and so they have inverse functions denoted by </a:t>
                </a:r>
                <a14:m>
                  <m:oMath xmlns:m="http://schemas.openxmlformats.org/officeDocument/2006/math">
                    <m:func>
                      <m:funcPr>
                        <m:ctrlPr>
                          <a:rPr lang="en-US" i="1" smtClean="0">
                            <a:latin typeface="Cambria Math"/>
                          </a:rPr>
                        </m:ctrlPr>
                      </m:funcPr>
                      <m:fName>
                        <m:sSup>
                          <m:sSupPr>
                            <m:ctrlPr>
                              <a:rPr lang="en-US" i="1" smtClean="0">
                                <a:latin typeface="Cambria Math"/>
                              </a:rPr>
                            </m:ctrlPr>
                          </m:sSupPr>
                          <m:e>
                            <m:r>
                              <m:rPr>
                                <m:sty m:val="p"/>
                              </m:rPr>
                              <a:rPr lang="en-US" i="0" smtClean="0">
                                <a:latin typeface="Cambria Math"/>
                              </a:rPr>
                              <m:t>sinh</m:t>
                            </m:r>
                          </m:e>
                          <m:sup>
                            <m:r>
                              <a:rPr lang="en-US" i="1" smtClean="0">
                                <a:latin typeface="Cambria Math"/>
                              </a:rPr>
                              <m:t>−</m:t>
                            </m:r>
                            <m:r>
                              <a:rPr lang="en-US" i="1" smtClean="0">
                                <a:latin typeface="Cambria Math"/>
                              </a:rPr>
                              <m:t>1</m:t>
                            </m:r>
                          </m:sup>
                        </m:sSup>
                      </m:fName>
                      <m:e>
                        <m:r>
                          <a:rPr lang="en-US" b="0" i="1" smtClean="0">
                            <a:latin typeface="Cambria Math"/>
                          </a:rPr>
                          <m:t>𝑥</m:t>
                        </m:r>
                      </m:e>
                    </m:func>
                  </m:oMath>
                </a14:m>
                <a:r>
                  <a:rPr lang="en-US" dirty="0" smtClean="0"/>
                  <a:t>and </a:t>
                </a:r>
                <a14:m>
                  <m:oMath xmlns:m="http://schemas.openxmlformats.org/officeDocument/2006/math">
                    <m:func>
                      <m:funcPr>
                        <m:ctrlPr>
                          <a:rPr lang="en-US" i="1" smtClean="0">
                            <a:latin typeface="Cambria Math"/>
                          </a:rPr>
                        </m:ctrlPr>
                      </m:funcPr>
                      <m:fName>
                        <m:sSup>
                          <m:sSupPr>
                            <m:ctrlPr>
                              <a:rPr lang="en-US" i="1" smtClean="0">
                                <a:latin typeface="Cambria Math"/>
                              </a:rPr>
                            </m:ctrlPr>
                          </m:sSupPr>
                          <m:e>
                            <m:r>
                              <m:rPr>
                                <m:sty m:val="p"/>
                              </m:rPr>
                              <a:rPr lang="en-US" i="0" smtClean="0">
                                <a:latin typeface="Cambria Math"/>
                              </a:rPr>
                              <m:t>tanh</m:t>
                            </m:r>
                          </m:e>
                          <m:sup>
                            <m:r>
                              <a:rPr lang="en-US" i="1" smtClean="0">
                                <a:latin typeface="Cambria Math"/>
                              </a:rPr>
                              <m:t>−</m:t>
                            </m:r>
                            <m:r>
                              <a:rPr lang="en-US" i="1" smtClean="0">
                                <a:latin typeface="Cambria Math"/>
                              </a:rPr>
                              <m:t>1</m:t>
                            </m:r>
                          </m:sup>
                        </m:sSup>
                      </m:fName>
                      <m:e>
                        <m:r>
                          <a:rPr lang="en-US" b="0" i="1" smtClean="0">
                            <a:latin typeface="Cambria Math"/>
                          </a:rPr>
                          <m:t>𝑥</m:t>
                        </m:r>
                      </m:e>
                    </m:func>
                  </m:oMath>
                </a14:m>
                <a:r>
                  <a:rPr lang="en-US" dirty="0" smtClean="0"/>
                  <a:t>. </a:t>
                </a:r>
                <a:endParaRPr lang="en-US" dirty="0"/>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836712"/>
                <a:ext cx="9144000" cy="6021288"/>
              </a:xfrm>
              <a:blipFill rotWithShape="1">
                <a:blip r:embed="rId2"/>
                <a:stretch>
                  <a:fillRect l="-1467" t="-1215" r="-1600"/>
                </a:stretch>
              </a:blipFill>
            </p:spPr>
            <p:txBody>
              <a:bodyPr/>
              <a:lstStyle/>
              <a:p>
                <a:r>
                  <a:rPr lang="en-US">
                    <a:noFill/>
                  </a:rPr>
                  <a:t> </a:t>
                </a:r>
              </a:p>
            </p:txBody>
          </p:sp>
        </mc:Fallback>
      </mc:AlternateContent>
      <p:pic>
        <p:nvPicPr>
          <p:cNvPr id="4" name="Picture 2"/>
          <p:cNvPicPr>
            <a:picLocks noChangeAspect="1" noChangeArrowheads="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rcRect/>
          <a:stretch>
            <a:fillRect/>
          </a:stretch>
        </p:blipFill>
        <p:spPr bwMode="auto">
          <a:xfrm>
            <a:off x="1443613" y="2204864"/>
            <a:ext cx="6229350" cy="1933575"/>
          </a:xfrm>
          <a:prstGeom prst="rect">
            <a:avLst/>
          </a:prstGeom>
          <a:noFill/>
          <a:ln w="9525">
            <a:noFill/>
            <a:miter lim="800000"/>
            <a:headEnd/>
            <a:tailEnd/>
          </a:ln>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4328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9736"/>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p:sp>
        <p:nvSpPr>
          <p:cNvPr id="3" name="Subtitle 2"/>
          <p:cNvSpPr>
            <a:spLocks noGrp="1"/>
          </p:cNvSpPr>
          <p:nvPr>
            <p:ph type="subTitle" idx="1"/>
          </p:nvPr>
        </p:nvSpPr>
        <p:spPr>
          <a:xfrm>
            <a:off x="0" y="836712"/>
            <a:ext cx="9144000" cy="6021288"/>
          </a:xfrm>
        </p:spPr>
        <p:txBody>
          <a:bodyPr>
            <a:normAutofit/>
          </a:bodyPr>
          <a:lstStyle/>
          <a:p>
            <a:pPr marL="457200" indent="-457200" algn="l" rtl="0" eaLnBrk="0">
              <a:buFont typeface="Wingdings" panose="05000000000000000000" pitchFamily="2" charset="2"/>
              <a:buChar char="q"/>
            </a:pPr>
            <a:r>
              <a:rPr lang="en-US" sz="2800" b="1" dirty="0"/>
              <a:t>Also, in the same figure shows that        is not one-to-one, but when restricted to the domain        it becomes one-to-one. The inverse hyperbolic cosine function is defined as the inverse of this restricted function.</a:t>
            </a:r>
          </a:p>
          <a:p>
            <a:pPr marL="457200" indent="-457200" algn="l" rtl="0">
              <a:buFont typeface="Wingdings" panose="05000000000000000000" pitchFamily="2" charset="2"/>
              <a:buChar char="q"/>
            </a:pPr>
            <a:r>
              <a:rPr lang="en-US" sz="2800" b="1" dirty="0"/>
              <a:t>Since the hyperbolic functions are defined in terms of exponential functions, it’s not surprising to learn that the inverse hyperbolic functions can be expressed in terms of logarithms. In particular, we have:</a:t>
            </a:r>
          </a:p>
          <a:p>
            <a:pPr algn="l"/>
            <a:endParaRPr lang="en-US" sz="2800" b="1" dirty="0"/>
          </a:p>
        </p:txBody>
      </p:sp>
      <p:pic>
        <p:nvPicPr>
          <p:cNvPr id="4" name="Picture 4"/>
          <p:cNvPicPr>
            <a:picLocks noChangeAspect="1" noChangeArrowheads="1"/>
          </p:cNvPicPr>
          <p:nvPr/>
        </p:nvPicPr>
        <p:blipFill>
          <a:blip r:embed="rId2" cstate="print">
            <a:duotone>
              <a:prstClr val="black"/>
              <a:srgbClr val="FFC000">
                <a:tint val="45000"/>
                <a:satMod val="400000"/>
              </a:srgbClr>
            </a:duotone>
            <a:extLst>
              <a:ext uri="{BEBA8EAE-BF5A-486C-A8C5-ECC9F3942E4B}">
                <a14:imgProps xmlns:a14="http://schemas.microsoft.com/office/drawing/2010/main">
                  <a14:imgLayer r:embed="rId3">
                    <a14:imgEffect>
                      <a14:brightnessContrast contrast="-20000"/>
                    </a14:imgEffect>
                  </a14:imgLayer>
                </a14:imgProps>
              </a:ext>
            </a:extLst>
          </a:blip>
          <a:srcRect/>
          <a:stretch>
            <a:fillRect/>
          </a:stretch>
        </p:blipFill>
        <p:spPr bwMode="auto">
          <a:xfrm>
            <a:off x="2182554" y="4800600"/>
            <a:ext cx="4778892" cy="1752600"/>
          </a:xfrm>
          <a:prstGeom prst="rect">
            <a:avLst/>
          </a:prstGeom>
          <a:noFill/>
          <a:ln w="9525">
            <a:noFill/>
            <a:miter lim="800000"/>
            <a:headEnd/>
            <a:tailEnd/>
          </a:ln>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1809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0"/>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19: Hyperbolic Functions</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lstStyle/>
              <a:p>
                <a:pPr marL="457200" indent="-457200" algn="l" rtl="0">
                  <a:buFont typeface="Wingdings" panose="05000000000000000000" pitchFamily="2" charset="2"/>
                  <a:buChar char="q"/>
                </a:pPr>
                <a:r>
                  <a:rPr lang="en-US" b="1" dirty="0" smtClean="0"/>
                  <a:t>Example: Find the numerical value of each expression.</a:t>
                </a:r>
              </a:p>
              <a:p>
                <a:pPr marL="834390" lvl="1" indent="-514350" algn="l" rtl="0" eaLnBrk="0">
                  <a:buFont typeface="+mj-lt"/>
                  <a:buAutoNum type="arabicPeriod"/>
                </a:pPr>
                <a14:m>
                  <m:oMath xmlns:m="http://schemas.openxmlformats.org/officeDocument/2006/math">
                    <m:func>
                      <m:funcPr>
                        <m:ctrlPr>
                          <a:rPr lang="en-US" b="1" i="1" smtClean="0">
                            <a:solidFill>
                              <a:srgbClr val="FFFF00"/>
                            </a:solidFill>
                            <a:latin typeface="Cambria Math"/>
                          </a:rPr>
                        </m:ctrlPr>
                      </m:funcPr>
                      <m:fName>
                        <m:sSup>
                          <m:sSupPr>
                            <m:ctrlPr>
                              <a:rPr lang="en-US" b="1" i="1" smtClean="0">
                                <a:solidFill>
                                  <a:srgbClr val="FFFF00"/>
                                </a:solidFill>
                                <a:latin typeface="Cambria Math"/>
                              </a:rPr>
                            </m:ctrlPr>
                          </m:sSupPr>
                          <m:e>
                            <m:r>
                              <m:rPr>
                                <m:sty m:val="p"/>
                              </m:rPr>
                              <a:rPr lang="en-US" b="0" i="0" smtClean="0">
                                <a:solidFill>
                                  <a:srgbClr val="FFFF00"/>
                                </a:solidFill>
                                <a:latin typeface="Cambria Math"/>
                              </a:rPr>
                              <m:t>cosh</m:t>
                            </m:r>
                          </m:e>
                          <m:sup>
                            <m:r>
                              <a:rPr lang="en-US" b="1" i="1" smtClean="0">
                                <a:solidFill>
                                  <a:srgbClr val="FFFF00"/>
                                </a:solidFill>
                                <a:latin typeface="Cambria Math"/>
                              </a:rPr>
                              <m:t>−</m:t>
                            </m:r>
                            <m:r>
                              <a:rPr lang="en-US" b="1" i="1" smtClean="0">
                                <a:solidFill>
                                  <a:srgbClr val="FFFF00"/>
                                </a:solidFill>
                                <a:latin typeface="Cambria Math"/>
                              </a:rPr>
                              <m:t>𝟏</m:t>
                            </m:r>
                          </m:sup>
                        </m:sSup>
                      </m:fName>
                      <m:e>
                        <m:r>
                          <a:rPr lang="en-US" b="1" i="1" smtClean="0">
                            <a:solidFill>
                              <a:srgbClr val="FFFF00"/>
                            </a:solidFill>
                            <a:latin typeface="Cambria Math"/>
                          </a:rPr>
                          <m:t>𝟏</m:t>
                        </m:r>
                      </m:e>
                    </m:func>
                  </m:oMath>
                </a14:m>
                <a:r>
                  <a:rPr lang="en-US" b="1" dirty="0">
                    <a:solidFill>
                      <a:srgbClr val="FFFF00"/>
                    </a:solidFill>
                  </a:rPr>
                  <a:t>           </a:t>
                </a:r>
              </a:p>
              <a:p>
                <a:pPr marL="834390" lvl="1" indent="-514350" algn="l" rtl="0" eaLnBrk="0">
                  <a:buFont typeface="+mj-lt"/>
                  <a:buAutoNum type="arabicPeriod"/>
                </a:pPr>
                <a:r>
                  <a:rPr lang="en-US" b="1" dirty="0">
                    <a:solidFill>
                      <a:srgbClr val="FFFF00"/>
                    </a:solidFill>
                  </a:rPr>
                  <a:t>  </a:t>
                </a:r>
                <a14:m>
                  <m:oMath xmlns:m="http://schemas.openxmlformats.org/officeDocument/2006/math">
                    <m:func>
                      <m:funcPr>
                        <m:ctrlPr>
                          <a:rPr lang="en-US" b="1" i="1" smtClean="0">
                            <a:solidFill>
                              <a:srgbClr val="FFFF00"/>
                            </a:solidFill>
                            <a:latin typeface="Cambria Math"/>
                          </a:rPr>
                        </m:ctrlPr>
                      </m:funcPr>
                      <m:fName>
                        <m:sSup>
                          <m:sSupPr>
                            <m:ctrlPr>
                              <a:rPr lang="en-US" b="1" i="1" smtClean="0">
                                <a:solidFill>
                                  <a:srgbClr val="FFFF00"/>
                                </a:solidFill>
                                <a:latin typeface="Cambria Math"/>
                              </a:rPr>
                            </m:ctrlPr>
                          </m:sSupPr>
                          <m:e>
                            <m:r>
                              <m:rPr>
                                <m:sty m:val="p"/>
                              </m:rPr>
                              <a:rPr lang="en-US" b="0" i="0" smtClean="0">
                                <a:solidFill>
                                  <a:srgbClr val="FFFF00"/>
                                </a:solidFill>
                                <a:latin typeface="Cambria Math"/>
                              </a:rPr>
                              <m:t>sinh</m:t>
                            </m:r>
                          </m:e>
                          <m:sup>
                            <m:r>
                              <a:rPr lang="en-US" b="1" i="1" smtClean="0">
                                <a:solidFill>
                                  <a:srgbClr val="FFFF00"/>
                                </a:solidFill>
                                <a:latin typeface="Cambria Math"/>
                              </a:rPr>
                              <m:t>−</m:t>
                            </m:r>
                            <m:r>
                              <a:rPr lang="en-US" b="1" i="1" smtClean="0">
                                <a:solidFill>
                                  <a:srgbClr val="FFFF00"/>
                                </a:solidFill>
                                <a:latin typeface="Cambria Math"/>
                              </a:rPr>
                              <m:t>𝟏</m:t>
                            </m:r>
                          </m:sup>
                        </m:sSup>
                      </m:fName>
                      <m:e>
                        <m:r>
                          <a:rPr lang="en-US" b="1" i="1" smtClean="0">
                            <a:solidFill>
                              <a:srgbClr val="FFFF00"/>
                            </a:solidFill>
                            <a:latin typeface="Cambria Math"/>
                          </a:rPr>
                          <m:t>𝟏</m:t>
                        </m:r>
                      </m:e>
                    </m:func>
                  </m:oMath>
                </a14:m>
                <a:r>
                  <a:rPr lang="en-US" b="1" dirty="0"/>
                  <a:t>         </a:t>
                </a:r>
              </a:p>
              <a:p>
                <a:pPr marL="457200" indent="-457200" algn="l" rtl="0">
                  <a:buFont typeface="Wingdings" panose="05000000000000000000" pitchFamily="2" charset="2"/>
                  <a:buChar char="q"/>
                </a:pPr>
                <a:r>
                  <a:rPr lang="en-US" b="1" dirty="0"/>
                  <a:t>Solution:</a:t>
                </a:r>
              </a:p>
              <a:p>
                <a:pPr marL="834390" lvl="1" indent="-514350" algn="l" rtl="0" eaLnBrk="0">
                  <a:buFont typeface="+mj-lt"/>
                  <a:buAutoNum type="arabicPeriod"/>
                </a:pPr>
                <a14:m>
                  <m:oMath xmlns:m="http://schemas.openxmlformats.org/officeDocument/2006/math">
                    <m:func>
                      <m:funcPr>
                        <m:ctrlPr>
                          <a:rPr lang="en-US" sz="3600" b="1" i="1" smtClean="0">
                            <a:solidFill>
                              <a:srgbClr val="FFFF00"/>
                            </a:solidFill>
                            <a:latin typeface="Cambria Math"/>
                          </a:rPr>
                        </m:ctrlPr>
                      </m:funcPr>
                      <m:fName>
                        <m:sSup>
                          <m:sSupPr>
                            <m:ctrlPr>
                              <a:rPr lang="en-US" sz="3600" b="1" i="1">
                                <a:solidFill>
                                  <a:srgbClr val="FFFF00"/>
                                </a:solidFill>
                                <a:latin typeface="Cambria Math"/>
                              </a:rPr>
                            </m:ctrlPr>
                          </m:sSupPr>
                          <m:e>
                            <m:r>
                              <m:rPr>
                                <m:sty m:val="p"/>
                              </m:rPr>
                              <a:rPr lang="en-US" sz="3600">
                                <a:solidFill>
                                  <a:srgbClr val="FFFF00"/>
                                </a:solidFill>
                                <a:latin typeface="Cambria Math"/>
                              </a:rPr>
                              <m:t>cosh</m:t>
                            </m:r>
                          </m:e>
                          <m:sup>
                            <m:r>
                              <a:rPr lang="en-US" sz="3600" b="1" i="1">
                                <a:solidFill>
                                  <a:srgbClr val="FFFF00"/>
                                </a:solidFill>
                                <a:latin typeface="Cambria Math"/>
                              </a:rPr>
                              <m:t>−</m:t>
                            </m:r>
                            <m:r>
                              <a:rPr lang="en-US" sz="3600" b="1" i="1">
                                <a:solidFill>
                                  <a:srgbClr val="FFFF00"/>
                                </a:solidFill>
                                <a:latin typeface="Cambria Math"/>
                              </a:rPr>
                              <m:t>𝟏</m:t>
                            </m:r>
                          </m:sup>
                        </m:sSup>
                      </m:fName>
                      <m:e>
                        <m:r>
                          <a:rPr lang="en-US" sz="3600" b="1" i="1">
                            <a:solidFill>
                              <a:srgbClr val="FFFF00"/>
                            </a:solidFill>
                            <a:latin typeface="Cambria Math"/>
                          </a:rPr>
                          <m:t>𝟏</m:t>
                        </m:r>
                      </m:e>
                    </m:func>
                    <m:r>
                      <a:rPr lang="en-US" sz="3600" b="1" i="1" smtClean="0">
                        <a:solidFill>
                          <a:srgbClr val="FFFF00"/>
                        </a:solidFill>
                        <a:latin typeface="Cambria Math"/>
                      </a:rPr>
                      <m:t>=</m:t>
                    </m:r>
                    <m:func>
                      <m:funcPr>
                        <m:ctrlPr>
                          <a:rPr lang="en-US" sz="3600" b="1" i="1" smtClean="0">
                            <a:solidFill>
                              <a:srgbClr val="FFFF00"/>
                            </a:solidFill>
                            <a:latin typeface="Cambria Math"/>
                          </a:rPr>
                        </m:ctrlPr>
                      </m:funcPr>
                      <m:fName>
                        <m:r>
                          <m:rPr>
                            <m:sty m:val="p"/>
                          </m:rPr>
                          <a:rPr lang="en-US" sz="3600" b="0" i="0" smtClean="0">
                            <a:solidFill>
                              <a:srgbClr val="FFFF00"/>
                            </a:solidFill>
                            <a:latin typeface="Cambria Math"/>
                          </a:rPr>
                          <m:t>ln</m:t>
                        </m:r>
                      </m:fName>
                      <m:e>
                        <m:r>
                          <a:rPr lang="en-US" sz="3600" b="1" i="1" smtClean="0">
                            <a:solidFill>
                              <a:srgbClr val="FFFF00"/>
                            </a:solidFill>
                            <a:latin typeface="Cambria Math"/>
                          </a:rPr>
                          <m:t>(</m:t>
                        </m:r>
                        <m:r>
                          <a:rPr lang="en-US" sz="3600" b="1" i="1" smtClean="0">
                            <a:solidFill>
                              <a:srgbClr val="FFFF00"/>
                            </a:solidFill>
                            <a:latin typeface="Cambria Math"/>
                          </a:rPr>
                          <m:t>𝟏</m:t>
                        </m:r>
                        <m:r>
                          <a:rPr lang="en-US" sz="3600" b="1" i="1" smtClean="0">
                            <a:solidFill>
                              <a:srgbClr val="FFFF00"/>
                            </a:solidFill>
                            <a:latin typeface="Cambria Math"/>
                          </a:rPr>
                          <m:t>+</m:t>
                        </m:r>
                        <m:rad>
                          <m:radPr>
                            <m:degHide m:val="on"/>
                            <m:ctrlPr>
                              <a:rPr lang="en-US" sz="3600" b="1" i="1" smtClean="0">
                                <a:solidFill>
                                  <a:srgbClr val="FFFF00"/>
                                </a:solidFill>
                                <a:latin typeface="Cambria Math"/>
                              </a:rPr>
                            </m:ctrlPr>
                          </m:radPr>
                          <m:deg/>
                          <m:e>
                            <m:sSup>
                              <m:sSupPr>
                                <m:ctrlPr>
                                  <a:rPr lang="en-US" sz="3600" b="1" i="1" smtClean="0">
                                    <a:solidFill>
                                      <a:srgbClr val="FFFF00"/>
                                    </a:solidFill>
                                    <a:latin typeface="Cambria Math"/>
                                  </a:rPr>
                                </m:ctrlPr>
                              </m:sSupPr>
                              <m:e>
                                <m:r>
                                  <a:rPr lang="en-US" sz="3600" b="1" i="1" smtClean="0">
                                    <a:solidFill>
                                      <a:srgbClr val="FFFF00"/>
                                    </a:solidFill>
                                    <a:latin typeface="Cambria Math"/>
                                  </a:rPr>
                                  <m:t>𝟏</m:t>
                                </m:r>
                              </m:e>
                              <m:sup>
                                <m:r>
                                  <a:rPr lang="en-US" sz="3600" b="1" i="1" smtClean="0">
                                    <a:solidFill>
                                      <a:srgbClr val="FFFF00"/>
                                    </a:solidFill>
                                    <a:latin typeface="Cambria Math"/>
                                  </a:rPr>
                                  <m:t>𝟐</m:t>
                                </m:r>
                              </m:sup>
                            </m:sSup>
                            <m:r>
                              <a:rPr lang="en-US" sz="3600" b="1" i="1" smtClean="0">
                                <a:solidFill>
                                  <a:srgbClr val="FFFF00"/>
                                </a:solidFill>
                                <a:latin typeface="Cambria Math"/>
                              </a:rPr>
                              <m:t>−</m:t>
                            </m:r>
                            <m:r>
                              <a:rPr lang="en-US" sz="3600" b="1" i="1" smtClean="0">
                                <a:solidFill>
                                  <a:srgbClr val="FFFF00"/>
                                </a:solidFill>
                                <a:latin typeface="Cambria Math"/>
                              </a:rPr>
                              <m:t>𝟏</m:t>
                            </m:r>
                          </m:e>
                        </m:rad>
                        <m:r>
                          <a:rPr lang="en-US" sz="3600" b="1" i="1" smtClean="0">
                            <a:solidFill>
                              <a:srgbClr val="FFFF00"/>
                            </a:solidFill>
                            <a:latin typeface="Cambria Math"/>
                          </a:rPr>
                          <m:t>)</m:t>
                        </m:r>
                      </m:e>
                    </m:func>
                    <m:r>
                      <a:rPr lang="en-US" sz="3600" b="1" i="1" smtClean="0">
                        <a:solidFill>
                          <a:srgbClr val="FFFF00"/>
                        </a:solidFill>
                        <a:latin typeface="Cambria Math"/>
                      </a:rPr>
                      <m:t>=</m:t>
                    </m:r>
                    <m:func>
                      <m:funcPr>
                        <m:ctrlPr>
                          <a:rPr lang="en-US" sz="3600" b="1" i="1" smtClean="0">
                            <a:solidFill>
                              <a:srgbClr val="FFFF00"/>
                            </a:solidFill>
                            <a:latin typeface="Cambria Math"/>
                          </a:rPr>
                        </m:ctrlPr>
                      </m:funcPr>
                      <m:fName>
                        <m:r>
                          <m:rPr>
                            <m:sty m:val="p"/>
                          </m:rPr>
                          <a:rPr lang="en-US" sz="3600" b="0" i="0" smtClean="0">
                            <a:solidFill>
                              <a:srgbClr val="FFFF00"/>
                            </a:solidFill>
                            <a:latin typeface="Cambria Math"/>
                          </a:rPr>
                          <m:t>ln</m:t>
                        </m:r>
                      </m:fName>
                      <m:e>
                        <m:r>
                          <a:rPr lang="en-US" sz="3600" b="1" i="1" smtClean="0">
                            <a:solidFill>
                              <a:srgbClr val="FFFF00"/>
                            </a:solidFill>
                            <a:latin typeface="Cambria Math"/>
                          </a:rPr>
                          <m:t>𝟏</m:t>
                        </m:r>
                      </m:e>
                    </m:func>
                    <m:r>
                      <a:rPr lang="en-US" sz="3600" b="1" i="1" smtClean="0">
                        <a:solidFill>
                          <a:srgbClr val="FFFF00"/>
                        </a:solidFill>
                        <a:latin typeface="Cambria Math"/>
                      </a:rPr>
                      <m:t>=</m:t>
                    </m:r>
                    <m:r>
                      <a:rPr lang="en-US" sz="3600" b="1" i="1" smtClean="0">
                        <a:solidFill>
                          <a:srgbClr val="FFFF00"/>
                        </a:solidFill>
                        <a:latin typeface="Cambria Math"/>
                      </a:rPr>
                      <m:t>𝟎</m:t>
                    </m:r>
                  </m:oMath>
                </a14:m>
                <a:r>
                  <a:rPr lang="en-US" sz="3475" b="1" dirty="0">
                    <a:solidFill>
                      <a:srgbClr val="FFFF00"/>
                    </a:solidFill>
                  </a:rPr>
                  <a:t>                                       </a:t>
                </a:r>
              </a:p>
              <a:p>
                <a:pPr marL="834390" lvl="1" indent="-514350" algn="l" rtl="0" eaLnBrk="0">
                  <a:buFont typeface="+mj-lt"/>
                  <a:buAutoNum type="arabicPeriod"/>
                </a:pPr>
                <a:r>
                  <a:rPr lang="en-US" sz="3475" b="1" dirty="0">
                    <a:solidFill>
                      <a:srgbClr val="FFFF00"/>
                    </a:solidFill>
                  </a:rPr>
                  <a:t>  </a:t>
                </a:r>
                <a:r>
                  <a:rPr lang="en-US" sz="3200" b="1" dirty="0">
                    <a:solidFill>
                      <a:srgbClr val="FFFF00"/>
                    </a:solidFill>
                  </a:rPr>
                  <a:t> </a:t>
                </a:r>
                <a14:m>
                  <m:oMath xmlns:m="http://schemas.openxmlformats.org/officeDocument/2006/math">
                    <m:func>
                      <m:funcPr>
                        <m:ctrlPr>
                          <a:rPr lang="en-US" sz="3200" b="1" i="1">
                            <a:solidFill>
                              <a:srgbClr val="FFFF00"/>
                            </a:solidFill>
                            <a:latin typeface="Cambria Math"/>
                          </a:rPr>
                        </m:ctrlPr>
                      </m:funcPr>
                      <m:fName>
                        <m:sSup>
                          <m:sSupPr>
                            <m:ctrlPr>
                              <a:rPr lang="en-US" sz="3200" b="1" i="1">
                                <a:solidFill>
                                  <a:srgbClr val="FFFF00"/>
                                </a:solidFill>
                                <a:latin typeface="Cambria Math"/>
                              </a:rPr>
                            </m:ctrlPr>
                          </m:sSupPr>
                          <m:e>
                            <m:r>
                              <m:rPr>
                                <m:sty m:val="p"/>
                              </m:rPr>
                              <a:rPr lang="en-US" sz="3200" b="0" i="0" smtClean="0">
                                <a:solidFill>
                                  <a:srgbClr val="FFFF00"/>
                                </a:solidFill>
                                <a:latin typeface="Cambria Math"/>
                              </a:rPr>
                              <m:t>sinh</m:t>
                            </m:r>
                          </m:e>
                          <m:sup>
                            <m:r>
                              <a:rPr lang="en-US" sz="3200" b="1" i="1">
                                <a:solidFill>
                                  <a:srgbClr val="FFFF00"/>
                                </a:solidFill>
                                <a:latin typeface="Cambria Math"/>
                              </a:rPr>
                              <m:t>−</m:t>
                            </m:r>
                            <m:r>
                              <a:rPr lang="en-US" sz="3200" b="1" i="1">
                                <a:solidFill>
                                  <a:srgbClr val="FFFF00"/>
                                </a:solidFill>
                                <a:latin typeface="Cambria Math"/>
                              </a:rPr>
                              <m:t>𝟏</m:t>
                            </m:r>
                          </m:sup>
                        </m:sSup>
                      </m:fName>
                      <m:e>
                        <m:r>
                          <a:rPr lang="en-US" sz="3200" b="1" i="1">
                            <a:solidFill>
                              <a:srgbClr val="FFFF00"/>
                            </a:solidFill>
                            <a:latin typeface="Cambria Math"/>
                          </a:rPr>
                          <m:t>𝟏</m:t>
                        </m:r>
                      </m:e>
                    </m:func>
                    <m:r>
                      <a:rPr lang="en-US" sz="3200" b="1" i="1">
                        <a:solidFill>
                          <a:srgbClr val="FFFF00"/>
                        </a:solidFill>
                        <a:latin typeface="Cambria Math"/>
                      </a:rPr>
                      <m:t>=</m:t>
                    </m:r>
                    <m:func>
                      <m:funcPr>
                        <m:ctrlPr>
                          <a:rPr lang="en-US" sz="3200" b="1" i="1">
                            <a:solidFill>
                              <a:srgbClr val="FFFF00"/>
                            </a:solidFill>
                            <a:latin typeface="Cambria Math"/>
                          </a:rPr>
                        </m:ctrlPr>
                      </m:funcPr>
                      <m:fName>
                        <m:r>
                          <m:rPr>
                            <m:sty m:val="p"/>
                          </m:rPr>
                          <a:rPr lang="en-US" sz="3200">
                            <a:solidFill>
                              <a:srgbClr val="FFFF00"/>
                            </a:solidFill>
                            <a:latin typeface="Cambria Math"/>
                          </a:rPr>
                          <m:t>ln</m:t>
                        </m:r>
                      </m:fName>
                      <m:e>
                        <m:r>
                          <a:rPr lang="en-US" sz="3200" b="1" i="1">
                            <a:solidFill>
                              <a:srgbClr val="FFFF00"/>
                            </a:solidFill>
                            <a:latin typeface="Cambria Math"/>
                          </a:rPr>
                          <m:t>(</m:t>
                        </m:r>
                        <m:r>
                          <a:rPr lang="en-US" sz="3200" b="1" i="1">
                            <a:solidFill>
                              <a:srgbClr val="FFFF00"/>
                            </a:solidFill>
                            <a:latin typeface="Cambria Math"/>
                          </a:rPr>
                          <m:t>𝟏</m:t>
                        </m:r>
                        <m:r>
                          <a:rPr lang="en-US" sz="3200" b="1" i="1">
                            <a:solidFill>
                              <a:srgbClr val="FFFF00"/>
                            </a:solidFill>
                            <a:latin typeface="Cambria Math"/>
                          </a:rPr>
                          <m:t>+</m:t>
                        </m:r>
                        <m:rad>
                          <m:radPr>
                            <m:degHide m:val="on"/>
                            <m:ctrlPr>
                              <a:rPr lang="en-US" sz="3200" b="1" i="1">
                                <a:solidFill>
                                  <a:srgbClr val="FFFF00"/>
                                </a:solidFill>
                                <a:latin typeface="Cambria Math"/>
                              </a:rPr>
                            </m:ctrlPr>
                          </m:radPr>
                          <m:deg/>
                          <m:e>
                            <m:sSup>
                              <m:sSupPr>
                                <m:ctrlPr>
                                  <a:rPr lang="en-US" sz="3200" b="1" i="1">
                                    <a:solidFill>
                                      <a:srgbClr val="FFFF00"/>
                                    </a:solidFill>
                                    <a:latin typeface="Cambria Math"/>
                                  </a:rPr>
                                </m:ctrlPr>
                              </m:sSupPr>
                              <m:e>
                                <m:r>
                                  <a:rPr lang="en-US" sz="3200" b="1" i="1">
                                    <a:solidFill>
                                      <a:srgbClr val="FFFF00"/>
                                    </a:solidFill>
                                    <a:latin typeface="Cambria Math"/>
                                  </a:rPr>
                                  <m:t>𝟏</m:t>
                                </m:r>
                              </m:e>
                              <m:sup>
                                <m:r>
                                  <a:rPr lang="en-US" sz="3200" b="1" i="1">
                                    <a:solidFill>
                                      <a:srgbClr val="FFFF00"/>
                                    </a:solidFill>
                                    <a:latin typeface="Cambria Math"/>
                                  </a:rPr>
                                  <m:t>𝟐</m:t>
                                </m:r>
                              </m:sup>
                            </m:sSup>
                            <m:r>
                              <a:rPr lang="en-US" sz="3200" b="1" i="1" smtClean="0">
                                <a:solidFill>
                                  <a:srgbClr val="FFFF00"/>
                                </a:solidFill>
                                <a:latin typeface="Cambria Math"/>
                              </a:rPr>
                              <m:t>+</m:t>
                            </m:r>
                            <m:r>
                              <a:rPr lang="en-US" sz="3200" b="1" i="1">
                                <a:solidFill>
                                  <a:srgbClr val="FFFF00"/>
                                </a:solidFill>
                                <a:latin typeface="Cambria Math"/>
                              </a:rPr>
                              <m:t>𝟏</m:t>
                            </m:r>
                          </m:e>
                        </m:rad>
                        <m:r>
                          <a:rPr lang="en-US" sz="3200" b="1" i="1" smtClean="0">
                            <a:solidFill>
                              <a:srgbClr val="FFFF00"/>
                            </a:solidFill>
                            <a:latin typeface="Cambria Math"/>
                          </a:rPr>
                          <m:t>)</m:t>
                        </m:r>
                      </m:e>
                    </m:func>
                    <m:r>
                      <a:rPr lang="en-US" sz="3200" b="1" i="1">
                        <a:solidFill>
                          <a:srgbClr val="FFFF00"/>
                        </a:solidFill>
                        <a:latin typeface="Cambria Math"/>
                      </a:rPr>
                      <m:t>=</m:t>
                    </m:r>
                    <m:func>
                      <m:funcPr>
                        <m:ctrlPr>
                          <a:rPr lang="en-US" sz="3200" b="1" i="1">
                            <a:solidFill>
                              <a:srgbClr val="FFFF00"/>
                            </a:solidFill>
                            <a:latin typeface="Cambria Math"/>
                          </a:rPr>
                        </m:ctrlPr>
                      </m:funcPr>
                      <m:fName>
                        <m:r>
                          <m:rPr>
                            <m:sty m:val="p"/>
                          </m:rPr>
                          <a:rPr lang="en-US" sz="3200">
                            <a:solidFill>
                              <a:srgbClr val="FFFF00"/>
                            </a:solidFill>
                            <a:latin typeface="Cambria Math"/>
                          </a:rPr>
                          <m:t>ln</m:t>
                        </m:r>
                      </m:fName>
                      <m:e>
                        <m:r>
                          <a:rPr lang="en-US" sz="3200" b="1" i="1" smtClean="0">
                            <a:solidFill>
                              <a:srgbClr val="FFFF00"/>
                            </a:solidFill>
                            <a:latin typeface="Cambria Math"/>
                          </a:rPr>
                          <m:t>(</m:t>
                        </m:r>
                        <m:r>
                          <a:rPr lang="en-US" sz="3200" b="1" i="1" smtClean="0">
                            <a:solidFill>
                              <a:srgbClr val="FFFF00"/>
                            </a:solidFill>
                            <a:latin typeface="Cambria Math"/>
                          </a:rPr>
                          <m:t>𝟏</m:t>
                        </m:r>
                        <m:r>
                          <a:rPr lang="en-US" sz="3200" b="1" i="1" smtClean="0">
                            <a:solidFill>
                              <a:srgbClr val="FFFF00"/>
                            </a:solidFill>
                            <a:latin typeface="Cambria Math"/>
                          </a:rPr>
                          <m:t>+</m:t>
                        </m:r>
                      </m:e>
                    </m:func>
                    <m:rad>
                      <m:radPr>
                        <m:degHide m:val="on"/>
                        <m:ctrlPr>
                          <a:rPr lang="en-US" sz="3200" b="1" i="1" smtClean="0">
                            <a:solidFill>
                              <a:srgbClr val="FFFF00"/>
                            </a:solidFill>
                            <a:latin typeface="Cambria Math"/>
                          </a:rPr>
                        </m:ctrlPr>
                      </m:radPr>
                      <m:deg/>
                      <m:e>
                        <m:r>
                          <a:rPr lang="en-US" sz="3200" b="1" i="1" smtClean="0">
                            <a:solidFill>
                              <a:srgbClr val="FFFF00"/>
                            </a:solidFill>
                            <a:latin typeface="Cambria Math"/>
                          </a:rPr>
                          <m:t>𝟐</m:t>
                        </m:r>
                      </m:e>
                    </m:rad>
                  </m:oMath>
                </a14:m>
                <a:r>
                  <a:rPr lang="en-US" sz="3475" b="1" dirty="0">
                    <a:solidFill>
                      <a:srgbClr val="FFFF00"/>
                    </a:solidFill>
                  </a:rPr>
                  <a:t> </a:t>
                </a:r>
                <a:r>
                  <a:rPr lang="en-US" sz="3475"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467" t="-130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7953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018458"/>
          </a:xfrm>
        </p:spPr>
        <p:txBody>
          <a:bodyPr>
            <a:normAutofit/>
          </a:bodyPr>
          <a:lstStyle/>
          <a:p>
            <a:r>
              <a:rPr lang="en-US" sz="5400" b="1" dirty="0">
                <a:solidFill>
                  <a:srgbClr val="FF0000"/>
                </a:solidFill>
              </a:rPr>
              <a:t>Thank you for your Attention </a:t>
            </a:r>
            <a:r>
              <a:rPr lang="ar-JO" sz="5400" b="1" dirty="0">
                <a:solidFill>
                  <a:schemeClr val="bg1"/>
                </a:solidFill>
              </a:rPr>
              <a:t> </a:t>
            </a:r>
            <a:r>
              <a:rPr lang="ar-SA" sz="5400" b="1" dirty="0">
                <a:solidFill>
                  <a:schemeClr val="bg1"/>
                </a:solidFill>
              </a:rPr>
              <a:t/>
            </a:r>
            <a:br>
              <a:rPr lang="ar-SA" sz="5400" b="1" dirty="0">
                <a:solidFill>
                  <a:schemeClr val="bg1"/>
                </a:solidFill>
              </a:rPr>
            </a:br>
            <a:endParaRPr lang="en-US" sz="5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874169"/>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3724041"/>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418</Words>
  <Application>Microsoft Office PowerPoint</Application>
  <PresentationFormat>On-screen Show (4:3)</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سمة Office</vt:lpstr>
      <vt:lpstr>Session Two Functions</vt:lpstr>
      <vt:lpstr> Sequence 19: Hyperbolic Functions  </vt:lpstr>
      <vt:lpstr> Sequence 19: Hyperbolic Functions  </vt:lpstr>
      <vt:lpstr> Sequence 19: Hyperbolic Functions  </vt:lpstr>
      <vt:lpstr> Sequence 19: Hyperbolic Functions  </vt:lpstr>
      <vt:lpstr> Sequence 19: Hyperbolic Functions  </vt:lpstr>
      <vt:lpstr> Sequence 19: Hyperbolic Functions  </vt:lpstr>
      <vt:lpstr> Sequence 19: Hyperbolic Functions  </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Two Functions</dc:title>
  <dc:creator>LAB-827</dc:creator>
  <cp:lastModifiedBy>LAB-827</cp:lastModifiedBy>
  <cp:revision>9</cp:revision>
  <dcterms:created xsi:type="dcterms:W3CDTF">2016-03-31T09:33:37Z</dcterms:created>
  <dcterms:modified xsi:type="dcterms:W3CDTF">2016-04-12T05:47:33Z</dcterms:modified>
</cp:coreProperties>
</file>