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05/07/1437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05/07/1437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05/07/1437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9.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780928"/>
            <a:ext cx="7918648" cy="2475706"/>
          </a:xfrm>
        </p:spPr>
        <p:txBody>
          <a:bodyPr>
            <a:normAutofit/>
          </a:bodyPr>
          <a:lstStyle/>
          <a:p>
            <a:r>
              <a:rPr lang="en-US" sz="6600" b="1" dirty="0">
                <a:solidFill>
                  <a:srgbClr val="FF0000"/>
                </a:solidFill>
              </a:rPr>
              <a:t>Session Two</a:t>
            </a:r>
            <a:br>
              <a:rPr lang="en-US" sz="6600" b="1" dirty="0">
                <a:solidFill>
                  <a:srgbClr val="FF0000"/>
                </a:solidFill>
              </a:rPr>
            </a:br>
            <a:r>
              <a:rPr lang="en-US" sz="6600" b="1" dirty="0">
                <a:solidFill>
                  <a:srgbClr val="FF0000"/>
                </a:solidFill>
              </a:rPr>
              <a:t>Functions</a:t>
            </a:r>
          </a:p>
        </p:txBody>
      </p:sp>
      <p:sp>
        <p:nvSpPr>
          <p:cNvPr id="3" name="Subtitle 2"/>
          <p:cNvSpPr>
            <a:spLocks noGrp="1"/>
          </p:cNvSpPr>
          <p:nvPr>
            <p:ph type="subTitle" idx="1"/>
          </p:nvPr>
        </p:nvSpPr>
        <p:spPr>
          <a:xfrm>
            <a:off x="971600" y="4650904"/>
            <a:ext cx="7304856" cy="2207096"/>
          </a:xfrm>
        </p:spPr>
        <p:txBody>
          <a:bodyPr>
            <a:noAutofit/>
          </a:bodyPr>
          <a:lstStyle/>
          <a:p>
            <a:endParaRPr lang="en-US" sz="4400" b="1" dirty="0" smtClean="0">
              <a:solidFill>
                <a:srgbClr val="FFFF00"/>
              </a:solidFill>
            </a:endParaRPr>
          </a:p>
          <a:p>
            <a:r>
              <a:rPr lang="en-US" sz="4400" b="1" dirty="0">
                <a:solidFill>
                  <a:srgbClr val="FFFF00"/>
                </a:solidFill>
              </a:rPr>
              <a:t>Sequence 10: Essential Functions (Part 1)</a:t>
            </a:r>
            <a:endParaRPr lang="ar-JO" sz="4400" b="1" dirty="0">
              <a:solidFill>
                <a:srgbClr val="FFFF00"/>
              </a:solidFill>
            </a:endParaRPr>
          </a:p>
          <a:p>
            <a:endParaRPr lang="en-US" sz="4400" b="1"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188640"/>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064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496"/>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10: Essential Functions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9144000" cy="5733256"/>
              </a:xfrm>
            </p:spPr>
            <p:txBody>
              <a:bodyPr/>
              <a:lstStyle/>
              <a:p>
                <a:pPr lvl="1" algn="l" rtl="0" eaLnBrk="0">
                  <a:buFont typeface="Wingdings" pitchFamily="2" charset="2"/>
                  <a:buChar char="§"/>
                </a:pPr>
                <a:r>
                  <a:rPr lang="en-US" b="1" dirty="0" smtClean="0"/>
                  <a:t>Since </a:t>
                </a:r>
                <a14:m>
                  <m:oMath xmlns:m="http://schemas.openxmlformats.org/officeDocument/2006/math">
                    <m:r>
                      <a:rPr lang="en-US" b="1" i="1" smtClean="0">
                        <a:solidFill>
                          <a:srgbClr val="FFFF00"/>
                        </a:solidFill>
                        <a:latin typeface="Cambria Math"/>
                      </a:rPr>
                      <m:t>−</m:t>
                    </m:r>
                    <m:r>
                      <a:rPr lang="en-US" b="1" i="1" smtClean="0">
                        <a:solidFill>
                          <a:srgbClr val="FFFF00"/>
                        </a:solidFill>
                        <a:latin typeface="Cambria Math"/>
                      </a:rPr>
                      <m:t>𝟐</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𝟏</m:t>
                    </m:r>
                  </m:oMath>
                </a14:m>
                <a:r>
                  <a:rPr lang="en-US" b="1" dirty="0"/>
                  <a:t> , we have </a:t>
                </a:r>
                <a14:m>
                  <m:oMath xmlns:m="http://schemas.openxmlformats.org/officeDocument/2006/math">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m:t>
                        </m:r>
                        <m:r>
                          <a:rPr lang="en-US" b="1" i="1" smtClean="0">
                            <a:solidFill>
                              <a:srgbClr val="FFFF00"/>
                            </a:solidFill>
                            <a:latin typeface="Cambria Math"/>
                          </a:rPr>
                          <m:t>𝟐</m:t>
                        </m:r>
                      </m:e>
                    </m:d>
                    <m:r>
                      <a:rPr lang="en-US" b="1" i="1" smtClean="0">
                        <a:solidFill>
                          <a:srgbClr val="FFFF00"/>
                        </a:solidFill>
                        <a:latin typeface="Cambria Math"/>
                      </a:rPr>
                      <m:t>=</m:t>
                    </m:r>
                    <m:r>
                      <a:rPr lang="en-US" b="1" i="1" smtClean="0">
                        <a:solidFill>
                          <a:srgbClr val="FFFF00"/>
                        </a:solidFill>
                        <a:latin typeface="Cambria Math"/>
                      </a:rPr>
                      <m:t>𝟏</m:t>
                    </m:r>
                    <m:r>
                      <a:rPr lang="en-US" b="1" i="1" smtClean="0">
                        <a:solidFill>
                          <a:srgbClr val="FFFF00"/>
                        </a:solidFill>
                        <a:latin typeface="Cambria Math"/>
                      </a:rPr>
                      <m:t>−</m:t>
                    </m:r>
                    <m:d>
                      <m:dPr>
                        <m:ctrlPr>
                          <a:rPr lang="en-US" b="1" i="1" smtClean="0">
                            <a:solidFill>
                              <a:srgbClr val="FFFF00"/>
                            </a:solidFill>
                            <a:latin typeface="Cambria Math"/>
                          </a:rPr>
                        </m:ctrlPr>
                      </m:dPr>
                      <m:e>
                        <m:r>
                          <a:rPr lang="en-US" b="1" i="1" smtClean="0">
                            <a:solidFill>
                              <a:srgbClr val="FFFF00"/>
                            </a:solidFill>
                            <a:latin typeface="Cambria Math"/>
                          </a:rPr>
                          <m:t>−</m:t>
                        </m:r>
                        <m:r>
                          <a:rPr lang="en-US" b="1" i="1" smtClean="0">
                            <a:solidFill>
                              <a:srgbClr val="FFFF00"/>
                            </a:solidFill>
                            <a:latin typeface="Cambria Math"/>
                          </a:rPr>
                          <m:t>𝟐</m:t>
                        </m:r>
                      </m:e>
                    </m:d>
                    <m:r>
                      <a:rPr lang="en-US" b="1" i="1" smtClean="0">
                        <a:solidFill>
                          <a:srgbClr val="FFFF00"/>
                        </a:solidFill>
                        <a:latin typeface="Cambria Math"/>
                      </a:rPr>
                      <m:t>=</m:t>
                    </m:r>
                    <m:r>
                      <a:rPr lang="en-US" b="1" i="1" smtClean="0">
                        <a:solidFill>
                          <a:srgbClr val="FFFF00"/>
                        </a:solidFill>
                        <a:latin typeface="Cambria Math"/>
                      </a:rPr>
                      <m:t>𝟑</m:t>
                    </m:r>
                  </m:oMath>
                </a14:m>
                <a:r>
                  <a:rPr lang="en-US" b="1" dirty="0"/>
                  <a:t> .</a:t>
                </a:r>
              </a:p>
              <a:p>
                <a:pPr lvl="1" algn="l" rtl="0" eaLnBrk="0">
                  <a:buFont typeface="Wingdings" pitchFamily="2" charset="2"/>
                  <a:buChar char="§"/>
                </a:pPr>
                <a:r>
                  <a:rPr lang="en-US" b="1" dirty="0"/>
                  <a:t>Since </a:t>
                </a:r>
                <a14:m>
                  <m:oMath xmlns:m="http://schemas.openxmlformats.org/officeDocument/2006/math">
                    <m:r>
                      <a:rPr lang="en-US" b="1" i="1" smtClean="0">
                        <a:solidFill>
                          <a:srgbClr val="FFFF00"/>
                        </a:solidFill>
                        <a:latin typeface="Cambria Math"/>
                      </a:rPr>
                      <m:t>−</m:t>
                    </m:r>
                    <m:r>
                      <a:rPr lang="en-US" b="1" i="1" smtClean="0">
                        <a:solidFill>
                          <a:srgbClr val="FFFF00"/>
                        </a:solidFill>
                        <a:latin typeface="Cambria Math"/>
                      </a:rPr>
                      <m:t>𝟏</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𝟏</m:t>
                    </m:r>
                  </m:oMath>
                </a14:m>
                <a:r>
                  <a:rPr lang="en-US" b="1" dirty="0"/>
                  <a:t> , we have </a:t>
                </a:r>
                <a14:m>
                  <m:oMath xmlns:m="http://schemas.openxmlformats.org/officeDocument/2006/math">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m:t>
                        </m:r>
                        <m:r>
                          <a:rPr lang="en-US" b="1" i="1" smtClean="0">
                            <a:solidFill>
                              <a:srgbClr val="FFFF00"/>
                            </a:solidFill>
                            <a:latin typeface="Cambria Math"/>
                          </a:rPr>
                          <m:t>𝟏</m:t>
                        </m:r>
                      </m:e>
                    </m:d>
                    <m:r>
                      <a:rPr lang="en-US" b="1" i="1" smtClean="0">
                        <a:solidFill>
                          <a:srgbClr val="FFFF00"/>
                        </a:solidFill>
                        <a:latin typeface="Cambria Math"/>
                      </a:rPr>
                      <m:t>=</m:t>
                    </m:r>
                    <m:r>
                      <a:rPr lang="en-US" b="1" i="1" smtClean="0">
                        <a:solidFill>
                          <a:srgbClr val="FFFF00"/>
                        </a:solidFill>
                        <a:latin typeface="Cambria Math"/>
                      </a:rPr>
                      <m:t>𝟏</m:t>
                    </m:r>
                    <m:d>
                      <m:dPr>
                        <m:ctrlPr>
                          <a:rPr lang="en-US" b="1" i="1" smtClean="0">
                            <a:solidFill>
                              <a:srgbClr val="FFFF00"/>
                            </a:solidFill>
                            <a:latin typeface="Cambria Math"/>
                          </a:rPr>
                        </m:ctrlPr>
                      </m:dPr>
                      <m:e>
                        <m:r>
                          <a:rPr lang="en-US" b="1" i="1" smtClean="0">
                            <a:solidFill>
                              <a:srgbClr val="FFFF00"/>
                            </a:solidFill>
                            <a:latin typeface="Cambria Math"/>
                          </a:rPr>
                          <m:t>−</m:t>
                        </m:r>
                        <m:r>
                          <a:rPr lang="en-US" b="1" i="1" smtClean="0">
                            <a:solidFill>
                              <a:srgbClr val="FFFF00"/>
                            </a:solidFill>
                            <a:latin typeface="Cambria Math"/>
                          </a:rPr>
                          <m:t>𝟏</m:t>
                        </m:r>
                      </m:e>
                    </m:d>
                    <m:r>
                      <a:rPr lang="en-US" b="1" i="1" smtClean="0">
                        <a:solidFill>
                          <a:srgbClr val="FFFF00"/>
                        </a:solidFill>
                        <a:latin typeface="Cambria Math"/>
                      </a:rPr>
                      <m:t>=</m:t>
                    </m:r>
                    <m:r>
                      <a:rPr lang="en-US" b="1" i="1" smtClean="0">
                        <a:solidFill>
                          <a:srgbClr val="FFFF00"/>
                        </a:solidFill>
                        <a:latin typeface="Cambria Math"/>
                      </a:rPr>
                      <m:t>𝟐</m:t>
                    </m:r>
                  </m:oMath>
                </a14:m>
                <a:r>
                  <a:rPr lang="en-US" b="1" dirty="0"/>
                  <a:t> .</a:t>
                </a:r>
              </a:p>
              <a:p>
                <a:pPr lvl="1" algn="l" rtl="0" eaLnBrk="0">
                  <a:buFont typeface="Wingdings" pitchFamily="2" charset="2"/>
                  <a:buChar char="§"/>
                </a:pPr>
                <a:r>
                  <a:rPr lang="en-US" b="1" dirty="0"/>
                  <a:t>Since </a:t>
                </a:r>
                <a14:m>
                  <m:oMath xmlns:m="http://schemas.openxmlformats.org/officeDocument/2006/math">
                    <m:r>
                      <a:rPr lang="en-US" b="1" i="1" smtClean="0">
                        <a:solidFill>
                          <a:srgbClr val="FFFF00"/>
                        </a:solidFill>
                        <a:latin typeface="Cambria Math"/>
                      </a:rPr>
                      <m:t>𝟎</m:t>
                    </m:r>
                    <m:r>
                      <a:rPr lang="en-US" b="1" i="1" smtClean="0">
                        <a:solidFill>
                          <a:srgbClr val="FFFF00"/>
                        </a:solidFill>
                        <a:latin typeface="Cambria Math"/>
                        <a:ea typeface="Cambria Math"/>
                      </a:rPr>
                      <m:t>&gt;</m:t>
                    </m:r>
                    <m:r>
                      <a:rPr lang="en-US" b="1" i="1" smtClean="0">
                        <a:solidFill>
                          <a:srgbClr val="FFFF00"/>
                        </a:solidFill>
                        <a:latin typeface="Cambria Math"/>
                        <a:ea typeface="Cambria Math"/>
                      </a:rPr>
                      <m:t>𝟏</m:t>
                    </m:r>
                  </m:oMath>
                </a14:m>
                <a:r>
                  <a:rPr lang="en-US" b="1" dirty="0"/>
                  <a:t> , we </a:t>
                </a:r>
                <a:r>
                  <a:rPr lang="en-US" b="1" dirty="0" smtClean="0"/>
                  <a:t>have </a:t>
                </a:r>
                <a14:m>
                  <m:oMath xmlns:m="http://schemas.openxmlformats.org/officeDocument/2006/math">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𝟎</m:t>
                        </m:r>
                      </m:e>
                    </m:d>
                    <m:r>
                      <a:rPr lang="en-US" b="1" i="1" smtClean="0">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𝟎</m:t>
                        </m:r>
                      </m:e>
                      <m:sup>
                        <m:r>
                          <a:rPr lang="en-US" b="1" i="1" smtClean="0">
                            <a:solidFill>
                              <a:srgbClr val="FFFF00"/>
                            </a:solidFill>
                            <a:latin typeface="Cambria Math"/>
                          </a:rPr>
                          <m:t>𝟐</m:t>
                        </m:r>
                      </m:sup>
                    </m:sSup>
                    <m:r>
                      <a:rPr lang="en-US" b="1" i="1" smtClean="0">
                        <a:solidFill>
                          <a:srgbClr val="FFFF00"/>
                        </a:solidFill>
                        <a:latin typeface="Cambria Math"/>
                      </a:rPr>
                      <m:t>=</m:t>
                    </m:r>
                    <m:r>
                      <a:rPr lang="en-US" b="1" i="1" smtClean="0">
                        <a:solidFill>
                          <a:srgbClr val="FFFF00"/>
                        </a:solidFill>
                        <a:latin typeface="Cambria Math"/>
                      </a:rPr>
                      <m:t>𝟎</m:t>
                    </m:r>
                  </m:oMath>
                </a14:m>
                <a:r>
                  <a:rPr lang="en-US" b="1" dirty="0"/>
                  <a:t> .</a:t>
                </a:r>
              </a:p>
              <a:p>
                <a:pPr lvl="1" algn="l" rtl="0" eaLnBrk="0">
                  <a:buFont typeface="Wingdings" pitchFamily="2" charset="2"/>
                  <a:buChar char="§"/>
                </a:pPr>
                <a:endParaRPr lang="en-US" b="1" dirty="0"/>
              </a:p>
              <a:p>
                <a:pPr lvl="1" algn="l" rtl="0" eaLnBrk="0">
                  <a:buFont typeface="Wingdings" pitchFamily="2" charset="2"/>
                  <a:buChar char="§"/>
                </a:pPr>
                <a:endParaRPr lang="en-US" b="1" dirty="0"/>
              </a:p>
              <a:p>
                <a:pPr lvl="1" algn="l" rtl="0" eaLnBrk="0"/>
                <a:endParaRPr lang="en-US" b="1" dirty="0"/>
              </a:p>
              <a:p>
                <a:pPr lvl="1" algn="l" rtl="0" eaLnBrk="0">
                  <a:buFont typeface="Wingdings" pitchFamily="2" charset="2"/>
                  <a:buChar char="§"/>
                </a:pPr>
                <a:endParaRPr lang="en-US" b="1" dirty="0"/>
              </a:p>
              <a:p>
                <a:pPr lvl="1" algn="l" rtl="0" eaLnBrk="0">
                  <a:buFont typeface="Wingdings" pitchFamily="2" charset="2"/>
                  <a:buChar char="§"/>
                </a:pPr>
                <a:endParaRPr lang="en-US" b="1" dirty="0"/>
              </a:p>
              <a:p>
                <a:pPr marL="457200" indent="-457200" algn="l" rtl="0" eaLnBrk="0">
                  <a:buFont typeface="Wingdings" panose="05000000000000000000" pitchFamily="2" charset="2"/>
                  <a:buChar char="q"/>
                </a:pPr>
                <a:r>
                  <a:rPr lang="en-US" b="1" dirty="0"/>
                  <a:t>The absolute value (see sequence 3) is an example of a piecewise defined function.</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9144000" cy="5733256"/>
              </a:xfrm>
              <a:blipFill rotWithShape="1">
                <a:blip r:embed="rId2"/>
                <a:stretch>
                  <a:fillRect l="-1467" t="-957" r="-2267"/>
                </a:stretch>
              </a:blipFill>
            </p:spPr>
            <p:txBody>
              <a:bodyPr/>
              <a:lstStyle/>
              <a:p>
                <a:r>
                  <a:rPr lang="en-US">
                    <a:noFill/>
                  </a:rPr>
                  <a:t> </a:t>
                </a:r>
              </a:p>
            </p:txBody>
          </p:sp>
        </mc:Fallback>
      </mc:AlternateContent>
      <p:pic>
        <p:nvPicPr>
          <p:cNvPr id="4" name="Picture 3" descr="Picture5.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3389376" y="2996952"/>
            <a:ext cx="2401824" cy="2029968"/>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6603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736"/>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smtClean="0">
                <a:solidFill>
                  <a:srgbClr val="FF0000"/>
                </a:solidFill>
              </a:rPr>
              <a:t/>
            </a:r>
            <a:br>
              <a:rPr lang="en-US" b="1" dirty="0" smtClean="0">
                <a:solidFill>
                  <a:srgbClr val="FF0000"/>
                </a:solidFill>
              </a:rPr>
            </a:br>
            <a:r>
              <a:rPr lang="en-US" b="1" dirty="0" smtClean="0">
                <a:solidFill>
                  <a:srgbClr val="FF0000"/>
                </a:solidFill>
              </a:rPr>
              <a:t>Sequence </a:t>
            </a:r>
            <a:r>
              <a:rPr lang="en-US" b="1" dirty="0">
                <a:solidFill>
                  <a:srgbClr val="FF0000"/>
                </a:solidFill>
              </a:rPr>
              <a:t>10: Essential Functions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solidFill>
                <a:srgbClr val="FF0000"/>
              </a:solidFill>
            </a:endParaRPr>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0" y="1340768"/>
                <a:ext cx="9144000" cy="5517232"/>
              </a:xfrm>
            </p:spPr>
            <p:txBody>
              <a:bodyPr>
                <a:normAutofit fontScale="92500" lnSpcReduction="20000"/>
              </a:bodyPr>
              <a:lstStyle/>
              <a:p>
                <a:pPr marL="457200" indent="-457200" algn="l" rtl="0" eaLnBrk="0">
                  <a:buFont typeface="Wingdings" panose="05000000000000000000" pitchFamily="2" charset="2"/>
                  <a:buChar char="q"/>
                </a:pPr>
                <a:r>
                  <a:rPr lang="en-US" b="1" dirty="0" smtClean="0"/>
                  <a:t>There are many different types of functions that can be used to model relationships observed in the real world. In what follows, we discuss the behavior and graphs of these functions and give examples of situations appropriately modeled by such functions.</a:t>
                </a:r>
              </a:p>
              <a:p>
                <a:pPr algn="l" rtl="0" eaLnBrk="0"/>
                <a:endParaRPr lang="en-US" b="1" dirty="0"/>
              </a:p>
              <a:p>
                <a:pPr marL="514350" indent="-514350" algn="l" rtl="0" eaLnBrk="0">
                  <a:buFont typeface="+mj-lt"/>
                  <a:buAutoNum type="arabicPeriod"/>
                </a:pPr>
                <a:r>
                  <a:rPr lang="en-US" b="1" dirty="0">
                    <a:solidFill>
                      <a:srgbClr val="FFFF00"/>
                    </a:solidFill>
                  </a:rPr>
                  <a:t>Linear Function:</a:t>
                </a:r>
                <a:r>
                  <a:rPr lang="en-US" b="1" dirty="0"/>
                  <a:t> When we say that </a:t>
                </a:r>
                <a14:m>
                  <m:oMath xmlns:m="http://schemas.openxmlformats.org/officeDocument/2006/math">
                    <m:r>
                      <a:rPr lang="en-US" b="1" i="1" smtClean="0">
                        <a:latin typeface="Cambria Math"/>
                      </a:rPr>
                      <m:t>𝒚</m:t>
                    </m:r>
                  </m:oMath>
                </a14:m>
                <a:r>
                  <a:rPr lang="en-US" b="1" dirty="0" smtClean="0"/>
                  <a:t> </a:t>
                </a:r>
                <a:r>
                  <a:rPr lang="en-US" b="1" dirty="0"/>
                  <a:t>is a linear function of </a:t>
                </a:r>
                <a14:m>
                  <m:oMath xmlns:m="http://schemas.openxmlformats.org/officeDocument/2006/math">
                    <m:r>
                      <a:rPr lang="en-US" b="1" i="1" smtClean="0">
                        <a:latin typeface="Cambria Math"/>
                      </a:rPr>
                      <m:t>𝒙</m:t>
                    </m:r>
                  </m:oMath>
                </a14:m>
                <a:r>
                  <a:rPr lang="en-US" b="1" dirty="0"/>
                  <a:t> , we mean that the graph of the function is a line, so we can use the slope-intercept form of the equation of a line (see sequence 5) to write a formula for the function as </a:t>
                </a:r>
                <a14:m>
                  <m:oMath xmlns:m="http://schemas.openxmlformats.org/officeDocument/2006/math">
                    <m:r>
                      <a:rPr lang="en-US" b="1" i="1" smtClean="0">
                        <a:solidFill>
                          <a:srgbClr val="FFFF00"/>
                        </a:solidFill>
                        <a:latin typeface="Cambria Math"/>
                      </a:rPr>
                      <m:t>𝒚</m:t>
                    </m:r>
                    <m:r>
                      <a:rPr lang="en-US" b="1" i="1" smtClean="0">
                        <a:solidFill>
                          <a:srgbClr val="FFFF00"/>
                        </a:solidFill>
                        <a:latin typeface="Cambria Math"/>
                      </a:rPr>
                      <m:t>=</m:t>
                    </m:r>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r>
                      <a:rPr lang="en-US" b="1" i="1" smtClean="0">
                        <a:solidFill>
                          <a:srgbClr val="FFFF00"/>
                        </a:solidFill>
                        <a:latin typeface="Cambria Math"/>
                      </a:rPr>
                      <m:t>𝒎𝒙</m:t>
                    </m:r>
                    <m:r>
                      <a:rPr lang="en-US" b="1" i="1" smtClean="0">
                        <a:solidFill>
                          <a:srgbClr val="FFFF00"/>
                        </a:solidFill>
                        <a:latin typeface="Cambria Math"/>
                      </a:rPr>
                      <m:t>+</m:t>
                    </m:r>
                    <m:r>
                      <a:rPr lang="en-US" b="1" i="1" smtClean="0">
                        <a:solidFill>
                          <a:srgbClr val="FFFF00"/>
                        </a:solidFill>
                        <a:latin typeface="Cambria Math"/>
                      </a:rPr>
                      <m:t>𝒃</m:t>
                    </m:r>
                  </m:oMath>
                </a14:m>
                <a:r>
                  <a:rPr lang="en-US" b="1" dirty="0" smtClean="0">
                    <a:solidFill>
                      <a:srgbClr val="FFFF00"/>
                    </a:solidFill>
                  </a:rPr>
                  <a:t> </a:t>
                </a:r>
                <a:r>
                  <a:rPr lang="en-US" b="1" dirty="0"/>
                  <a:t>where </a:t>
                </a:r>
                <a14:m>
                  <m:oMath xmlns:m="http://schemas.openxmlformats.org/officeDocument/2006/math">
                    <m:r>
                      <a:rPr lang="en-US" b="1" i="1">
                        <a:latin typeface="Cambria Math"/>
                      </a:rPr>
                      <m:t>𝒎</m:t>
                    </m:r>
                  </m:oMath>
                </a14:m>
                <a:r>
                  <a:rPr lang="en-US" b="1" dirty="0" smtClean="0"/>
                  <a:t> </a:t>
                </a:r>
                <a:r>
                  <a:rPr lang="en-US" b="1" dirty="0"/>
                  <a:t>is the slope of the line and </a:t>
                </a:r>
                <a14:m>
                  <m:oMath xmlns:m="http://schemas.openxmlformats.org/officeDocument/2006/math">
                    <m:r>
                      <a:rPr lang="en-US" b="1" i="1">
                        <a:latin typeface="Cambria Math"/>
                      </a:rPr>
                      <m:t>𝒃</m:t>
                    </m:r>
                  </m:oMath>
                </a14:m>
                <a:endParaRPr lang="en-US" b="1" dirty="0" smtClean="0"/>
              </a:p>
              <a:p>
                <a:pPr algn="l" rtl="0" eaLnBrk="0"/>
                <a:r>
                  <a:rPr lang="en-US" b="1" dirty="0"/>
                  <a:t> </a:t>
                </a:r>
                <a:r>
                  <a:rPr lang="en-US" b="1" dirty="0" smtClean="0"/>
                  <a:t>     </a:t>
                </a:r>
                <a:r>
                  <a:rPr lang="en-US" b="1" dirty="0" smtClean="0"/>
                  <a:t> </a:t>
                </a:r>
                <a:r>
                  <a:rPr lang="en-US" b="1" dirty="0"/>
                  <a:t>is the </a:t>
                </a:r>
                <a14:m>
                  <m:oMath xmlns:m="http://schemas.openxmlformats.org/officeDocument/2006/math">
                    <m:r>
                      <a:rPr lang="en-US" b="1" i="1" smtClean="0">
                        <a:latin typeface="Cambria Math"/>
                      </a:rPr>
                      <m:t>𝒚</m:t>
                    </m:r>
                    <m:r>
                      <a:rPr lang="en-US" b="1" i="1" smtClean="0">
                        <a:latin typeface="Cambria Math"/>
                      </a:rPr>
                      <m:t>−</m:t>
                    </m:r>
                  </m:oMath>
                </a14:m>
                <a:r>
                  <a:rPr lang="en-US" b="1" dirty="0"/>
                  <a:t>intercept.</a:t>
                </a:r>
              </a:p>
              <a:p>
                <a:pPr algn="l"/>
                <a:endParaRPr lang="en-US" b="1"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1533" t="-2873"/>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7959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10: Essential Functions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052736"/>
                <a:ext cx="9144000" cy="5805264"/>
              </a:xfrm>
            </p:spPr>
            <p:txBody>
              <a:bodyPr/>
              <a:lstStyle/>
              <a:p>
                <a:pPr marL="457200" indent="-457200" algn="l" rtl="0" eaLnBrk="0">
                  <a:buFont typeface="Wingdings" panose="05000000000000000000" pitchFamily="2" charset="2"/>
                  <a:buChar char="q"/>
                </a:pPr>
                <a:r>
                  <a:rPr lang="en-US" b="1" dirty="0" smtClean="0"/>
                  <a:t>Example: As dry air moves upward, it expands and cools. If the  ground temperature is </a:t>
                </a:r>
                <a14:m>
                  <m:oMath xmlns:m="http://schemas.openxmlformats.org/officeDocument/2006/math">
                    <m:r>
                      <a:rPr lang="en-US" b="1" i="1" smtClean="0">
                        <a:latin typeface="Cambria Math"/>
                      </a:rPr>
                      <m:t>𝟐𝟎</m:t>
                    </m:r>
                    <m:r>
                      <a:rPr lang="en-US" b="1" i="1" smtClean="0">
                        <a:latin typeface="Cambria Math"/>
                        <a:ea typeface="Cambria Math"/>
                      </a:rPr>
                      <m:t>℃</m:t>
                    </m:r>
                  </m:oMath>
                </a14:m>
                <a:r>
                  <a:rPr lang="en-US" b="1" dirty="0"/>
                  <a:t> and the temperature at a height of </a:t>
                </a:r>
                <a:r>
                  <a:rPr lang="en-US" b="1" dirty="0" smtClean="0"/>
                  <a:t>1 </a:t>
                </a:r>
                <a:r>
                  <a:rPr lang="en-US" b="1" dirty="0"/>
                  <a:t>km </a:t>
                </a:r>
                <a:r>
                  <a:rPr lang="en-US" b="1" dirty="0" smtClean="0"/>
                  <a:t>is </a:t>
                </a:r>
                <a14:m>
                  <m:oMath xmlns:m="http://schemas.openxmlformats.org/officeDocument/2006/math">
                    <m:r>
                      <a:rPr lang="en-US" b="1" i="1" smtClean="0">
                        <a:latin typeface="Cambria Math"/>
                      </a:rPr>
                      <m:t>𝟏𝟎</m:t>
                    </m:r>
                    <m:r>
                      <a:rPr lang="en-US" b="1" i="1" smtClean="0">
                        <a:latin typeface="Cambria Math"/>
                        <a:ea typeface="Cambria Math"/>
                      </a:rPr>
                      <m:t>℃</m:t>
                    </m:r>
                  </m:oMath>
                </a14:m>
                <a:r>
                  <a:rPr lang="en-US" b="1" dirty="0"/>
                  <a:t> .</a:t>
                </a:r>
              </a:p>
              <a:p>
                <a:pPr marL="914400" lvl="1" indent="-457200" algn="l" rtl="0" eaLnBrk="0">
                  <a:buFont typeface="Wingdings" panose="05000000000000000000" pitchFamily="2" charset="2"/>
                  <a:buChar char="§"/>
                </a:pPr>
                <a:r>
                  <a:rPr lang="en-US" b="1" dirty="0"/>
                  <a:t>Express the temperature </a:t>
                </a:r>
                <a14:m>
                  <m:oMath xmlns:m="http://schemas.openxmlformats.org/officeDocument/2006/math">
                    <m:r>
                      <a:rPr lang="en-US" b="1" i="1" smtClean="0">
                        <a:latin typeface="Cambria Math"/>
                      </a:rPr>
                      <m:t>𝑻</m:t>
                    </m:r>
                  </m:oMath>
                </a14:m>
                <a:r>
                  <a:rPr lang="en-US" b="1" dirty="0" smtClean="0"/>
                  <a:t> </a:t>
                </a:r>
                <a:r>
                  <a:rPr lang="en-US" b="1" dirty="0"/>
                  <a:t>(</a:t>
                </a:r>
                <a:r>
                  <a:rPr lang="en-US" b="1" dirty="0" smtClean="0"/>
                  <a:t>in</a:t>
                </a:r>
                <a14:m>
                  <m:oMath xmlns:m="http://schemas.openxmlformats.org/officeDocument/2006/math">
                    <m:r>
                      <a:rPr lang="en-US" b="1" i="1" smtClean="0">
                        <a:latin typeface="Cambria Math"/>
                        <a:ea typeface="Cambria Math"/>
                      </a:rPr>
                      <m:t>℃</m:t>
                    </m:r>
                  </m:oMath>
                </a14:m>
                <a:r>
                  <a:rPr lang="en-US" b="1" dirty="0"/>
                  <a:t>) as a function of the </a:t>
                </a:r>
                <a:r>
                  <a:rPr lang="en-US" b="1" dirty="0" smtClean="0"/>
                  <a:t>height </a:t>
                </a:r>
                <a14:m>
                  <m:oMath xmlns:m="http://schemas.openxmlformats.org/officeDocument/2006/math">
                    <m:r>
                      <a:rPr lang="en-US" b="1" i="1" smtClean="0">
                        <a:latin typeface="Cambria Math"/>
                      </a:rPr>
                      <m:t>𝒉</m:t>
                    </m:r>
                  </m:oMath>
                </a14:m>
                <a:r>
                  <a:rPr lang="en-US" b="1" dirty="0"/>
                  <a:t> (in kilometers), assuming that a linear model is appropriate.</a:t>
                </a:r>
              </a:p>
              <a:p>
                <a:pPr marL="914400" lvl="1" indent="-457200" algn="l" rtl="0">
                  <a:buFont typeface="Wingdings" panose="05000000000000000000" pitchFamily="2" charset="2"/>
                  <a:buChar char="§"/>
                </a:pPr>
                <a:r>
                  <a:rPr lang="en-US" b="1" dirty="0"/>
                  <a:t>Draw the graph of the function in the first part. What does the slope represent?</a:t>
                </a:r>
              </a:p>
              <a:p>
                <a:pPr marL="914400" lvl="1" indent="-457200" algn="l" rtl="0">
                  <a:buFont typeface="Wingdings" panose="05000000000000000000" pitchFamily="2" charset="2"/>
                  <a:buChar char="§"/>
                </a:pPr>
                <a:r>
                  <a:rPr lang="en-US" b="1" dirty="0"/>
                  <a:t>What is the temperature at a height of 2.5 km?</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052736"/>
                <a:ext cx="9144000" cy="5805264"/>
              </a:xfrm>
              <a:blipFill rotWithShape="1">
                <a:blip r:embed="rId2"/>
                <a:stretch>
                  <a:fillRect l="-1467" t="-1366" r="-220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2321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496"/>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10: Essential Functions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9144000" cy="5733256"/>
              </a:xfrm>
            </p:spPr>
            <p:txBody>
              <a:bodyPr>
                <a:normAutofit/>
              </a:bodyPr>
              <a:lstStyle/>
              <a:p>
                <a:pPr marL="457200" indent="-457200" algn="l" rtl="0">
                  <a:buFont typeface="Wingdings" panose="05000000000000000000" pitchFamily="2" charset="2"/>
                  <a:buChar char="q"/>
                </a:pPr>
                <a:r>
                  <a:rPr lang="en-US" b="1" dirty="0" smtClean="0"/>
                  <a:t>Solution:</a:t>
                </a:r>
              </a:p>
              <a:p>
                <a:pPr marL="914400" lvl="1" indent="-457200" algn="l" rtl="0" eaLnBrk="0">
                  <a:buFont typeface="Wingdings" panose="05000000000000000000" pitchFamily="2" charset="2"/>
                  <a:buChar char="§"/>
                </a:pPr>
                <a:r>
                  <a:rPr lang="en-US" b="1" dirty="0"/>
                  <a:t>Because we are assuming that </a:t>
                </a:r>
                <a14:m>
                  <m:oMath xmlns:m="http://schemas.openxmlformats.org/officeDocument/2006/math">
                    <m:r>
                      <a:rPr lang="en-US" b="1" i="1">
                        <a:latin typeface="Cambria Math"/>
                      </a:rPr>
                      <m:t>𝑻</m:t>
                    </m:r>
                    <m:r>
                      <a:rPr lang="en-US" b="1" i="1">
                        <a:latin typeface="Cambria Math"/>
                      </a:rPr>
                      <m:t> </m:t>
                    </m:r>
                  </m:oMath>
                </a14:m>
                <a:r>
                  <a:rPr lang="en-US" b="1" dirty="0" smtClean="0"/>
                  <a:t>is </a:t>
                </a:r>
                <a:r>
                  <a:rPr lang="en-US" b="1" dirty="0"/>
                  <a:t>a linear function of </a:t>
                </a:r>
                <a14:m>
                  <m:oMath xmlns:m="http://schemas.openxmlformats.org/officeDocument/2006/math">
                    <m:r>
                      <a:rPr lang="en-US" b="1" i="1" smtClean="0">
                        <a:latin typeface="Cambria Math"/>
                      </a:rPr>
                      <m:t>𝒉</m:t>
                    </m:r>
                  </m:oMath>
                </a14:m>
                <a:r>
                  <a:rPr lang="en-US" b="1" dirty="0"/>
                  <a:t>, we can </a:t>
                </a:r>
                <a:r>
                  <a:rPr lang="en-US" b="1" dirty="0" smtClean="0"/>
                  <a:t>write </a:t>
                </a:r>
                <a14:m>
                  <m:oMath xmlns:m="http://schemas.openxmlformats.org/officeDocument/2006/math">
                    <m:r>
                      <a:rPr lang="en-US" b="1" i="1" smtClean="0">
                        <a:solidFill>
                          <a:srgbClr val="FFFF00"/>
                        </a:solidFill>
                        <a:latin typeface="Cambria Math"/>
                      </a:rPr>
                      <m:t>𝑻</m:t>
                    </m:r>
                    <m:r>
                      <a:rPr lang="en-US" b="1" i="1" smtClean="0">
                        <a:solidFill>
                          <a:srgbClr val="FFFF00"/>
                        </a:solidFill>
                        <a:latin typeface="Cambria Math"/>
                      </a:rPr>
                      <m:t>=</m:t>
                    </m:r>
                    <m:r>
                      <a:rPr lang="en-US" b="1" i="1" smtClean="0">
                        <a:solidFill>
                          <a:srgbClr val="FFFF00"/>
                        </a:solidFill>
                        <a:latin typeface="Cambria Math"/>
                      </a:rPr>
                      <m:t>𝒎𝒉</m:t>
                    </m:r>
                    <m:r>
                      <a:rPr lang="en-US" b="1" i="1" smtClean="0">
                        <a:solidFill>
                          <a:srgbClr val="FFFF00"/>
                        </a:solidFill>
                        <a:latin typeface="Cambria Math"/>
                      </a:rPr>
                      <m:t>+</m:t>
                    </m:r>
                    <m:r>
                      <a:rPr lang="en-US" b="1" i="1" smtClean="0">
                        <a:solidFill>
                          <a:srgbClr val="FFFF00"/>
                        </a:solidFill>
                        <a:latin typeface="Cambria Math"/>
                      </a:rPr>
                      <m:t>𝒃</m:t>
                    </m:r>
                  </m:oMath>
                </a14:m>
                <a:r>
                  <a:rPr lang="en-US" b="1" dirty="0"/>
                  <a:t>. We are given that </a:t>
                </a:r>
                <a14:m>
                  <m:oMath xmlns:m="http://schemas.openxmlformats.org/officeDocument/2006/math">
                    <m:r>
                      <a:rPr lang="en-US" b="1" i="1" smtClean="0">
                        <a:solidFill>
                          <a:srgbClr val="FFFF00"/>
                        </a:solidFill>
                        <a:latin typeface="Cambria Math"/>
                      </a:rPr>
                      <m:t>𝑻</m:t>
                    </m:r>
                    <m:r>
                      <a:rPr lang="en-US" b="1" i="1" smtClean="0">
                        <a:solidFill>
                          <a:srgbClr val="FFFF00"/>
                        </a:solidFill>
                        <a:latin typeface="Cambria Math"/>
                      </a:rPr>
                      <m:t>=</m:t>
                    </m:r>
                    <m:r>
                      <a:rPr lang="en-US" b="1" i="1" smtClean="0">
                        <a:solidFill>
                          <a:srgbClr val="FFFF00"/>
                        </a:solidFill>
                        <a:latin typeface="Cambria Math"/>
                      </a:rPr>
                      <m:t>𝟐𝟎</m:t>
                    </m:r>
                  </m:oMath>
                </a14:m>
                <a:r>
                  <a:rPr lang="en-US" b="1" dirty="0">
                    <a:solidFill>
                      <a:srgbClr val="FFFF00"/>
                    </a:solidFill>
                  </a:rPr>
                  <a:t> </a:t>
                </a:r>
                <a:r>
                  <a:rPr lang="en-US" b="1" dirty="0"/>
                  <a:t>when </a:t>
                </a:r>
                <a14:m>
                  <m:oMath xmlns:m="http://schemas.openxmlformats.org/officeDocument/2006/math">
                    <m:r>
                      <a:rPr lang="en-US" b="1" i="1" smtClean="0">
                        <a:solidFill>
                          <a:srgbClr val="FFFF00"/>
                        </a:solidFill>
                        <a:latin typeface="Cambria Math"/>
                      </a:rPr>
                      <m:t>𝒉</m:t>
                    </m:r>
                    <m:r>
                      <a:rPr lang="en-US" b="1" i="1" smtClean="0">
                        <a:solidFill>
                          <a:srgbClr val="FFFF00"/>
                        </a:solidFill>
                        <a:latin typeface="Cambria Math"/>
                      </a:rPr>
                      <m:t>=</m:t>
                    </m:r>
                    <m:r>
                      <a:rPr lang="en-US" b="1" i="1" smtClean="0">
                        <a:solidFill>
                          <a:srgbClr val="FFFF00"/>
                        </a:solidFill>
                        <a:latin typeface="Cambria Math"/>
                      </a:rPr>
                      <m:t>𝟎</m:t>
                    </m:r>
                  </m:oMath>
                </a14:m>
                <a:r>
                  <a:rPr lang="en-US" b="1" dirty="0"/>
                  <a:t> , so</a:t>
                </a:r>
              </a:p>
              <a:p>
                <a:pPr lvl="1" algn="l" rtl="0" eaLnBrk="0"/>
                <a:r>
                  <a:rPr lang="en-US" b="1" dirty="0"/>
                  <a:t>                       </a:t>
                </a:r>
                <a14:m>
                  <m:oMath xmlns:m="http://schemas.openxmlformats.org/officeDocument/2006/math">
                    <m:r>
                      <a:rPr lang="en-US" b="1" i="1" smtClean="0">
                        <a:solidFill>
                          <a:srgbClr val="FFFF00"/>
                        </a:solidFill>
                        <a:latin typeface="Cambria Math"/>
                      </a:rPr>
                      <m:t>𝟐𝟎</m:t>
                    </m:r>
                    <m:r>
                      <a:rPr lang="en-US" b="1" i="1" smtClean="0">
                        <a:solidFill>
                          <a:srgbClr val="FFFF00"/>
                        </a:solidFill>
                        <a:latin typeface="Cambria Math"/>
                      </a:rPr>
                      <m:t>=</m:t>
                    </m:r>
                    <m:r>
                      <a:rPr lang="en-US" b="1" i="1" smtClean="0">
                        <a:solidFill>
                          <a:srgbClr val="FFFF00"/>
                        </a:solidFill>
                        <a:latin typeface="Cambria Math"/>
                      </a:rPr>
                      <m:t>𝒎</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𝒃</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𝒃</m:t>
                    </m:r>
                  </m:oMath>
                </a14:m>
                <a:r>
                  <a:rPr lang="en-US" b="1" dirty="0"/>
                  <a:t>   </a:t>
                </a:r>
              </a:p>
              <a:p>
                <a:pPr lvl="1" algn="l" rtl="0" eaLnBrk="0"/>
                <a:r>
                  <a:rPr lang="en-US" b="1" dirty="0"/>
                  <a:t>	In other words, the </a:t>
                </a:r>
                <a14:m>
                  <m:oMath xmlns:m="http://schemas.openxmlformats.org/officeDocument/2006/math">
                    <m:r>
                      <a:rPr lang="en-US" b="1" i="1" smtClean="0">
                        <a:latin typeface="Cambria Math"/>
                      </a:rPr>
                      <m:t>𝒚</m:t>
                    </m:r>
                    <m:r>
                      <a:rPr lang="en-US" b="1" i="1" smtClean="0">
                        <a:latin typeface="Cambria Math"/>
                      </a:rPr>
                      <m:t>−</m:t>
                    </m:r>
                  </m:oMath>
                </a14:m>
                <a:r>
                  <a:rPr lang="en-US" b="1" dirty="0"/>
                  <a:t>intercept is </a:t>
                </a:r>
                <a14:m>
                  <m:oMath xmlns:m="http://schemas.openxmlformats.org/officeDocument/2006/math">
                    <m:r>
                      <a:rPr lang="en-US" b="1" i="1" smtClean="0">
                        <a:latin typeface="Cambria Math"/>
                      </a:rPr>
                      <m:t>𝒃</m:t>
                    </m:r>
                    <m:r>
                      <a:rPr lang="en-US" b="1" i="1" smtClean="0">
                        <a:latin typeface="Cambria Math"/>
                      </a:rPr>
                      <m:t>=</m:t>
                    </m:r>
                    <m:r>
                      <a:rPr lang="en-US" b="1" i="1" smtClean="0">
                        <a:latin typeface="Cambria Math"/>
                      </a:rPr>
                      <m:t>𝟐𝟎</m:t>
                    </m:r>
                  </m:oMath>
                </a14:m>
                <a:r>
                  <a:rPr lang="en-US" b="1" dirty="0"/>
                  <a:t> . We are also given that </a:t>
                </a:r>
                <a14:m>
                  <m:oMath xmlns:m="http://schemas.openxmlformats.org/officeDocument/2006/math">
                    <m:r>
                      <a:rPr lang="en-US" b="1" i="1" smtClean="0">
                        <a:solidFill>
                          <a:srgbClr val="FFFF00"/>
                        </a:solidFill>
                        <a:latin typeface="Cambria Math"/>
                      </a:rPr>
                      <m:t>𝑻</m:t>
                    </m:r>
                    <m:r>
                      <a:rPr lang="en-US" b="1" i="1" smtClean="0">
                        <a:solidFill>
                          <a:srgbClr val="FFFF00"/>
                        </a:solidFill>
                        <a:latin typeface="Cambria Math"/>
                      </a:rPr>
                      <m:t>=</m:t>
                    </m:r>
                    <m:r>
                      <a:rPr lang="en-US" b="1" i="1" smtClean="0">
                        <a:solidFill>
                          <a:srgbClr val="FFFF00"/>
                        </a:solidFill>
                        <a:latin typeface="Cambria Math"/>
                      </a:rPr>
                      <m:t>𝟏𝟎</m:t>
                    </m:r>
                  </m:oMath>
                </a14:m>
                <a:r>
                  <a:rPr lang="en-US" b="1" dirty="0">
                    <a:solidFill>
                      <a:srgbClr val="FFFF00"/>
                    </a:solidFill>
                  </a:rPr>
                  <a:t> </a:t>
                </a:r>
                <a:r>
                  <a:rPr lang="en-US" b="1" dirty="0"/>
                  <a:t>when </a:t>
                </a:r>
                <a14:m>
                  <m:oMath xmlns:m="http://schemas.openxmlformats.org/officeDocument/2006/math">
                    <m:r>
                      <a:rPr lang="en-US" b="1" i="1" smtClean="0">
                        <a:solidFill>
                          <a:srgbClr val="FFFF00"/>
                        </a:solidFill>
                        <a:latin typeface="Cambria Math"/>
                      </a:rPr>
                      <m:t>𝒉</m:t>
                    </m:r>
                    <m:r>
                      <a:rPr lang="en-US" b="1" i="1" smtClean="0">
                        <a:solidFill>
                          <a:srgbClr val="FFFF00"/>
                        </a:solidFill>
                        <a:latin typeface="Cambria Math"/>
                      </a:rPr>
                      <m:t>=</m:t>
                    </m:r>
                    <m:r>
                      <a:rPr lang="en-US" b="1" i="1" smtClean="0">
                        <a:solidFill>
                          <a:srgbClr val="FFFF00"/>
                        </a:solidFill>
                        <a:latin typeface="Cambria Math"/>
                      </a:rPr>
                      <m:t>𝟏</m:t>
                    </m:r>
                  </m:oMath>
                </a14:m>
                <a:r>
                  <a:rPr lang="en-US" b="1" dirty="0"/>
                  <a:t> , so</a:t>
                </a:r>
              </a:p>
              <a:p>
                <a:pPr lvl="1" algn="l" rtl="0" eaLnBrk="0"/>
                <a:r>
                  <a:rPr lang="en-US" b="1" dirty="0"/>
                  <a:t>	               </a:t>
                </a:r>
                <a:r>
                  <a:rPr lang="en-US" b="1" dirty="0" smtClean="0"/>
                  <a:t> </a:t>
                </a:r>
                <a:r>
                  <a:rPr lang="en-US" b="1" dirty="0"/>
                  <a:t>  </a:t>
                </a:r>
                <a14:m>
                  <m:oMath xmlns:m="http://schemas.openxmlformats.org/officeDocument/2006/math">
                    <m:r>
                      <a:rPr lang="en-US" b="1" i="1" smtClean="0">
                        <a:solidFill>
                          <a:srgbClr val="FFFF00"/>
                        </a:solidFill>
                        <a:latin typeface="Cambria Math"/>
                      </a:rPr>
                      <m:t>𝟏𝟎</m:t>
                    </m:r>
                    <m:r>
                      <a:rPr lang="en-US" b="1" i="1" smtClean="0">
                        <a:solidFill>
                          <a:srgbClr val="FFFF00"/>
                        </a:solidFill>
                        <a:latin typeface="Cambria Math"/>
                      </a:rPr>
                      <m:t>=</m:t>
                    </m:r>
                    <m:r>
                      <a:rPr lang="en-US" b="1" i="1" smtClean="0">
                        <a:solidFill>
                          <a:srgbClr val="FFFF00"/>
                        </a:solidFill>
                        <a:latin typeface="Cambria Math"/>
                      </a:rPr>
                      <m:t>𝒎</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𝟏</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𝟐𝟎</m:t>
                    </m:r>
                  </m:oMath>
                </a14:m>
                <a:r>
                  <a:rPr lang="en-US" b="1" dirty="0">
                    <a:solidFill>
                      <a:srgbClr val="FFFF00"/>
                    </a:solidFill>
                  </a:rPr>
                  <a:t> </a:t>
                </a:r>
                <a:r>
                  <a:rPr lang="en-US" b="1" dirty="0"/>
                  <a:t>    </a:t>
                </a:r>
              </a:p>
              <a:p>
                <a:pPr lvl="1" algn="l" rtl="0" eaLnBrk="0"/>
                <a:r>
                  <a:rPr lang="en-US" b="1" dirty="0"/>
                  <a:t>	The slope of the line is </a:t>
                </a:r>
                <a:r>
                  <a:rPr lang="en-US" b="1" dirty="0" smtClean="0"/>
                  <a:t>therefore </a:t>
                </a:r>
                <a14:m>
                  <m:oMath xmlns:m="http://schemas.openxmlformats.org/officeDocument/2006/math">
                    <m:r>
                      <a:rPr lang="en-US" b="1" i="1" smtClean="0">
                        <a:solidFill>
                          <a:srgbClr val="FFFF00"/>
                        </a:solidFill>
                        <a:latin typeface="Cambria Math"/>
                      </a:rPr>
                      <m:t>𝒎</m:t>
                    </m:r>
                    <m:r>
                      <a:rPr lang="en-US" b="1" i="1" smtClean="0">
                        <a:solidFill>
                          <a:srgbClr val="FFFF00"/>
                        </a:solidFill>
                        <a:latin typeface="Cambria Math"/>
                      </a:rPr>
                      <m:t>=</m:t>
                    </m:r>
                    <m:r>
                      <a:rPr lang="en-US" b="1" i="1" smtClean="0">
                        <a:solidFill>
                          <a:srgbClr val="FFFF00"/>
                        </a:solidFill>
                        <a:latin typeface="Cambria Math"/>
                      </a:rPr>
                      <m:t>𝟏𝟎</m:t>
                    </m:r>
                    <m:r>
                      <a:rPr lang="en-US" b="1" i="1" smtClean="0">
                        <a:solidFill>
                          <a:srgbClr val="FFFF00"/>
                        </a:solidFill>
                        <a:latin typeface="Cambria Math"/>
                      </a:rPr>
                      <m:t>−</m:t>
                    </m:r>
                    <m:r>
                      <a:rPr lang="en-US" b="1" i="1" smtClean="0">
                        <a:solidFill>
                          <a:srgbClr val="FFFF00"/>
                        </a:solidFill>
                        <a:latin typeface="Cambria Math"/>
                      </a:rPr>
                      <m:t>𝟐𝟎</m:t>
                    </m:r>
                    <m:r>
                      <a:rPr lang="en-US" b="1" i="1" smtClean="0">
                        <a:solidFill>
                          <a:srgbClr val="FFFF00"/>
                        </a:solidFill>
                        <a:latin typeface="Cambria Math"/>
                      </a:rPr>
                      <m:t>=−</m:t>
                    </m:r>
                    <m:r>
                      <a:rPr lang="en-US" b="1" i="1" smtClean="0">
                        <a:solidFill>
                          <a:srgbClr val="FFFF00"/>
                        </a:solidFill>
                        <a:latin typeface="Cambria Math"/>
                      </a:rPr>
                      <m:t>𝟏𝟎</m:t>
                    </m:r>
                  </m:oMath>
                </a14:m>
                <a:r>
                  <a:rPr lang="en-US" b="1" dirty="0">
                    <a:solidFill>
                      <a:srgbClr val="FFFF00"/>
                    </a:solidFill>
                  </a:rPr>
                  <a:t> </a:t>
                </a:r>
                <a:r>
                  <a:rPr lang="en-US" b="1" dirty="0"/>
                  <a:t>and the required linear function </a:t>
                </a:r>
                <a:r>
                  <a:rPr lang="en-US" b="1" dirty="0" smtClean="0"/>
                  <a:t>is </a:t>
                </a:r>
              </a:p>
              <a:p>
                <a:pPr lvl="1" algn="l" rtl="0" eaLnBrk="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𝑻</m:t>
                      </m:r>
                      <m:r>
                        <a:rPr lang="en-US" b="1" i="1" smtClean="0">
                          <a:solidFill>
                            <a:srgbClr val="FFFF00"/>
                          </a:solidFill>
                          <a:latin typeface="Cambria Math"/>
                        </a:rPr>
                        <m:t>=−</m:t>
                      </m:r>
                      <m:r>
                        <a:rPr lang="en-US" b="1" i="1" smtClean="0">
                          <a:solidFill>
                            <a:srgbClr val="FFFF00"/>
                          </a:solidFill>
                          <a:latin typeface="Cambria Math"/>
                        </a:rPr>
                        <m:t>𝟏𝟎</m:t>
                      </m:r>
                      <m:r>
                        <a:rPr lang="en-US" b="1" i="1" smtClean="0">
                          <a:solidFill>
                            <a:srgbClr val="FFFF00"/>
                          </a:solidFill>
                          <a:latin typeface="Cambria Math"/>
                        </a:rPr>
                        <m:t>𝒉</m:t>
                      </m:r>
                      <m:r>
                        <a:rPr lang="en-US" b="1" i="1" smtClean="0">
                          <a:solidFill>
                            <a:srgbClr val="FFFF00"/>
                          </a:solidFill>
                          <a:latin typeface="Cambria Math"/>
                        </a:rPr>
                        <m:t>+</m:t>
                      </m:r>
                      <m:r>
                        <a:rPr lang="en-US" b="1" i="1" smtClean="0">
                          <a:solidFill>
                            <a:srgbClr val="FFFF00"/>
                          </a:solidFill>
                          <a:latin typeface="Cambria Math"/>
                        </a:rPr>
                        <m:t>𝟐𝟎</m:t>
                      </m:r>
                      <m:r>
                        <a:rPr lang="en-US" b="1" i="0" smtClean="0">
                          <a:solidFill>
                            <a:srgbClr val="FFFF00"/>
                          </a:solidFill>
                          <a:latin typeface="Cambria Math"/>
                        </a:rPr>
                        <m:t>.</m:t>
                      </m:r>
                    </m:oMath>
                  </m:oMathPara>
                </a14:m>
                <a:endParaRPr lang="en-US" b="1" dirty="0">
                  <a:solidFill>
                    <a:srgbClr val="FFFF00"/>
                  </a:solidFill>
                </a:endParaRP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9144000" cy="5733256"/>
              </a:xfrm>
              <a:blipFill rotWithShape="1">
                <a:blip r:embed="rId2"/>
                <a:stretch>
                  <a:fillRect l="-1467" t="-1383" r="-1133"/>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2189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10: Essential Functions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052736"/>
                <a:ext cx="9144000" cy="5805264"/>
              </a:xfrm>
            </p:spPr>
            <p:txBody>
              <a:bodyPr>
                <a:normAutofit lnSpcReduction="10000"/>
              </a:bodyPr>
              <a:lstStyle/>
              <a:p>
                <a:pPr algn="l" rtl="0"/>
                <a:endParaRPr lang="en-US" b="1" dirty="0" smtClean="0"/>
              </a:p>
              <a:p>
                <a:pPr algn="l" rtl="0"/>
                <a:endParaRPr lang="en-US" b="1" dirty="0"/>
              </a:p>
              <a:p>
                <a:pPr algn="l" rtl="0"/>
                <a:endParaRPr lang="en-US" b="1" dirty="0"/>
              </a:p>
              <a:p>
                <a:pPr algn="l" rtl="0"/>
                <a:endParaRPr lang="en-US" b="1" dirty="0"/>
              </a:p>
              <a:p>
                <a:pPr algn="l" rtl="0"/>
                <a:endParaRPr lang="en-US" b="1" dirty="0"/>
              </a:p>
              <a:p>
                <a:pPr algn="l" rtl="0"/>
                <a:endParaRPr lang="en-US" b="1" dirty="0"/>
              </a:p>
              <a:p>
                <a:pPr lvl="1" algn="l" rtl="0"/>
                <a:endParaRPr lang="en-US" sz="3200" b="1" dirty="0"/>
              </a:p>
              <a:p>
                <a:pPr marL="914400" lvl="1" indent="-457200" algn="l" rtl="0" eaLnBrk="0">
                  <a:buFont typeface="Wingdings" panose="05000000000000000000" pitchFamily="2" charset="2"/>
                  <a:buChar char="§"/>
                </a:pPr>
                <a:r>
                  <a:rPr lang="en-US" sz="3200" b="1" dirty="0"/>
                  <a:t>At a height of </a:t>
                </a:r>
                <a14:m>
                  <m:oMath xmlns:m="http://schemas.openxmlformats.org/officeDocument/2006/math">
                    <m:r>
                      <a:rPr lang="en-US" sz="3200" b="1" i="1" smtClean="0">
                        <a:latin typeface="Cambria Math"/>
                      </a:rPr>
                      <m:t>𝒉</m:t>
                    </m:r>
                    <m:r>
                      <a:rPr lang="en-US" sz="3200" b="1" i="1" smtClean="0">
                        <a:latin typeface="Cambria Math"/>
                      </a:rPr>
                      <m:t>=</m:t>
                    </m:r>
                    <m:r>
                      <a:rPr lang="en-US" sz="3200" b="1" i="1" smtClean="0">
                        <a:latin typeface="Cambria Math"/>
                      </a:rPr>
                      <m:t>𝟐</m:t>
                    </m:r>
                    <m:r>
                      <a:rPr lang="en-US" sz="3200" b="1" i="1" smtClean="0">
                        <a:latin typeface="Cambria Math"/>
                      </a:rPr>
                      <m:t>.</m:t>
                    </m:r>
                    <m:r>
                      <a:rPr lang="en-US" sz="3200" b="1" i="1" smtClean="0">
                        <a:latin typeface="Cambria Math"/>
                      </a:rPr>
                      <m:t>𝟓</m:t>
                    </m:r>
                  </m:oMath>
                </a14:m>
                <a:r>
                  <a:rPr lang="en-US" sz="3200" b="1" dirty="0" smtClean="0"/>
                  <a:t> km</a:t>
                </a:r>
                <a:r>
                  <a:rPr lang="en-US" sz="3200" b="1" dirty="0"/>
                  <a:t>, the temperature </a:t>
                </a:r>
                <a:r>
                  <a:rPr lang="en-US" sz="3200" b="1" dirty="0" smtClean="0"/>
                  <a:t>is</a:t>
                </a:r>
              </a:p>
              <a:p>
                <a:pPr lvl="1" algn="l" rtl="0" eaLnBrk="0"/>
                <a:r>
                  <a:rPr lang="en-US" sz="3200" b="1" dirty="0"/>
                  <a:t> </a:t>
                </a:r>
                <a:r>
                  <a:rPr lang="en-US" sz="3200" b="1" dirty="0" smtClean="0"/>
                  <a:t>       </a:t>
                </a:r>
                <a14:m>
                  <m:oMath xmlns:m="http://schemas.openxmlformats.org/officeDocument/2006/math">
                    <m:r>
                      <a:rPr lang="en-US" sz="3200" b="1" i="1" smtClean="0">
                        <a:solidFill>
                          <a:srgbClr val="FFFF00"/>
                        </a:solidFill>
                        <a:latin typeface="Cambria Math"/>
                      </a:rPr>
                      <m:t>𝑻</m:t>
                    </m:r>
                    <m:r>
                      <a:rPr lang="en-US" sz="3200" b="1" i="1" smtClean="0">
                        <a:solidFill>
                          <a:srgbClr val="FFFF00"/>
                        </a:solidFill>
                        <a:latin typeface="Cambria Math"/>
                      </a:rPr>
                      <m:t>=−</m:t>
                    </m:r>
                    <m:r>
                      <a:rPr lang="en-US" sz="3200" b="1" i="1" smtClean="0">
                        <a:solidFill>
                          <a:srgbClr val="FFFF00"/>
                        </a:solidFill>
                        <a:latin typeface="Cambria Math"/>
                      </a:rPr>
                      <m:t>𝟏𝟎</m:t>
                    </m:r>
                    <m:d>
                      <m:dPr>
                        <m:ctrlPr>
                          <a:rPr lang="en-US" sz="3200" b="1" i="1" smtClean="0">
                            <a:solidFill>
                              <a:srgbClr val="FFFF00"/>
                            </a:solidFill>
                            <a:latin typeface="Cambria Math"/>
                          </a:rPr>
                        </m:ctrlPr>
                      </m:dPr>
                      <m:e>
                        <m:r>
                          <a:rPr lang="en-US" sz="3200" b="1" i="1" smtClean="0">
                            <a:solidFill>
                              <a:srgbClr val="FFFF00"/>
                            </a:solidFill>
                            <a:latin typeface="Cambria Math"/>
                          </a:rPr>
                          <m:t>𝟐</m:t>
                        </m:r>
                        <m:r>
                          <a:rPr lang="en-US" sz="3200" b="1" i="1" smtClean="0">
                            <a:solidFill>
                              <a:srgbClr val="FFFF00"/>
                            </a:solidFill>
                            <a:latin typeface="Cambria Math"/>
                          </a:rPr>
                          <m:t>.</m:t>
                        </m:r>
                        <m:r>
                          <a:rPr lang="en-US" sz="3200" b="1" i="1" smtClean="0">
                            <a:solidFill>
                              <a:srgbClr val="FFFF00"/>
                            </a:solidFill>
                            <a:latin typeface="Cambria Math"/>
                          </a:rPr>
                          <m:t>𝟓</m:t>
                        </m:r>
                      </m:e>
                    </m:d>
                    <m:r>
                      <a:rPr lang="en-US" sz="3200" b="1" i="1" smtClean="0">
                        <a:solidFill>
                          <a:srgbClr val="FFFF00"/>
                        </a:solidFill>
                        <a:latin typeface="Cambria Math"/>
                      </a:rPr>
                      <m:t>+</m:t>
                    </m:r>
                    <m:r>
                      <a:rPr lang="en-US" sz="3200" b="1" i="1" smtClean="0">
                        <a:solidFill>
                          <a:srgbClr val="FFFF00"/>
                        </a:solidFill>
                        <a:latin typeface="Cambria Math"/>
                      </a:rPr>
                      <m:t>𝟐𝟎</m:t>
                    </m:r>
                    <m:r>
                      <a:rPr lang="en-US" sz="3200" b="1" i="1" smtClean="0">
                        <a:solidFill>
                          <a:srgbClr val="FFFF00"/>
                        </a:solidFill>
                        <a:latin typeface="Cambria Math"/>
                      </a:rPr>
                      <m:t>=−</m:t>
                    </m:r>
                    <m:r>
                      <a:rPr lang="en-US" sz="3200" b="1" i="1" smtClean="0">
                        <a:solidFill>
                          <a:srgbClr val="FFFF00"/>
                        </a:solidFill>
                        <a:latin typeface="Cambria Math"/>
                      </a:rPr>
                      <m:t>𝟓</m:t>
                    </m:r>
                    <m:r>
                      <a:rPr lang="en-US" sz="3200" b="1" i="1" smtClean="0">
                        <a:solidFill>
                          <a:srgbClr val="FFFF00"/>
                        </a:solidFill>
                        <a:latin typeface="Cambria Math"/>
                        <a:ea typeface="Cambria Math"/>
                      </a:rPr>
                      <m:t>℃</m:t>
                    </m:r>
                  </m:oMath>
                </a14:m>
                <a:endParaRPr lang="en-US" sz="3200" b="1" dirty="0">
                  <a:solidFill>
                    <a:srgbClr val="FFFF00"/>
                  </a:solidFill>
                </a:endParaRPr>
              </a:p>
              <a:p>
                <a:pPr lvl="1" algn="l" rtl="0" eaLnBrk="0"/>
                <a:r>
                  <a:rPr lang="en-US" sz="3200"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052736"/>
                <a:ext cx="9144000" cy="5805264"/>
              </a:xfrm>
              <a:blipFill rotWithShape="1">
                <a:blip r:embed="rId2"/>
                <a:stretch>
                  <a:fillRect/>
                </a:stretch>
              </a:blipFill>
            </p:spPr>
            <p:txBody>
              <a:bodyPr/>
              <a:lstStyle/>
              <a:p>
                <a:r>
                  <a:rPr lang="en-US">
                    <a:noFill/>
                  </a:rPr>
                  <a:t> </a:t>
                </a:r>
              </a:p>
            </p:txBody>
          </p:sp>
        </mc:Fallback>
      </mc:AlternateContent>
      <p:pic>
        <p:nvPicPr>
          <p:cNvPr id="4" name="Picture 3" descr="Picture11.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3041904" y="1524000"/>
            <a:ext cx="3060192" cy="2980944"/>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1550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10: Essential Functions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0" y="1052736"/>
                <a:ext cx="9144000" cy="5805264"/>
              </a:xfrm>
            </p:spPr>
            <p:txBody>
              <a:bodyPr>
                <a:normAutofit fontScale="92500" lnSpcReduction="10000"/>
              </a:bodyPr>
              <a:lstStyle/>
              <a:p>
                <a:pPr marL="514350" indent="-514350" algn="l" rtl="0" eaLnBrk="0">
                  <a:buFont typeface="+mj-lt"/>
                  <a:buAutoNum type="arabicPeriod" startAt="2"/>
                </a:pPr>
                <a:r>
                  <a:rPr lang="en-US" sz="2700" b="1" dirty="0" smtClean="0">
                    <a:solidFill>
                      <a:srgbClr val="FFFF00"/>
                    </a:solidFill>
                  </a:rPr>
                  <a:t>Polynomials:</a:t>
                </a:r>
                <a:r>
                  <a:rPr lang="en-US" dirty="0">
                    <a:solidFill>
                      <a:srgbClr val="FFFF00"/>
                    </a:solidFill>
                  </a:rPr>
                  <a:t> </a:t>
                </a:r>
                <a:r>
                  <a:rPr lang="en-US" dirty="0"/>
                  <a:t>A function </a:t>
                </a:r>
                <a14:m>
                  <m:oMath xmlns:m="http://schemas.openxmlformats.org/officeDocument/2006/math">
                    <m:r>
                      <a:rPr lang="en-US" b="0" i="1" smtClean="0">
                        <a:latin typeface="Cambria Math"/>
                      </a:rPr>
                      <m:t>𝑃</m:t>
                    </m:r>
                  </m:oMath>
                </a14:m>
                <a:r>
                  <a:rPr lang="en-US" dirty="0" smtClean="0"/>
                  <a:t> is </a:t>
                </a:r>
                <a:r>
                  <a:rPr lang="en-US" dirty="0"/>
                  <a:t>called a polynomial if</a:t>
                </a:r>
                <a:endParaRPr lang="en-US" dirty="0" smtClean="0"/>
              </a:p>
              <a:p>
                <a:pPr marL="514350" indent="-514350" rtl="0" eaLnBrk="0"/>
                <a14:m>
                  <m:oMath xmlns:m="http://schemas.openxmlformats.org/officeDocument/2006/math">
                    <m:r>
                      <a:rPr lang="en-US" b="0" i="1" smtClean="0">
                        <a:solidFill>
                          <a:srgbClr val="FFFF00"/>
                        </a:solidFill>
                        <a:latin typeface="Cambria Math"/>
                      </a:rPr>
                      <m:t>𝑝</m:t>
                    </m:r>
                    <m:d>
                      <m:dPr>
                        <m:ctrlPr>
                          <a:rPr lang="en-US" b="0" i="1" smtClean="0">
                            <a:solidFill>
                              <a:srgbClr val="FFFF00"/>
                            </a:solidFill>
                            <a:latin typeface="Cambria Math"/>
                          </a:rPr>
                        </m:ctrlPr>
                      </m:dPr>
                      <m:e>
                        <m:r>
                          <a:rPr lang="en-US" b="0" i="1" smtClean="0">
                            <a:solidFill>
                              <a:srgbClr val="FFFF00"/>
                            </a:solidFill>
                            <a:latin typeface="Cambria Math"/>
                          </a:rPr>
                          <m:t>𝑥</m:t>
                        </m:r>
                      </m:e>
                    </m:d>
                    <m:r>
                      <a:rPr lang="en-US" b="0" i="1" smtClean="0">
                        <a:solidFill>
                          <a:srgbClr val="FFFF00"/>
                        </a:solidFill>
                        <a:latin typeface="Cambria Math"/>
                      </a:rPr>
                      <m:t>=</m:t>
                    </m:r>
                    <m:sSub>
                      <m:sSubPr>
                        <m:ctrlPr>
                          <a:rPr lang="en-US" b="0"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𝑛</m:t>
                        </m:r>
                      </m:sub>
                    </m:sSub>
                    <m:sSup>
                      <m:sSupPr>
                        <m:ctrlPr>
                          <a:rPr lang="en-US" b="0" i="1" smtClean="0">
                            <a:solidFill>
                              <a:srgbClr val="FFFF00"/>
                            </a:solidFill>
                            <a:latin typeface="Cambria Math"/>
                          </a:rPr>
                        </m:ctrlPr>
                      </m:sSupPr>
                      <m:e>
                        <m:r>
                          <a:rPr lang="en-US" b="0" i="1" smtClean="0">
                            <a:solidFill>
                              <a:srgbClr val="FFFF00"/>
                            </a:solidFill>
                            <a:latin typeface="Cambria Math"/>
                          </a:rPr>
                          <m:t>𝑥</m:t>
                        </m:r>
                      </m:e>
                      <m:sup>
                        <m:r>
                          <a:rPr lang="en-US" b="0" i="1" smtClean="0">
                            <a:solidFill>
                              <a:srgbClr val="FFFF00"/>
                            </a:solidFill>
                            <a:latin typeface="Cambria Math"/>
                          </a:rPr>
                          <m:t>𝑛</m:t>
                        </m:r>
                      </m:sup>
                    </m:sSup>
                    <m:r>
                      <a:rPr lang="en-US" b="0" i="1" smtClean="0">
                        <a:solidFill>
                          <a:srgbClr val="FFFF00"/>
                        </a:solidFill>
                        <a:latin typeface="Cambria Math"/>
                      </a:rPr>
                      <m:t>+</m:t>
                    </m:r>
                    <m:sSub>
                      <m:sSubPr>
                        <m:ctrlPr>
                          <a:rPr lang="en-US" b="0"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𝑛</m:t>
                        </m:r>
                        <m:r>
                          <a:rPr lang="en-US" b="0" i="1" smtClean="0">
                            <a:solidFill>
                              <a:srgbClr val="FFFF00"/>
                            </a:solidFill>
                            <a:latin typeface="Cambria Math"/>
                          </a:rPr>
                          <m:t>−</m:t>
                        </m:r>
                        <m:r>
                          <a:rPr lang="en-US" b="0" i="1" smtClean="0">
                            <a:solidFill>
                              <a:srgbClr val="FFFF00"/>
                            </a:solidFill>
                            <a:latin typeface="Cambria Math"/>
                          </a:rPr>
                          <m:t>1</m:t>
                        </m:r>
                      </m:sub>
                    </m:sSub>
                    <m:sSup>
                      <m:sSupPr>
                        <m:ctrlPr>
                          <a:rPr lang="en-US" b="0" i="1" smtClean="0">
                            <a:solidFill>
                              <a:srgbClr val="FFFF00"/>
                            </a:solidFill>
                            <a:latin typeface="Cambria Math"/>
                          </a:rPr>
                        </m:ctrlPr>
                      </m:sSupPr>
                      <m:e>
                        <m:r>
                          <a:rPr lang="en-US" b="0" i="1" smtClean="0">
                            <a:solidFill>
                              <a:srgbClr val="FFFF00"/>
                            </a:solidFill>
                            <a:latin typeface="Cambria Math"/>
                          </a:rPr>
                          <m:t>𝑥</m:t>
                        </m:r>
                      </m:e>
                      <m:sup>
                        <m:r>
                          <a:rPr lang="en-US" b="0" i="1" smtClean="0">
                            <a:solidFill>
                              <a:srgbClr val="FFFF00"/>
                            </a:solidFill>
                            <a:latin typeface="Cambria Math"/>
                          </a:rPr>
                          <m:t>𝑛</m:t>
                        </m:r>
                        <m:r>
                          <a:rPr lang="en-US" b="0" i="1" smtClean="0">
                            <a:solidFill>
                              <a:srgbClr val="FFFF00"/>
                            </a:solidFill>
                            <a:latin typeface="Cambria Math"/>
                          </a:rPr>
                          <m:t>−</m:t>
                        </m:r>
                        <m:r>
                          <a:rPr lang="en-US" b="0" i="1" smtClean="0">
                            <a:solidFill>
                              <a:srgbClr val="FFFF00"/>
                            </a:solidFill>
                            <a:latin typeface="Cambria Math"/>
                          </a:rPr>
                          <m:t>1</m:t>
                        </m:r>
                      </m:sup>
                    </m:sSup>
                    <m:r>
                      <a:rPr lang="en-US" b="0" i="1" smtClean="0">
                        <a:solidFill>
                          <a:srgbClr val="FFFF00"/>
                        </a:solidFill>
                        <a:latin typeface="Cambria Math"/>
                      </a:rPr>
                      <m:t>+…+</m:t>
                    </m:r>
                    <m:sSub>
                      <m:sSubPr>
                        <m:ctrlPr>
                          <a:rPr lang="en-US" b="0"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2</m:t>
                        </m:r>
                      </m:sub>
                    </m:sSub>
                    <m:sSup>
                      <m:sSupPr>
                        <m:ctrlPr>
                          <a:rPr lang="en-US" b="0" i="1" smtClean="0">
                            <a:solidFill>
                              <a:srgbClr val="FFFF00"/>
                            </a:solidFill>
                            <a:latin typeface="Cambria Math"/>
                          </a:rPr>
                        </m:ctrlPr>
                      </m:sSupPr>
                      <m:e>
                        <m:r>
                          <a:rPr lang="en-US" b="0" i="1" smtClean="0">
                            <a:solidFill>
                              <a:srgbClr val="FFFF00"/>
                            </a:solidFill>
                            <a:latin typeface="Cambria Math"/>
                          </a:rPr>
                          <m:t>𝑥</m:t>
                        </m:r>
                      </m:e>
                      <m:sup>
                        <m:r>
                          <a:rPr lang="en-US" b="0" i="1" smtClean="0">
                            <a:solidFill>
                              <a:srgbClr val="FFFF00"/>
                            </a:solidFill>
                            <a:latin typeface="Cambria Math"/>
                          </a:rPr>
                          <m:t>2</m:t>
                        </m:r>
                      </m:sup>
                    </m:sSup>
                    <m:r>
                      <a:rPr lang="en-US" b="0" i="1" smtClean="0">
                        <a:solidFill>
                          <a:srgbClr val="FFFF00"/>
                        </a:solidFill>
                        <a:latin typeface="Cambria Math"/>
                      </a:rPr>
                      <m:t>+</m:t>
                    </m:r>
                    <m:sSub>
                      <m:sSubPr>
                        <m:ctrlPr>
                          <a:rPr lang="en-US" b="0"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1</m:t>
                        </m:r>
                      </m:sub>
                    </m:sSub>
                    <m:r>
                      <a:rPr lang="en-US" b="0" i="1" smtClean="0">
                        <a:solidFill>
                          <a:srgbClr val="FFFF00"/>
                        </a:solidFill>
                        <a:latin typeface="Cambria Math"/>
                      </a:rPr>
                      <m:t>𝑥</m:t>
                    </m:r>
                    <m:r>
                      <a:rPr lang="en-US" b="0" i="1" smtClean="0">
                        <a:solidFill>
                          <a:srgbClr val="FFFF00"/>
                        </a:solidFill>
                        <a:latin typeface="Cambria Math"/>
                      </a:rPr>
                      <m:t>+</m:t>
                    </m:r>
                    <m:sSub>
                      <m:sSubPr>
                        <m:ctrlPr>
                          <a:rPr lang="en-US" b="0"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0</m:t>
                        </m:r>
                      </m:sub>
                    </m:sSub>
                  </m:oMath>
                </a14:m>
                <a:r>
                  <a:rPr lang="pt-BR" dirty="0">
                    <a:solidFill>
                      <a:srgbClr val="FFFF00"/>
                    </a:solidFill>
                  </a:rPr>
                  <a:t>  </a:t>
                </a:r>
                <a:r>
                  <a:rPr lang="pt-BR" dirty="0"/>
                  <a:t>                                                             </a:t>
                </a:r>
                <a:endParaRPr lang="en-US" dirty="0"/>
              </a:p>
              <a:p>
                <a:pPr marL="514350" indent="-514350" algn="l" rtl="0" eaLnBrk="0"/>
                <a:r>
                  <a:rPr lang="en-US" dirty="0"/>
                  <a:t>	where    is a nonnegative integer and the numbers</a:t>
                </a:r>
              </a:p>
              <a:p>
                <a:pPr marL="514350" indent="-514350" rtl="0" eaLnBrk="0"/>
                <a14:m>
                  <m:oMath xmlns:m="http://schemas.openxmlformats.org/officeDocument/2006/math">
                    <m:sSub>
                      <m:sSubPr>
                        <m:ctrlPr>
                          <a:rPr lang="en-US"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0</m:t>
                        </m:r>
                      </m:sub>
                    </m:sSub>
                    <m:r>
                      <a:rPr lang="en-US" b="0" i="1" smtClean="0">
                        <a:solidFill>
                          <a:srgbClr val="FFFF00"/>
                        </a:solidFill>
                        <a:latin typeface="Cambria Math"/>
                      </a:rPr>
                      <m:t>,</m:t>
                    </m:r>
                    <m:sSub>
                      <m:sSubPr>
                        <m:ctrlPr>
                          <a:rPr lang="en-US" b="0"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1</m:t>
                        </m:r>
                      </m:sub>
                    </m:sSub>
                    <m:r>
                      <a:rPr lang="en-US" b="0" i="1" smtClean="0">
                        <a:solidFill>
                          <a:srgbClr val="FFFF00"/>
                        </a:solidFill>
                        <a:latin typeface="Cambria Math"/>
                      </a:rPr>
                      <m:t>,</m:t>
                    </m:r>
                    <m:sSub>
                      <m:sSubPr>
                        <m:ctrlPr>
                          <a:rPr lang="en-US" b="0"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2</m:t>
                        </m:r>
                      </m:sub>
                    </m:sSub>
                    <m:r>
                      <a:rPr lang="en-US" b="0" i="1" smtClean="0">
                        <a:solidFill>
                          <a:srgbClr val="FFFF00"/>
                        </a:solidFill>
                        <a:latin typeface="Cambria Math"/>
                      </a:rPr>
                      <m:t>,…,</m:t>
                    </m:r>
                    <m:sSub>
                      <m:sSubPr>
                        <m:ctrlPr>
                          <a:rPr lang="en-US" b="0"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𝑛</m:t>
                        </m:r>
                      </m:sub>
                    </m:sSub>
                  </m:oMath>
                </a14:m>
                <a:r>
                  <a:rPr lang="en-US" dirty="0"/>
                  <a:t>                    </a:t>
                </a:r>
              </a:p>
              <a:p>
                <a:pPr marL="514350" indent="-514350" algn="l" rtl="0" eaLnBrk="0"/>
                <a:r>
                  <a:rPr lang="en-US" dirty="0"/>
                  <a:t>	are </a:t>
                </a:r>
                <a:r>
                  <a:rPr lang="en-US" dirty="0" smtClean="0"/>
                  <a:t>constants called </a:t>
                </a:r>
                <a:r>
                  <a:rPr lang="en-US" dirty="0"/>
                  <a:t>the </a:t>
                </a:r>
                <a:r>
                  <a:rPr lang="en-US" b="1" dirty="0"/>
                  <a:t>coefficients</a:t>
                </a:r>
                <a:r>
                  <a:rPr lang="en-US" dirty="0"/>
                  <a:t> of the polynomial.</a:t>
                </a:r>
              </a:p>
              <a:p>
                <a:pPr marL="514350" indent="-514350" algn="l" rtl="0" eaLnBrk="0"/>
                <a:endParaRPr lang="en-US" dirty="0"/>
              </a:p>
              <a:p>
                <a:pPr marL="834390" lvl="1" indent="-514350" algn="l" rtl="0" eaLnBrk="0">
                  <a:buFont typeface="Wingdings" panose="05000000000000000000" pitchFamily="2" charset="2"/>
                  <a:buChar char="§"/>
                </a:pPr>
                <a:r>
                  <a:rPr lang="en-US" dirty="0"/>
                  <a:t>The </a:t>
                </a:r>
                <a:r>
                  <a:rPr lang="en-US" b="1" dirty="0"/>
                  <a:t>domain</a:t>
                </a:r>
                <a:r>
                  <a:rPr lang="en-US" dirty="0"/>
                  <a:t> of any polynomial is </a:t>
                </a:r>
                <a14:m>
                  <m:oMath xmlns:m="http://schemas.openxmlformats.org/officeDocument/2006/math">
                    <m:r>
                      <a:rPr lang="en-US" i="1" smtClean="0">
                        <a:solidFill>
                          <a:srgbClr val="FFFF00"/>
                        </a:solidFill>
                        <a:latin typeface="Cambria Math"/>
                        <a:ea typeface="Cambria Math"/>
                      </a:rPr>
                      <m:t>ℝ</m:t>
                    </m:r>
                    <m:r>
                      <a:rPr lang="en-US" b="0" i="1" smtClean="0">
                        <a:solidFill>
                          <a:srgbClr val="FFFF00"/>
                        </a:solidFill>
                        <a:latin typeface="Cambria Math"/>
                        <a:ea typeface="Cambria Math"/>
                      </a:rPr>
                      <m:t>=(−∞,∞)</m:t>
                    </m:r>
                  </m:oMath>
                </a14:m>
                <a:r>
                  <a:rPr lang="en-US" dirty="0"/>
                  <a:t>  .</a:t>
                </a:r>
              </a:p>
              <a:p>
                <a:pPr marL="834390" lvl="1" indent="-514350" algn="l" rtl="0" eaLnBrk="0">
                  <a:buFont typeface="Wingdings" panose="05000000000000000000" pitchFamily="2" charset="2"/>
                  <a:buChar char="§"/>
                </a:pPr>
                <a:r>
                  <a:rPr lang="en-US" dirty="0"/>
                  <a:t>If the leading </a:t>
                </a:r>
                <a:r>
                  <a:rPr lang="en-US" dirty="0" smtClean="0"/>
                  <a:t>coefficient </a:t>
                </a:r>
                <a14:m>
                  <m:oMath xmlns:m="http://schemas.openxmlformats.org/officeDocument/2006/math">
                    <m:sSub>
                      <m:sSubPr>
                        <m:ctrlPr>
                          <a:rPr lang="en-US" i="1" smtClean="0">
                            <a:solidFill>
                              <a:srgbClr val="FFFF00"/>
                            </a:solidFill>
                            <a:latin typeface="Cambria Math"/>
                          </a:rPr>
                        </m:ctrlPr>
                      </m:sSubPr>
                      <m:e>
                        <m:r>
                          <a:rPr lang="en-US" b="0" i="1" smtClean="0">
                            <a:solidFill>
                              <a:srgbClr val="FFFF00"/>
                            </a:solidFill>
                            <a:latin typeface="Cambria Math"/>
                          </a:rPr>
                          <m:t>𝑎</m:t>
                        </m:r>
                      </m:e>
                      <m:sub>
                        <m:r>
                          <a:rPr lang="en-US" b="0" i="1" smtClean="0">
                            <a:solidFill>
                              <a:srgbClr val="FFFF00"/>
                            </a:solidFill>
                            <a:latin typeface="Cambria Math"/>
                          </a:rPr>
                          <m:t>𝑛</m:t>
                        </m:r>
                      </m:sub>
                    </m:sSub>
                    <m:r>
                      <a:rPr lang="en-US" i="1" smtClean="0">
                        <a:solidFill>
                          <a:srgbClr val="FFFF00"/>
                        </a:solidFill>
                        <a:latin typeface="Cambria Math"/>
                        <a:ea typeface="Cambria Math"/>
                      </a:rPr>
                      <m:t>≠</m:t>
                    </m:r>
                    <m:r>
                      <a:rPr lang="en-US" b="0" i="1" smtClean="0">
                        <a:solidFill>
                          <a:srgbClr val="FFFF00"/>
                        </a:solidFill>
                        <a:latin typeface="Cambria Math"/>
                        <a:ea typeface="Cambria Math"/>
                      </a:rPr>
                      <m:t>0</m:t>
                    </m:r>
                  </m:oMath>
                </a14:m>
                <a:r>
                  <a:rPr lang="en-US" dirty="0" smtClean="0">
                    <a:solidFill>
                      <a:srgbClr val="FFFF00"/>
                    </a:solidFill>
                  </a:rPr>
                  <a:t> </a:t>
                </a:r>
                <a:r>
                  <a:rPr lang="en-US" dirty="0" smtClean="0"/>
                  <a:t>, </a:t>
                </a:r>
                <a:endParaRPr lang="en-US" dirty="0" smtClean="0"/>
              </a:p>
              <a:p>
                <a:pPr marL="320040" lvl="1" algn="l" rtl="0" eaLnBrk="0"/>
                <a:r>
                  <a:rPr lang="en-US" dirty="0" smtClean="0"/>
                  <a:t>then </a:t>
                </a:r>
                <a:r>
                  <a:rPr lang="en-US" dirty="0"/>
                  <a:t>the </a:t>
                </a:r>
                <a:r>
                  <a:rPr lang="en-US" b="1" dirty="0"/>
                  <a:t>degree</a:t>
                </a:r>
                <a:r>
                  <a:rPr lang="en-US" dirty="0"/>
                  <a:t> of the polynomial </a:t>
                </a:r>
                <a:r>
                  <a:rPr lang="en-US" dirty="0" smtClean="0"/>
                  <a:t>is </a:t>
                </a:r>
                <a14:m>
                  <m:oMath xmlns:m="http://schemas.openxmlformats.org/officeDocument/2006/math">
                    <m:r>
                      <a:rPr lang="en-US" b="0" i="1" smtClean="0">
                        <a:latin typeface="Cambria Math"/>
                      </a:rPr>
                      <m:t>𝑛</m:t>
                    </m:r>
                  </m:oMath>
                </a14:m>
                <a:r>
                  <a:rPr lang="en-US" dirty="0" smtClean="0"/>
                  <a:t>.</a:t>
                </a:r>
              </a:p>
              <a:p>
                <a:pPr marL="320040" lvl="1" algn="l" rtl="0" eaLnBrk="0"/>
                <a:r>
                  <a:rPr lang="en-US" dirty="0" smtClean="0"/>
                  <a:t> </a:t>
                </a:r>
                <a:r>
                  <a:rPr lang="en-US" dirty="0"/>
                  <a:t>For example,</a:t>
                </a:r>
              </a:p>
              <a:p>
                <a:pPr algn="l"/>
                <a:endParaRPr lang="en-US"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0" y="1052736"/>
                <a:ext cx="9144000" cy="5805264"/>
              </a:xfrm>
              <a:blipFill rotWithShape="1">
                <a:blip r:embed="rId2"/>
                <a:stretch>
                  <a:fillRect l="-1133" t="-2101"/>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1400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10: Essential Functions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052736"/>
                <a:ext cx="9144000" cy="5805264"/>
              </a:xfrm>
            </p:spPr>
            <p:txBody>
              <a:bodyPr/>
              <a:lstStyle/>
              <a:p>
                <a:pPr lvl="1" algn="just" rtl="0" eaLnBrk="0">
                  <a:buFont typeface="Wingdings" pitchFamily="2" charset="2"/>
                  <a:buChar char="§"/>
                </a:pPr>
                <a:r>
                  <a:rPr lang="en-US" dirty="0" smtClean="0"/>
                  <a:t>A polynomial of degree    is of the form</a:t>
                </a:r>
              </a:p>
              <a:p>
                <a:pPr lvl="1" rtl="0" eaLnBrk="0"/>
                <a14:m>
                  <m:oMath xmlns:m="http://schemas.openxmlformats.org/officeDocument/2006/math">
                    <m:r>
                      <a:rPr lang="en-US" b="0" i="1" smtClean="0">
                        <a:solidFill>
                          <a:srgbClr val="FFFF00"/>
                        </a:solidFill>
                        <a:latin typeface="Cambria Math"/>
                      </a:rPr>
                      <m:t>𝑝</m:t>
                    </m:r>
                    <m:d>
                      <m:dPr>
                        <m:ctrlPr>
                          <a:rPr lang="en-US" b="0" i="1" smtClean="0">
                            <a:solidFill>
                              <a:srgbClr val="FFFF00"/>
                            </a:solidFill>
                            <a:latin typeface="Cambria Math"/>
                          </a:rPr>
                        </m:ctrlPr>
                      </m:dPr>
                      <m:e>
                        <m:r>
                          <a:rPr lang="en-US" b="0" i="1" smtClean="0">
                            <a:solidFill>
                              <a:srgbClr val="FFFF00"/>
                            </a:solidFill>
                            <a:latin typeface="Cambria Math"/>
                          </a:rPr>
                          <m:t>𝑥</m:t>
                        </m:r>
                      </m:e>
                    </m:d>
                    <m:r>
                      <a:rPr lang="en-US" b="0" i="1" smtClean="0">
                        <a:solidFill>
                          <a:srgbClr val="FFFF00"/>
                        </a:solidFill>
                        <a:latin typeface="Cambria Math"/>
                      </a:rPr>
                      <m:t>=</m:t>
                    </m:r>
                    <m:r>
                      <a:rPr lang="en-US" b="0" i="1" smtClean="0">
                        <a:solidFill>
                          <a:srgbClr val="FFFF00"/>
                        </a:solidFill>
                        <a:latin typeface="Cambria Math"/>
                      </a:rPr>
                      <m:t>𝑚𝑥</m:t>
                    </m:r>
                    <m:r>
                      <a:rPr lang="en-US" b="0" i="1" smtClean="0">
                        <a:solidFill>
                          <a:srgbClr val="FFFF00"/>
                        </a:solidFill>
                        <a:latin typeface="Cambria Math"/>
                      </a:rPr>
                      <m:t>+</m:t>
                    </m:r>
                    <m:r>
                      <a:rPr lang="en-US" b="0" i="1" smtClean="0">
                        <a:solidFill>
                          <a:srgbClr val="FFFF00"/>
                        </a:solidFill>
                        <a:latin typeface="Cambria Math"/>
                      </a:rPr>
                      <m:t>𝑏</m:t>
                    </m:r>
                  </m:oMath>
                </a14:m>
                <a:r>
                  <a:rPr lang="en-US" dirty="0"/>
                  <a:t>                    </a:t>
                </a:r>
              </a:p>
              <a:p>
                <a:pPr lvl="1" algn="just" rtl="0" eaLnBrk="0"/>
                <a:r>
                  <a:rPr lang="en-US" dirty="0"/>
                  <a:t>	and so it is a </a:t>
                </a:r>
                <a:r>
                  <a:rPr lang="en-US" b="1" dirty="0"/>
                  <a:t>linear function</a:t>
                </a:r>
                <a:r>
                  <a:rPr lang="en-US" dirty="0"/>
                  <a:t>.</a:t>
                </a:r>
              </a:p>
              <a:p>
                <a:pPr lvl="1" algn="just" rtl="0" eaLnBrk="0">
                  <a:buFont typeface="Wingdings" pitchFamily="2" charset="2"/>
                  <a:buChar char="§"/>
                </a:pPr>
                <a:r>
                  <a:rPr lang="en-US" dirty="0"/>
                  <a:t>A polynomial of degree </a:t>
                </a:r>
                <a14:m>
                  <m:oMath xmlns:m="http://schemas.openxmlformats.org/officeDocument/2006/math">
                    <m:r>
                      <a:rPr lang="en-US" b="0" i="1" smtClean="0">
                        <a:latin typeface="Cambria Math"/>
                      </a:rPr>
                      <m:t>2</m:t>
                    </m:r>
                  </m:oMath>
                </a14:m>
                <a:r>
                  <a:rPr lang="en-US" dirty="0"/>
                  <a:t> is of the form</a:t>
                </a:r>
              </a:p>
              <a:p>
                <a:pPr lvl="1" rtl="0" eaLnBrk="0"/>
                <a14:m>
                  <m:oMath xmlns:m="http://schemas.openxmlformats.org/officeDocument/2006/math">
                    <m:r>
                      <a:rPr lang="en-US" b="0" i="1" smtClean="0">
                        <a:solidFill>
                          <a:srgbClr val="FFFF00"/>
                        </a:solidFill>
                        <a:latin typeface="Cambria Math"/>
                      </a:rPr>
                      <m:t>𝑝</m:t>
                    </m:r>
                    <m:d>
                      <m:dPr>
                        <m:ctrlPr>
                          <a:rPr lang="en-US" b="0" i="1" smtClean="0">
                            <a:solidFill>
                              <a:srgbClr val="FFFF00"/>
                            </a:solidFill>
                            <a:latin typeface="Cambria Math"/>
                          </a:rPr>
                        </m:ctrlPr>
                      </m:dPr>
                      <m:e>
                        <m:r>
                          <a:rPr lang="en-US" b="0" i="1" smtClean="0">
                            <a:solidFill>
                              <a:srgbClr val="FFFF00"/>
                            </a:solidFill>
                            <a:latin typeface="Cambria Math"/>
                          </a:rPr>
                          <m:t>𝑥</m:t>
                        </m:r>
                      </m:e>
                    </m:d>
                    <m:r>
                      <a:rPr lang="en-US" b="0" i="1" smtClean="0">
                        <a:solidFill>
                          <a:srgbClr val="FFFF00"/>
                        </a:solidFill>
                        <a:latin typeface="Cambria Math"/>
                      </a:rPr>
                      <m:t>=</m:t>
                    </m:r>
                    <m:r>
                      <a:rPr lang="en-US" b="0" i="1" smtClean="0">
                        <a:solidFill>
                          <a:srgbClr val="FFFF00"/>
                        </a:solidFill>
                        <a:latin typeface="Cambria Math"/>
                      </a:rPr>
                      <m:t>𝑎</m:t>
                    </m:r>
                    <m:sSup>
                      <m:sSupPr>
                        <m:ctrlPr>
                          <a:rPr lang="en-US" b="0" i="1" smtClean="0">
                            <a:solidFill>
                              <a:srgbClr val="FFFF00"/>
                            </a:solidFill>
                            <a:latin typeface="Cambria Math"/>
                          </a:rPr>
                        </m:ctrlPr>
                      </m:sSupPr>
                      <m:e>
                        <m:r>
                          <a:rPr lang="en-US" b="0" i="1" smtClean="0">
                            <a:solidFill>
                              <a:srgbClr val="FFFF00"/>
                            </a:solidFill>
                            <a:latin typeface="Cambria Math"/>
                          </a:rPr>
                          <m:t>𝑥</m:t>
                        </m:r>
                      </m:e>
                      <m:sup>
                        <m:r>
                          <a:rPr lang="en-US" b="0" i="1" smtClean="0">
                            <a:solidFill>
                              <a:srgbClr val="FFFF00"/>
                            </a:solidFill>
                            <a:latin typeface="Cambria Math"/>
                          </a:rPr>
                          <m:t>2</m:t>
                        </m:r>
                      </m:sup>
                    </m:sSup>
                    <m:r>
                      <a:rPr lang="en-US" b="0" i="1" smtClean="0">
                        <a:solidFill>
                          <a:srgbClr val="FFFF00"/>
                        </a:solidFill>
                        <a:latin typeface="Cambria Math"/>
                      </a:rPr>
                      <m:t>+</m:t>
                    </m:r>
                    <m:r>
                      <a:rPr lang="en-US" b="0" i="1" smtClean="0">
                        <a:solidFill>
                          <a:srgbClr val="FFFF00"/>
                        </a:solidFill>
                        <a:latin typeface="Cambria Math"/>
                      </a:rPr>
                      <m:t>𝑏𝑥</m:t>
                    </m:r>
                    <m:r>
                      <a:rPr lang="en-US" b="0" i="1" smtClean="0">
                        <a:solidFill>
                          <a:srgbClr val="FFFF00"/>
                        </a:solidFill>
                        <a:latin typeface="Cambria Math"/>
                      </a:rPr>
                      <m:t>+</m:t>
                    </m:r>
                    <m:r>
                      <a:rPr lang="en-US" b="0" i="1" smtClean="0">
                        <a:solidFill>
                          <a:srgbClr val="FFFF00"/>
                        </a:solidFill>
                        <a:latin typeface="Cambria Math"/>
                      </a:rPr>
                      <m:t>𝑐</m:t>
                    </m:r>
                  </m:oMath>
                </a14:m>
                <a:r>
                  <a:rPr lang="en-US" dirty="0">
                    <a:solidFill>
                      <a:srgbClr val="FFFF00"/>
                    </a:solidFill>
                  </a:rPr>
                  <a:t> </a:t>
                </a:r>
                <a:r>
                  <a:rPr lang="en-US" dirty="0"/>
                  <a:t>                          </a:t>
                </a:r>
              </a:p>
              <a:p>
                <a:pPr lvl="1" algn="just" rtl="0" eaLnBrk="0"/>
                <a:r>
                  <a:rPr lang="en-US" dirty="0"/>
                  <a:t>	and is called a </a:t>
                </a:r>
                <a:r>
                  <a:rPr lang="en-US" b="1" dirty="0"/>
                  <a:t>quadratic function</a:t>
                </a:r>
                <a:r>
                  <a:rPr lang="en-US" dirty="0"/>
                  <a:t>.</a:t>
                </a:r>
              </a:p>
              <a:p>
                <a:pPr lvl="1" algn="just" rtl="0" eaLnBrk="0">
                  <a:buFont typeface="Wingdings" pitchFamily="2" charset="2"/>
                  <a:buChar char="§"/>
                </a:pPr>
                <a:r>
                  <a:rPr lang="en-US" dirty="0"/>
                  <a:t>A polynomial of </a:t>
                </a:r>
                <a:r>
                  <a:rPr lang="en-US" dirty="0" smtClean="0"/>
                  <a:t>degree </a:t>
                </a:r>
                <a14:m>
                  <m:oMath xmlns:m="http://schemas.openxmlformats.org/officeDocument/2006/math">
                    <m:r>
                      <a:rPr lang="en-US" b="0" i="1" smtClean="0">
                        <a:latin typeface="Cambria Math"/>
                      </a:rPr>
                      <m:t>3</m:t>
                    </m:r>
                  </m:oMath>
                </a14:m>
                <a:r>
                  <a:rPr lang="en-US" dirty="0" smtClean="0"/>
                  <a:t> is </a:t>
                </a:r>
                <a:r>
                  <a:rPr lang="en-US" dirty="0"/>
                  <a:t>of the form</a:t>
                </a:r>
              </a:p>
              <a:p>
                <a:pPr lvl="1" rtl="0" eaLnBrk="0"/>
                <a:r>
                  <a:rPr lang="en-US" dirty="0" smtClean="0">
                    <a:solidFill>
                      <a:srgbClr val="FFFF00"/>
                    </a:solidFill>
                  </a:rPr>
                  <a:t>                </a:t>
                </a:r>
                <a14:m>
                  <m:oMath xmlns:m="http://schemas.openxmlformats.org/officeDocument/2006/math">
                    <m:r>
                      <a:rPr lang="en-US" i="1">
                        <a:solidFill>
                          <a:srgbClr val="FFFF00"/>
                        </a:solidFill>
                        <a:latin typeface="Cambria Math"/>
                      </a:rPr>
                      <m:t>𝑝</m:t>
                    </m:r>
                    <m:d>
                      <m:dPr>
                        <m:ctrlPr>
                          <a:rPr lang="en-US" i="1">
                            <a:solidFill>
                              <a:srgbClr val="FFFF00"/>
                            </a:solidFill>
                            <a:latin typeface="Cambria Math"/>
                          </a:rPr>
                        </m:ctrlPr>
                      </m:dPr>
                      <m:e>
                        <m:r>
                          <a:rPr lang="en-US" i="1">
                            <a:solidFill>
                              <a:srgbClr val="FFFF00"/>
                            </a:solidFill>
                            <a:latin typeface="Cambria Math"/>
                          </a:rPr>
                          <m:t>𝑥</m:t>
                        </m:r>
                      </m:e>
                    </m:d>
                    <m:r>
                      <a:rPr lang="en-US" i="1">
                        <a:solidFill>
                          <a:srgbClr val="FFFF00"/>
                        </a:solidFill>
                        <a:latin typeface="Cambria Math"/>
                      </a:rPr>
                      <m:t>=</m:t>
                    </m:r>
                    <m:r>
                      <a:rPr lang="en-US" i="1">
                        <a:solidFill>
                          <a:srgbClr val="FFFF00"/>
                        </a:solidFill>
                        <a:latin typeface="Cambria Math"/>
                      </a:rPr>
                      <m:t>𝑎</m:t>
                    </m:r>
                    <m:sSup>
                      <m:sSupPr>
                        <m:ctrlPr>
                          <a:rPr lang="en-US" i="1">
                            <a:solidFill>
                              <a:srgbClr val="FFFF00"/>
                            </a:solidFill>
                            <a:latin typeface="Cambria Math"/>
                          </a:rPr>
                        </m:ctrlPr>
                      </m:sSupPr>
                      <m:e>
                        <m:r>
                          <a:rPr lang="en-US" i="1">
                            <a:solidFill>
                              <a:srgbClr val="FFFF00"/>
                            </a:solidFill>
                            <a:latin typeface="Cambria Math"/>
                          </a:rPr>
                          <m:t>𝑥</m:t>
                        </m:r>
                      </m:e>
                      <m:sup>
                        <m:r>
                          <a:rPr lang="en-US" b="0" i="1" smtClean="0">
                            <a:solidFill>
                              <a:srgbClr val="FFFF00"/>
                            </a:solidFill>
                            <a:latin typeface="Cambria Math"/>
                          </a:rPr>
                          <m:t>3</m:t>
                        </m:r>
                      </m:sup>
                    </m:sSup>
                    <m:r>
                      <a:rPr lang="en-US" i="1">
                        <a:solidFill>
                          <a:srgbClr val="FFFF00"/>
                        </a:solidFill>
                        <a:latin typeface="Cambria Math"/>
                      </a:rPr>
                      <m:t>+</m:t>
                    </m:r>
                    <m:r>
                      <a:rPr lang="en-US" i="1">
                        <a:solidFill>
                          <a:srgbClr val="FFFF00"/>
                        </a:solidFill>
                        <a:latin typeface="Cambria Math"/>
                      </a:rPr>
                      <m:t>𝑏𝑥</m:t>
                    </m:r>
                    <m:r>
                      <a:rPr lang="en-US" i="1" smtClean="0">
                        <a:solidFill>
                          <a:srgbClr val="FFFF00"/>
                        </a:solidFill>
                        <a:latin typeface="Cambria Math"/>
                      </a:rPr>
                      <m:t>²</m:t>
                    </m:r>
                    <m:r>
                      <a:rPr lang="en-US" i="1">
                        <a:solidFill>
                          <a:srgbClr val="FFFF00"/>
                        </a:solidFill>
                        <a:latin typeface="Cambria Math"/>
                      </a:rPr>
                      <m:t>+</m:t>
                    </m:r>
                    <m:r>
                      <a:rPr lang="en-US" i="1">
                        <a:solidFill>
                          <a:srgbClr val="FFFF00"/>
                        </a:solidFill>
                        <a:latin typeface="Cambria Math"/>
                      </a:rPr>
                      <m:t>𝑐𝑥</m:t>
                    </m:r>
                    <m:r>
                      <a:rPr lang="en-US" b="0" i="1" smtClean="0">
                        <a:solidFill>
                          <a:srgbClr val="FFFF00"/>
                        </a:solidFill>
                        <a:latin typeface="Cambria Math"/>
                      </a:rPr>
                      <m:t>+</m:t>
                    </m:r>
                    <m:r>
                      <a:rPr lang="en-US" b="0" i="1" smtClean="0">
                        <a:solidFill>
                          <a:srgbClr val="FFFF00"/>
                        </a:solidFill>
                        <a:latin typeface="Cambria Math"/>
                      </a:rPr>
                      <m:t>𝑑</m:t>
                    </m:r>
                  </m:oMath>
                </a14:m>
                <a:r>
                  <a:rPr lang="en-US" dirty="0">
                    <a:solidFill>
                      <a:srgbClr val="FFFF00"/>
                    </a:solidFill>
                  </a:rPr>
                  <a:t> </a:t>
                </a:r>
                <a:r>
                  <a:rPr lang="en-US" dirty="0"/>
                  <a:t>                                    </a:t>
                </a:r>
              </a:p>
              <a:p>
                <a:pPr lvl="1" algn="just" rtl="0" eaLnBrk="0"/>
                <a:r>
                  <a:rPr lang="en-US" dirty="0"/>
                  <a:t>	and is called a </a:t>
                </a:r>
                <a:r>
                  <a:rPr lang="en-US" b="1" dirty="0"/>
                  <a:t>cubic function</a:t>
                </a:r>
                <a:r>
                  <a:rPr lang="en-US" dirty="0"/>
                  <a:t>.</a:t>
                </a:r>
              </a:p>
              <a:p>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052736"/>
                <a:ext cx="9144000" cy="5805264"/>
              </a:xfrm>
              <a:blipFill rotWithShape="1">
                <a:blip r:embed="rId2"/>
                <a:stretch>
                  <a:fillRect t="-945"/>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9154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736"/>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
            </a:r>
            <a:br>
              <a:rPr lang="en-US" b="1" dirty="0">
                <a:solidFill>
                  <a:srgbClr val="FF0000"/>
                </a:solidFill>
              </a:rPr>
            </a:br>
            <a:r>
              <a:rPr lang="en-US" b="1" dirty="0">
                <a:solidFill>
                  <a:srgbClr val="FF0000"/>
                </a:solidFill>
              </a:rPr>
              <a:t>Sequence 10: Essential Functions (Part 1)</a:t>
            </a:r>
            <a:r>
              <a:rPr lang="ar-JO" b="1" dirty="0">
                <a:solidFill>
                  <a:srgbClr val="FF0000"/>
                </a:solidFill>
              </a:rPr>
              <a:t/>
            </a:r>
            <a:br>
              <a:rPr lang="ar-JO" b="1" dirty="0">
                <a:solidFill>
                  <a:srgbClr val="FF0000"/>
                </a:solidFill>
              </a:rPr>
            </a:br>
            <a:r>
              <a:rPr lang="en-US" b="1" dirty="0">
                <a:solidFill>
                  <a:srgbClr val="FF0000"/>
                </a:solidFill>
              </a:rPr>
              <a:t/>
            </a:r>
            <a:br>
              <a:rPr lang="en-US" b="1" dirty="0">
                <a:solidFill>
                  <a:srgbClr val="FF0000"/>
                </a:solidFill>
              </a:rPr>
            </a:br>
            <a:endParaRPr lang="en-US"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0" y="1124744"/>
                <a:ext cx="9144000" cy="5733256"/>
              </a:xfrm>
            </p:spPr>
            <p:txBody>
              <a:bodyPr>
                <a:normAutofit lnSpcReduction="10000"/>
              </a:bodyPr>
              <a:lstStyle/>
              <a:p>
                <a:pPr marL="514350" indent="-514350" algn="just" rtl="0" eaLnBrk="0">
                  <a:buFont typeface="+mj-lt"/>
                  <a:buAutoNum type="arabicPeriod" startAt="3"/>
                </a:pPr>
                <a:r>
                  <a:rPr lang="en-US" b="1" dirty="0" smtClean="0">
                    <a:solidFill>
                      <a:srgbClr val="FFFF00"/>
                    </a:solidFill>
                  </a:rPr>
                  <a:t>Piecewise Defined Functions</a:t>
                </a:r>
                <a:r>
                  <a:rPr lang="en-US" dirty="0">
                    <a:solidFill>
                      <a:srgbClr val="FFFF00"/>
                    </a:solidFill>
                  </a:rPr>
                  <a:t>:</a:t>
                </a:r>
              </a:p>
              <a:p>
                <a:pPr marL="834390" lvl="1" indent="-514350" algn="just" rtl="0" eaLnBrk="0">
                  <a:buFont typeface="Wingdings" panose="05000000000000000000" pitchFamily="2" charset="2"/>
                  <a:buChar char="§"/>
                </a:pPr>
                <a:r>
                  <a:rPr lang="en-US" b="1" dirty="0"/>
                  <a:t>Example</a:t>
                </a:r>
                <a:r>
                  <a:rPr lang="en-US" dirty="0"/>
                  <a:t>: A function </a:t>
                </a:r>
                <a14:m>
                  <m:oMath xmlns:m="http://schemas.openxmlformats.org/officeDocument/2006/math">
                    <m:r>
                      <a:rPr lang="en-US" b="0" i="1" smtClean="0">
                        <a:solidFill>
                          <a:srgbClr val="FFFF00"/>
                        </a:solidFill>
                        <a:latin typeface="Cambria Math"/>
                      </a:rPr>
                      <m:t>𝑓</m:t>
                    </m:r>
                  </m:oMath>
                </a14:m>
                <a:r>
                  <a:rPr lang="en-US" dirty="0" smtClean="0"/>
                  <a:t> </a:t>
                </a:r>
                <a:r>
                  <a:rPr lang="en-US" dirty="0"/>
                  <a:t>is defined </a:t>
                </a:r>
                <a:r>
                  <a:rPr lang="en-US" dirty="0" smtClean="0"/>
                  <a:t>by</a:t>
                </a:r>
              </a:p>
              <a:p>
                <a:pPr marL="834390" lvl="1" indent="-514350" rtl="0" eaLnBrk="0"/>
                <a14:m>
                  <m:oMath xmlns:m="http://schemas.openxmlformats.org/officeDocument/2006/math">
                    <m:r>
                      <a:rPr lang="en-US" sz="3855" i="1" smtClean="0">
                        <a:solidFill>
                          <a:srgbClr val="FFFF00"/>
                        </a:solidFill>
                        <a:latin typeface="Cambria Math"/>
                      </a:rPr>
                      <m:t>𝑓</m:t>
                    </m:r>
                    <m:d>
                      <m:dPr>
                        <m:ctrlPr>
                          <a:rPr lang="en-US" sz="3855" i="1" smtClean="0">
                            <a:solidFill>
                              <a:srgbClr val="FFFF00"/>
                            </a:solidFill>
                            <a:latin typeface="Cambria Math"/>
                          </a:rPr>
                        </m:ctrlPr>
                      </m:dPr>
                      <m:e>
                        <m:r>
                          <a:rPr lang="en-US" sz="3855" i="1" smtClean="0">
                            <a:solidFill>
                              <a:srgbClr val="FFFF00"/>
                            </a:solidFill>
                            <a:latin typeface="Cambria Math"/>
                          </a:rPr>
                          <m:t>𝑥</m:t>
                        </m:r>
                      </m:e>
                    </m:d>
                    <m:r>
                      <a:rPr lang="en-US" sz="3855" i="1" smtClean="0">
                        <a:solidFill>
                          <a:srgbClr val="FFFF00"/>
                        </a:solidFill>
                        <a:latin typeface="Cambria Math"/>
                      </a:rPr>
                      <m:t>=</m:t>
                    </m:r>
                    <m:d>
                      <m:dPr>
                        <m:begChr m:val="{"/>
                        <m:endChr m:val=""/>
                        <m:ctrlPr>
                          <a:rPr lang="en-US" sz="3855" i="1" smtClean="0">
                            <a:solidFill>
                              <a:srgbClr val="FFFF00"/>
                            </a:solidFill>
                            <a:latin typeface="Cambria Math"/>
                          </a:rPr>
                        </m:ctrlPr>
                      </m:dPr>
                      <m:e>
                        <m:eqArr>
                          <m:eqArrPr>
                            <m:ctrlPr>
                              <a:rPr lang="en-US" sz="3855" i="1" smtClean="0">
                                <a:solidFill>
                                  <a:srgbClr val="FFFF00"/>
                                </a:solidFill>
                                <a:latin typeface="Cambria Math"/>
                              </a:rPr>
                            </m:ctrlPr>
                          </m:eqArrPr>
                          <m:e>
                            <m:r>
                              <a:rPr lang="en-US" sz="3855" b="0" i="1" smtClean="0">
                                <a:solidFill>
                                  <a:srgbClr val="FFFF00"/>
                                </a:solidFill>
                                <a:latin typeface="Cambria Math"/>
                              </a:rPr>
                              <m:t>1</m:t>
                            </m:r>
                            <m:r>
                              <a:rPr lang="en-US" sz="3855" b="0" i="1" smtClean="0">
                                <a:solidFill>
                                  <a:srgbClr val="FFFF00"/>
                                </a:solidFill>
                                <a:latin typeface="Cambria Math"/>
                              </a:rPr>
                              <m:t>−</m:t>
                            </m:r>
                            <m:r>
                              <a:rPr lang="en-US" sz="3855" b="0" i="1" smtClean="0">
                                <a:solidFill>
                                  <a:srgbClr val="FFFF00"/>
                                </a:solidFill>
                                <a:latin typeface="Cambria Math"/>
                              </a:rPr>
                              <m:t>𝑥</m:t>
                            </m:r>
                            <m:r>
                              <a:rPr lang="en-US" sz="3855" b="0" i="1" smtClean="0">
                                <a:solidFill>
                                  <a:srgbClr val="FFFF00"/>
                                </a:solidFill>
                                <a:latin typeface="Cambria Math"/>
                              </a:rPr>
                              <m:t> : </m:t>
                            </m:r>
                            <m:r>
                              <a:rPr lang="en-US" sz="3855" b="0" i="1" smtClean="0">
                                <a:solidFill>
                                  <a:srgbClr val="FFFF00"/>
                                </a:solidFill>
                                <a:latin typeface="Cambria Math"/>
                              </a:rPr>
                              <m:t>𝑥</m:t>
                            </m:r>
                            <m:r>
                              <a:rPr lang="en-US" sz="3855" b="0" i="1" smtClean="0">
                                <a:solidFill>
                                  <a:srgbClr val="FFFF00"/>
                                </a:solidFill>
                                <a:latin typeface="Cambria Math"/>
                                <a:ea typeface="Cambria Math"/>
                              </a:rPr>
                              <m:t>≤−</m:t>
                            </m:r>
                            <m:r>
                              <a:rPr lang="en-US" sz="3855" b="0" i="1" smtClean="0">
                                <a:solidFill>
                                  <a:srgbClr val="FFFF00"/>
                                </a:solidFill>
                                <a:latin typeface="Cambria Math"/>
                                <a:ea typeface="Cambria Math"/>
                              </a:rPr>
                              <m:t>1</m:t>
                            </m:r>
                          </m:e>
                          <m:e>
                            <m:sSup>
                              <m:sSupPr>
                                <m:ctrlPr>
                                  <a:rPr lang="en-US" sz="3855" i="1" smtClean="0">
                                    <a:solidFill>
                                      <a:srgbClr val="FFFF00"/>
                                    </a:solidFill>
                                    <a:latin typeface="Cambria Math"/>
                                  </a:rPr>
                                </m:ctrlPr>
                              </m:sSupPr>
                              <m:e>
                                <m:r>
                                  <a:rPr lang="en-US" sz="3855" b="0" i="1" smtClean="0">
                                    <a:solidFill>
                                      <a:srgbClr val="FFFF00"/>
                                    </a:solidFill>
                                    <a:latin typeface="Cambria Math"/>
                                  </a:rPr>
                                  <m:t>𝑥</m:t>
                                </m:r>
                              </m:e>
                              <m:sup>
                                <m:r>
                                  <a:rPr lang="en-US" sz="3855" b="0" i="1" smtClean="0">
                                    <a:solidFill>
                                      <a:srgbClr val="FFFF00"/>
                                    </a:solidFill>
                                    <a:latin typeface="Cambria Math"/>
                                  </a:rPr>
                                  <m:t>2</m:t>
                                </m:r>
                              </m:sup>
                            </m:sSup>
                            <m:r>
                              <a:rPr lang="en-US" sz="3855" b="0" i="1" smtClean="0">
                                <a:solidFill>
                                  <a:srgbClr val="FFFF00"/>
                                </a:solidFill>
                                <a:latin typeface="Cambria Math"/>
                              </a:rPr>
                              <m:t>  :  </m:t>
                            </m:r>
                            <m:r>
                              <a:rPr lang="en-US" sz="3855" b="0" i="1" smtClean="0">
                                <a:solidFill>
                                  <a:srgbClr val="FFFF00"/>
                                </a:solidFill>
                                <a:latin typeface="Cambria Math"/>
                              </a:rPr>
                              <m:t>𝑥</m:t>
                            </m:r>
                            <m:r>
                              <a:rPr lang="en-US" sz="3855" b="0" i="1" smtClean="0">
                                <a:solidFill>
                                  <a:srgbClr val="FFFF00"/>
                                </a:solidFill>
                                <a:latin typeface="Cambria Math"/>
                                <a:ea typeface="Cambria Math"/>
                              </a:rPr>
                              <m:t>&gt;−</m:t>
                            </m:r>
                            <m:r>
                              <a:rPr lang="en-US" sz="3855" b="0" i="1" smtClean="0">
                                <a:solidFill>
                                  <a:srgbClr val="FFFF00"/>
                                </a:solidFill>
                                <a:latin typeface="Cambria Math"/>
                                <a:ea typeface="Cambria Math"/>
                              </a:rPr>
                              <m:t>1</m:t>
                            </m:r>
                          </m:e>
                        </m:eqArr>
                      </m:e>
                    </m:d>
                  </m:oMath>
                </a14:m>
                <a:r>
                  <a:rPr lang="en-US" sz="3855" dirty="0" smtClean="0">
                    <a:solidFill>
                      <a:srgbClr val="FFFF00"/>
                    </a:solidFill>
                  </a:rPr>
                  <a:t> </a:t>
                </a:r>
                <a:r>
                  <a:rPr lang="en-US" sz="3855" dirty="0" smtClean="0"/>
                  <a:t> </a:t>
                </a:r>
                <a:r>
                  <a:rPr lang="en-US" sz="3855" dirty="0"/>
                  <a:t>                      </a:t>
                </a:r>
              </a:p>
              <a:p>
                <a:pPr marL="834390" lvl="1" indent="-514350" algn="just" rtl="0" eaLnBrk="0"/>
                <a:r>
                  <a:rPr lang="en-US" dirty="0"/>
                  <a:t>	Evaluate </a:t>
                </a:r>
                <a14:m>
                  <m:oMath xmlns:m="http://schemas.openxmlformats.org/officeDocument/2006/math">
                    <m:r>
                      <a:rPr lang="en-US" b="0" i="1" smtClean="0">
                        <a:latin typeface="Cambria Math"/>
                      </a:rPr>
                      <m:t>𝑓</m:t>
                    </m:r>
                    <m:r>
                      <a:rPr lang="en-US" b="0" i="1" smtClean="0">
                        <a:latin typeface="Cambria Math"/>
                      </a:rPr>
                      <m:t>(−</m:t>
                    </m:r>
                    <m:r>
                      <a:rPr lang="en-US" b="0" i="1" smtClean="0">
                        <a:latin typeface="Cambria Math"/>
                      </a:rPr>
                      <m:t>2</m:t>
                    </m:r>
                    <m:r>
                      <a:rPr lang="en-US" b="0" i="1" smtClean="0">
                        <a:latin typeface="Cambria Math"/>
                      </a:rPr>
                      <m:t>)</m:t>
                    </m:r>
                  </m:oMath>
                </a14:m>
                <a:r>
                  <a:rPr lang="en-US" dirty="0" smtClean="0"/>
                  <a:t> ,</a:t>
                </a:r>
                <a14:m>
                  <m:oMath xmlns:m="http://schemas.openxmlformats.org/officeDocument/2006/math">
                    <m:r>
                      <a:rPr lang="en-US" b="0" i="1" dirty="0" smtClean="0">
                        <a:latin typeface="Cambria Math"/>
                      </a:rPr>
                      <m:t>𝑓</m:t>
                    </m:r>
                    <m:r>
                      <a:rPr lang="en-US" b="0" i="1" dirty="0" smtClean="0">
                        <a:latin typeface="Cambria Math"/>
                      </a:rPr>
                      <m:t>(−</m:t>
                    </m:r>
                    <m:r>
                      <a:rPr lang="en-US" b="0" i="1" dirty="0" smtClean="0">
                        <a:latin typeface="Cambria Math"/>
                      </a:rPr>
                      <m:t>1</m:t>
                    </m:r>
                    <m:r>
                      <a:rPr lang="en-US" b="0" i="1" dirty="0" smtClean="0">
                        <a:latin typeface="Cambria Math"/>
                      </a:rPr>
                      <m:t>)</m:t>
                    </m:r>
                  </m:oMath>
                </a14:m>
                <a:r>
                  <a:rPr lang="en-US" dirty="0"/>
                  <a:t>, and </a:t>
                </a:r>
                <a14:m>
                  <m:oMath xmlns:m="http://schemas.openxmlformats.org/officeDocument/2006/math">
                    <m:r>
                      <a:rPr lang="en-US" b="0" i="1" smtClean="0">
                        <a:latin typeface="Cambria Math"/>
                      </a:rPr>
                      <m:t>𝑓</m:t>
                    </m:r>
                    <m:r>
                      <a:rPr lang="en-US" b="0" i="1" smtClean="0">
                        <a:latin typeface="Cambria Math"/>
                      </a:rPr>
                      <m:t>(</m:t>
                    </m:r>
                    <m:r>
                      <a:rPr lang="en-US" b="0" i="1" smtClean="0">
                        <a:latin typeface="Cambria Math"/>
                      </a:rPr>
                      <m:t>0</m:t>
                    </m:r>
                    <m:r>
                      <a:rPr lang="en-US" b="0" i="1" smtClean="0">
                        <a:latin typeface="Cambria Math"/>
                      </a:rPr>
                      <m:t>)</m:t>
                    </m:r>
                  </m:oMath>
                </a14:m>
                <a:r>
                  <a:rPr lang="en-US" dirty="0" smtClean="0"/>
                  <a:t> </a:t>
                </a:r>
                <a:r>
                  <a:rPr lang="en-US" dirty="0"/>
                  <a:t>and sketch the graph.</a:t>
                </a:r>
              </a:p>
              <a:p>
                <a:pPr marL="834390" lvl="1" indent="-514350" algn="just" rtl="0" eaLnBrk="0"/>
                <a:endParaRPr lang="en-US" dirty="0"/>
              </a:p>
              <a:p>
                <a:pPr marL="834390" lvl="1" indent="-514350" algn="just" rtl="0" eaLnBrk="0">
                  <a:buFont typeface="Wingdings" panose="05000000000000000000" pitchFamily="2" charset="2"/>
                  <a:buChar char="§"/>
                </a:pPr>
                <a:r>
                  <a:rPr lang="en-US" b="1" dirty="0"/>
                  <a:t>Solution:</a:t>
                </a:r>
                <a:r>
                  <a:rPr lang="en-US" dirty="0"/>
                  <a:t> Remember that a function is a rule. For this particular function the rule is the following: First look at the value of the input </a:t>
                </a:r>
                <a14:m>
                  <m:oMath xmlns:m="http://schemas.openxmlformats.org/officeDocument/2006/math">
                    <m:r>
                      <a:rPr lang="en-US" b="0" i="1" smtClean="0">
                        <a:latin typeface="Cambria Math"/>
                      </a:rPr>
                      <m:t>𝑥</m:t>
                    </m:r>
                  </m:oMath>
                </a14:m>
                <a:r>
                  <a:rPr lang="en-US" dirty="0"/>
                  <a:t>. If it happens </a:t>
                </a:r>
                <a:r>
                  <a:rPr lang="en-US" dirty="0" smtClean="0"/>
                  <a:t>that </a:t>
                </a:r>
                <a14:m>
                  <m:oMath xmlns:m="http://schemas.openxmlformats.org/officeDocument/2006/math">
                    <m:r>
                      <a:rPr lang="en-US" i="1">
                        <a:solidFill>
                          <a:srgbClr val="FFFF00"/>
                        </a:solidFill>
                        <a:latin typeface="Cambria Math"/>
                      </a:rPr>
                      <m:t>𝑥</m:t>
                    </m:r>
                    <m:r>
                      <a:rPr lang="en-US" i="1">
                        <a:solidFill>
                          <a:srgbClr val="FFFF00"/>
                        </a:solidFill>
                        <a:latin typeface="Cambria Math"/>
                        <a:ea typeface="Cambria Math"/>
                      </a:rPr>
                      <m:t>≤−</m:t>
                    </m:r>
                    <m:r>
                      <a:rPr lang="en-US" i="1">
                        <a:solidFill>
                          <a:srgbClr val="FFFF00"/>
                        </a:solidFill>
                        <a:latin typeface="Cambria Math"/>
                        <a:ea typeface="Cambria Math"/>
                      </a:rPr>
                      <m:t>1</m:t>
                    </m:r>
                  </m:oMath>
                </a14:m>
                <a:r>
                  <a:rPr lang="en-US" dirty="0"/>
                  <a:t>, then the value of </a:t>
                </a:r>
                <a14:m>
                  <m:oMath xmlns:m="http://schemas.openxmlformats.org/officeDocument/2006/math">
                    <m:r>
                      <a:rPr lang="en-US" i="1">
                        <a:solidFill>
                          <a:srgbClr val="FFFF00"/>
                        </a:solidFill>
                        <a:latin typeface="Cambria Math"/>
                      </a:rPr>
                      <m:t>𝑓</m:t>
                    </m:r>
                    <m:d>
                      <m:dPr>
                        <m:ctrlPr>
                          <a:rPr lang="en-US" i="1">
                            <a:solidFill>
                              <a:srgbClr val="FFFF00"/>
                            </a:solidFill>
                            <a:latin typeface="Cambria Math"/>
                          </a:rPr>
                        </m:ctrlPr>
                      </m:dPr>
                      <m:e>
                        <m:r>
                          <a:rPr lang="en-US" i="1">
                            <a:solidFill>
                              <a:srgbClr val="FFFF00"/>
                            </a:solidFill>
                            <a:latin typeface="Cambria Math"/>
                          </a:rPr>
                          <m:t>𝑥</m:t>
                        </m:r>
                      </m:e>
                    </m:d>
                  </m:oMath>
                </a14:m>
                <a:r>
                  <a:rPr lang="en-US" dirty="0" smtClean="0"/>
                  <a:t> </a:t>
                </a:r>
                <a:r>
                  <a:rPr lang="en-US" dirty="0"/>
                  <a:t>is </a:t>
                </a:r>
                <a14:m>
                  <m:oMath xmlns:m="http://schemas.openxmlformats.org/officeDocument/2006/math">
                    <m:r>
                      <a:rPr lang="en-US" i="1">
                        <a:solidFill>
                          <a:srgbClr val="FFFF00"/>
                        </a:solidFill>
                        <a:latin typeface="Cambria Math"/>
                      </a:rPr>
                      <m:t>1</m:t>
                    </m:r>
                    <m:r>
                      <a:rPr lang="en-US" i="1">
                        <a:solidFill>
                          <a:srgbClr val="FFFF00"/>
                        </a:solidFill>
                        <a:latin typeface="Cambria Math"/>
                      </a:rPr>
                      <m:t>−</m:t>
                    </m:r>
                    <m:r>
                      <a:rPr lang="en-US" i="1">
                        <a:solidFill>
                          <a:srgbClr val="FFFF00"/>
                        </a:solidFill>
                        <a:latin typeface="Cambria Math"/>
                      </a:rPr>
                      <m:t>𝑥</m:t>
                    </m:r>
                    <m:r>
                      <a:rPr lang="en-US" i="1">
                        <a:solidFill>
                          <a:srgbClr val="FFFF00"/>
                        </a:solidFill>
                        <a:latin typeface="Cambria Math"/>
                      </a:rPr>
                      <m:t> </m:t>
                    </m:r>
                  </m:oMath>
                </a14:m>
                <a:endParaRPr lang="en-US" dirty="0" smtClean="0"/>
              </a:p>
              <a:p>
                <a:pPr marL="320040" lvl="1" algn="just" rtl="0" eaLnBrk="0"/>
                <a:r>
                  <a:rPr lang="en-US" dirty="0" smtClean="0"/>
                  <a:t>      On </a:t>
                </a:r>
                <a:r>
                  <a:rPr lang="en-US" dirty="0"/>
                  <a:t>the other </a:t>
                </a:r>
                <a:r>
                  <a:rPr lang="en-US" dirty="0" smtClean="0"/>
                  <a:t>hand, if </a:t>
                </a:r>
                <a14:m>
                  <m:oMath xmlns:m="http://schemas.openxmlformats.org/officeDocument/2006/math">
                    <m:r>
                      <a:rPr lang="en-US" i="1">
                        <a:solidFill>
                          <a:srgbClr val="FFFF00"/>
                        </a:solidFill>
                        <a:latin typeface="Cambria Math"/>
                      </a:rPr>
                      <m:t>𝑥</m:t>
                    </m:r>
                    <m:r>
                      <a:rPr lang="en-US" i="1">
                        <a:solidFill>
                          <a:srgbClr val="FFFF00"/>
                        </a:solidFill>
                        <a:latin typeface="Cambria Math"/>
                        <a:ea typeface="Cambria Math"/>
                      </a:rPr>
                      <m:t>&gt;−</m:t>
                    </m:r>
                    <m:r>
                      <a:rPr lang="en-US" i="1">
                        <a:solidFill>
                          <a:srgbClr val="FFFF00"/>
                        </a:solidFill>
                        <a:latin typeface="Cambria Math"/>
                        <a:ea typeface="Cambria Math"/>
                      </a:rPr>
                      <m:t>1</m:t>
                    </m:r>
                  </m:oMath>
                </a14:m>
                <a:r>
                  <a:rPr lang="en-US" dirty="0" smtClean="0"/>
                  <a:t>, </a:t>
                </a:r>
                <a:endParaRPr lang="en-US" dirty="0" smtClean="0"/>
              </a:p>
              <a:p>
                <a:pPr marL="320040" lvl="1" algn="just" rtl="0" eaLnBrk="0"/>
                <a:r>
                  <a:rPr lang="en-US" dirty="0" smtClean="0"/>
                  <a:t>     then </a:t>
                </a:r>
                <a:r>
                  <a:rPr lang="en-US" dirty="0"/>
                  <a:t>the value </a:t>
                </a:r>
                <a:r>
                  <a:rPr lang="en-US" dirty="0" smtClean="0"/>
                  <a:t>of</a:t>
                </a:r>
                <a:r>
                  <a:rPr lang="en-US" dirty="0" smtClean="0">
                    <a:solidFill>
                      <a:srgbClr val="FFFF00"/>
                    </a:solidFill>
                  </a:rPr>
                  <a:t> </a:t>
                </a:r>
                <a14:m>
                  <m:oMath xmlns:m="http://schemas.openxmlformats.org/officeDocument/2006/math">
                    <m:r>
                      <a:rPr lang="en-US" i="1">
                        <a:solidFill>
                          <a:srgbClr val="FFFF00"/>
                        </a:solidFill>
                        <a:latin typeface="Cambria Math"/>
                      </a:rPr>
                      <m:t>𝑓</m:t>
                    </m:r>
                    <m:d>
                      <m:dPr>
                        <m:ctrlPr>
                          <a:rPr lang="en-US" i="1">
                            <a:solidFill>
                              <a:srgbClr val="FFFF00"/>
                            </a:solidFill>
                            <a:latin typeface="Cambria Math"/>
                          </a:rPr>
                        </m:ctrlPr>
                      </m:dPr>
                      <m:e>
                        <m:r>
                          <a:rPr lang="en-US" i="1">
                            <a:solidFill>
                              <a:srgbClr val="FFFF00"/>
                            </a:solidFill>
                            <a:latin typeface="Cambria Math"/>
                          </a:rPr>
                          <m:t>𝑥</m:t>
                        </m:r>
                      </m:e>
                    </m:d>
                    <m:r>
                      <a:rPr lang="en-US" i="1">
                        <a:solidFill>
                          <a:srgbClr val="FFFF00"/>
                        </a:solidFill>
                        <a:latin typeface="Cambria Math"/>
                      </a:rPr>
                      <m:t> </m:t>
                    </m:r>
                  </m:oMath>
                </a14:m>
                <a:r>
                  <a:rPr lang="en-US" dirty="0" smtClean="0"/>
                  <a:t>is </a:t>
                </a:r>
                <a14:m>
                  <m:oMath xmlns:m="http://schemas.openxmlformats.org/officeDocument/2006/math">
                    <m:sSup>
                      <m:sSupPr>
                        <m:ctrlPr>
                          <a:rPr lang="en-US" i="1" smtClean="0">
                            <a:solidFill>
                              <a:srgbClr val="FFFF00"/>
                            </a:solidFill>
                            <a:latin typeface="Cambria Math"/>
                          </a:rPr>
                        </m:ctrlPr>
                      </m:sSupPr>
                      <m:e>
                        <m:r>
                          <a:rPr lang="en-US" b="0" i="1" smtClean="0">
                            <a:solidFill>
                              <a:srgbClr val="FFFF00"/>
                            </a:solidFill>
                            <a:latin typeface="Cambria Math"/>
                          </a:rPr>
                          <m:t>𝑥</m:t>
                        </m:r>
                      </m:e>
                      <m:sup>
                        <m:r>
                          <a:rPr lang="en-US" b="0" i="1" smtClean="0">
                            <a:solidFill>
                              <a:srgbClr val="FFFF00"/>
                            </a:solidFill>
                            <a:latin typeface="Cambria Math"/>
                          </a:rPr>
                          <m:t>2</m:t>
                        </m:r>
                      </m:sup>
                    </m:sSup>
                  </m:oMath>
                </a14:m>
                <a:r>
                  <a:rPr lang="en-US" dirty="0" smtClean="0">
                    <a:solidFill>
                      <a:srgbClr val="FFFF00"/>
                    </a:solidFill>
                  </a:rPr>
                  <a:t> </a:t>
                </a:r>
                <a:endParaRPr lang="en-US" dirty="0">
                  <a:solidFill>
                    <a:srgbClr val="FFFF00"/>
                  </a:solidFill>
                </a:endParaRPr>
              </a:p>
              <a:p>
                <a:endParaRPr lang="en-US"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0" y="1124744"/>
                <a:ext cx="9144000" cy="5733256"/>
              </a:xfrm>
              <a:blipFill rotWithShape="1">
                <a:blip r:embed="rId2"/>
                <a:stretch>
                  <a:fillRect l="-1733" t="-2447" r="-1333" b="-745"/>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1507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324528" cy="6394722"/>
          </a:xfrm>
        </p:spPr>
        <p:txBody>
          <a:bodyPr/>
          <a:lstStyle/>
          <a:p>
            <a:r>
              <a:rPr lang="en-US" dirty="0">
                <a:solidFill>
                  <a:srgbClr val="FF0000"/>
                </a:solidFill>
              </a:rPr>
              <a:t>Thank you for your Attention </a:t>
            </a:r>
            <a:r>
              <a:rPr lang="ar-JO" dirty="0">
                <a:solidFill>
                  <a:schemeClr val="bg1"/>
                </a:solidFill>
              </a:rPr>
              <a:t> </a:t>
            </a:r>
            <a:r>
              <a:rPr lang="ar-SA" dirty="0">
                <a:solidFill>
                  <a:schemeClr val="bg1"/>
                </a:solidFill>
              </a:rPr>
              <a:t/>
            </a:r>
            <a:br>
              <a:rPr lang="ar-SA" dirty="0">
                <a:solidFill>
                  <a:schemeClr val="bg1"/>
                </a:solidFill>
              </a:rPr>
            </a:b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3861048"/>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1788615"/>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265</Words>
  <Application>Microsoft Office PowerPoint</Application>
  <PresentationFormat>On-screen Show (4:3)</PresentationFormat>
  <Paragraphs>73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سمة Office</vt:lpstr>
      <vt:lpstr>Session Two Functions</vt:lpstr>
      <vt:lpstr>  Sequence 10: Essential Functions (Part 1)  </vt:lpstr>
      <vt:lpstr>  Sequence 10: Essential Functions (Part 1)  </vt:lpstr>
      <vt:lpstr>  Sequence 10: Essential Functions (Part 1)  </vt:lpstr>
      <vt:lpstr>  Sequence 10: Essential Functions (Part 1)  </vt:lpstr>
      <vt:lpstr>  Sequence 10: Essential Functions (Part 1)  </vt:lpstr>
      <vt:lpstr>  Sequence 10: Essential Functions (Part 1)  </vt:lpstr>
      <vt:lpstr>  Sequence 10: Essential Functions (Part 1)  </vt:lpstr>
      <vt:lpstr>Thank you for your Attention   </vt:lpstr>
      <vt:lpstr>  Sequence 10: Essential Functions (Part 1)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Two Functions</dc:title>
  <dc:creator>LAB-827</dc:creator>
  <cp:lastModifiedBy>LAB-827</cp:lastModifiedBy>
  <cp:revision>11</cp:revision>
  <dcterms:created xsi:type="dcterms:W3CDTF">2016-03-30T05:56:28Z</dcterms:created>
  <dcterms:modified xsi:type="dcterms:W3CDTF">2016-04-12T05:33:31Z</dcterms:modified>
</cp:coreProperties>
</file>