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3" r:id="rId2"/>
    <p:sldId id="256" r:id="rId3"/>
    <p:sldId id="257" r:id="rId4"/>
    <p:sldId id="258" r:id="rId5"/>
    <p:sldId id="259" r:id="rId6"/>
    <p:sldId id="260" r:id="rId7"/>
    <p:sldId id="261" r:id="rId8"/>
    <p:sldId id="262" r:id="rId9"/>
    <p:sldId id="264" r:id="rId1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2" d="100"/>
          <a:sy n="62" d="100"/>
        </p:scale>
        <p:origin x="-13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05/07/1437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05/07/1437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05/07/1437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05/07/1437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05/07/1437</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0.png"/><Relationship Id="rId1" Type="http://schemas.openxmlformats.org/officeDocument/2006/relationships/slideLayout" Target="../slideLayouts/slideLayout1.xml"/><Relationship Id="rId5" Type="http://schemas.openxmlformats.org/officeDocument/2006/relationships/image" Target="../media/image1.pn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988840"/>
            <a:ext cx="7774632" cy="2835746"/>
          </a:xfrm>
        </p:spPr>
        <p:txBody>
          <a:bodyPr>
            <a:noAutofit/>
          </a:bodyPr>
          <a:lstStyle/>
          <a:p>
            <a:r>
              <a:rPr lang="en-US" sz="6600" b="1" dirty="0">
                <a:solidFill>
                  <a:srgbClr val="FF0000"/>
                </a:solidFill>
              </a:rPr>
              <a:t>Session Two</a:t>
            </a:r>
            <a:br>
              <a:rPr lang="en-US" sz="6600" b="1" dirty="0">
                <a:solidFill>
                  <a:srgbClr val="FF0000"/>
                </a:solidFill>
              </a:rPr>
            </a:br>
            <a:r>
              <a:rPr lang="en-US" sz="6600" b="1" dirty="0">
                <a:solidFill>
                  <a:srgbClr val="FF0000"/>
                </a:solidFill>
              </a:rPr>
              <a:t>Functions</a:t>
            </a:r>
          </a:p>
        </p:txBody>
      </p:sp>
      <p:sp>
        <p:nvSpPr>
          <p:cNvPr id="3" name="Subtitle 2"/>
          <p:cNvSpPr>
            <a:spLocks noGrp="1"/>
          </p:cNvSpPr>
          <p:nvPr>
            <p:ph type="subTitle" idx="1"/>
          </p:nvPr>
        </p:nvSpPr>
        <p:spPr>
          <a:xfrm>
            <a:off x="755576" y="3886200"/>
            <a:ext cx="7344816" cy="2423120"/>
          </a:xfrm>
        </p:spPr>
        <p:txBody>
          <a:bodyPr>
            <a:normAutofit/>
          </a:bodyPr>
          <a:lstStyle/>
          <a:p>
            <a:endParaRPr lang="en-US" sz="4400" b="1" dirty="0" smtClean="0">
              <a:solidFill>
                <a:srgbClr val="FFFF00"/>
              </a:solidFill>
            </a:endParaRPr>
          </a:p>
          <a:p>
            <a:r>
              <a:rPr lang="en-US" sz="4400" b="1" dirty="0">
                <a:solidFill>
                  <a:srgbClr val="FFFF00"/>
                </a:solidFill>
              </a:rPr>
              <a:t>Sequence 11: Essential Functions (Part 2)</a:t>
            </a:r>
            <a:endParaRPr lang="ar-JO" sz="4400" b="1" dirty="0">
              <a:solidFill>
                <a:srgbClr val="FFFF00"/>
              </a:solidFill>
            </a:endParaRPr>
          </a:p>
          <a:p>
            <a:endParaRPr lang="en-US" sz="4400" b="1" dirty="0">
              <a:solidFill>
                <a:srgbClr val="FFFF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104016"/>
            <a:ext cx="340360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1709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11: Essential Functions (Part 2)</a:t>
            </a:r>
            <a:r>
              <a:rPr lang="ar-JO" b="1" dirty="0">
                <a:solidFill>
                  <a:srgbClr val="FF0000"/>
                </a:solidFill>
              </a:rPr>
              <a:t/>
            </a:r>
            <a:br>
              <a:rPr lang="ar-JO" b="1" dirty="0">
                <a:solidFill>
                  <a:srgbClr val="FF0000"/>
                </a:solidFill>
              </a:rPr>
            </a:br>
            <a:endParaRPr lang="en-US" b="1" dirty="0">
              <a:solidFill>
                <a:srgbClr val="FF0000"/>
              </a:solidFill>
            </a:endParaRPr>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0" y="1052736"/>
                <a:ext cx="9144000" cy="5805264"/>
              </a:xfrm>
            </p:spPr>
            <p:txBody>
              <a:bodyPr>
                <a:normAutofit lnSpcReduction="10000"/>
              </a:bodyPr>
              <a:lstStyle/>
              <a:p>
                <a:pPr marL="514350" indent="-514350" algn="l" rtl="0" eaLnBrk="0">
                  <a:buFont typeface="+mj-lt"/>
                  <a:buAutoNum type="arabicPeriod" startAt="4"/>
                </a:pPr>
                <a:r>
                  <a:rPr lang="en-US" b="1" dirty="0" smtClean="0">
                    <a:solidFill>
                      <a:srgbClr val="FFFF00"/>
                    </a:solidFill>
                  </a:rPr>
                  <a:t>Trigonometric Functions</a:t>
                </a:r>
                <a:r>
                  <a:rPr lang="en-US" b="1" dirty="0">
                    <a:solidFill>
                      <a:srgbClr val="FFFF00"/>
                    </a:solidFill>
                  </a:rPr>
                  <a:t>: </a:t>
                </a:r>
                <a:r>
                  <a:rPr lang="en-US" b="1" dirty="0"/>
                  <a:t>We have provided the almost of this topic earlier in sequences 6 and 7. Now, we will introduce some other important points.</a:t>
                </a:r>
              </a:p>
              <a:p>
                <a:pPr marL="514350" indent="-514350" algn="l" rtl="0" eaLnBrk="0"/>
                <a:endParaRPr lang="en-US" sz="1000" b="1" dirty="0"/>
              </a:p>
              <a:p>
                <a:pPr marL="834390" lvl="1" indent="-514350" algn="l" rtl="0" eaLnBrk="0">
                  <a:buFont typeface="Wingdings" panose="05000000000000000000" pitchFamily="2" charset="2"/>
                  <a:buChar char="§"/>
                </a:pPr>
                <a:r>
                  <a:rPr lang="en-US" b="1" dirty="0"/>
                  <a:t>The values of trigonometric functions of angles greater than </a:t>
                </a:r>
                <a14:m>
                  <m:oMath xmlns:m="http://schemas.openxmlformats.org/officeDocument/2006/math">
                    <m:r>
                      <a:rPr lang="en-US" b="1" i="1" smtClean="0">
                        <a:solidFill>
                          <a:srgbClr val="FFFF00"/>
                        </a:solidFill>
                        <a:latin typeface="Cambria Math"/>
                      </a:rPr>
                      <m:t>𝟗𝟎</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𝝅</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𝟐</m:t>
                    </m:r>
                  </m:oMath>
                </a14:m>
                <a:r>
                  <a:rPr lang="en-US" b="1" dirty="0" smtClean="0">
                    <a:solidFill>
                      <a:srgbClr val="FFFF00"/>
                    </a:solidFill>
                  </a:rPr>
                  <a:t> </a:t>
                </a:r>
                <a:r>
                  <a:rPr lang="en-US" b="1" dirty="0"/>
                  <a:t>or less </a:t>
                </a:r>
                <a:r>
                  <a:rPr lang="en-US" b="1" dirty="0" smtClean="0"/>
                  <a:t>than </a:t>
                </a:r>
                <a14:m>
                  <m:oMath xmlns:m="http://schemas.openxmlformats.org/officeDocument/2006/math">
                    <m:r>
                      <a:rPr lang="en-US" b="1" i="1" smtClean="0">
                        <a:latin typeface="Cambria Math"/>
                      </a:rPr>
                      <m:t>𝟎</m:t>
                    </m:r>
                    <m:r>
                      <a:rPr lang="en-US" b="1" i="1" smtClean="0">
                        <a:latin typeface="Cambria Math"/>
                        <a:ea typeface="Cambria Math"/>
                      </a:rPr>
                      <m:t>°</m:t>
                    </m:r>
                  </m:oMath>
                </a14:m>
                <a:r>
                  <a:rPr lang="en-US" b="1" dirty="0" smtClean="0"/>
                  <a:t> can </a:t>
                </a:r>
                <a:r>
                  <a:rPr lang="en-US" b="1" dirty="0"/>
                  <a:t>be determined from their values at corresponding acute angles called reference angles.</a:t>
                </a:r>
              </a:p>
              <a:p>
                <a:pPr marL="834390" lvl="1" indent="-514350" algn="l" rtl="0" eaLnBrk="0"/>
                <a:endParaRPr lang="en-US" sz="1000" b="1" dirty="0"/>
              </a:p>
              <a:p>
                <a:pPr marL="834390" lvl="1" indent="-514350" algn="l" rtl="0" eaLnBrk="0">
                  <a:buFont typeface="Wingdings" panose="05000000000000000000" pitchFamily="2" charset="2"/>
                  <a:buChar char="§"/>
                </a:pPr>
                <a:r>
                  <a:rPr lang="en-US" b="1" dirty="0"/>
                  <a:t>Definition: Let  </a:t>
                </a:r>
                <a14:m>
                  <m:oMath xmlns:m="http://schemas.openxmlformats.org/officeDocument/2006/math">
                    <m:r>
                      <a:rPr lang="en-US" b="1" i="1" smtClean="0">
                        <a:latin typeface="Cambria Math"/>
                        <a:ea typeface="Cambria Math"/>
                      </a:rPr>
                      <m:t>𝜽</m:t>
                    </m:r>
                  </m:oMath>
                </a14:m>
                <a:r>
                  <a:rPr lang="en-US" b="1" dirty="0"/>
                  <a:t>  be an angle in standard position. Its reference angle is the </a:t>
                </a:r>
                <a:endParaRPr lang="en-US" b="1" dirty="0" smtClean="0"/>
              </a:p>
              <a:p>
                <a:pPr marL="320040" lvl="1" algn="l" rtl="0" eaLnBrk="0"/>
                <a:r>
                  <a:rPr lang="en-US" b="1" dirty="0"/>
                  <a:t> </a:t>
                </a:r>
                <a:r>
                  <a:rPr lang="en-US" b="1" dirty="0" smtClean="0"/>
                  <a:t>    </a:t>
                </a:r>
                <a:r>
                  <a:rPr lang="en-US" b="1" dirty="0" smtClean="0"/>
                  <a:t>acute </a:t>
                </a:r>
                <a:r>
                  <a:rPr lang="en-US" b="1" dirty="0"/>
                  <a:t>angle </a:t>
                </a:r>
                <a14:m>
                  <m:oMath xmlns:m="http://schemas.openxmlformats.org/officeDocument/2006/math">
                    <m:r>
                      <a:rPr lang="en-US" b="1" i="1" smtClean="0">
                        <a:latin typeface="Cambria Math"/>
                        <a:ea typeface="Cambria Math"/>
                      </a:rPr>
                      <m:t>𝜽</m:t>
                    </m:r>
                    <m:r>
                      <a:rPr lang="en-US" b="1" i="1" smtClean="0">
                        <a:latin typeface="Cambria Math"/>
                        <a:ea typeface="Cambria Math"/>
                      </a:rPr>
                      <m:t>`</m:t>
                    </m:r>
                  </m:oMath>
                </a14:m>
                <a:r>
                  <a:rPr lang="en-US" b="1" dirty="0"/>
                  <a:t>  formed by </a:t>
                </a:r>
                <a:endParaRPr lang="en-US" b="1" dirty="0" smtClean="0"/>
              </a:p>
              <a:p>
                <a:pPr marL="320040" lvl="1" algn="l" rtl="0" eaLnBrk="0"/>
                <a:r>
                  <a:rPr lang="en-US" b="1" dirty="0" smtClean="0"/>
                  <a:t>    </a:t>
                </a:r>
                <a:r>
                  <a:rPr lang="en-US" b="1" dirty="0" smtClean="0"/>
                  <a:t>the </a:t>
                </a:r>
                <a:r>
                  <a:rPr lang="en-US" b="1" dirty="0"/>
                  <a:t>terminal side of </a:t>
                </a:r>
                <a14:m>
                  <m:oMath xmlns:m="http://schemas.openxmlformats.org/officeDocument/2006/math">
                    <m:r>
                      <a:rPr lang="en-US" b="1" i="1">
                        <a:latin typeface="Cambria Math"/>
                        <a:ea typeface="Cambria Math"/>
                      </a:rPr>
                      <m:t>𝜽</m:t>
                    </m:r>
                  </m:oMath>
                </a14:m>
                <a:r>
                  <a:rPr lang="en-US" b="1" dirty="0" smtClean="0"/>
                  <a:t> </a:t>
                </a:r>
                <a:r>
                  <a:rPr lang="en-US" b="1" dirty="0"/>
                  <a:t>and the </a:t>
                </a:r>
                <a14:m>
                  <m:oMath xmlns:m="http://schemas.openxmlformats.org/officeDocument/2006/math">
                    <m:r>
                      <a:rPr lang="en-US" b="1" i="1" smtClean="0">
                        <a:latin typeface="Cambria Math"/>
                      </a:rPr>
                      <m:t>𝒙</m:t>
                    </m:r>
                    <m:r>
                      <a:rPr lang="en-US" b="1" i="1" smtClean="0">
                        <a:latin typeface="Cambria Math"/>
                      </a:rPr>
                      <m:t>−</m:t>
                    </m:r>
                  </m:oMath>
                </a14:m>
                <a:r>
                  <a:rPr lang="en-US" b="1" dirty="0" smtClean="0"/>
                  <a:t>axis</a:t>
                </a:r>
                <a:r>
                  <a:rPr lang="en-US" b="1" dirty="0"/>
                  <a:t>.</a:t>
                </a:r>
              </a:p>
              <a:p>
                <a:pPr algn="l"/>
                <a:endParaRPr lang="en-US" b="1" dirty="0"/>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0" y="1052736"/>
                <a:ext cx="9144000" cy="5805264"/>
              </a:xfrm>
              <a:blipFill rotWithShape="1">
                <a:blip r:embed="rId2"/>
                <a:stretch>
                  <a:fillRect l="-1733" t="-2416" r="-16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8950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11: Essential Functions (Part 2)</a:t>
            </a:r>
            <a:r>
              <a:rPr lang="ar-JO" b="1" dirty="0">
                <a:solidFill>
                  <a:srgbClr val="FF0000"/>
                </a:solidFill>
              </a:rPr>
              <a:t/>
            </a:r>
            <a:br>
              <a:rPr lang="ar-JO"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052736"/>
                <a:ext cx="9144000" cy="5805264"/>
              </a:xfrm>
            </p:spPr>
            <p:txBody>
              <a:bodyPr/>
              <a:lstStyle/>
              <a:p>
                <a:pPr algn="l" rtl="0" eaLnBrk="0"/>
                <a:endParaRPr lang="en-US" b="1" dirty="0" smtClean="0"/>
              </a:p>
              <a:p>
                <a:pPr algn="l" rtl="0" eaLnBrk="0"/>
                <a:endParaRPr lang="en-US" b="1" dirty="0"/>
              </a:p>
              <a:p>
                <a:pPr algn="l" rtl="0" eaLnBrk="0"/>
                <a:endParaRPr lang="en-US" b="1" dirty="0"/>
              </a:p>
              <a:p>
                <a:pPr algn="l" rtl="0" eaLnBrk="0"/>
                <a:endParaRPr lang="en-US" b="1" dirty="0"/>
              </a:p>
              <a:p>
                <a:pPr algn="l" rtl="0" eaLnBrk="0"/>
                <a:endParaRPr lang="en-US" b="1" dirty="0"/>
              </a:p>
              <a:p>
                <a:pPr marL="914400" lvl="1" indent="-457200" algn="l" rtl="0" eaLnBrk="0">
                  <a:buFont typeface="Wingdings" panose="05000000000000000000" pitchFamily="2" charset="2"/>
                  <a:buChar char="§"/>
                </a:pPr>
                <a:r>
                  <a:rPr lang="en-US" b="1" dirty="0"/>
                  <a:t>Example: Find the reference angle of </a:t>
                </a:r>
                <a14:m>
                  <m:oMath xmlns:m="http://schemas.openxmlformats.org/officeDocument/2006/math">
                    <m:r>
                      <a:rPr lang="en-US" b="1" i="1" smtClean="0">
                        <a:solidFill>
                          <a:srgbClr val="FFFF00"/>
                        </a:solidFill>
                        <a:latin typeface="Cambria Math"/>
                        <a:ea typeface="Cambria Math"/>
                      </a:rPr>
                      <m:t>𝜽</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𝟓</m:t>
                    </m:r>
                    <m:r>
                      <a:rPr lang="en-US" b="1" i="1" smtClean="0">
                        <a:solidFill>
                          <a:srgbClr val="FFFF00"/>
                        </a:solidFill>
                        <a:latin typeface="Cambria Math"/>
                        <a:ea typeface="Cambria Math"/>
                      </a:rPr>
                      <m:t>𝝅</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𝟑</m:t>
                    </m:r>
                  </m:oMath>
                </a14:m>
                <a:r>
                  <a:rPr lang="en-US" b="1" dirty="0" smtClean="0"/>
                  <a:t>.</a:t>
                </a:r>
                <a:endParaRPr lang="en-US" b="1" dirty="0"/>
              </a:p>
              <a:p>
                <a:pPr marL="914400" lvl="1" indent="-457200" algn="l" rtl="0" eaLnBrk="0">
                  <a:buFont typeface="Wingdings" panose="05000000000000000000" pitchFamily="2" charset="2"/>
                  <a:buChar char="§"/>
                </a:pPr>
                <a:r>
                  <a:rPr lang="en-US" b="1" dirty="0"/>
                  <a:t>Solution: Because </a:t>
                </a:r>
                <a:r>
                  <a:rPr lang="en-US" b="1" dirty="0" smtClean="0"/>
                  <a:t> </a:t>
                </a:r>
                <a14:m>
                  <m:oMath xmlns:m="http://schemas.openxmlformats.org/officeDocument/2006/math">
                    <m:f>
                      <m:fPr>
                        <m:ctrlPr>
                          <a:rPr lang="en-US" b="1" i="1" smtClean="0">
                            <a:solidFill>
                              <a:srgbClr val="FFFF00"/>
                            </a:solidFill>
                            <a:latin typeface="Cambria Math"/>
                            <a:ea typeface="Cambria Math"/>
                          </a:rPr>
                        </m:ctrlPr>
                      </m:fPr>
                      <m:num>
                        <m:r>
                          <a:rPr lang="en-US" b="1" i="1" smtClean="0">
                            <a:solidFill>
                              <a:srgbClr val="FFFF00"/>
                            </a:solidFill>
                            <a:latin typeface="Cambria Math"/>
                          </a:rPr>
                          <m:t>𝟓</m:t>
                        </m:r>
                        <m:r>
                          <a:rPr lang="en-US" b="1" i="1" smtClean="0">
                            <a:solidFill>
                              <a:srgbClr val="FFFF00"/>
                            </a:solidFill>
                            <a:latin typeface="Cambria Math"/>
                            <a:ea typeface="Cambria Math"/>
                          </a:rPr>
                          <m:t>𝝅</m:t>
                        </m:r>
                      </m:num>
                      <m:den>
                        <m:r>
                          <a:rPr lang="en-US" b="1" i="1" smtClean="0">
                            <a:solidFill>
                              <a:srgbClr val="FFFF00"/>
                            </a:solidFill>
                            <a:latin typeface="Cambria Math"/>
                            <a:ea typeface="Cambria Math"/>
                          </a:rPr>
                          <m:t>𝟑</m:t>
                        </m:r>
                      </m:den>
                    </m:f>
                    <m:r>
                      <a:rPr lang="en-US" b="1" i="1" smtClean="0">
                        <a:solidFill>
                          <a:srgbClr val="FFFF00"/>
                        </a:solidFill>
                        <a:latin typeface="Cambria Math"/>
                        <a:ea typeface="Cambria Math"/>
                      </a:rPr>
                      <m:t>=</m:t>
                    </m:r>
                    <m:r>
                      <a:rPr lang="en-US" b="1" i="1" smtClean="0">
                        <a:solidFill>
                          <a:srgbClr val="FFFF00"/>
                        </a:solidFill>
                        <a:latin typeface="Cambria Math"/>
                        <a:ea typeface="Cambria Math"/>
                      </a:rPr>
                      <m:t>𝟑𝟎𝟎</m:t>
                    </m:r>
                    <m:r>
                      <a:rPr lang="en-US" b="1" i="1" smtClean="0">
                        <a:solidFill>
                          <a:srgbClr val="FFFF00"/>
                        </a:solidFill>
                        <a:latin typeface="Cambria Math"/>
                        <a:ea typeface="Cambria Math"/>
                      </a:rPr>
                      <m:t>° </m:t>
                    </m:r>
                  </m:oMath>
                </a14:m>
                <a:r>
                  <a:rPr lang="en-US" b="1" dirty="0" smtClean="0"/>
                  <a:t>lies </a:t>
                </a:r>
                <a:r>
                  <a:rPr lang="en-US" b="1" dirty="0"/>
                  <a:t>in quadrant 4, the angle it makes with the </a:t>
                </a:r>
                <a14:m>
                  <m:oMath xmlns:m="http://schemas.openxmlformats.org/officeDocument/2006/math">
                    <m:r>
                      <a:rPr lang="en-US" b="1" i="1" smtClean="0">
                        <a:latin typeface="Cambria Math"/>
                      </a:rPr>
                      <m:t>𝒙</m:t>
                    </m:r>
                    <m:r>
                      <a:rPr lang="en-US" b="1" i="1" smtClean="0">
                        <a:latin typeface="Cambria Math"/>
                      </a:rPr>
                      <m:t>−</m:t>
                    </m:r>
                  </m:oMath>
                </a14:m>
                <a:r>
                  <a:rPr lang="en-US" b="1" dirty="0" smtClean="0"/>
                  <a:t>axis </a:t>
                </a:r>
                <a:r>
                  <a:rPr lang="en-US" b="1" dirty="0"/>
                  <a:t>is</a:t>
                </a:r>
              </a:p>
              <a:p>
                <a:pPr lvl="1" algn="l" rtl="0" eaLnBrk="0"/>
                <a:r>
                  <a:rPr lang="en-US" b="1" dirty="0"/>
                  <a:t>                               </a:t>
                </a:r>
                <a14:m>
                  <m:oMath xmlns:m="http://schemas.openxmlformats.org/officeDocument/2006/math">
                    <m:r>
                      <a:rPr lang="en-US" b="1" i="1" smtClean="0">
                        <a:solidFill>
                          <a:srgbClr val="FFFF00"/>
                        </a:solidFill>
                        <a:latin typeface="Cambria Math"/>
                        <a:ea typeface="Cambria Math"/>
                      </a:rPr>
                      <m:t>𝜽</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𝟐</m:t>
                    </m:r>
                    <m:r>
                      <a:rPr lang="en-US" b="1" i="1" smtClean="0">
                        <a:solidFill>
                          <a:srgbClr val="FFFF00"/>
                        </a:solidFill>
                        <a:latin typeface="Cambria Math"/>
                        <a:ea typeface="Cambria Math"/>
                      </a:rPr>
                      <m:t>𝝅</m:t>
                    </m:r>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𝟓</m:t>
                        </m:r>
                        <m:r>
                          <a:rPr lang="en-US" b="1" i="1" smtClean="0">
                            <a:solidFill>
                              <a:srgbClr val="FFFF00"/>
                            </a:solidFill>
                            <a:latin typeface="Cambria Math"/>
                            <a:ea typeface="Cambria Math"/>
                          </a:rPr>
                          <m:t>𝝅</m:t>
                        </m:r>
                      </m:num>
                      <m:den>
                        <m:r>
                          <a:rPr lang="en-US" b="1" i="1" smtClean="0">
                            <a:solidFill>
                              <a:srgbClr val="FFFF00"/>
                            </a:solidFill>
                            <a:latin typeface="Cambria Math"/>
                            <a:ea typeface="Cambria Math"/>
                          </a:rPr>
                          <m:t>𝟑</m:t>
                        </m:r>
                      </m:den>
                    </m:f>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𝝅</m:t>
                        </m:r>
                      </m:num>
                      <m:den>
                        <m:r>
                          <a:rPr lang="en-US" b="1" i="1" smtClean="0">
                            <a:solidFill>
                              <a:srgbClr val="FFFF00"/>
                            </a:solidFill>
                            <a:latin typeface="Cambria Math"/>
                            <a:ea typeface="Cambria Math"/>
                          </a:rPr>
                          <m:t>𝟑</m:t>
                        </m:r>
                      </m:den>
                    </m:f>
                    <m:r>
                      <a:rPr lang="en-US" b="1" i="1" smtClean="0">
                        <a:solidFill>
                          <a:srgbClr val="FFFF00"/>
                        </a:solidFill>
                        <a:latin typeface="Cambria Math"/>
                        <a:ea typeface="Cambria Math"/>
                      </a:rPr>
                      <m:t>=</m:t>
                    </m:r>
                    <m:r>
                      <a:rPr lang="en-US" b="1" i="1" smtClean="0">
                        <a:solidFill>
                          <a:srgbClr val="FFFF00"/>
                        </a:solidFill>
                        <a:latin typeface="Cambria Math"/>
                        <a:ea typeface="Cambria Math"/>
                      </a:rPr>
                      <m:t>𝟔𝟎</m:t>
                    </m:r>
                    <m:r>
                      <a:rPr lang="en-US" b="1" i="1" smtClean="0">
                        <a:solidFill>
                          <a:srgbClr val="FFFF00"/>
                        </a:solidFill>
                        <a:latin typeface="Cambria Math"/>
                        <a:ea typeface="Cambria Math"/>
                      </a:rPr>
                      <m:t>°</m:t>
                    </m:r>
                  </m:oMath>
                </a14:m>
                <a:r>
                  <a:rPr lang="en-US" b="1" dirty="0">
                    <a:solidFill>
                      <a:srgbClr val="FFFF00"/>
                    </a:solidFill>
                  </a:rPr>
                  <a:t> </a:t>
                </a:r>
                <a:r>
                  <a:rPr lang="en-US" b="1" dirty="0"/>
                  <a:t>     </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052736"/>
                <a:ext cx="9144000" cy="5805264"/>
              </a:xfrm>
              <a:blipFill rotWithShape="1">
                <a:blip r:embed="rId2"/>
                <a:stretch>
                  <a:fillRect/>
                </a:stretch>
              </a:blipFill>
            </p:spPr>
            <p:txBody>
              <a:bodyPr/>
              <a:lstStyle/>
              <a:p>
                <a:r>
                  <a:rPr lang="en-US">
                    <a:noFill/>
                  </a:rPr>
                  <a:t> </a:t>
                </a:r>
              </a:p>
            </p:txBody>
          </p:sp>
        </mc:Fallback>
      </mc:AlternateContent>
      <p:pic>
        <p:nvPicPr>
          <p:cNvPr id="4" name="Picture 3" descr="Picture21.jpg"/>
          <p:cNvPicPr>
            <a:picLocks noChangeAspect="1"/>
          </p:cNvPicPr>
          <p:nvPr/>
        </p:nvPicPr>
        <p:blipFill>
          <a:blip r:embed="rId3" cstate="print">
            <a:duotone>
              <a:prstClr val="black"/>
              <a:srgbClr val="FFC000">
                <a:tint val="45000"/>
                <a:satMod val="400000"/>
              </a:srgbClr>
            </a:duotone>
            <a:extLst>
              <a:ext uri="{BEBA8EAE-BF5A-486C-A8C5-ECC9F3942E4B}">
                <a14:imgProps xmlns:a14="http://schemas.microsoft.com/office/drawing/2010/main">
                  <a14:imgLayer r:embed="rId4">
                    <a14:imgEffect>
                      <a14:brightnessContrast contrast="-20000"/>
                    </a14:imgEffect>
                  </a14:imgLayer>
                </a14:imgProps>
              </a:ext>
            </a:extLst>
          </a:blip>
          <a:stretch>
            <a:fillRect/>
          </a:stretch>
        </p:blipFill>
        <p:spPr>
          <a:xfrm>
            <a:off x="611560" y="1288584"/>
            <a:ext cx="8001000" cy="2200649"/>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9712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496"/>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11: Essential Functions (Part 2)</a:t>
            </a:r>
            <a:r>
              <a:rPr lang="ar-JO" b="1" dirty="0">
                <a:solidFill>
                  <a:srgbClr val="FF0000"/>
                </a:solidFill>
              </a:rPr>
              <a:t/>
            </a:r>
            <a:br>
              <a:rPr lang="ar-JO"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124744"/>
                <a:ext cx="9144000" cy="5733256"/>
              </a:xfrm>
            </p:spPr>
            <p:txBody>
              <a:bodyPr>
                <a:normAutofit fontScale="92500" lnSpcReduction="10000"/>
              </a:bodyPr>
              <a:lstStyle/>
              <a:p>
                <a:pPr marL="914400" lvl="1" indent="-457200" algn="l" rtl="0" eaLnBrk="0">
                  <a:buFont typeface="Wingdings" panose="05000000000000000000" pitchFamily="2" charset="2"/>
                  <a:buChar char="§"/>
                </a:pPr>
                <a:r>
                  <a:rPr lang="en-US" b="1" dirty="0" smtClean="0"/>
                  <a:t>Example: Find the reference angle of </a:t>
                </a:r>
                <a14:m>
                  <m:oMath xmlns:m="http://schemas.openxmlformats.org/officeDocument/2006/math">
                    <m:r>
                      <a:rPr lang="en-US" b="1" i="1">
                        <a:solidFill>
                          <a:srgbClr val="FFFF00"/>
                        </a:solidFill>
                        <a:latin typeface="Cambria Math"/>
                        <a:ea typeface="Cambria Math"/>
                      </a:rPr>
                      <m:t>𝜽</m:t>
                    </m:r>
                    <m:r>
                      <a:rPr lang="en-US" b="1" i="1">
                        <a:solidFill>
                          <a:srgbClr val="FFFF00"/>
                        </a:solidFill>
                        <a:latin typeface="Cambria Math"/>
                        <a:ea typeface="Cambria Math"/>
                      </a:rPr>
                      <m:t>=</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𝟑</m:t>
                    </m:r>
                    <m:r>
                      <a:rPr lang="en-US" b="1" i="1">
                        <a:solidFill>
                          <a:srgbClr val="FFFF00"/>
                        </a:solidFill>
                        <a:latin typeface="Cambria Math"/>
                        <a:ea typeface="Cambria Math"/>
                      </a:rPr>
                      <m:t>𝝅</m:t>
                    </m:r>
                    <m:r>
                      <a:rPr lang="en-US" b="1" i="1">
                        <a:solidFill>
                          <a:srgbClr val="FFFF00"/>
                        </a:solidFill>
                        <a:latin typeface="Cambria Math"/>
                        <a:ea typeface="Cambria Math"/>
                      </a:rPr>
                      <m:t>/</m:t>
                    </m:r>
                    <m:r>
                      <a:rPr lang="en-US" b="1" i="1" smtClean="0">
                        <a:solidFill>
                          <a:srgbClr val="FFFF00"/>
                        </a:solidFill>
                        <a:latin typeface="Cambria Math"/>
                        <a:ea typeface="Cambria Math"/>
                      </a:rPr>
                      <m:t>𝟒</m:t>
                    </m:r>
                    <m:r>
                      <a:rPr lang="en-US" b="1" i="1">
                        <a:solidFill>
                          <a:srgbClr val="FFFF00"/>
                        </a:solidFill>
                        <a:latin typeface="Cambria Math"/>
                        <a:ea typeface="Cambria Math"/>
                      </a:rPr>
                      <m:t> </m:t>
                    </m:r>
                  </m:oMath>
                </a14:m>
                <a:r>
                  <a:rPr lang="en-US" b="1" dirty="0"/>
                  <a:t>  .</a:t>
                </a:r>
              </a:p>
              <a:p>
                <a:pPr marL="914400" lvl="1" indent="-457200" algn="l" rtl="0" eaLnBrk="0">
                  <a:buFont typeface="Wingdings" panose="05000000000000000000" pitchFamily="2" charset="2"/>
                  <a:buChar char="§"/>
                </a:pPr>
                <a:r>
                  <a:rPr lang="en-US" b="1" dirty="0"/>
                  <a:t>Solution: First, note that </a:t>
                </a:r>
                <a14:m>
                  <m:oMath xmlns:m="http://schemas.openxmlformats.org/officeDocument/2006/math">
                    <m:r>
                      <a:rPr lang="en-US" b="1" i="1">
                        <a:solidFill>
                          <a:srgbClr val="FFFF00"/>
                        </a:solidFill>
                        <a:latin typeface="Cambria Math"/>
                        <a:ea typeface="Cambria Math"/>
                      </a:rPr>
                      <m:t>−</m:t>
                    </m:r>
                    <m:f>
                      <m:fPr>
                        <m:ctrlPr>
                          <a:rPr lang="en-US" b="1" i="1">
                            <a:solidFill>
                              <a:srgbClr val="FFFF00"/>
                            </a:solidFill>
                            <a:latin typeface="Cambria Math"/>
                            <a:ea typeface="Cambria Math"/>
                          </a:rPr>
                        </m:ctrlPr>
                      </m:fPr>
                      <m:num>
                        <m:r>
                          <a:rPr lang="en-US" b="1" i="1">
                            <a:solidFill>
                              <a:srgbClr val="FFFF00"/>
                            </a:solidFill>
                            <a:latin typeface="Cambria Math"/>
                            <a:ea typeface="Cambria Math"/>
                          </a:rPr>
                          <m:t>𝟑</m:t>
                        </m:r>
                        <m:r>
                          <a:rPr lang="en-US" b="1" i="1">
                            <a:solidFill>
                              <a:srgbClr val="FFFF00"/>
                            </a:solidFill>
                            <a:latin typeface="Cambria Math"/>
                            <a:ea typeface="Cambria Math"/>
                          </a:rPr>
                          <m:t>𝝅</m:t>
                        </m:r>
                      </m:num>
                      <m:den>
                        <m:r>
                          <a:rPr lang="en-US" b="1" i="1">
                            <a:solidFill>
                              <a:srgbClr val="FFFF00"/>
                            </a:solidFill>
                            <a:latin typeface="Cambria Math"/>
                            <a:ea typeface="Cambria Math"/>
                          </a:rPr>
                          <m:t>𝟒</m:t>
                        </m:r>
                      </m:den>
                    </m:f>
                    <m:r>
                      <a:rPr lang="en-US" b="1" i="0" smtClean="0">
                        <a:solidFill>
                          <a:srgbClr val="FFFF00"/>
                        </a:solidFill>
                        <a:latin typeface="Cambria Math"/>
                        <a:ea typeface="Cambria Math"/>
                      </a:rPr>
                      <m:t>=−</m:t>
                    </m:r>
                    <m:r>
                      <a:rPr lang="en-US" b="1" i="0" smtClean="0">
                        <a:solidFill>
                          <a:srgbClr val="FFFF00"/>
                        </a:solidFill>
                        <a:latin typeface="Cambria Math"/>
                        <a:ea typeface="Cambria Math"/>
                      </a:rPr>
                      <m:t>𝟏𝟑𝟓</m:t>
                    </m:r>
                    <m:r>
                      <a:rPr lang="en-US" b="1" i="1" smtClean="0">
                        <a:solidFill>
                          <a:srgbClr val="FFFF00"/>
                        </a:solidFill>
                        <a:latin typeface="Cambria Math"/>
                        <a:ea typeface="Cambria Math"/>
                      </a:rPr>
                      <m:t>°</m:t>
                    </m:r>
                  </m:oMath>
                </a14:m>
                <a:r>
                  <a:rPr lang="en-US" b="1" dirty="0" smtClean="0"/>
                  <a:t> </a:t>
                </a:r>
                <a:r>
                  <a:rPr lang="en-US" b="1" dirty="0"/>
                  <a:t>is </a:t>
                </a:r>
                <a:r>
                  <a:rPr lang="en-US" b="1" dirty="0" smtClean="0"/>
                  <a:t>conterminal with</a:t>
                </a:r>
                <a:r>
                  <a:rPr lang="en-US" b="1" dirty="0"/>
                  <a:t> </a:t>
                </a:r>
                <a:r>
                  <a:rPr lang="en-US" b="1" dirty="0">
                    <a:solidFill>
                      <a:srgbClr val="FFFF00"/>
                    </a:solidFill>
                    <a:ea typeface="Cambria Math"/>
                  </a:rPr>
                  <a:t> </a:t>
                </a:r>
                <a14:m>
                  <m:oMath xmlns:m="http://schemas.openxmlformats.org/officeDocument/2006/math">
                    <m:f>
                      <m:fPr>
                        <m:ctrlPr>
                          <a:rPr lang="en-US" b="1" i="1" dirty="0">
                            <a:solidFill>
                              <a:srgbClr val="FFFF00"/>
                            </a:solidFill>
                            <a:latin typeface="Cambria Math"/>
                            <a:ea typeface="Cambria Math"/>
                          </a:rPr>
                        </m:ctrlPr>
                      </m:fPr>
                      <m:num>
                        <m:r>
                          <a:rPr lang="en-US" b="1" i="1" dirty="0" smtClean="0">
                            <a:solidFill>
                              <a:srgbClr val="FFFF00"/>
                            </a:solidFill>
                            <a:latin typeface="Cambria Math"/>
                            <a:ea typeface="Cambria Math"/>
                          </a:rPr>
                          <m:t>5</m:t>
                        </m:r>
                        <m:r>
                          <a:rPr lang="en-US" b="1" i="1">
                            <a:solidFill>
                              <a:srgbClr val="FFFF00"/>
                            </a:solidFill>
                            <a:latin typeface="Cambria Math"/>
                            <a:ea typeface="Cambria Math"/>
                          </a:rPr>
                          <m:t>𝝅</m:t>
                        </m:r>
                      </m:num>
                      <m:den>
                        <m:r>
                          <a:rPr lang="en-US" b="1" i="1">
                            <a:solidFill>
                              <a:srgbClr val="FFFF00"/>
                            </a:solidFill>
                            <a:latin typeface="Cambria Math"/>
                            <a:ea typeface="Cambria Math"/>
                          </a:rPr>
                          <m:t>𝟒</m:t>
                        </m:r>
                      </m:den>
                    </m:f>
                    <m:r>
                      <a:rPr lang="en-US" b="1" i="1" smtClean="0">
                        <a:solidFill>
                          <a:srgbClr val="FFFF00"/>
                        </a:solidFill>
                        <a:latin typeface="Cambria Math"/>
                        <a:ea typeface="Cambria Math"/>
                      </a:rPr>
                      <m:t>=</m:t>
                    </m:r>
                    <m:r>
                      <a:rPr lang="en-US" b="1" i="1" smtClean="0">
                        <a:solidFill>
                          <a:srgbClr val="FFFF00"/>
                        </a:solidFill>
                        <a:latin typeface="Cambria Math"/>
                        <a:ea typeface="Cambria Math"/>
                      </a:rPr>
                      <m:t>𝟐𝟐𝟓</m:t>
                    </m:r>
                    <m:r>
                      <a:rPr lang="en-US" b="1" i="1">
                        <a:solidFill>
                          <a:srgbClr val="FFFF00"/>
                        </a:solidFill>
                        <a:latin typeface="Cambria Math"/>
                        <a:ea typeface="Cambria Math"/>
                      </a:rPr>
                      <m:t>°</m:t>
                    </m:r>
                  </m:oMath>
                </a14:m>
                <a:endParaRPr lang="en-US" b="1" dirty="0"/>
              </a:p>
              <a:p>
                <a:pPr lvl="1" algn="l" rtl="0" eaLnBrk="0"/>
                <a:r>
                  <a:rPr lang="en-US" b="1" dirty="0"/>
                  <a:t>	which lies in quadrant 3. So, the reference angle is</a:t>
                </a:r>
              </a:p>
              <a:p>
                <a:pPr lvl="1" algn="l" rtl="0" eaLnBrk="0"/>
                <a:r>
                  <a:rPr lang="it-IT" b="1" dirty="0"/>
                  <a:t>                </a:t>
                </a:r>
                <a:r>
                  <a:rPr lang="it-IT" b="1" dirty="0" smtClean="0">
                    <a:solidFill>
                      <a:srgbClr val="FFFF00"/>
                    </a:solidFill>
                  </a:rPr>
                  <a:t> </a:t>
                </a:r>
                <a14:m>
                  <m:oMath xmlns:m="http://schemas.openxmlformats.org/officeDocument/2006/math">
                    <m:r>
                      <a:rPr lang="it-IT" b="1" i="1" smtClean="0">
                        <a:solidFill>
                          <a:srgbClr val="FFFF00"/>
                        </a:solidFill>
                        <a:latin typeface="Cambria Math"/>
                        <a:ea typeface="Cambria Math"/>
                      </a:rPr>
                      <m:t>𝜽</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𝟓</m:t>
                        </m:r>
                        <m:r>
                          <a:rPr lang="en-US" b="1" i="1" smtClean="0">
                            <a:solidFill>
                              <a:srgbClr val="FFFF00"/>
                            </a:solidFill>
                            <a:latin typeface="Cambria Math"/>
                            <a:ea typeface="Cambria Math"/>
                          </a:rPr>
                          <m:t>𝝅</m:t>
                        </m:r>
                      </m:num>
                      <m:den>
                        <m:r>
                          <a:rPr lang="en-US" b="1" i="1" smtClean="0">
                            <a:solidFill>
                              <a:srgbClr val="FFFF00"/>
                            </a:solidFill>
                            <a:latin typeface="Cambria Math"/>
                            <a:ea typeface="Cambria Math"/>
                          </a:rPr>
                          <m:t>𝟒</m:t>
                        </m:r>
                      </m:den>
                    </m:f>
                    <m:r>
                      <a:rPr lang="en-US" b="1" i="1" smtClean="0">
                        <a:solidFill>
                          <a:srgbClr val="FFFF00"/>
                        </a:solidFill>
                        <a:latin typeface="Cambria Math"/>
                        <a:ea typeface="Cambria Math"/>
                      </a:rPr>
                      <m:t>−</m:t>
                    </m:r>
                    <m:r>
                      <a:rPr lang="en-US" b="1" i="1" smtClean="0">
                        <a:solidFill>
                          <a:srgbClr val="FFFF00"/>
                        </a:solidFill>
                        <a:latin typeface="Cambria Math"/>
                        <a:ea typeface="Cambria Math"/>
                      </a:rPr>
                      <m:t>𝝅</m:t>
                    </m:r>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𝝅</m:t>
                        </m:r>
                      </m:num>
                      <m:den>
                        <m:r>
                          <a:rPr lang="en-US" b="1" i="1" smtClean="0">
                            <a:solidFill>
                              <a:srgbClr val="FFFF00"/>
                            </a:solidFill>
                            <a:latin typeface="Cambria Math"/>
                            <a:ea typeface="Cambria Math"/>
                          </a:rPr>
                          <m:t>𝟒</m:t>
                        </m:r>
                      </m:den>
                    </m:f>
                    <m:r>
                      <a:rPr lang="en-US" b="1" i="1" smtClean="0">
                        <a:solidFill>
                          <a:srgbClr val="FFFF00"/>
                        </a:solidFill>
                        <a:latin typeface="Cambria Math"/>
                        <a:ea typeface="Cambria Math"/>
                      </a:rPr>
                      <m:t>=</m:t>
                    </m:r>
                    <m:r>
                      <a:rPr lang="en-US" b="1" i="1" smtClean="0">
                        <a:solidFill>
                          <a:srgbClr val="FFFF00"/>
                        </a:solidFill>
                        <a:latin typeface="Cambria Math"/>
                        <a:ea typeface="Cambria Math"/>
                      </a:rPr>
                      <m:t>𝟒𝟓</m:t>
                    </m:r>
                    <m:r>
                      <a:rPr lang="en-US" b="1" i="1" smtClean="0">
                        <a:solidFill>
                          <a:srgbClr val="FFFF00"/>
                        </a:solidFill>
                        <a:latin typeface="Cambria Math"/>
                        <a:ea typeface="Cambria Math"/>
                      </a:rPr>
                      <m:t>°</m:t>
                    </m:r>
                  </m:oMath>
                </a14:m>
                <a:r>
                  <a:rPr lang="it-IT" b="1" dirty="0">
                    <a:solidFill>
                      <a:srgbClr val="FFFF00"/>
                    </a:solidFill>
                  </a:rPr>
                  <a:t> </a:t>
                </a:r>
                <a:r>
                  <a:rPr lang="it-IT" b="1" dirty="0"/>
                  <a:t>                  </a:t>
                </a:r>
              </a:p>
              <a:p>
                <a:pPr lvl="1" algn="l" rtl="0" eaLnBrk="0"/>
                <a:endParaRPr lang="it-IT" sz="1000" b="1" dirty="0"/>
              </a:p>
              <a:p>
                <a:pPr marL="914400" lvl="1" indent="-457200" algn="l" rtl="0" eaLnBrk="0">
                  <a:buFont typeface="Wingdings" panose="05000000000000000000" pitchFamily="2" charset="2"/>
                  <a:buChar char="§"/>
                </a:pPr>
                <a:r>
                  <a:rPr lang="en-US" b="1" dirty="0"/>
                  <a:t>Example: Evaluate </a:t>
                </a:r>
                <a14:m>
                  <m:oMath xmlns:m="http://schemas.openxmlformats.org/officeDocument/2006/math">
                    <m:func>
                      <m:funcPr>
                        <m:ctrlPr>
                          <a:rPr lang="en-US" b="1" i="1" smtClean="0">
                            <a:solidFill>
                              <a:srgbClr val="FFFF00"/>
                            </a:solidFill>
                            <a:latin typeface="Cambria Math"/>
                          </a:rPr>
                        </m:ctrlPr>
                      </m:funcPr>
                      <m:fName>
                        <m:r>
                          <m:rPr>
                            <m:sty m:val="p"/>
                          </m:rPr>
                          <a:rPr lang="en-US" b="0" i="0" smtClean="0">
                            <a:solidFill>
                              <a:srgbClr val="FFFF00"/>
                            </a:solidFill>
                            <a:latin typeface="Cambria Math"/>
                          </a:rPr>
                          <m:t>cos</m:t>
                        </m:r>
                      </m:fName>
                      <m:e>
                        <m:r>
                          <a:rPr lang="en-US" b="1" i="1" smtClean="0">
                            <a:solidFill>
                              <a:srgbClr val="FFFF00"/>
                            </a:solidFill>
                            <a:latin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rPr>
                              <m:t>𝟒</m:t>
                            </m:r>
                            <m:r>
                              <a:rPr lang="en-US" b="1" i="1" smtClean="0">
                                <a:solidFill>
                                  <a:srgbClr val="FFFF00"/>
                                </a:solidFill>
                                <a:latin typeface="Cambria Math"/>
                                <a:ea typeface="Cambria Math"/>
                              </a:rPr>
                              <m:t>𝝅</m:t>
                            </m:r>
                          </m:num>
                          <m:den>
                            <m:r>
                              <a:rPr lang="en-US" b="1" i="1" smtClean="0">
                                <a:solidFill>
                                  <a:srgbClr val="FFFF00"/>
                                </a:solidFill>
                                <a:latin typeface="Cambria Math"/>
                                <a:ea typeface="Cambria Math"/>
                              </a:rPr>
                              <m:t>𝟑</m:t>
                            </m:r>
                          </m:den>
                        </m:f>
                        <m:r>
                          <a:rPr lang="en-US" b="1" i="1" smtClean="0">
                            <a:solidFill>
                              <a:srgbClr val="FFFF00"/>
                            </a:solidFill>
                            <a:latin typeface="Cambria Math"/>
                            <a:ea typeface="Cambria Math"/>
                          </a:rPr>
                          <m:t>)</m:t>
                        </m:r>
                      </m:e>
                    </m:func>
                  </m:oMath>
                </a14:m>
                <a:r>
                  <a:rPr lang="en-US" b="1" dirty="0" smtClean="0">
                    <a:solidFill>
                      <a:srgbClr val="FFFF00"/>
                    </a:solidFill>
                  </a:rPr>
                  <a:t>.</a:t>
                </a:r>
                <a:endParaRPr lang="en-US" b="1" dirty="0"/>
              </a:p>
              <a:p>
                <a:pPr marL="914400" lvl="1" indent="-457200" algn="l" rtl="0" eaLnBrk="0">
                  <a:buFont typeface="Wingdings" panose="05000000000000000000" pitchFamily="2" charset="2"/>
                  <a:buChar char="§"/>
                </a:pPr>
                <a:r>
                  <a:rPr lang="en-US" b="1" dirty="0"/>
                  <a:t>Solution: Because </a:t>
                </a:r>
                <a14:m>
                  <m:oMath xmlns:m="http://schemas.openxmlformats.org/officeDocument/2006/math">
                    <m:r>
                      <a:rPr lang="en-US" b="1" i="1" smtClean="0">
                        <a:solidFill>
                          <a:srgbClr val="FFFF00"/>
                        </a:solidFill>
                        <a:latin typeface="Cambria Math"/>
                        <a:ea typeface="Cambria Math"/>
                      </a:rPr>
                      <m:t>𝜽</m:t>
                    </m:r>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𝟒</m:t>
                        </m:r>
                        <m:r>
                          <a:rPr lang="en-US" b="1" i="1" smtClean="0">
                            <a:solidFill>
                              <a:srgbClr val="FFFF00"/>
                            </a:solidFill>
                            <a:latin typeface="Cambria Math"/>
                            <a:ea typeface="Cambria Math"/>
                          </a:rPr>
                          <m:t>𝝅</m:t>
                        </m:r>
                      </m:num>
                      <m:den>
                        <m:r>
                          <a:rPr lang="en-US" b="1" i="1" smtClean="0">
                            <a:solidFill>
                              <a:srgbClr val="FFFF00"/>
                            </a:solidFill>
                            <a:latin typeface="Cambria Math"/>
                            <a:ea typeface="Cambria Math"/>
                          </a:rPr>
                          <m:t>𝟑</m:t>
                        </m:r>
                      </m:den>
                    </m:f>
                    <m:r>
                      <a:rPr lang="en-US" b="1" i="1" smtClean="0">
                        <a:solidFill>
                          <a:srgbClr val="FFFF00"/>
                        </a:solidFill>
                        <a:latin typeface="Cambria Math"/>
                        <a:ea typeface="Cambria Math"/>
                      </a:rPr>
                      <m:t>=</m:t>
                    </m:r>
                    <m:r>
                      <a:rPr lang="en-US" b="1" i="1" smtClean="0">
                        <a:solidFill>
                          <a:srgbClr val="FFFF00"/>
                        </a:solidFill>
                        <a:latin typeface="Cambria Math"/>
                        <a:ea typeface="Cambria Math"/>
                      </a:rPr>
                      <m:t>𝟐𝟒𝟎</m:t>
                    </m:r>
                    <m:r>
                      <a:rPr lang="en-US" b="1" i="1" smtClean="0">
                        <a:solidFill>
                          <a:srgbClr val="FFFF00"/>
                        </a:solidFill>
                        <a:latin typeface="Cambria Math"/>
                        <a:ea typeface="Cambria Math"/>
                      </a:rPr>
                      <m:t>°</m:t>
                    </m:r>
                  </m:oMath>
                </a14:m>
                <a:r>
                  <a:rPr lang="en-US" b="1" dirty="0" smtClean="0">
                    <a:solidFill>
                      <a:srgbClr val="FFFF00"/>
                    </a:solidFill>
                  </a:rPr>
                  <a:t> </a:t>
                </a:r>
                <a:r>
                  <a:rPr lang="en-US" b="1" dirty="0"/>
                  <a:t>lies in quadrant 3, the reference angle is </a:t>
                </a:r>
                <a14:m>
                  <m:oMath xmlns:m="http://schemas.openxmlformats.org/officeDocument/2006/math">
                    <m:r>
                      <a:rPr lang="en-US" b="1" i="1" smtClean="0">
                        <a:solidFill>
                          <a:srgbClr val="FFFF00"/>
                        </a:solidFill>
                        <a:latin typeface="Cambria Math"/>
                        <a:ea typeface="Cambria Math"/>
                      </a:rPr>
                      <m:t>𝜽</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𝟒</m:t>
                        </m:r>
                        <m:r>
                          <a:rPr lang="en-US" b="1" i="1" smtClean="0">
                            <a:solidFill>
                              <a:srgbClr val="FFFF00"/>
                            </a:solidFill>
                            <a:latin typeface="Cambria Math"/>
                            <a:ea typeface="Cambria Math"/>
                          </a:rPr>
                          <m:t>𝝅</m:t>
                        </m:r>
                      </m:num>
                      <m:den>
                        <m:r>
                          <a:rPr lang="en-US" b="1" i="1" smtClean="0">
                            <a:solidFill>
                              <a:srgbClr val="FFFF00"/>
                            </a:solidFill>
                            <a:latin typeface="Cambria Math"/>
                            <a:ea typeface="Cambria Math"/>
                          </a:rPr>
                          <m:t>𝟑</m:t>
                        </m:r>
                      </m:den>
                    </m:f>
                    <m:r>
                      <a:rPr lang="en-US" b="1" i="1" smtClean="0">
                        <a:solidFill>
                          <a:srgbClr val="FFFF00"/>
                        </a:solidFill>
                        <a:latin typeface="Cambria Math"/>
                        <a:ea typeface="Cambria Math"/>
                      </a:rPr>
                      <m:t>−</m:t>
                    </m:r>
                    <m:r>
                      <a:rPr lang="en-US" b="1" i="1" smtClean="0">
                        <a:solidFill>
                          <a:srgbClr val="FFFF00"/>
                        </a:solidFill>
                        <a:latin typeface="Cambria Math"/>
                        <a:ea typeface="Cambria Math"/>
                      </a:rPr>
                      <m:t>𝝅</m:t>
                    </m:r>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𝝅</m:t>
                        </m:r>
                      </m:num>
                      <m:den>
                        <m:r>
                          <a:rPr lang="en-US" b="1" i="1" smtClean="0">
                            <a:solidFill>
                              <a:srgbClr val="FFFF00"/>
                            </a:solidFill>
                            <a:latin typeface="Cambria Math"/>
                            <a:ea typeface="Cambria Math"/>
                          </a:rPr>
                          <m:t>𝟑</m:t>
                        </m:r>
                      </m:den>
                    </m:f>
                  </m:oMath>
                </a14:m>
                <a:r>
                  <a:rPr lang="en-US" b="1" dirty="0"/>
                  <a:t> . Moreover, the cosine is negative in quadrant 3, so</a:t>
                </a:r>
              </a:p>
              <a:p>
                <a:pPr lvl="1" algn="l" rtl="0" eaLnBrk="0"/>
                <a:r>
                  <a:rPr lang="en-US" b="1" dirty="0"/>
                  <a:t>                            </a:t>
                </a:r>
                <a14:m>
                  <m:oMath xmlns:m="http://schemas.openxmlformats.org/officeDocument/2006/math">
                    <m:func>
                      <m:funcPr>
                        <m:ctrlPr>
                          <a:rPr lang="en-US" b="1" i="1">
                            <a:solidFill>
                              <a:srgbClr val="FFFF00"/>
                            </a:solidFill>
                            <a:latin typeface="Cambria Math"/>
                          </a:rPr>
                        </m:ctrlPr>
                      </m:funcPr>
                      <m:fName>
                        <m:r>
                          <m:rPr>
                            <m:sty m:val="p"/>
                          </m:rPr>
                          <a:rPr lang="en-US">
                            <a:solidFill>
                              <a:srgbClr val="FFFF00"/>
                            </a:solidFill>
                            <a:latin typeface="Cambria Math"/>
                          </a:rPr>
                          <m:t>cos</m:t>
                        </m:r>
                      </m:fName>
                      <m:e>
                        <m:r>
                          <a:rPr lang="en-US" b="1" i="1" smtClean="0">
                            <a:solidFill>
                              <a:srgbClr val="FFFF00"/>
                            </a:solidFill>
                            <a:latin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rPr>
                              <m:t>𝟒</m:t>
                            </m:r>
                            <m:r>
                              <a:rPr lang="en-US" b="1" i="1" smtClean="0">
                                <a:solidFill>
                                  <a:srgbClr val="FFFF00"/>
                                </a:solidFill>
                                <a:latin typeface="Cambria Math"/>
                                <a:ea typeface="Cambria Math"/>
                              </a:rPr>
                              <m:t>𝝅</m:t>
                            </m:r>
                          </m:num>
                          <m:den>
                            <m:r>
                              <a:rPr lang="en-US" b="1" i="1" smtClean="0">
                                <a:solidFill>
                                  <a:srgbClr val="FFFF00"/>
                                </a:solidFill>
                                <a:latin typeface="Cambria Math"/>
                                <a:ea typeface="Cambria Math"/>
                              </a:rPr>
                              <m:t>𝟑</m:t>
                            </m:r>
                          </m:den>
                        </m:f>
                        <m:r>
                          <a:rPr lang="en-US" b="1" i="1" smtClean="0">
                            <a:solidFill>
                              <a:srgbClr val="FFFF00"/>
                            </a:solidFill>
                            <a:latin typeface="Cambria Math"/>
                            <a:ea typeface="Cambria Math"/>
                          </a:rPr>
                          <m:t>)</m:t>
                        </m:r>
                      </m:e>
                    </m:func>
                    <m:r>
                      <m:rPr>
                        <m:nor/>
                      </m:rPr>
                      <a:rPr lang="en-US" b="1" i="0" smtClean="0">
                        <a:solidFill>
                          <a:srgbClr val="FFFF00"/>
                        </a:solidFill>
                        <a:latin typeface="Cambria Math"/>
                        <a:ea typeface="Cambria Math"/>
                      </a:rPr>
                      <m:t>=(−)</m:t>
                    </m:r>
                    <m:func>
                      <m:funcPr>
                        <m:ctrlPr>
                          <a:rPr lang="en-US" b="1" i="1" smtClean="0">
                            <a:solidFill>
                              <a:srgbClr val="FFFF00"/>
                            </a:solidFill>
                            <a:latin typeface="Cambria Math"/>
                            <a:ea typeface="Cambria Math"/>
                          </a:rPr>
                        </m:ctrlPr>
                      </m:funcPr>
                      <m:fName>
                        <m:r>
                          <m:rPr>
                            <m:sty m:val="p"/>
                          </m:rPr>
                          <a:rPr lang="en-US" b="0" i="0" smtClean="0">
                            <a:solidFill>
                              <a:srgbClr val="FFFF00"/>
                            </a:solidFill>
                            <a:latin typeface="Cambria Math"/>
                            <a:ea typeface="Cambria Math"/>
                          </a:rPr>
                          <m:t>cos</m:t>
                        </m:r>
                      </m:fName>
                      <m:e>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𝝅</m:t>
                            </m:r>
                          </m:num>
                          <m:den>
                            <m:r>
                              <a:rPr lang="en-US" b="1" i="1" smtClean="0">
                                <a:solidFill>
                                  <a:srgbClr val="FFFF00"/>
                                </a:solidFill>
                                <a:latin typeface="Cambria Math"/>
                                <a:ea typeface="Cambria Math"/>
                              </a:rPr>
                              <m:t>𝟑</m:t>
                            </m:r>
                          </m:den>
                        </m:f>
                        <m:r>
                          <a:rPr lang="en-US" b="1" i="1" smtClean="0">
                            <a:solidFill>
                              <a:srgbClr val="FFFF00"/>
                            </a:solidFill>
                            <a:latin typeface="Cambria Math"/>
                            <a:ea typeface="Cambria Math"/>
                          </a:rPr>
                          <m:t>)</m:t>
                        </m:r>
                      </m:e>
                    </m:func>
                    <m:r>
                      <a:rPr lang="en-US" b="1" i="1" smtClean="0">
                        <a:solidFill>
                          <a:srgbClr val="FFFF00"/>
                        </a:solidFill>
                        <a:latin typeface="Cambria Math"/>
                        <a:ea typeface="Cambria Math"/>
                      </a:rPr>
                      <m:t>−</m:t>
                    </m:r>
                    <m:f>
                      <m:fPr>
                        <m:ctrlPr>
                          <a:rPr lang="en-US" b="1" i="1" smtClean="0">
                            <a:solidFill>
                              <a:srgbClr val="FFFF00"/>
                            </a:solidFill>
                            <a:latin typeface="Cambria Math"/>
                            <a:ea typeface="Cambria Math"/>
                          </a:rPr>
                        </m:ctrlPr>
                      </m:fPr>
                      <m:num>
                        <m:r>
                          <a:rPr lang="en-US" b="1" i="1" smtClean="0">
                            <a:solidFill>
                              <a:srgbClr val="FFFF00"/>
                            </a:solidFill>
                            <a:latin typeface="Cambria Math"/>
                            <a:ea typeface="Cambria Math"/>
                          </a:rPr>
                          <m:t>𝟏</m:t>
                        </m:r>
                      </m:num>
                      <m:den>
                        <m:r>
                          <a:rPr lang="en-US" b="1" i="1" smtClean="0">
                            <a:solidFill>
                              <a:srgbClr val="FFFF00"/>
                            </a:solidFill>
                            <a:latin typeface="Cambria Math"/>
                            <a:ea typeface="Cambria Math"/>
                          </a:rPr>
                          <m:t>𝟐</m:t>
                        </m:r>
                      </m:den>
                    </m:f>
                    <m:r>
                      <a:rPr lang="en-US" b="1" i="1" smtClean="0">
                        <a:solidFill>
                          <a:srgbClr val="FFFF00"/>
                        </a:solidFill>
                        <a:latin typeface="Cambria Math"/>
                        <a:ea typeface="Cambria Math"/>
                      </a:rPr>
                      <m:t>.</m:t>
                    </m:r>
                  </m:oMath>
                </a14:m>
                <a:r>
                  <a:rPr lang="en-US" b="1" dirty="0"/>
                  <a:t>                  </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124744"/>
                <a:ext cx="9144000" cy="5733256"/>
              </a:xfrm>
              <a:blipFill rotWithShape="1">
                <a:blip r:embed="rId2"/>
                <a:stretch>
                  <a:fillRect t="-1596" r="-267"/>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81154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11: Essential Functions (Part 2)</a:t>
            </a:r>
            <a:r>
              <a:rPr lang="ar-JO" b="1" dirty="0">
                <a:solidFill>
                  <a:srgbClr val="FF0000"/>
                </a:solidFill>
              </a:rPr>
              <a:t/>
            </a:r>
            <a:br>
              <a:rPr lang="ar-JO"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052736"/>
                <a:ext cx="9144000" cy="5805264"/>
              </a:xfrm>
            </p:spPr>
            <p:txBody>
              <a:bodyPr>
                <a:normAutofit fontScale="85000" lnSpcReduction="10000"/>
              </a:bodyPr>
              <a:lstStyle/>
              <a:p>
                <a:pPr marL="457200" indent="-457200" algn="l" rtl="0" eaLnBrk="0">
                  <a:buFont typeface="Wingdings" panose="05000000000000000000" pitchFamily="2" charset="2"/>
                  <a:buChar char="q"/>
                </a:pPr>
                <a:r>
                  <a:rPr lang="en-US" sz="3300" b="1" dirty="0" smtClean="0"/>
                  <a:t>The graph of the function </a:t>
                </a:r>
                <a14:m>
                  <m:oMath xmlns:m="http://schemas.openxmlformats.org/officeDocument/2006/math">
                    <m:r>
                      <a:rPr lang="en-US" sz="3300" b="1" i="1" smtClean="0">
                        <a:latin typeface="Cambria Math"/>
                      </a:rPr>
                      <m:t>𝒇</m:t>
                    </m:r>
                    <m:d>
                      <m:dPr>
                        <m:ctrlPr>
                          <a:rPr lang="en-US" sz="3300" b="1" i="1" smtClean="0">
                            <a:latin typeface="Cambria Math"/>
                          </a:rPr>
                        </m:ctrlPr>
                      </m:dPr>
                      <m:e>
                        <m:r>
                          <a:rPr lang="en-US" sz="3300" b="1" i="1" smtClean="0">
                            <a:latin typeface="Cambria Math"/>
                          </a:rPr>
                          <m:t>𝒙</m:t>
                        </m:r>
                      </m:e>
                    </m:d>
                    <m:r>
                      <a:rPr lang="en-US" sz="3300" b="1" i="1" smtClean="0">
                        <a:latin typeface="Cambria Math"/>
                      </a:rPr>
                      <m:t>=</m:t>
                    </m:r>
                    <m:func>
                      <m:funcPr>
                        <m:ctrlPr>
                          <a:rPr lang="en-US" sz="3300" b="1" i="1" smtClean="0">
                            <a:latin typeface="Cambria Math"/>
                          </a:rPr>
                        </m:ctrlPr>
                      </m:funcPr>
                      <m:fName>
                        <m:r>
                          <a:rPr lang="en-US" sz="3300" b="1" i="0" smtClean="0">
                            <a:latin typeface="Cambria Math"/>
                          </a:rPr>
                          <m:t>𝐬𝐢𝐧</m:t>
                        </m:r>
                      </m:fName>
                      <m:e>
                        <m:r>
                          <a:rPr lang="en-US" sz="3300" b="1" i="1" smtClean="0">
                            <a:latin typeface="Cambria Math"/>
                          </a:rPr>
                          <m:t>𝒙</m:t>
                        </m:r>
                      </m:e>
                    </m:func>
                  </m:oMath>
                </a14:m>
                <a:r>
                  <a:rPr lang="en-US" sz="3300" b="1" dirty="0" smtClean="0"/>
                  <a:t>, </a:t>
                </a:r>
                <a:r>
                  <a:rPr lang="en-US" sz="3300" b="1" dirty="0"/>
                  <a:t>shown in Figure (b), is obtained by plotting points for </a:t>
                </a:r>
                <a14:m>
                  <m:oMath xmlns:m="http://schemas.openxmlformats.org/officeDocument/2006/math">
                    <m:r>
                      <a:rPr lang="en-US" sz="3300" b="1" i="1" smtClean="0">
                        <a:latin typeface="Cambria Math"/>
                      </a:rPr>
                      <m:t>𝟎</m:t>
                    </m:r>
                    <m:r>
                      <a:rPr lang="en-US" sz="3300" b="1" i="1" smtClean="0">
                        <a:latin typeface="Cambria Math"/>
                        <a:ea typeface="Cambria Math"/>
                      </a:rPr>
                      <m:t>≤</m:t>
                    </m:r>
                    <m:r>
                      <a:rPr lang="en-US" sz="3300" b="1" i="1" smtClean="0">
                        <a:latin typeface="Cambria Math"/>
                        <a:ea typeface="Cambria Math"/>
                      </a:rPr>
                      <m:t>𝒙</m:t>
                    </m:r>
                    <m:r>
                      <a:rPr lang="en-US" sz="3300" b="1" i="1" smtClean="0">
                        <a:latin typeface="Cambria Math"/>
                        <a:ea typeface="Cambria Math"/>
                      </a:rPr>
                      <m:t>≤</m:t>
                    </m:r>
                    <m:r>
                      <a:rPr lang="en-US" sz="3300" b="1" i="1" smtClean="0">
                        <a:latin typeface="Cambria Math"/>
                        <a:ea typeface="Cambria Math"/>
                      </a:rPr>
                      <m:t>𝟐</m:t>
                    </m:r>
                    <m:r>
                      <a:rPr lang="en-US" sz="3300" b="1" i="1" smtClean="0">
                        <a:latin typeface="Cambria Math"/>
                        <a:ea typeface="Cambria Math"/>
                      </a:rPr>
                      <m:t>𝝅</m:t>
                    </m:r>
                  </m:oMath>
                </a14:m>
                <a:r>
                  <a:rPr lang="en-US" sz="3300" b="1" dirty="0" smtClean="0"/>
                  <a:t> </a:t>
                </a:r>
                <a:r>
                  <a:rPr lang="en-US" sz="3300" b="1" dirty="0"/>
                  <a:t>and then using the periodic nature of the function to complete the graph. Notice that the zeros of the sine function occur at the integer multiples of </a:t>
                </a:r>
                <a14:m>
                  <m:oMath xmlns:m="http://schemas.openxmlformats.org/officeDocument/2006/math">
                    <m:r>
                      <a:rPr lang="en-US" sz="3300" b="1" i="1" smtClean="0">
                        <a:latin typeface="Cambria Math"/>
                        <a:ea typeface="Cambria Math"/>
                      </a:rPr>
                      <m:t>𝝅</m:t>
                    </m:r>
                  </m:oMath>
                </a14:m>
                <a:r>
                  <a:rPr lang="en-US" sz="3300" b="1" dirty="0"/>
                  <a:t>, that is,</a:t>
                </a:r>
              </a:p>
              <a:p>
                <a:pPr rtl="0" eaLnBrk="0"/>
                <a14:m>
                  <m:oMathPara xmlns:m="http://schemas.openxmlformats.org/officeDocument/2006/math">
                    <m:oMathParaPr>
                      <m:jc m:val="centerGroup"/>
                    </m:oMathParaPr>
                    <m:oMath xmlns:m="http://schemas.openxmlformats.org/officeDocument/2006/math">
                      <m:func>
                        <m:funcPr>
                          <m:ctrlPr>
                            <a:rPr lang="en-US" sz="3300" b="1" i="1" smtClean="0">
                              <a:solidFill>
                                <a:srgbClr val="FFFF00"/>
                              </a:solidFill>
                              <a:latin typeface="Cambria Math"/>
                            </a:rPr>
                          </m:ctrlPr>
                        </m:funcPr>
                        <m:fName>
                          <m:r>
                            <a:rPr lang="en-US" sz="3300" b="1" i="0" smtClean="0">
                              <a:solidFill>
                                <a:srgbClr val="FFFF00"/>
                              </a:solidFill>
                              <a:latin typeface="Cambria Math"/>
                            </a:rPr>
                            <m:t>𝐬𝐢𝐧</m:t>
                          </m:r>
                        </m:fName>
                        <m:e>
                          <m:r>
                            <a:rPr lang="en-US" sz="3300" b="1" i="1" smtClean="0">
                              <a:solidFill>
                                <a:srgbClr val="FFFF00"/>
                              </a:solidFill>
                              <a:latin typeface="Cambria Math"/>
                            </a:rPr>
                            <m:t>𝒙</m:t>
                          </m:r>
                        </m:e>
                      </m:func>
                      <m:r>
                        <a:rPr lang="en-US" sz="3300" b="1" i="1" smtClean="0">
                          <a:solidFill>
                            <a:srgbClr val="FFFF00"/>
                          </a:solidFill>
                          <a:latin typeface="Cambria Math"/>
                        </a:rPr>
                        <m:t>=</m:t>
                      </m:r>
                      <m:r>
                        <a:rPr lang="en-US" sz="3300" b="1" i="1" smtClean="0">
                          <a:solidFill>
                            <a:srgbClr val="FFFF00"/>
                          </a:solidFill>
                          <a:latin typeface="Cambria Math"/>
                        </a:rPr>
                        <m:t>𝟎</m:t>
                      </m:r>
                      <m:r>
                        <a:rPr lang="en-US" sz="3300" b="1" i="1" smtClean="0">
                          <a:solidFill>
                            <a:srgbClr val="FFFF00"/>
                          </a:solidFill>
                          <a:latin typeface="Cambria Math"/>
                        </a:rPr>
                        <m:t> </m:t>
                      </m:r>
                      <m:r>
                        <a:rPr lang="en-US" sz="3300" b="1" i="1" smtClean="0">
                          <a:solidFill>
                            <a:srgbClr val="FFFF00"/>
                          </a:solidFill>
                          <a:latin typeface="Cambria Math"/>
                        </a:rPr>
                        <m:t>𝒘𝒉𝒆𝒏𝒆𝒗𝒆𝒓𝒙</m:t>
                      </m:r>
                      <m:r>
                        <a:rPr lang="en-US" sz="3300" b="1" i="1" smtClean="0">
                          <a:solidFill>
                            <a:srgbClr val="FFFF00"/>
                          </a:solidFill>
                          <a:latin typeface="Cambria Math"/>
                        </a:rPr>
                        <m:t>=</m:t>
                      </m:r>
                      <m:r>
                        <a:rPr lang="en-US" sz="3300" b="1" i="1" smtClean="0">
                          <a:solidFill>
                            <a:srgbClr val="FFFF00"/>
                          </a:solidFill>
                          <a:latin typeface="Cambria Math"/>
                        </a:rPr>
                        <m:t>𝒏</m:t>
                      </m:r>
                      <m:r>
                        <a:rPr lang="en-US" sz="3300" b="1" i="1" smtClean="0">
                          <a:solidFill>
                            <a:srgbClr val="FFFF00"/>
                          </a:solidFill>
                          <a:latin typeface="Cambria Math"/>
                          <a:ea typeface="Cambria Math"/>
                        </a:rPr>
                        <m:t>𝝅</m:t>
                      </m:r>
                      <m:r>
                        <a:rPr lang="en-US" sz="3300" b="1" i="1" smtClean="0">
                          <a:solidFill>
                            <a:srgbClr val="FFFF00"/>
                          </a:solidFill>
                          <a:latin typeface="Cambria Math"/>
                          <a:ea typeface="Cambria Math"/>
                        </a:rPr>
                        <m:t> </m:t>
                      </m:r>
                    </m:oMath>
                  </m:oMathPara>
                </a14:m>
                <a:endParaRPr lang="en-US" sz="3300" b="1" i="1" dirty="0" smtClean="0">
                  <a:solidFill>
                    <a:srgbClr val="FFFF00"/>
                  </a:solidFill>
                  <a:latin typeface="Cambria Math"/>
                  <a:ea typeface="Cambria Math"/>
                </a:endParaRPr>
              </a:p>
              <a:p>
                <a:pPr rtl="0" eaLnBrk="0"/>
                <a:r>
                  <a:rPr lang="en-US" sz="3300" b="1" dirty="0" smtClean="0">
                    <a:solidFill>
                      <a:srgbClr val="FFFF00"/>
                    </a:solidFill>
                    <a:ea typeface="Cambria Math"/>
                  </a:rPr>
                  <a:t>          </a:t>
                </a:r>
                <a14:m>
                  <m:oMath xmlns:m="http://schemas.openxmlformats.org/officeDocument/2006/math">
                    <m:r>
                      <a:rPr lang="en-US" sz="3300" b="1" i="1" smtClean="0">
                        <a:solidFill>
                          <a:srgbClr val="FFFF00"/>
                        </a:solidFill>
                        <a:latin typeface="Cambria Math"/>
                        <a:ea typeface="Cambria Math"/>
                      </a:rPr>
                      <m:t>𝒏</m:t>
                    </m:r>
                    <m:r>
                      <a:rPr lang="en-US" sz="3300" b="1" i="1" smtClean="0">
                        <a:solidFill>
                          <a:srgbClr val="FFFF00"/>
                        </a:solidFill>
                        <a:latin typeface="Cambria Math"/>
                        <a:ea typeface="Cambria Math"/>
                      </a:rPr>
                      <m:t>=</m:t>
                    </m:r>
                    <m:r>
                      <a:rPr lang="en-US" sz="3300" b="1" i="1" smtClean="0">
                        <a:solidFill>
                          <a:srgbClr val="FFFF00"/>
                        </a:solidFill>
                        <a:latin typeface="Cambria Math"/>
                        <a:ea typeface="Cambria Math"/>
                      </a:rPr>
                      <m:t>𝟎</m:t>
                    </m:r>
                    <m:r>
                      <a:rPr lang="en-US" sz="3300" b="1" i="1" smtClean="0">
                        <a:solidFill>
                          <a:srgbClr val="FFFF00"/>
                        </a:solidFill>
                        <a:latin typeface="Cambria Math"/>
                        <a:ea typeface="Cambria Math"/>
                      </a:rPr>
                      <m:t>,±</m:t>
                    </m:r>
                    <m:r>
                      <a:rPr lang="en-US" sz="3300" b="1" i="1" smtClean="0">
                        <a:solidFill>
                          <a:srgbClr val="FFFF00"/>
                        </a:solidFill>
                        <a:latin typeface="Cambria Math"/>
                        <a:ea typeface="Cambria Math"/>
                      </a:rPr>
                      <m:t>𝟏</m:t>
                    </m:r>
                    <m:r>
                      <a:rPr lang="en-US" sz="3300" b="1" i="1" smtClean="0">
                        <a:solidFill>
                          <a:srgbClr val="FFFF00"/>
                        </a:solidFill>
                        <a:latin typeface="Cambria Math"/>
                        <a:ea typeface="Cambria Math"/>
                      </a:rPr>
                      <m:t>,±</m:t>
                    </m:r>
                    <m:r>
                      <a:rPr lang="en-US" sz="3300" b="1" i="1" smtClean="0">
                        <a:solidFill>
                          <a:srgbClr val="FFFF00"/>
                        </a:solidFill>
                        <a:latin typeface="Cambria Math"/>
                        <a:ea typeface="Cambria Math"/>
                      </a:rPr>
                      <m:t>𝟐</m:t>
                    </m:r>
                    <m:r>
                      <a:rPr lang="en-US" sz="3300" b="1" i="1" smtClean="0">
                        <a:solidFill>
                          <a:srgbClr val="FFFF00"/>
                        </a:solidFill>
                        <a:latin typeface="Cambria Math"/>
                        <a:ea typeface="Cambria Math"/>
                      </a:rPr>
                      <m:t>,±</m:t>
                    </m:r>
                    <m:r>
                      <a:rPr lang="en-US" sz="3300" b="1" i="1" smtClean="0">
                        <a:solidFill>
                          <a:srgbClr val="FFFF00"/>
                        </a:solidFill>
                        <a:latin typeface="Cambria Math"/>
                        <a:ea typeface="Cambria Math"/>
                      </a:rPr>
                      <m:t>𝟑</m:t>
                    </m:r>
                    <m:r>
                      <a:rPr lang="en-US" sz="3300" b="1" i="1" smtClean="0">
                        <a:solidFill>
                          <a:srgbClr val="FFFF00"/>
                        </a:solidFill>
                        <a:latin typeface="Cambria Math"/>
                        <a:ea typeface="Cambria Math"/>
                      </a:rPr>
                      <m:t>,… </m:t>
                    </m:r>
                  </m:oMath>
                </a14:m>
                <a:r>
                  <a:rPr lang="en-US" sz="3300" b="1" dirty="0"/>
                  <a:t>                     </a:t>
                </a:r>
              </a:p>
              <a:p>
                <a:pPr marL="457200" indent="-457200" algn="l" rtl="0" eaLnBrk="0">
                  <a:buFont typeface="Wingdings" panose="05000000000000000000" pitchFamily="2" charset="2"/>
                  <a:buChar char="q"/>
                </a:pPr>
                <a:r>
                  <a:rPr lang="en-US" sz="3300" b="1" dirty="0"/>
                  <a:t>The graph of cosine is obtained by shifting the graph of sine by an amount </a:t>
                </a:r>
                <a14:m>
                  <m:oMath xmlns:m="http://schemas.openxmlformats.org/officeDocument/2006/math">
                    <m:r>
                      <a:rPr lang="en-US" sz="3300" b="1" i="1" smtClean="0">
                        <a:latin typeface="Cambria Math"/>
                        <a:ea typeface="Cambria Math"/>
                      </a:rPr>
                      <m:t>𝝅</m:t>
                    </m:r>
                    <m:r>
                      <a:rPr lang="en-US" sz="3300" b="1" i="1" smtClean="0">
                        <a:latin typeface="Cambria Math"/>
                        <a:ea typeface="Cambria Math"/>
                      </a:rPr>
                      <m:t>/</m:t>
                    </m:r>
                    <m:r>
                      <a:rPr lang="en-US" sz="3300" b="1" i="1" smtClean="0">
                        <a:latin typeface="Cambria Math"/>
                        <a:ea typeface="Cambria Math"/>
                      </a:rPr>
                      <m:t>𝟐</m:t>
                    </m:r>
                  </m:oMath>
                </a14:m>
                <a:r>
                  <a:rPr lang="en-US" sz="3300" b="1" dirty="0" smtClean="0"/>
                  <a:t> </a:t>
                </a:r>
                <a:r>
                  <a:rPr lang="en-US" sz="3300" b="1" dirty="0"/>
                  <a:t>to the left [see Figure  (a)]. Therefore, the zeros of the cosine function occur at the integer multiples of </a:t>
                </a:r>
                <a14:m>
                  <m:oMath xmlns:m="http://schemas.openxmlformats.org/officeDocument/2006/math">
                    <m:r>
                      <a:rPr lang="en-US" sz="3300" b="1" i="1">
                        <a:latin typeface="Cambria Math"/>
                        <a:ea typeface="Cambria Math"/>
                      </a:rPr>
                      <m:t>𝝅</m:t>
                    </m:r>
                  </m:oMath>
                </a14:m>
                <a:r>
                  <a:rPr lang="en-US" sz="3300" b="1" dirty="0" smtClean="0"/>
                  <a:t> </a:t>
                </a:r>
                <a:r>
                  <a:rPr lang="en-US" sz="3300" b="1" dirty="0"/>
                  <a:t>plus </a:t>
                </a:r>
                <a14:m>
                  <m:oMath xmlns:m="http://schemas.openxmlformats.org/officeDocument/2006/math">
                    <m:r>
                      <a:rPr lang="en-US" sz="3300" b="1" i="1">
                        <a:latin typeface="Cambria Math"/>
                        <a:ea typeface="Cambria Math"/>
                      </a:rPr>
                      <m:t>𝝅</m:t>
                    </m:r>
                    <m:r>
                      <a:rPr lang="en-US" sz="3300" b="1" i="1">
                        <a:latin typeface="Cambria Math"/>
                        <a:ea typeface="Cambria Math"/>
                      </a:rPr>
                      <m:t>/</m:t>
                    </m:r>
                    <m:r>
                      <a:rPr lang="en-US" sz="3300" b="1" i="1">
                        <a:latin typeface="Cambria Math"/>
                        <a:ea typeface="Cambria Math"/>
                      </a:rPr>
                      <m:t>𝟐</m:t>
                    </m:r>
                  </m:oMath>
                </a14:m>
                <a:r>
                  <a:rPr lang="en-US" sz="3300" b="1" dirty="0"/>
                  <a:t> </a:t>
                </a:r>
                <a:r>
                  <a:rPr lang="en-US" sz="3300" b="1" dirty="0" smtClean="0"/>
                  <a:t>, </a:t>
                </a:r>
                <a:r>
                  <a:rPr lang="en-US" sz="3300" b="1" dirty="0"/>
                  <a:t>that is,</a:t>
                </a:r>
              </a:p>
              <a:p>
                <a:pPr rtl="0" eaLnBrk="0"/>
                <a:r>
                  <a:rPr lang="en-US" sz="3300" b="1" dirty="0"/>
                  <a:t> </a:t>
                </a:r>
                <a14:m>
                  <m:oMath xmlns:m="http://schemas.openxmlformats.org/officeDocument/2006/math">
                    <m:func>
                      <m:funcPr>
                        <m:ctrlPr>
                          <a:rPr lang="en-US" sz="3300" b="1" i="1">
                            <a:solidFill>
                              <a:srgbClr val="FFFF00"/>
                            </a:solidFill>
                            <a:latin typeface="Cambria Math"/>
                          </a:rPr>
                        </m:ctrlPr>
                      </m:funcPr>
                      <m:fName>
                        <m:r>
                          <a:rPr lang="en-US" sz="3300" b="1" i="0" smtClean="0">
                            <a:solidFill>
                              <a:srgbClr val="FFFF00"/>
                            </a:solidFill>
                            <a:latin typeface="Cambria Math"/>
                          </a:rPr>
                          <m:t>𝐜𝐨𝐬</m:t>
                        </m:r>
                      </m:fName>
                      <m:e>
                        <m:r>
                          <a:rPr lang="en-US" sz="3300" b="1" i="1">
                            <a:solidFill>
                              <a:srgbClr val="FFFF00"/>
                            </a:solidFill>
                            <a:latin typeface="Cambria Math"/>
                          </a:rPr>
                          <m:t>𝒙</m:t>
                        </m:r>
                      </m:e>
                    </m:func>
                    <m:r>
                      <a:rPr lang="en-US" sz="3300" b="1" i="1">
                        <a:solidFill>
                          <a:srgbClr val="FFFF00"/>
                        </a:solidFill>
                        <a:latin typeface="Cambria Math"/>
                      </a:rPr>
                      <m:t>=</m:t>
                    </m:r>
                    <m:r>
                      <a:rPr lang="en-US" sz="3300" b="1" i="1">
                        <a:solidFill>
                          <a:srgbClr val="FFFF00"/>
                        </a:solidFill>
                        <a:latin typeface="Cambria Math"/>
                      </a:rPr>
                      <m:t>𝟎</m:t>
                    </m:r>
                    <m:r>
                      <a:rPr lang="en-US" sz="3300" b="1" i="1">
                        <a:solidFill>
                          <a:srgbClr val="FFFF00"/>
                        </a:solidFill>
                        <a:latin typeface="Cambria Math"/>
                      </a:rPr>
                      <m:t> </m:t>
                    </m:r>
                    <m:r>
                      <a:rPr lang="en-US" sz="3300" b="1" i="1">
                        <a:solidFill>
                          <a:srgbClr val="FFFF00"/>
                        </a:solidFill>
                        <a:latin typeface="Cambria Math"/>
                      </a:rPr>
                      <m:t>𝒘𝒉𝒆𝒏𝒆𝒗𝒆𝒓𝒙</m:t>
                    </m:r>
                    <m:r>
                      <a:rPr lang="en-US" sz="3300" b="1" i="1" smtClean="0">
                        <a:solidFill>
                          <a:srgbClr val="FFFF00"/>
                        </a:solidFill>
                        <a:latin typeface="Cambria Math"/>
                      </a:rPr>
                      <m:t>=</m:t>
                    </m:r>
                    <m:f>
                      <m:fPr>
                        <m:ctrlPr>
                          <a:rPr lang="en-US" sz="3300" b="1" i="1">
                            <a:solidFill>
                              <a:srgbClr val="FFFF00"/>
                            </a:solidFill>
                            <a:latin typeface="Cambria Math"/>
                            <a:ea typeface="Cambria Math"/>
                          </a:rPr>
                        </m:ctrlPr>
                      </m:fPr>
                      <m:num>
                        <m:r>
                          <a:rPr lang="en-US" sz="3300" b="1" i="1">
                            <a:solidFill>
                              <a:srgbClr val="FFFF00"/>
                            </a:solidFill>
                            <a:latin typeface="Cambria Math"/>
                            <a:ea typeface="Cambria Math"/>
                          </a:rPr>
                          <m:t>𝝅</m:t>
                        </m:r>
                      </m:num>
                      <m:den>
                        <m:r>
                          <a:rPr lang="en-US" sz="3300" b="1" i="1">
                            <a:solidFill>
                              <a:srgbClr val="FFFF00"/>
                            </a:solidFill>
                            <a:latin typeface="Cambria Math"/>
                            <a:ea typeface="Cambria Math"/>
                          </a:rPr>
                          <m:t>𝟐</m:t>
                        </m:r>
                      </m:den>
                    </m:f>
                    <m:r>
                      <a:rPr lang="en-US" sz="3300" b="1" i="1" smtClean="0">
                        <a:solidFill>
                          <a:srgbClr val="FFFF00"/>
                        </a:solidFill>
                        <a:latin typeface="Cambria Math"/>
                        <a:ea typeface="Cambria Math"/>
                      </a:rPr>
                      <m:t>+</m:t>
                    </m:r>
                    <m:r>
                      <a:rPr lang="en-US" sz="3300" b="1" i="1">
                        <a:solidFill>
                          <a:srgbClr val="FFFF00"/>
                        </a:solidFill>
                        <a:latin typeface="Cambria Math"/>
                      </a:rPr>
                      <m:t>𝒏</m:t>
                    </m:r>
                    <m:r>
                      <a:rPr lang="en-US" sz="3300" b="1" i="1">
                        <a:solidFill>
                          <a:srgbClr val="FFFF00"/>
                        </a:solidFill>
                        <a:latin typeface="Cambria Math"/>
                        <a:ea typeface="Cambria Math"/>
                      </a:rPr>
                      <m:t>𝝅</m:t>
                    </m:r>
                    <m:r>
                      <a:rPr lang="en-US" sz="3300" b="1" i="1">
                        <a:solidFill>
                          <a:srgbClr val="FFFF00"/>
                        </a:solidFill>
                        <a:latin typeface="Cambria Math"/>
                        <a:ea typeface="Cambria Math"/>
                      </a:rPr>
                      <m:t> </m:t>
                    </m:r>
                  </m:oMath>
                </a14:m>
                <a:endParaRPr lang="en-US" sz="3300" b="1" i="1" dirty="0">
                  <a:solidFill>
                    <a:srgbClr val="FFFF00"/>
                  </a:solidFill>
                  <a:latin typeface="Cambria Math"/>
                  <a:ea typeface="Cambria Math"/>
                </a:endParaRPr>
              </a:p>
              <a:p>
                <a:pPr rtl="0" eaLnBrk="0"/>
                <a:r>
                  <a:rPr lang="en-US" sz="3300" b="1" dirty="0">
                    <a:solidFill>
                      <a:srgbClr val="FFFF00"/>
                    </a:solidFill>
                    <a:ea typeface="Cambria Math"/>
                  </a:rPr>
                  <a:t>        </a:t>
                </a:r>
                <a:r>
                  <a:rPr lang="en-US" sz="3300" b="1" dirty="0" smtClean="0">
                    <a:solidFill>
                      <a:srgbClr val="FFFF00"/>
                    </a:solidFill>
                    <a:ea typeface="Cambria Math"/>
                  </a:rPr>
                  <a:t>    </a:t>
                </a:r>
                <a14:m>
                  <m:oMath xmlns:m="http://schemas.openxmlformats.org/officeDocument/2006/math">
                    <m:r>
                      <a:rPr lang="en-US" sz="3300" b="1" i="1">
                        <a:solidFill>
                          <a:srgbClr val="FFFF00"/>
                        </a:solidFill>
                        <a:latin typeface="Cambria Math"/>
                        <a:ea typeface="Cambria Math"/>
                      </a:rPr>
                      <m:t>𝒏</m:t>
                    </m:r>
                    <m:r>
                      <a:rPr lang="en-US" sz="3300" b="1" i="1">
                        <a:solidFill>
                          <a:srgbClr val="FFFF00"/>
                        </a:solidFill>
                        <a:latin typeface="Cambria Math"/>
                        <a:ea typeface="Cambria Math"/>
                      </a:rPr>
                      <m:t>=</m:t>
                    </m:r>
                    <m:r>
                      <a:rPr lang="en-US" sz="3300" b="1" i="1">
                        <a:solidFill>
                          <a:srgbClr val="FFFF00"/>
                        </a:solidFill>
                        <a:latin typeface="Cambria Math"/>
                        <a:ea typeface="Cambria Math"/>
                      </a:rPr>
                      <m:t>𝟎</m:t>
                    </m:r>
                    <m:r>
                      <a:rPr lang="en-US" sz="3300" b="1" i="1">
                        <a:solidFill>
                          <a:srgbClr val="FFFF00"/>
                        </a:solidFill>
                        <a:latin typeface="Cambria Math"/>
                        <a:ea typeface="Cambria Math"/>
                      </a:rPr>
                      <m:t>,±</m:t>
                    </m:r>
                    <m:r>
                      <a:rPr lang="en-US" sz="3300" b="1" i="1">
                        <a:solidFill>
                          <a:srgbClr val="FFFF00"/>
                        </a:solidFill>
                        <a:latin typeface="Cambria Math"/>
                        <a:ea typeface="Cambria Math"/>
                      </a:rPr>
                      <m:t>𝟏</m:t>
                    </m:r>
                    <m:r>
                      <a:rPr lang="en-US" sz="3300" b="1" i="1">
                        <a:solidFill>
                          <a:srgbClr val="FFFF00"/>
                        </a:solidFill>
                        <a:latin typeface="Cambria Math"/>
                        <a:ea typeface="Cambria Math"/>
                      </a:rPr>
                      <m:t>,±</m:t>
                    </m:r>
                    <m:r>
                      <a:rPr lang="en-US" sz="3300" b="1" i="1">
                        <a:solidFill>
                          <a:srgbClr val="FFFF00"/>
                        </a:solidFill>
                        <a:latin typeface="Cambria Math"/>
                        <a:ea typeface="Cambria Math"/>
                      </a:rPr>
                      <m:t>𝟐</m:t>
                    </m:r>
                    <m:r>
                      <a:rPr lang="en-US" sz="3300" b="1" i="1">
                        <a:solidFill>
                          <a:srgbClr val="FFFF00"/>
                        </a:solidFill>
                        <a:latin typeface="Cambria Math"/>
                        <a:ea typeface="Cambria Math"/>
                      </a:rPr>
                      <m:t>,±</m:t>
                    </m:r>
                    <m:r>
                      <a:rPr lang="en-US" sz="3300" b="1" i="1">
                        <a:solidFill>
                          <a:srgbClr val="FFFF00"/>
                        </a:solidFill>
                        <a:latin typeface="Cambria Math"/>
                        <a:ea typeface="Cambria Math"/>
                      </a:rPr>
                      <m:t>𝟑</m:t>
                    </m:r>
                    <m:r>
                      <a:rPr lang="en-US" sz="3300" b="1" i="1">
                        <a:solidFill>
                          <a:srgbClr val="FFFF00"/>
                        </a:solidFill>
                        <a:latin typeface="Cambria Math"/>
                        <a:ea typeface="Cambria Math"/>
                      </a:rPr>
                      <m:t>,… </m:t>
                    </m:r>
                  </m:oMath>
                </a14:m>
                <a:r>
                  <a:rPr lang="en-US" sz="3300" b="1" dirty="0"/>
                  <a:t>                           </a:t>
                </a:r>
              </a:p>
              <a:p>
                <a:pPr algn="l"/>
                <a:endParaRPr lang="en-US"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052736"/>
                <a:ext cx="9144000" cy="5805264"/>
              </a:xfrm>
              <a:blipFill rotWithShape="1">
                <a:blip r:embed="rId2"/>
                <a:stretch>
                  <a:fillRect l="-1133" t="-1681"/>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187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9736"/>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11: Essential Functions (Part 2)</a:t>
            </a:r>
            <a:r>
              <a:rPr lang="ar-JO" b="1" dirty="0">
                <a:solidFill>
                  <a:srgbClr val="FF0000"/>
                </a:solidFill>
              </a:rPr>
              <a:t/>
            </a:r>
            <a:br>
              <a:rPr lang="ar-JO" b="1" dirty="0">
                <a:solidFill>
                  <a:srgbClr val="FF0000"/>
                </a:solidFill>
              </a:rPr>
            </a:br>
            <a:endParaRPr lang="en-US" dirty="0"/>
          </a:p>
        </p:txBody>
      </p:sp>
      <p:pic>
        <p:nvPicPr>
          <p:cNvPr id="4" name="Picture 3" descr="Picture25.jpg"/>
          <p:cNvPicPr>
            <a:picLocks noChangeAspect="1"/>
          </p:cNvPicPr>
          <p:nvPr/>
        </p:nvPicPr>
        <p:blipFill>
          <a:blip r:embed="rId2" cstate="print">
            <a:duotone>
              <a:prstClr val="black"/>
              <a:srgbClr val="FFC000">
                <a:tint val="45000"/>
                <a:satMod val="400000"/>
              </a:srgbClr>
            </a:duotone>
          </a:blip>
          <a:stretch>
            <a:fillRect/>
          </a:stretch>
        </p:blipFill>
        <p:spPr>
          <a:xfrm>
            <a:off x="0" y="1196752"/>
            <a:ext cx="8568952" cy="466944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2275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11: Essential Functions (Part 2)</a:t>
            </a:r>
            <a:r>
              <a:rPr lang="ar-JO" b="1" dirty="0">
                <a:solidFill>
                  <a:srgbClr val="FF0000"/>
                </a:solidFill>
              </a:rPr>
              <a:t/>
            </a:r>
            <a:br>
              <a:rPr lang="ar-JO" b="1" dirty="0">
                <a:solidFill>
                  <a:srgbClr val="FF0000"/>
                </a:solidFill>
              </a:rPr>
            </a:br>
            <a:endParaRPr lang="en-US" dirty="0"/>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0" y="1052736"/>
                <a:ext cx="9144000" cy="5805264"/>
              </a:xfrm>
            </p:spPr>
            <p:txBody>
              <a:bodyPr>
                <a:normAutofit lnSpcReduction="10000"/>
              </a:bodyPr>
              <a:lstStyle/>
              <a:p>
                <a:pPr marL="457200" indent="-457200" algn="l" rtl="0" eaLnBrk="0">
                  <a:buFont typeface="Wingdings" panose="05000000000000000000" pitchFamily="2" charset="2"/>
                  <a:buChar char="q"/>
                </a:pPr>
                <a:r>
                  <a:rPr lang="en-US" b="1" dirty="0" smtClean="0"/>
                  <a:t>Note that for both the sine and cosine functions the domain is </a:t>
                </a:r>
                <a14:m>
                  <m:oMath xmlns:m="http://schemas.openxmlformats.org/officeDocument/2006/math">
                    <m:r>
                      <a:rPr lang="en-US" b="1" i="1" smtClean="0">
                        <a:solidFill>
                          <a:srgbClr val="FFFF00"/>
                        </a:solidFill>
                        <a:latin typeface="Cambria Math"/>
                        <a:ea typeface="Cambria Math"/>
                      </a:rPr>
                      <m:t>ℝ</m:t>
                    </m:r>
                    <m:r>
                      <a:rPr lang="en-US" b="1" i="1" smtClean="0">
                        <a:solidFill>
                          <a:srgbClr val="FFFF00"/>
                        </a:solidFill>
                        <a:latin typeface="Cambria Math"/>
                        <a:ea typeface="Cambria Math"/>
                      </a:rPr>
                      <m:t>=(−∞,∞)</m:t>
                    </m:r>
                  </m:oMath>
                </a14:m>
                <a:r>
                  <a:rPr lang="en-US" b="1" dirty="0" smtClean="0">
                    <a:solidFill>
                      <a:srgbClr val="FFFF00"/>
                    </a:solidFill>
                  </a:rPr>
                  <a:t> </a:t>
                </a:r>
                <a:r>
                  <a:rPr lang="en-US" b="1" dirty="0"/>
                  <a:t>and the range is the closed interval </a:t>
                </a:r>
                <a14:m>
                  <m:oMath xmlns:m="http://schemas.openxmlformats.org/officeDocument/2006/math">
                    <m:r>
                      <a:rPr lang="en-US" b="1" i="1" smtClean="0">
                        <a:solidFill>
                          <a:srgbClr val="FFFF00"/>
                        </a:solidFill>
                        <a:latin typeface="Cambria Math"/>
                      </a:rPr>
                      <m:t>[−</m:t>
                    </m:r>
                    <m:r>
                      <a:rPr lang="en-US" b="1" i="1" smtClean="0">
                        <a:solidFill>
                          <a:srgbClr val="FFFF00"/>
                        </a:solidFill>
                        <a:latin typeface="Cambria Math"/>
                      </a:rPr>
                      <m:t>𝟏</m:t>
                    </m:r>
                    <m:r>
                      <a:rPr lang="en-US" b="1" i="1" smtClean="0">
                        <a:solidFill>
                          <a:srgbClr val="FFFF00"/>
                        </a:solidFill>
                        <a:latin typeface="Cambria Math"/>
                      </a:rPr>
                      <m:t>,</m:t>
                    </m:r>
                    <m:r>
                      <a:rPr lang="en-US" b="1" i="1" smtClean="0">
                        <a:solidFill>
                          <a:srgbClr val="FFFF00"/>
                        </a:solidFill>
                        <a:latin typeface="Cambria Math"/>
                      </a:rPr>
                      <m:t>𝟏</m:t>
                    </m:r>
                    <m:r>
                      <a:rPr lang="en-US" b="1" i="1" smtClean="0">
                        <a:solidFill>
                          <a:srgbClr val="FFFF00"/>
                        </a:solidFill>
                        <a:latin typeface="Cambria Math"/>
                      </a:rPr>
                      <m:t>]</m:t>
                    </m:r>
                  </m:oMath>
                </a14:m>
                <a:r>
                  <a:rPr lang="en-US" b="1" dirty="0" smtClean="0">
                    <a:solidFill>
                      <a:srgbClr val="FFFF00"/>
                    </a:solidFill>
                  </a:rPr>
                  <a:t> </a:t>
                </a:r>
                <a:r>
                  <a:rPr lang="en-US" b="1" dirty="0" smtClean="0"/>
                  <a:t>.</a:t>
                </a:r>
              </a:p>
              <a:p>
                <a:pPr marL="457200" indent="-457200" algn="l" rtl="0" eaLnBrk="0">
                  <a:buFont typeface="Wingdings" panose="05000000000000000000" pitchFamily="2" charset="2"/>
                  <a:buChar char="q"/>
                </a:pPr>
                <a:r>
                  <a:rPr lang="en-US" b="1" dirty="0" smtClean="0"/>
                  <a:t>The tangent and cotangent have range </a:t>
                </a:r>
                <a:endParaRPr lang="en-US" b="1" i="1" dirty="0" smtClean="0">
                  <a:solidFill>
                    <a:srgbClr val="FFFF00"/>
                  </a:solidFill>
                  <a:latin typeface="Cambria Math"/>
                  <a:ea typeface="Cambria Math"/>
                </a:endParaRPr>
              </a:p>
              <a:p>
                <a:pPr algn="l" rtl="0" eaLnBrk="0"/>
                <a14:m>
                  <m:oMath xmlns:m="http://schemas.openxmlformats.org/officeDocument/2006/math">
                    <m:r>
                      <a:rPr lang="en-US" b="1" i="1" smtClean="0">
                        <a:solidFill>
                          <a:srgbClr val="FFFF00"/>
                        </a:solidFill>
                        <a:latin typeface="Cambria Math"/>
                        <a:ea typeface="Cambria Math"/>
                      </a:rPr>
                      <m:t>   </m:t>
                    </m:r>
                    <m:r>
                      <a:rPr lang="en-US" b="1" i="1">
                        <a:solidFill>
                          <a:srgbClr val="FFFF00"/>
                        </a:solidFill>
                        <a:latin typeface="Cambria Math"/>
                        <a:ea typeface="Cambria Math"/>
                      </a:rPr>
                      <m:t>ℝ</m:t>
                    </m:r>
                    <m:r>
                      <a:rPr lang="en-US" b="1" i="1">
                        <a:solidFill>
                          <a:srgbClr val="FFFF00"/>
                        </a:solidFill>
                        <a:latin typeface="Cambria Math"/>
                        <a:ea typeface="Cambria Math"/>
                      </a:rPr>
                      <m:t>=(−∞,∞)</m:t>
                    </m:r>
                  </m:oMath>
                </a14:m>
                <a:r>
                  <a:rPr lang="en-US" b="1" dirty="0" smtClean="0"/>
                  <a:t>, whereas cosecant and secant have  range </a:t>
                </a:r>
                <a14:m>
                  <m:oMath xmlns:m="http://schemas.openxmlformats.org/officeDocument/2006/math">
                    <m:d>
                      <m:dPr>
                        <m:endChr m:val="]"/>
                        <m:ctrlPr>
                          <a:rPr lang="en-US" b="1" i="1" smtClean="0">
                            <a:solidFill>
                              <a:srgbClr val="FFFF00"/>
                            </a:solidFill>
                            <a:latin typeface="Cambria Math"/>
                          </a:rPr>
                        </m:ctrlPr>
                      </m:dPr>
                      <m:e>
                        <m:r>
                          <a:rPr lang="en-US" b="1" i="1" smtClean="0">
                            <a:solidFill>
                              <a:srgbClr val="FFFF00"/>
                            </a:solidFill>
                            <a:latin typeface="Cambria Math"/>
                          </a:rPr>
                          <m:t>−</m:t>
                        </m:r>
                        <m:r>
                          <a:rPr lang="en-US" b="1" i="1" smtClean="0">
                            <a:solidFill>
                              <a:srgbClr val="FFFF00"/>
                            </a:solidFill>
                            <a:latin typeface="Cambria Math"/>
                            <a:ea typeface="Cambria Math"/>
                          </a:rPr>
                          <m:t>∞,−</m:t>
                        </m:r>
                        <m:r>
                          <a:rPr lang="en-US" b="1" i="1" smtClean="0">
                            <a:solidFill>
                              <a:srgbClr val="FFFF00"/>
                            </a:solidFill>
                            <a:latin typeface="Cambria Math"/>
                            <a:ea typeface="Cambria Math"/>
                          </a:rPr>
                          <m:t>𝟏</m:t>
                        </m:r>
                      </m:e>
                    </m:d>
                    <m:r>
                      <a:rPr lang="en-US" b="1" i="1" smtClean="0">
                        <a:solidFill>
                          <a:srgbClr val="FFFF00"/>
                        </a:solidFill>
                        <a:latin typeface="Cambria Math"/>
                        <a:ea typeface="Cambria Math"/>
                      </a:rPr>
                      <m:t>∪[</m:t>
                    </m:r>
                    <m:r>
                      <a:rPr lang="en-US" b="1" i="1" smtClean="0">
                        <a:solidFill>
                          <a:srgbClr val="FFFF00"/>
                        </a:solidFill>
                        <a:latin typeface="Cambria Math"/>
                        <a:ea typeface="Cambria Math"/>
                      </a:rPr>
                      <m:t>𝟏</m:t>
                    </m:r>
                    <m:r>
                      <a:rPr lang="en-US" b="1" i="1" smtClean="0">
                        <a:solidFill>
                          <a:srgbClr val="FFFF00"/>
                        </a:solidFill>
                        <a:latin typeface="Cambria Math"/>
                        <a:ea typeface="Cambria Math"/>
                      </a:rPr>
                      <m:t>,∞)</m:t>
                    </m:r>
                  </m:oMath>
                </a14:m>
                <a:r>
                  <a:rPr lang="en-US" b="1" dirty="0" smtClean="0">
                    <a:solidFill>
                      <a:srgbClr val="FFFF00"/>
                    </a:solidFill>
                  </a:rPr>
                  <a:t>.</a:t>
                </a:r>
                <a:endParaRPr lang="en-US" b="1" dirty="0" smtClean="0"/>
              </a:p>
              <a:p>
                <a:pPr marL="457200" indent="-457200" algn="l" rtl="0" eaLnBrk="0">
                  <a:buFont typeface="Wingdings" panose="05000000000000000000" pitchFamily="2" charset="2"/>
                  <a:buChar char="q"/>
                </a:pPr>
                <a:r>
                  <a:rPr lang="en-US" b="1" dirty="0" smtClean="0"/>
                  <a:t>The </a:t>
                </a:r>
                <a:r>
                  <a:rPr lang="en-US" b="1" dirty="0"/>
                  <a:t>zeros of the tangent function is the same as of the sine function, and the zeros of the cotangent function is the same as of the cosine function, while the secant and </a:t>
                </a:r>
                <a:endParaRPr lang="en-US" b="1" dirty="0" smtClean="0"/>
              </a:p>
              <a:p>
                <a:pPr algn="l" rtl="0" eaLnBrk="0"/>
                <a:r>
                  <a:rPr lang="en-US" b="1" dirty="0" smtClean="0"/>
                  <a:t>    cosecant </a:t>
                </a:r>
                <a:r>
                  <a:rPr lang="en-US" b="1" dirty="0"/>
                  <a:t>functions have no zeros.</a:t>
                </a:r>
              </a:p>
              <a:p>
                <a:pPr algn="l" rtl="0" eaLnBrk="0"/>
                <a:endParaRPr lang="en-US" b="1" dirty="0"/>
              </a:p>
              <a:p>
                <a:pPr algn="l"/>
                <a:endParaRPr lang="en-US" b="1" dirty="0"/>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0" y="1052736"/>
                <a:ext cx="9144000" cy="5805264"/>
              </a:xfrm>
              <a:blipFill rotWithShape="1">
                <a:blip r:embed="rId2"/>
                <a:stretch>
                  <a:fillRect l="-1667" t="-2206" r="-2400"/>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26553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470025"/>
          </a:xfrm>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Sequence 11: Essential Functions (Part 2)</a:t>
            </a:r>
            <a:r>
              <a:rPr lang="ar-JO" b="1" dirty="0">
                <a:solidFill>
                  <a:srgbClr val="FF0000"/>
                </a:solidFill>
              </a:rPr>
              <a:t/>
            </a:r>
            <a:br>
              <a:rPr lang="ar-JO" b="1" dirty="0">
                <a:solidFill>
                  <a:srgbClr val="FF0000"/>
                </a:solidFill>
              </a:rPr>
            </a:br>
            <a:endParaRPr lang="en-US" dirty="0"/>
          </a:p>
        </p:txBody>
      </p:sp>
      <mc:AlternateContent xmlns:mc="http://schemas.openxmlformats.org/markup-compatibility/2006" xmlns:a14="http://schemas.microsoft.com/office/drawing/2010/main">
        <mc:Choice Requires="a14">
          <p:sp>
            <p:nvSpPr>
              <p:cNvPr id="3" name="Subtitle 2"/>
              <p:cNvSpPr>
                <a:spLocks noGrp="1"/>
              </p:cNvSpPr>
              <p:nvPr>
                <p:ph type="subTitle" idx="1"/>
              </p:nvPr>
            </p:nvSpPr>
            <p:spPr>
              <a:xfrm>
                <a:off x="0" y="1052736"/>
                <a:ext cx="9144000" cy="5805264"/>
              </a:xfrm>
            </p:spPr>
            <p:txBody>
              <a:bodyPr>
                <a:normAutofit/>
              </a:bodyPr>
              <a:lstStyle/>
              <a:p>
                <a:pPr marL="457200" indent="-457200" algn="l" rtl="0" eaLnBrk="0">
                  <a:buFont typeface="Wingdings" panose="05000000000000000000" pitchFamily="2" charset="2"/>
                  <a:buChar char="q"/>
                </a:pPr>
                <a:r>
                  <a:rPr lang="en-US" sz="2800" b="1" dirty="0" smtClean="0"/>
                  <a:t>Example: Solve the equation </a:t>
                </a:r>
                <a14:m>
                  <m:oMath xmlns:m="http://schemas.openxmlformats.org/officeDocument/2006/math">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sin</m:t>
                        </m:r>
                      </m:fName>
                      <m:e>
                        <m:r>
                          <a:rPr lang="en-US" sz="2800" b="0" i="1" smtClean="0">
                            <a:solidFill>
                              <a:srgbClr val="FFFF00"/>
                            </a:solidFill>
                            <a:latin typeface="Cambria Math"/>
                          </a:rPr>
                          <m:t>𝑥</m:t>
                        </m:r>
                      </m:e>
                    </m:func>
                    <m:r>
                      <a:rPr lang="en-US" sz="2800" b="1" i="1" smtClean="0">
                        <a:solidFill>
                          <a:srgbClr val="FFFF00"/>
                        </a:solidFill>
                        <a:latin typeface="Cambria Math"/>
                      </a:rPr>
                      <m:t>=</m:t>
                    </m:r>
                    <m:r>
                      <a:rPr lang="en-US" sz="2800" b="1" i="1" smtClean="0">
                        <a:solidFill>
                          <a:srgbClr val="FFFF00"/>
                        </a:solidFill>
                        <a:latin typeface="Cambria Math"/>
                      </a:rPr>
                      <m:t>𝟏</m:t>
                    </m:r>
                  </m:oMath>
                </a14:m>
                <a:r>
                  <a:rPr lang="en-US" sz="2800" b="1" dirty="0" smtClean="0"/>
                  <a:t>.</a:t>
                </a:r>
                <a:endParaRPr lang="en-US" sz="2800" b="1" dirty="0"/>
              </a:p>
              <a:p>
                <a:pPr marL="457200" indent="-457200" algn="l" rtl="0" eaLnBrk="0">
                  <a:buFont typeface="Wingdings" panose="05000000000000000000" pitchFamily="2" charset="2"/>
                  <a:buChar char="q"/>
                </a:pPr>
                <a:r>
                  <a:rPr lang="en-US" sz="2800" b="1" dirty="0"/>
                  <a:t>Solution: </a:t>
                </a:r>
                <a14:m>
                  <m:oMath xmlns:m="http://schemas.openxmlformats.org/officeDocument/2006/math">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sin</m:t>
                        </m:r>
                      </m:fName>
                      <m:e>
                        <m:r>
                          <a:rPr lang="en-US" sz="2800" b="1" i="1" smtClean="0">
                            <a:solidFill>
                              <a:srgbClr val="FFFF00"/>
                            </a:solidFill>
                            <a:latin typeface="Cambria Math"/>
                          </a:rPr>
                          <m:t>𝒙</m:t>
                        </m:r>
                      </m:e>
                    </m:func>
                  </m:oMath>
                </a14:m>
                <a:r>
                  <a:rPr lang="en-US" sz="2800" b="1" dirty="0" smtClean="0"/>
                  <a:t> </a:t>
                </a:r>
                <a:r>
                  <a:rPr lang="en-US" sz="2800" b="1" dirty="0"/>
                  <a:t>equals </a:t>
                </a:r>
                <a14:m>
                  <m:oMath xmlns:m="http://schemas.openxmlformats.org/officeDocument/2006/math">
                    <m:r>
                      <a:rPr lang="en-US" sz="2800" b="1" i="1" smtClean="0">
                        <a:latin typeface="Cambria Math"/>
                      </a:rPr>
                      <m:t>𝟏</m:t>
                    </m:r>
                  </m:oMath>
                </a14:m>
                <a:r>
                  <a:rPr lang="en-US" sz="2800" b="1" dirty="0" smtClean="0"/>
                  <a:t> </a:t>
                </a:r>
                <a:r>
                  <a:rPr lang="en-US" sz="2800" b="1" dirty="0"/>
                  <a:t>when </a:t>
                </a:r>
                <a14:m>
                  <m:oMath xmlns:m="http://schemas.openxmlformats.org/officeDocument/2006/math">
                    <m:r>
                      <a:rPr lang="en-US" sz="2800" b="1" i="1" smtClean="0">
                        <a:solidFill>
                          <a:srgbClr val="FFFF00"/>
                        </a:solidFill>
                        <a:latin typeface="Cambria Math"/>
                      </a:rPr>
                      <m:t>𝒙</m:t>
                    </m:r>
                    <m:r>
                      <a:rPr lang="en-US" sz="2800" b="1" i="1" smtClean="0">
                        <a:solidFill>
                          <a:srgbClr val="FFFF00"/>
                        </a:solidFill>
                        <a:latin typeface="Cambria Math"/>
                      </a:rPr>
                      <m:t>=</m:t>
                    </m:r>
                    <m:f>
                      <m:fPr>
                        <m:ctrlPr>
                          <a:rPr lang="en-US" sz="2800" b="1" i="1" smtClean="0">
                            <a:solidFill>
                              <a:srgbClr val="FFFF00"/>
                            </a:solidFill>
                            <a:latin typeface="Cambria Math"/>
                            <a:ea typeface="Cambria Math"/>
                          </a:rPr>
                        </m:ctrlPr>
                      </m:fPr>
                      <m:num>
                        <m:r>
                          <a:rPr lang="en-US" sz="2800" b="1" i="1" smtClean="0">
                            <a:solidFill>
                              <a:srgbClr val="FFFF00"/>
                            </a:solidFill>
                            <a:latin typeface="Cambria Math"/>
                            <a:ea typeface="Cambria Math"/>
                          </a:rPr>
                          <m:t>𝝅</m:t>
                        </m:r>
                      </m:num>
                      <m:den>
                        <m:r>
                          <a:rPr lang="en-US" sz="2800" b="1" i="1" smtClean="0">
                            <a:solidFill>
                              <a:srgbClr val="FFFF00"/>
                            </a:solidFill>
                            <a:latin typeface="Cambria Math"/>
                            <a:ea typeface="Cambria Math"/>
                          </a:rPr>
                          <m:t>𝟐</m:t>
                        </m:r>
                      </m:den>
                    </m:f>
                  </m:oMath>
                </a14:m>
                <a:r>
                  <a:rPr lang="en-US" sz="2800" b="1" dirty="0" smtClean="0"/>
                  <a:t> </a:t>
                </a:r>
                <a:r>
                  <a:rPr lang="en-US" sz="2800" b="1" dirty="0"/>
                  <a:t>plus </a:t>
                </a:r>
                <a:r>
                  <a:rPr lang="en-US" sz="2800" b="1" dirty="0" smtClean="0"/>
                  <a:t>multiples </a:t>
                </a:r>
                <a:r>
                  <a:rPr lang="en-US" sz="2800" b="1" dirty="0"/>
                  <a:t>of </a:t>
                </a:r>
                <a14:m>
                  <m:oMath xmlns:m="http://schemas.openxmlformats.org/officeDocument/2006/math">
                    <m:r>
                      <a:rPr lang="en-US" sz="2800" b="1" i="1" smtClean="0">
                        <a:solidFill>
                          <a:srgbClr val="FFFF00"/>
                        </a:solidFill>
                        <a:latin typeface="Cambria Math"/>
                      </a:rPr>
                      <m:t>𝟐</m:t>
                    </m:r>
                    <m:r>
                      <a:rPr lang="en-US" sz="2800" b="1" i="1" smtClean="0">
                        <a:solidFill>
                          <a:srgbClr val="FFFF00"/>
                        </a:solidFill>
                        <a:latin typeface="Cambria Math"/>
                        <a:ea typeface="Cambria Math"/>
                      </a:rPr>
                      <m:t>𝝅</m:t>
                    </m:r>
                  </m:oMath>
                </a14:m>
                <a:r>
                  <a:rPr lang="en-US" sz="2800" b="1" dirty="0"/>
                  <a:t> </a:t>
                </a:r>
                <a:r>
                  <a:rPr lang="en-US" sz="2800" b="1" dirty="0" smtClean="0"/>
                  <a:t>. So </a:t>
                </a:r>
                <a14:m>
                  <m:oMath xmlns:m="http://schemas.openxmlformats.org/officeDocument/2006/math">
                    <m:func>
                      <m:funcPr>
                        <m:ctrlPr>
                          <a:rPr lang="en-US" sz="2800" b="1" i="1" smtClean="0">
                            <a:solidFill>
                              <a:srgbClr val="FFFF00"/>
                            </a:solidFill>
                            <a:latin typeface="Cambria Math"/>
                          </a:rPr>
                        </m:ctrlPr>
                      </m:funcPr>
                      <m:fName>
                        <m:r>
                          <m:rPr>
                            <m:sty m:val="p"/>
                          </m:rPr>
                          <a:rPr lang="en-US" sz="2800">
                            <a:solidFill>
                              <a:srgbClr val="FFFF00"/>
                            </a:solidFill>
                            <a:latin typeface="Cambria Math"/>
                          </a:rPr>
                          <m:t>sin</m:t>
                        </m:r>
                      </m:fName>
                      <m:e>
                        <m:r>
                          <a:rPr lang="en-US" sz="2800" i="1">
                            <a:solidFill>
                              <a:srgbClr val="FFFF00"/>
                            </a:solidFill>
                            <a:latin typeface="Cambria Math"/>
                          </a:rPr>
                          <m:t>𝑥</m:t>
                        </m:r>
                      </m:e>
                    </m:func>
                    <m:r>
                      <a:rPr lang="en-US" sz="2800" b="1" i="1">
                        <a:solidFill>
                          <a:srgbClr val="FFFF00"/>
                        </a:solidFill>
                        <a:latin typeface="Cambria Math"/>
                      </a:rPr>
                      <m:t>=</m:t>
                    </m:r>
                    <m:r>
                      <a:rPr lang="en-US" sz="2800" b="1" i="1">
                        <a:solidFill>
                          <a:srgbClr val="FFFF00"/>
                        </a:solidFill>
                        <a:latin typeface="Cambria Math"/>
                      </a:rPr>
                      <m:t>𝟏</m:t>
                    </m:r>
                  </m:oMath>
                </a14:m>
                <a:r>
                  <a:rPr lang="en-US" sz="2800" b="1" dirty="0" smtClean="0"/>
                  <a:t>,</a:t>
                </a:r>
                <a:r>
                  <a:rPr lang="en-US" sz="2800" b="1" dirty="0"/>
                  <a:t>  whenever</a:t>
                </a:r>
              </a:p>
              <a:p>
                <a:pPr algn="l" rtl="0" eaLnBrk="0"/>
                <a:r>
                  <a:rPr lang="pt-BR" sz="2800" b="1" dirty="0"/>
                  <a:t>    </a:t>
                </a:r>
                <a14:m>
                  <m:oMath xmlns:m="http://schemas.openxmlformats.org/officeDocument/2006/math">
                    <m:r>
                      <a:rPr lang="en-US" sz="2800" b="1" i="1" smtClean="0">
                        <a:solidFill>
                          <a:srgbClr val="FFFF00"/>
                        </a:solidFill>
                        <a:latin typeface="Cambria Math"/>
                      </a:rPr>
                      <m:t>𝒙</m:t>
                    </m:r>
                    <m:r>
                      <a:rPr lang="en-US" sz="2800" b="1" i="1" smtClean="0">
                        <a:solidFill>
                          <a:srgbClr val="FFFF00"/>
                        </a:solidFill>
                        <a:latin typeface="Cambria Math"/>
                      </a:rPr>
                      <m:t>=</m:t>
                    </m:r>
                    <m:f>
                      <m:fPr>
                        <m:ctrlPr>
                          <a:rPr lang="en-US" sz="2800" b="1" i="1" smtClean="0">
                            <a:solidFill>
                              <a:srgbClr val="FFFF00"/>
                            </a:solidFill>
                            <a:latin typeface="Cambria Math"/>
                            <a:ea typeface="Cambria Math"/>
                          </a:rPr>
                        </m:ctrlPr>
                      </m:fPr>
                      <m:num>
                        <m:r>
                          <a:rPr lang="en-US" sz="2800" b="1" i="1" smtClean="0">
                            <a:solidFill>
                              <a:srgbClr val="FFFF00"/>
                            </a:solidFill>
                            <a:latin typeface="Cambria Math"/>
                            <a:ea typeface="Cambria Math"/>
                          </a:rPr>
                          <m:t>𝝅</m:t>
                        </m:r>
                      </m:num>
                      <m:den>
                        <m:r>
                          <a:rPr lang="en-US" sz="2800" b="1" i="1" smtClean="0">
                            <a:solidFill>
                              <a:srgbClr val="FFFF00"/>
                            </a:solidFill>
                            <a:latin typeface="Cambria Math"/>
                            <a:ea typeface="Cambria Math"/>
                          </a:rPr>
                          <m:t>𝟐</m:t>
                        </m:r>
                      </m:den>
                    </m:f>
                    <m:r>
                      <a:rPr lang="en-US" sz="2800" b="1" i="1" smtClean="0">
                        <a:solidFill>
                          <a:srgbClr val="FFFF00"/>
                        </a:solidFill>
                        <a:latin typeface="Cambria Math"/>
                        <a:ea typeface="Cambria Math"/>
                      </a:rPr>
                      <m:t>+</m:t>
                    </m:r>
                    <m:r>
                      <a:rPr lang="en-US" sz="2800" b="1" i="1" smtClean="0">
                        <a:solidFill>
                          <a:srgbClr val="FFFF00"/>
                        </a:solidFill>
                        <a:latin typeface="Cambria Math"/>
                        <a:ea typeface="Cambria Math"/>
                      </a:rPr>
                      <m:t>𝟐</m:t>
                    </m:r>
                    <m:r>
                      <a:rPr lang="en-US" sz="2800" b="1" i="1" smtClean="0">
                        <a:solidFill>
                          <a:srgbClr val="FFFF00"/>
                        </a:solidFill>
                        <a:latin typeface="Cambria Math"/>
                        <a:ea typeface="Cambria Math"/>
                      </a:rPr>
                      <m:t>𝒏</m:t>
                    </m:r>
                    <m:r>
                      <a:rPr lang="en-US" sz="2800" b="1" i="1" smtClean="0">
                        <a:solidFill>
                          <a:srgbClr val="FFFF00"/>
                        </a:solidFill>
                        <a:latin typeface="Cambria Math"/>
                        <a:ea typeface="Cambria Math"/>
                      </a:rPr>
                      <m:t>𝝅</m:t>
                    </m:r>
                  </m:oMath>
                </a14:m>
                <a:r>
                  <a:rPr lang="pt-BR" sz="2800" b="1" dirty="0">
                    <a:solidFill>
                      <a:srgbClr val="FFFF00"/>
                    </a:solidFill>
                  </a:rPr>
                  <a:t> </a:t>
                </a:r>
                <a:r>
                  <a:rPr lang="en-US" sz="2800" b="1" dirty="0"/>
                  <a:t>where </a:t>
                </a:r>
                <a:r>
                  <a:rPr lang="en-US" sz="2800" b="1" dirty="0" smtClean="0"/>
                  <a:t> </a:t>
                </a:r>
                <a14:m>
                  <m:oMath xmlns:m="http://schemas.openxmlformats.org/officeDocument/2006/math">
                    <m:r>
                      <a:rPr lang="en-US" sz="2800" b="1" i="1" smtClean="0">
                        <a:solidFill>
                          <a:srgbClr val="FFFF00"/>
                        </a:solidFill>
                        <a:latin typeface="Cambria Math"/>
                      </a:rPr>
                      <m:t>𝒏</m:t>
                    </m:r>
                    <m:r>
                      <a:rPr lang="en-US" sz="2800" b="1" i="1" smtClean="0">
                        <a:solidFill>
                          <a:srgbClr val="FFFF00"/>
                        </a:solidFill>
                        <a:latin typeface="Cambria Math"/>
                      </a:rPr>
                      <m:t>=</m:t>
                    </m:r>
                    <m:r>
                      <a:rPr lang="en-US" sz="2800" b="1" i="1" smtClean="0">
                        <a:solidFill>
                          <a:srgbClr val="FFFF00"/>
                        </a:solidFill>
                        <a:latin typeface="Cambria Math"/>
                      </a:rPr>
                      <m:t>𝟎</m:t>
                    </m:r>
                    <m:r>
                      <a:rPr lang="en-US" sz="2800" b="1" i="1" smtClean="0">
                        <a:solidFill>
                          <a:srgbClr val="FFFF00"/>
                        </a:solidFill>
                        <a:latin typeface="Cambria Math"/>
                      </a:rPr>
                      <m:t>,</m:t>
                    </m:r>
                    <m:r>
                      <a:rPr lang="en-US" sz="2800" b="1" i="1" smtClean="0">
                        <a:solidFill>
                          <a:srgbClr val="FFFF00"/>
                        </a:solidFill>
                        <a:latin typeface="Cambria Math"/>
                        <a:ea typeface="Cambria Math"/>
                      </a:rPr>
                      <m:t>±</m:t>
                    </m:r>
                    <m:r>
                      <a:rPr lang="en-US" sz="2800" b="1" i="1" smtClean="0">
                        <a:solidFill>
                          <a:srgbClr val="FFFF00"/>
                        </a:solidFill>
                        <a:latin typeface="Cambria Math"/>
                        <a:ea typeface="Cambria Math"/>
                      </a:rPr>
                      <m:t>𝟏</m:t>
                    </m:r>
                    <m:r>
                      <a:rPr lang="en-US" sz="2800" b="1" i="1" smtClean="0">
                        <a:solidFill>
                          <a:srgbClr val="FFFF00"/>
                        </a:solidFill>
                        <a:latin typeface="Cambria Math"/>
                        <a:ea typeface="Cambria Math"/>
                      </a:rPr>
                      <m:t>,±</m:t>
                    </m:r>
                    <m:r>
                      <a:rPr lang="en-US" sz="2800" b="1" i="1" smtClean="0">
                        <a:solidFill>
                          <a:srgbClr val="FFFF00"/>
                        </a:solidFill>
                        <a:latin typeface="Cambria Math"/>
                        <a:ea typeface="Cambria Math"/>
                      </a:rPr>
                      <m:t>𝟐</m:t>
                    </m:r>
                    <m:r>
                      <a:rPr lang="en-US" sz="2800" b="1" i="1" smtClean="0">
                        <a:solidFill>
                          <a:srgbClr val="FFFF00"/>
                        </a:solidFill>
                        <a:latin typeface="Cambria Math"/>
                        <a:ea typeface="Cambria Math"/>
                      </a:rPr>
                      <m:t>,±</m:t>
                    </m:r>
                    <m:r>
                      <a:rPr lang="en-US" sz="2800" b="1" i="1" smtClean="0">
                        <a:solidFill>
                          <a:srgbClr val="FFFF00"/>
                        </a:solidFill>
                        <a:latin typeface="Cambria Math"/>
                        <a:ea typeface="Cambria Math"/>
                      </a:rPr>
                      <m:t>𝟑</m:t>
                    </m:r>
                    <m:r>
                      <a:rPr lang="en-US" sz="2800" b="1" i="1" smtClean="0">
                        <a:solidFill>
                          <a:srgbClr val="FFFF00"/>
                        </a:solidFill>
                        <a:latin typeface="Cambria Math"/>
                        <a:ea typeface="Cambria Math"/>
                      </a:rPr>
                      <m:t>,…</m:t>
                    </m:r>
                  </m:oMath>
                </a14:m>
                <a:r>
                  <a:rPr lang="pt-BR" sz="2800" b="1" dirty="0"/>
                  <a:t>                            </a:t>
                </a:r>
                <a:endParaRPr lang="en-US" sz="2800" b="1" dirty="0"/>
              </a:p>
              <a:p>
                <a:pPr marL="457200" indent="-457200" algn="l" rtl="0" eaLnBrk="0">
                  <a:buFont typeface="Wingdings" panose="05000000000000000000" pitchFamily="2" charset="2"/>
                  <a:buChar char="q"/>
                </a:pPr>
                <a:r>
                  <a:rPr lang="en-US" sz="2800" b="1" dirty="0" smtClean="0"/>
                  <a:t>Example</a:t>
                </a:r>
                <a:r>
                  <a:rPr lang="en-US" sz="2800" b="1" dirty="0"/>
                  <a:t>: Solve the equation </a:t>
                </a:r>
                <a14:m>
                  <m:oMath xmlns:m="http://schemas.openxmlformats.org/officeDocument/2006/math">
                    <m:func>
                      <m:funcPr>
                        <m:ctrlPr>
                          <a:rPr lang="en-US" sz="2800" b="1" i="1" smtClean="0">
                            <a:solidFill>
                              <a:srgbClr val="FFFF00"/>
                            </a:solidFill>
                            <a:latin typeface="Cambria Math"/>
                          </a:rPr>
                        </m:ctrlPr>
                      </m:funcPr>
                      <m:fName>
                        <m:r>
                          <m:rPr>
                            <m:sty m:val="p"/>
                          </m:rPr>
                          <a:rPr lang="en-US" sz="2800" b="0" i="0" smtClean="0">
                            <a:solidFill>
                              <a:srgbClr val="FFFF00"/>
                            </a:solidFill>
                            <a:latin typeface="Cambria Math"/>
                          </a:rPr>
                          <m:t>cos</m:t>
                        </m:r>
                      </m:fName>
                      <m:e>
                        <m:r>
                          <a:rPr lang="en-US" sz="2800" b="0" i="1" smtClean="0">
                            <a:solidFill>
                              <a:srgbClr val="FFFF00"/>
                            </a:solidFill>
                            <a:latin typeface="Cambria Math"/>
                          </a:rPr>
                          <m:t>𝑥</m:t>
                        </m:r>
                      </m:e>
                    </m:func>
                    <m:r>
                      <a:rPr lang="en-US" sz="2800" b="1" i="1" smtClean="0">
                        <a:solidFill>
                          <a:srgbClr val="FFFF00"/>
                        </a:solidFill>
                        <a:latin typeface="Cambria Math"/>
                      </a:rPr>
                      <m:t>=−</m:t>
                    </m:r>
                    <m:r>
                      <a:rPr lang="en-US" sz="2800" b="1" i="1" smtClean="0">
                        <a:solidFill>
                          <a:srgbClr val="FFFF00"/>
                        </a:solidFill>
                        <a:latin typeface="Cambria Math"/>
                      </a:rPr>
                      <m:t>𝟏</m:t>
                    </m:r>
                  </m:oMath>
                </a14:m>
                <a:r>
                  <a:rPr lang="en-US" sz="2800" b="1" dirty="0" smtClean="0"/>
                  <a:t>.</a:t>
                </a:r>
                <a:endParaRPr lang="en-US" sz="2800" b="1" dirty="0"/>
              </a:p>
              <a:p>
                <a:pPr marL="457200" indent="-457200" algn="l" rtl="0" eaLnBrk="0">
                  <a:buFont typeface="Wingdings" panose="05000000000000000000" pitchFamily="2" charset="2"/>
                  <a:buChar char="q"/>
                </a:pPr>
                <a:r>
                  <a:rPr lang="en-US" sz="2800" b="1" dirty="0"/>
                  <a:t>Solution: </a:t>
                </a:r>
                <a14:m>
                  <m:oMath xmlns:m="http://schemas.openxmlformats.org/officeDocument/2006/math">
                    <m:func>
                      <m:funcPr>
                        <m:ctrlPr>
                          <a:rPr lang="en-US" sz="2800" b="1" i="1">
                            <a:solidFill>
                              <a:srgbClr val="FFFF00"/>
                            </a:solidFill>
                            <a:latin typeface="Cambria Math"/>
                          </a:rPr>
                        </m:ctrlPr>
                      </m:funcPr>
                      <m:fName>
                        <m:r>
                          <m:rPr>
                            <m:sty m:val="p"/>
                          </m:rPr>
                          <a:rPr lang="en-US" sz="2800">
                            <a:solidFill>
                              <a:srgbClr val="FFFF00"/>
                            </a:solidFill>
                            <a:latin typeface="Cambria Math"/>
                          </a:rPr>
                          <m:t>cos</m:t>
                        </m:r>
                      </m:fName>
                      <m:e>
                        <m:r>
                          <a:rPr lang="en-US" sz="2800" i="1">
                            <a:solidFill>
                              <a:srgbClr val="FFFF00"/>
                            </a:solidFill>
                            <a:latin typeface="Cambria Math"/>
                          </a:rPr>
                          <m:t>𝑥</m:t>
                        </m:r>
                      </m:e>
                    </m:func>
                  </m:oMath>
                </a14:m>
                <a:r>
                  <a:rPr lang="en-US" sz="2800" b="1" dirty="0" smtClean="0"/>
                  <a:t> </a:t>
                </a:r>
                <a:r>
                  <a:rPr lang="en-US" sz="2800" b="1" dirty="0"/>
                  <a:t>equals </a:t>
                </a:r>
                <a14:m>
                  <m:oMath xmlns:m="http://schemas.openxmlformats.org/officeDocument/2006/math">
                    <m:r>
                      <a:rPr lang="en-US" sz="2800" b="1" i="1">
                        <a:solidFill>
                          <a:srgbClr val="FFFF00"/>
                        </a:solidFill>
                        <a:latin typeface="Cambria Math"/>
                      </a:rPr>
                      <m:t>−</m:t>
                    </m:r>
                    <m:r>
                      <a:rPr lang="en-US" sz="2800" b="1" i="1">
                        <a:solidFill>
                          <a:srgbClr val="FFFF00"/>
                        </a:solidFill>
                        <a:latin typeface="Cambria Math"/>
                      </a:rPr>
                      <m:t>𝟏</m:t>
                    </m:r>
                    <m:r>
                      <a:rPr lang="en-US" sz="2800" b="1" i="1">
                        <a:solidFill>
                          <a:srgbClr val="FFFF00"/>
                        </a:solidFill>
                        <a:latin typeface="Cambria Math"/>
                      </a:rPr>
                      <m:t> </m:t>
                    </m:r>
                  </m:oMath>
                </a14:m>
                <a:r>
                  <a:rPr lang="en-US" sz="2800" b="1" dirty="0" smtClean="0"/>
                  <a:t>when </a:t>
                </a:r>
                <a14:m>
                  <m:oMath xmlns:m="http://schemas.openxmlformats.org/officeDocument/2006/math">
                    <m:r>
                      <a:rPr lang="en-US" sz="2800" b="1" i="1" smtClean="0">
                        <a:solidFill>
                          <a:srgbClr val="FFFF00"/>
                        </a:solidFill>
                        <a:latin typeface="Cambria Math"/>
                      </a:rPr>
                      <m:t>𝒙</m:t>
                    </m:r>
                    <m:r>
                      <a:rPr lang="en-US" sz="2800" b="1" i="1" smtClean="0">
                        <a:solidFill>
                          <a:srgbClr val="FFFF00"/>
                        </a:solidFill>
                        <a:latin typeface="Cambria Math"/>
                      </a:rPr>
                      <m:t>=</m:t>
                    </m:r>
                    <m:r>
                      <a:rPr lang="en-US" sz="2800" b="1" i="1" smtClean="0">
                        <a:solidFill>
                          <a:srgbClr val="FFFF00"/>
                        </a:solidFill>
                        <a:latin typeface="Cambria Math"/>
                        <a:ea typeface="Cambria Math"/>
                      </a:rPr>
                      <m:t>𝝅</m:t>
                    </m:r>
                  </m:oMath>
                </a14:m>
                <a:r>
                  <a:rPr lang="en-US" sz="2800" b="1" dirty="0" smtClean="0">
                    <a:solidFill>
                      <a:srgbClr val="FFFF00"/>
                    </a:solidFill>
                  </a:rPr>
                  <a:t> </a:t>
                </a:r>
                <a:r>
                  <a:rPr lang="en-US" sz="2800" b="1" dirty="0"/>
                  <a:t>plus multiples of </a:t>
                </a:r>
                <a14:m>
                  <m:oMath xmlns:m="http://schemas.openxmlformats.org/officeDocument/2006/math">
                    <m:r>
                      <a:rPr lang="en-US" sz="2800" b="1" i="1" smtClean="0">
                        <a:latin typeface="Cambria Math"/>
                      </a:rPr>
                      <m:t>𝟐</m:t>
                    </m:r>
                    <m:r>
                      <a:rPr lang="en-US" sz="2800" b="1" i="1" smtClean="0">
                        <a:latin typeface="Cambria Math"/>
                        <a:ea typeface="Cambria Math"/>
                      </a:rPr>
                      <m:t>𝝅</m:t>
                    </m:r>
                  </m:oMath>
                </a14:m>
                <a:r>
                  <a:rPr lang="en-US" sz="2800" b="1" dirty="0" smtClean="0"/>
                  <a:t> </a:t>
                </a:r>
                <a:r>
                  <a:rPr lang="en-US" sz="2800" b="1" dirty="0"/>
                  <a:t>So, </a:t>
                </a:r>
                <a14:m>
                  <m:oMath xmlns:m="http://schemas.openxmlformats.org/officeDocument/2006/math">
                    <m:func>
                      <m:funcPr>
                        <m:ctrlPr>
                          <a:rPr lang="en-US" sz="2800" b="1" i="1">
                            <a:solidFill>
                              <a:srgbClr val="FFFF00"/>
                            </a:solidFill>
                            <a:latin typeface="Cambria Math"/>
                          </a:rPr>
                        </m:ctrlPr>
                      </m:funcPr>
                      <m:fName>
                        <m:r>
                          <m:rPr>
                            <m:sty m:val="p"/>
                          </m:rPr>
                          <a:rPr lang="en-US" sz="2800">
                            <a:solidFill>
                              <a:srgbClr val="FFFF00"/>
                            </a:solidFill>
                            <a:latin typeface="Cambria Math"/>
                          </a:rPr>
                          <m:t>cos</m:t>
                        </m:r>
                      </m:fName>
                      <m:e>
                        <m:r>
                          <a:rPr lang="en-US" sz="2800" i="1">
                            <a:solidFill>
                              <a:srgbClr val="FFFF00"/>
                            </a:solidFill>
                            <a:latin typeface="Cambria Math"/>
                          </a:rPr>
                          <m:t>𝑥</m:t>
                        </m:r>
                      </m:e>
                    </m:func>
                    <m:r>
                      <a:rPr lang="en-US" sz="2800" b="1" i="1">
                        <a:solidFill>
                          <a:srgbClr val="FFFF00"/>
                        </a:solidFill>
                        <a:latin typeface="Cambria Math"/>
                      </a:rPr>
                      <m:t>=−</m:t>
                    </m:r>
                    <m:r>
                      <a:rPr lang="en-US" sz="2800" b="1" i="1">
                        <a:solidFill>
                          <a:srgbClr val="FFFF00"/>
                        </a:solidFill>
                        <a:latin typeface="Cambria Math"/>
                      </a:rPr>
                      <m:t>𝟏</m:t>
                    </m:r>
                    <m:r>
                      <a:rPr lang="en-US" sz="2800" b="1" i="1">
                        <a:solidFill>
                          <a:srgbClr val="FFFF00"/>
                        </a:solidFill>
                        <a:latin typeface="Cambria Math"/>
                      </a:rPr>
                      <m:t> </m:t>
                    </m:r>
                  </m:oMath>
                </a14:m>
                <a:r>
                  <a:rPr lang="en-US" sz="2800" b="1" dirty="0" smtClean="0"/>
                  <a:t>whenever</a:t>
                </a:r>
                <a:endParaRPr lang="en-US" sz="2800" b="1" dirty="0"/>
              </a:p>
              <a:p>
                <a:pPr algn="l" rtl="0" eaLnBrk="0"/>
                <a:r>
                  <a:rPr lang="en-US" sz="2800" b="1" dirty="0"/>
                  <a:t>       </a:t>
                </a:r>
                <a14:m>
                  <m:oMath xmlns:m="http://schemas.openxmlformats.org/officeDocument/2006/math">
                    <m:r>
                      <a:rPr lang="en-US" sz="2800" b="1" i="1" smtClean="0">
                        <a:solidFill>
                          <a:srgbClr val="FFFF00"/>
                        </a:solidFill>
                        <a:latin typeface="Cambria Math"/>
                      </a:rPr>
                      <m:t>𝒙</m:t>
                    </m:r>
                    <m:r>
                      <a:rPr lang="en-US" sz="2800" b="1" i="1" smtClean="0">
                        <a:solidFill>
                          <a:srgbClr val="FFFF00"/>
                        </a:solidFill>
                        <a:latin typeface="Cambria Math"/>
                      </a:rPr>
                      <m:t>=</m:t>
                    </m:r>
                    <m:r>
                      <a:rPr lang="en-US" sz="2800" b="1" i="1" smtClean="0">
                        <a:solidFill>
                          <a:srgbClr val="FFFF00"/>
                        </a:solidFill>
                        <a:latin typeface="Cambria Math"/>
                        <a:ea typeface="Cambria Math"/>
                      </a:rPr>
                      <m:t>𝝅</m:t>
                    </m:r>
                    <m:r>
                      <a:rPr lang="en-US" sz="2800" b="1" i="1" smtClean="0">
                        <a:solidFill>
                          <a:srgbClr val="FFFF00"/>
                        </a:solidFill>
                        <a:latin typeface="Cambria Math"/>
                        <a:ea typeface="Cambria Math"/>
                      </a:rPr>
                      <m:t>+</m:t>
                    </m:r>
                    <m:r>
                      <a:rPr lang="en-US" sz="2800" b="1" i="1" smtClean="0">
                        <a:solidFill>
                          <a:srgbClr val="FFFF00"/>
                        </a:solidFill>
                        <a:latin typeface="Cambria Math"/>
                        <a:ea typeface="Cambria Math"/>
                      </a:rPr>
                      <m:t>𝟐</m:t>
                    </m:r>
                    <m:r>
                      <a:rPr lang="en-US" sz="2800" b="1" i="1" smtClean="0">
                        <a:solidFill>
                          <a:srgbClr val="FFFF00"/>
                        </a:solidFill>
                        <a:latin typeface="Cambria Math"/>
                        <a:ea typeface="Cambria Math"/>
                      </a:rPr>
                      <m:t>𝒏</m:t>
                    </m:r>
                    <m:r>
                      <a:rPr lang="en-US" sz="2800" b="1" i="1" smtClean="0">
                        <a:solidFill>
                          <a:srgbClr val="FFFF00"/>
                        </a:solidFill>
                        <a:latin typeface="Cambria Math"/>
                        <a:ea typeface="Cambria Math"/>
                      </a:rPr>
                      <m:t>𝝅</m:t>
                    </m:r>
                  </m:oMath>
                </a14:m>
                <a:r>
                  <a:rPr lang="en-US" sz="2800" b="1" dirty="0"/>
                  <a:t> where </a:t>
                </a:r>
                <a14:m>
                  <m:oMath xmlns:m="http://schemas.openxmlformats.org/officeDocument/2006/math">
                    <m:r>
                      <a:rPr lang="en-US" sz="2800" b="1" i="1">
                        <a:solidFill>
                          <a:srgbClr val="FFFF00"/>
                        </a:solidFill>
                        <a:latin typeface="Cambria Math"/>
                      </a:rPr>
                      <m:t>𝒏</m:t>
                    </m:r>
                    <m:r>
                      <a:rPr lang="en-US" sz="2800" b="1" i="1">
                        <a:solidFill>
                          <a:srgbClr val="FFFF00"/>
                        </a:solidFill>
                        <a:latin typeface="Cambria Math"/>
                      </a:rPr>
                      <m:t>=</m:t>
                    </m:r>
                    <m:r>
                      <a:rPr lang="en-US" sz="2800" b="1" i="1">
                        <a:solidFill>
                          <a:srgbClr val="FFFF00"/>
                        </a:solidFill>
                        <a:latin typeface="Cambria Math"/>
                      </a:rPr>
                      <m:t>𝟎</m:t>
                    </m:r>
                    <m:r>
                      <a:rPr lang="en-US" sz="2800" b="1" i="1">
                        <a:solidFill>
                          <a:srgbClr val="FFFF00"/>
                        </a:solidFill>
                        <a:latin typeface="Cambria Math"/>
                      </a:rPr>
                      <m:t>,</m:t>
                    </m:r>
                    <m:r>
                      <a:rPr lang="en-US" sz="2800" b="1" i="1">
                        <a:solidFill>
                          <a:srgbClr val="FFFF00"/>
                        </a:solidFill>
                        <a:latin typeface="Cambria Math"/>
                        <a:ea typeface="Cambria Math"/>
                      </a:rPr>
                      <m:t>±</m:t>
                    </m:r>
                    <m:r>
                      <a:rPr lang="en-US" sz="2800" b="1" i="1">
                        <a:solidFill>
                          <a:srgbClr val="FFFF00"/>
                        </a:solidFill>
                        <a:latin typeface="Cambria Math"/>
                        <a:ea typeface="Cambria Math"/>
                      </a:rPr>
                      <m:t>𝟏</m:t>
                    </m:r>
                    <m:r>
                      <a:rPr lang="en-US" sz="2800" b="1" i="1">
                        <a:solidFill>
                          <a:srgbClr val="FFFF00"/>
                        </a:solidFill>
                        <a:latin typeface="Cambria Math"/>
                        <a:ea typeface="Cambria Math"/>
                      </a:rPr>
                      <m:t>,±</m:t>
                    </m:r>
                    <m:r>
                      <a:rPr lang="en-US" sz="2800" b="1" i="1">
                        <a:solidFill>
                          <a:srgbClr val="FFFF00"/>
                        </a:solidFill>
                        <a:latin typeface="Cambria Math"/>
                        <a:ea typeface="Cambria Math"/>
                      </a:rPr>
                      <m:t>𝟐</m:t>
                    </m:r>
                    <m:r>
                      <a:rPr lang="en-US" sz="2800" b="1" i="1">
                        <a:solidFill>
                          <a:srgbClr val="FFFF00"/>
                        </a:solidFill>
                        <a:latin typeface="Cambria Math"/>
                        <a:ea typeface="Cambria Math"/>
                      </a:rPr>
                      <m:t>,±</m:t>
                    </m:r>
                    <m:r>
                      <a:rPr lang="en-US" sz="2800" b="1" i="1">
                        <a:solidFill>
                          <a:srgbClr val="FFFF00"/>
                        </a:solidFill>
                        <a:latin typeface="Cambria Math"/>
                        <a:ea typeface="Cambria Math"/>
                      </a:rPr>
                      <m:t>𝟑</m:t>
                    </m:r>
                    <m:r>
                      <a:rPr lang="en-US" sz="2800" b="1" i="1">
                        <a:solidFill>
                          <a:srgbClr val="FFFF00"/>
                        </a:solidFill>
                        <a:latin typeface="Cambria Math"/>
                        <a:ea typeface="Cambria Math"/>
                      </a:rPr>
                      <m:t>,…</m:t>
                    </m:r>
                  </m:oMath>
                </a14:m>
                <a:r>
                  <a:rPr lang="pt-BR" sz="2800" b="1" dirty="0"/>
                  <a:t> </a:t>
                </a:r>
                <a:r>
                  <a:rPr lang="en-US" sz="2800" b="1" dirty="0"/>
                  <a:t>                             </a:t>
                </a:r>
              </a:p>
              <a:p>
                <a:pPr algn="l"/>
                <a:endParaRPr lang="en-US" sz="2800" b="1" dirty="0"/>
              </a:p>
            </p:txBody>
          </p:sp>
        </mc:Choice>
        <mc:Fallback xmlns="">
          <p:sp>
            <p:nvSpPr>
              <p:cNvPr id="3" name="Subtitle 2"/>
              <p:cNvSpPr>
                <a:spLocks noGrp="1" noRot="1" noChangeAspect="1" noMove="1" noResize="1" noEditPoints="1" noAdjustHandles="1" noChangeArrowheads="1" noChangeShapeType="1" noTextEdit="1"/>
              </p:cNvSpPr>
              <p:nvPr>
                <p:ph type="subTitle" idx="1"/>
              </p:nvPr>
            </p:nvSpPr>
            <p:spPr>
              <a:xfrm>
                <a:off x="0" y="1052736"/>
                <a:ext cx="9144000" cy="5805264"/>
              </a:xfrm>
              <a:blipFill rotWithShape="1">
                <a:blip r:embed="rId2"/>
                <a:stretch>
                  <a:fillRect l="-1333" t="-945"/>
                </a:stretch>
              </a:blipFill>
            </p:spPr>
            <p:txBody>
              <a:bodyPr/>
              <a:lstStyle/>
              <a:p>
                <a:r>
                  <a:rPr lang="en-US">
                    <a:noFill/>
                  </a:rPr>
                  <a:t> </a:t>
                </a:r>
              </a:p>
            </p:txBody>
          </p:sp>
        </mc:Fallback>
      </mc:AlternateContent>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5867399"/>
            <a:ext cx="1298222" cy="947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8407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3154362"/>
          </a:xfrm>
        </p:spPr>
        <p:txBody>
          <a:bodyPr>
            <a:normAutofit/>
          </a:bodyPr>
          <a:lstStyle/>
          <a:p>
            <a:r>
              <a:rPr lang="en-US" sz="5400" b="1" dirty="0">
                <a:solidFill>
                  <a:srgbClr val="FF0000"/>
                </a:solidFill>
              </a:rPr>
              <a:t>Thank you for your Attention </a:t>
            </a:r>
            <a:r>
              <a:rPr lang="ar-JO" sz="5400" b="1" dirty="0">
                <a:solidFill>
                  <a:schemeClr val="bg1"/>
                </a:solidFill>
              </a:rPr>
              <a:t> </a:t>
            </a:r>
            <a:r>
              <a:rPr lang="ar-SA" sz="5400" b="1" dirty="0">
                <a:solidFill>
                  <a:schemeClr val="bg1"/>
                </a:solidFill>
              </a:rPr>
              <a:t/>
            </a:r>
            <a:br>
              <a:rPr lang="ar-SA" sz="5400" b="1" dirty="0">
                <a:solidFill>
                  <a:schemeClr val="bg1"/>
                </a:solidFill>
              </a:rPr>
            </a:br>
            <a:endParaRPr lang="en-US" sz="5400" b="1"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2874169"/>
            <a:ext cx="340360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2286777"/>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277</Words>
  <Application>Microsoft Office PowerPoint</Application>
  <PresentationFormat>On-screen Show (4:3)</PresentationFormat>
  <Paragraphs>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سمة Office</vt:lpstr>
      <vt:lpstr>Session Two Functions</vt:lpstr>
      <vt:lpstr> Sequence 11: Essential Functions (Part 2) </vt:lpstr>
      <vt:lpstr> Sequence 11: Essential Functions (Part 2) </vt:lpstr>
      <vt:lpstr> Sequence 11: Essential Functions (Part 2) </vt:lpstr>
      <vt:lpstr> Sequence 11: Essential Functions (Part 2) </vt:lpstr>
      <vt:lpstr> Sequence 11: Essential Functions (Part 2) </vt:lpstr>
      <vt:lpstr> Sequence 11: Essential Functions (Part 2) </vt:lpstr>
      <vt:lpstr> Sequence 11: Essential Functions (Part 2) </vt:lpstr>
      <vt:lpstr>Thank you for your Attention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Two Functions</dc:title>
  <dc:creator>LAB-827</dc:creator>
  <cp:lastModifiedBy>LAB-827</cp:lastModifiedBy>
  <cp:revision>11</cp:revision>
  <dcterms:created xsi:type="dcterms:W3CDTF">2016-03-30T06:39:05Z</dcterms:created>
  <dcterms:modified xsi:type="dcterms:W3CDTF">2016-04-12T05:35:23Z</dcterms:modified>
</cp:coreProperties>
</file>