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microsoft.com/office/2007/relationships/hdphoto" Target="../media/hdphoto2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2132856"/>
            <a:ext cx="8640960" cy="2979762"/>
          </a:xfrm>
        </p:spPr>
        <p:txBody>
          <a:bodyPr>
            <a:normAutofit/>
          </a:bodyPr>
          <a:lstStyle/>
          <a:p>
            <a:r>
              <a:rPr lang="en-US" sz="6600" b="1" dirty="0">
                <a:solidFill>
                  <a:srgbClr val="FF0000"/>
                </a:solidFill>
              </a:rPr>
              <a:t>Session Two</a:t>
            </a:r>
            <a:br>
              <a:rPr lang="en-US" sz="6600" b="1" dirty="0">
                <a:solidFill>
                  <a:srgbClr val="FF0000"/>
                </a:solidFill>
              </a:rPr>
            </a:br>
            <a:r>
              <a:rPr lang="en-US" sz="6600" b="1" dirty="0">
                <a:solidFill>
                  <a:srgbClr val="FF0000"/>
                </a:solidFill>
              </a:rPr>
              <a:t>Functions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4204752"/>
            <a:ext cx="8016944" cy="2639144"/>
          </a:xfrm>
        </p:spPr>
        <p:txBody>
          <a:bodyPr>
            <a:noAutofit/>
          </a:bodyPr>
          <a:lstStyle/>
          <a:p>
            <a:endParaRPr lang="en-US" sz="4400" b="1" dirty="0" smtClean="0">
              <a:solidFill>
                <a:srgbClr val="FFFF00"/>
              </a:solidFill>
            </a:endParaRPr>
          </a:p>
          <a:p>
            <a:r>
              <a:rPr lang="en-US" sz="4400" b="1" dirty="0">
                <a:solidFill>
                  <a:srgbClr val="FFFF00"/>
                </a:solidFill>
              </a:rPr>
              <a:t>Sequence 12: Essential Functions (Part 3)</a:t>
            </a:r>
            <a:endParaRPr lang="ar-JO" sz="4400" b="1" dirty="0">
              <a:solidFill>
                <a:srgbClr val="FFFF00"/>
              </a:solidFill>
            </a:endParaRPr>
          </a:p>
          <a:p>
            <a:endParaRPr lang="en-US" sz="4400" b="1" dirty="0">
              <a:solidFill>
                <a:srgbClr val="FFFF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88640"/>
            <a:ext cx="340360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8663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Sequence </a:t>
            </a:r>
            <a:r>
              <a:rPr lang="en-US" b="1" dirty="0">
                <a:solidFill>
                  <a:srgbClr val="FF0000"/>
                </a:solidFill>
              </a:rPr>
              <a:t>12: Essential Functions (Part 3)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</p:spPr>
            <p:txBody>
              <a:bodyPr>
                <a:normAutofit fontScale="85000" lnSpcReduction="10000"/>
              </a:bodyPr>
              <a:lstStyle/>
              <a:p>
                <a:pPr marL="514350" indent="-514350" algn="l" rtl="0" eaLnBrk="0">
                  <a:buFont typeface="+mj-lt"/>
                  <a:buAutoNum type="arabicPeriod" startAt="5"/>
                </a:pPr>
                <a:r>
                  <a:rPr lang="en-US" b="1" dirty="0" smtClean="0">
                    <a:solidFill>
                      <a:srgbClr val="FFFF00"/>
                    </a:solidFill>
                  </a:rPr>
                  <a:t>Rational Functions: </a:t>
                </a:r>
                <a:r>
                  <a:rPr lang="en-US" b="1" dirty="0"/>
                  <a:t>A function in the form</a:t>
                </a:r>
              </a:p>
              <a:p>
                <a:pPr marL="514350" indent="-514350" rtl="0" eaLnBrk="0"/>
                <a:r>
                  <a:rPr lang="en-US" sz="4000" b="1" dirty="0"/>
                  <a:t>         </a:t>
                </a:r>
                <a:r>
                  <a:rPr lang="en-US" sz="4000" b="1" dirty="0" smtClean="0">
                    <a:solidFill>
                      <a:srgbClr val="FFFF00"/>
                    </a:solidFill>
                  </a:rPr>
                  <a:t>  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4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40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𝑷</m:t>
                        </m:r>
                        <m:r>
                          <a:rPr lang="en-US" sz="4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4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4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𝑸</m:t>
                        </m:r>
                        <m:r>
                          <a:rPr lang="en-US" sz="4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4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4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4000" b="1" dirty="0">
                    <a:solidFill>
                      <a:srgbClr val="FFFF00"/>
                    </a:solidFill>
                  </a:rPr>
                  <a:t> </a:t>
                </a:r>
              </a:p>
              <a:p>
                <a:pPr marL="514350" indent="-514350" algn="l" rtl="0" eaLnBrk="0"/>
                <a:r>
                  <a:rPr lang="en-US" b="1" dirty="0"/>
                  <a:t>	where </a:t>
                </a:r>
                <a:r>
                  <a:rPr lang="en-US" sz="2800" b="1" dirty="0"/>
                  <a:t> 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</a:rPr>
                      <m:t>𝑷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b="1" dirty="0" smtClean="0"/>
                  <a:t>(</a:t>
                </a:r>
                <a:r>
                  <a:rPr lang="en-US" b="1" dirty="0"/>
                  <a:t>Numerator) and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𝑸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(denominator) are polynomials, is called a rational function. The domain of the rational function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the set</a:t>
                </a:r>
              </a:p>
              <a:p>
                <a:pPr marL="514350" indent="-514350" rtl="0" eaLnBrk="0"/>
                <a:r>
                  <a:rPr lang="en-US" sz="2800" b="1" dirty="0" smtClean="0"/>
                  <a:t>       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𝑫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ℝ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−{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ℝ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: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𝑸</m:t>
                    </m:r>
                    <m:d>
                      <m:d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</m:e>
                    </m:d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𝟎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}</m:t>
                    </m:r>
                  </m:oMath>
                </a14:m>
                <a:endParaRPr lang="en-US" sz="2800" b="1" dirty="0">
                  <a:solidFill>
                    <a:srgbClr val="FFFF00"/>
                  </a:solidFill>
                </a:endParaRPr>
              </a:p>
              <a:p>
                <a:pPr marL="514350" indent="-514350" algn="l" rtl="0" eaLnBrk="0"/>
                <a:r>
                  <a:rPr lang="en-US" sz="2800" b="1" dirty="0"/>
                  <a:t>                                      </a:t>
                </a:r>
              </a:p>
              <a:p>
                <a:pPr marL="514350" indent="-51435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Example: Find the domain of</a:t>
                </a:r>
              </a:p>
              <a:p>
                <a:pPr marL="514350" indent="-514350" rtl="0" eaLnBrk="0"/>
                <a:r>
                  <a:rPr lang="en-US" sz="4000" b="1" dirty="0" smtClean="0"/>
                  <a:t>   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4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40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  <m:sSup>
                          <m:sSupPr>
                            <m:ctrlPr>
                              <a:rPr lang="en-US" sz="4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𝟒</m:t>
                            </m:r>
                          </m:sup>
                        </m:sSup>
                        <m:r>
                          <a:rPr lang="en-US" sz="4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sz="4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4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4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4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4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4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endParaRPr lang="en-US" sz="4000" b="1" dirty="0"/>
              </a:p>
              <a:p>
                <a:pPr marL="514350" indent="-51435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</a:t>
                </a:r>
              </a:p>
              <a:p>
                <a:pPr marL="514350" indent="-514350" algn="l" rtl="0" eaLnBrk="0"/>
                <a:r>
                  <a:rPr lang="en-US" sz="2800" b="1" dirty="0"/>
                  <a:t>                       </a:t>
                </a:r>
                <a14:m>
                  <m:oMath xmlns:m="http://schemas.openxmlformats.org/officeDocument/2006/math">
                    <m:r>
                      <a:rPr lang="en-US" sz="3000" b="1" i="1">
                        <a:solidFill>
                          <a:srgbClr val="FFFF00"/>
                        </a:solidFill>
                        <a:latin typeface="Cambria Math"/>
                      </a:rPr>
                      <m:t>𝑫</m:t>
                    </m:r>
                    <m:r>
                      <a:rPr lang="en-US" sz="3000" b="1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sz="30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ℝ</m:t>
                    </m:r>
                    <m:r>
                      <a:rPr lang="en-US" sz="30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−</m:t>
                    </m:r>
                    <m:d>
                      <m:dPr>
                        <m:begChr m:val="{"/>
                        <m:endChr m:val="}"/>
                        <m:ctrlPr>
                          <a:rPr lang="en-US" sz="30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30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  <m:r>
                          <a:rPr lang="en-US" sz="30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∈</m:t>
                        </m:r>
                        <m:r>
                          <a:rPr lang="en-US" sz="30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ℝ</m:t>
                        </m:r>
                        <m:r>
                          <a:rPr lang="en-US" sz="30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:</m:t>
                        </m:r>
                        <m:sSup>
                          <m:sSupPr>
                            <m:ctrlPr>
                              <a:rPr lang="en-US" sz="3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30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30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en-US" sz="30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en-US" sz="30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e>
                    </m:d>
                    <m:r>
                      <a:rPr lang="en-US" sz="30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30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ℝ</m:t>
                    </m:r>
                    <m:r>
                      <a:rPr lang="en-US" sz="30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−{−</m:t>
                    </m:r>
                    <m:r>
                      <a:rPr lang="en-US" sz="30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𝟐</m:t>
                    </m:r>
                    <m:r>
                      <a:rPr lang="en-US" sz="30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,</m:t>
                    </m:r>
                    <m:r>
                      <a:rPr lang="en-US" sz="30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𝟐</m:t>
                    </m:r>
                    <m:r>
                      <a:rPr lang="en-US" sz="30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}</m:t>
                    </m:r>
                  </m:oMath>
                </a14:m>
                <a:r>
                  <a:rPr lang="en-US" sz="2800" b="1" dirty="0"/>
                  <a:t>              </a:t>
                </a: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  <a:blipFill rotWithShape="1">
                <a:blip r:embed="rId2"/>
                <a:stretch>
                  <a:fillRect l="-1267" t="-17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Picture12.jpg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854872" y="3573016"/>
            <a:ext cx="2109216" cy="202996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3515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496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Sequence 12: Essential Functions (Part 3)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052736"/>
                <a:ext cx="9036496" cy="5805264"/>
              </a:xfrm>
            </p:spPr>
            <p:txBody>
              <a:bodyPr/>
              <a:lstStyle/>
              <a:p>
                <a:pPr marL="514350" indent="-514350" algn="just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</a:t>
                </a:r>
                <a:r>
                  <a:rPr lang="en-US" dirty="0"/>
                  <a:t> Find the domain of</a:t>
                </a:r>
              </a:p>
              <a:p>
                <a:pPr marL="514350" indent="-514350" rtl="0" eaLnBrk="0"/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rgbClr val="FFFF00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40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40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4000" b="0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en-US" sz="40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func>
                          <m:funcPr>
                            <m:ctrlPr>
                              <a:rPr lang="en-US" sz="40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40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sz="40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func>
                      </m:den>
                    </m:f>
                  </m:oMath>
                </a14:m>
                <a:r>
                  <a:rPr lang="en-US" sz="4000" dirty="0">
                    <a:solidFill>
                      <a:srgbClr val="FFFF00"/>
                    </a:solidFill>
                  </a:rPr>
                  <a:t>  </a:t>
                </a:r>
                <a:r>
                  <a:rPr lang="en-US" sz="4000" dirty="0"/>
                  <a:t>               </a:t>
                </a:r>
              </a:p>
              <a:p>
                <a:pPr marL="514350" indent="-514350" algn="just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</a:t>
                </a:r>
                <a:r>
                  <a:rPr lang="en-US" dirty="0"/>
                  <a:t> The domain of f is</a:t>
                </a:r>
              </a:p>
              <a:p>
                <a:pPr marL="514350" indent="-514350" rtl="0" eaLnBrk="0"/>
                <a:r>
                  <a:rPr lang="en-US" b="1" dirty="0"/>
                  <a:t>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</a:rPr>
                      <m:t>𝑫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ℝ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−{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ℝ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:</m:t>
                    </m:r>
                    <m:r>
                      <a:rPr lang="en-US" sz="2800" i="1">
                        <a:solidFill>
                          <a:srgbClr val="FFFF00"/>
                        </a:solidFill>
                        <a:latin typeface="Cambria Math"/>
                      </a:rPr>
                      <m:t>1</m:t>
                    </m:r>
                    <m:r>
                      <a:rPr lang="en-US" sz="2800" i="1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func>
                      <m:funcPr>
                        <m:ctrlPr>
                          <a:rPr lang="en-US" sz="2800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rgbClr val="FFFF00"/>
                            </a:solidFill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sz="2800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𝑥</m:t>
                        </m:r>
                      </m:e>
                    </m:func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𝟎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}</m:t>
                    </m:r>
                  </m:oMath>
                </a14:m>
                <a:r>
                  <a:rPr lang="en-US" sz="2800" dirty="0"/>
                  <a:t> </a:t>
                </a:r>
                <a:r>
                  <a:rPr lang="en-US" dirty="0"/>
                  <a:t>                                        </a:t>
                </a:r>
                <a:endParaRPr lang="en-US" dirty="0" smtClean="0"/>
              </a:p>
              <a:p>
                <a:pPr marL="514350" indent="-514350" rtl="0" eaLnBrk="0"/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ℝ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−{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ℝ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:</m:t>
                    </m:r>
                    <m:func>
                      <m:funcPr>
                        <m:ctrlPr>
                          <a:rPr lang="en-US" sz="2800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rgbClr val="FFFF00"/>
                            </a:solidFill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sz="2800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𝑥</m:t>
                        </m:r>
                      </m:e>
                    </m:func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𝟏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}</m:t>
                    </m:r>
                    <m:r>
                      <m:rPr>
                        <m:nor/>
                      </m:rPr>
                      <a:rPr lang="en-US" sz="2800" dirty="0"/>
                      <m:t> </m:t>
                    </m:r>
                  </m:oMath>
                </a14:m>
                <a:r>
                  <a:rPr lang="en-US" dirty="0"/>
                  <a:t>                                    </a:t>
                </a:r>
              </a:p>
              <a:p>
                <a:pPr marL="514350" indent="-514350" rtl="0" eaLnBrk="0"/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ℝ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−{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𝟐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𝒏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} </m:t>
                    </m:r>
                    <m:r>
                      <a:rPr lang="en-US" sz="4800" i="1" dirty="0" smtClean="0">
                        <a:latin typeface="Cambria Math"/>
                      </a:rPr>
                      <m:t> </m:t>
                    </m:r>
                  </m:oMath>
                </a14:m>
                <a:r>
                  <a:rPr lang="en-US" sz="4800" dirty="0"/>
                  <a:t>                     </a:t>
                </a:r>
              </a:p>
              <a:p>
                <a:pPr marL="514350" indent="-514350" algn="just" rtl="0" eaLnBrk="0"/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052736"/>
                <a:ext cx="9036496" cy="5805264"/>
              </a:xfrm>
              <a:blipFill rotWithShape="1">
                <a:blip r:embed="rId2"/>
                <a:stretch>
                  <a:fillRect l="-1484" t="-13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Untitled-1.jpg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213770" y="2852936"/>
            <a:ext cx="3957614" cy="256145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1253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496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Sequence 12: Essential Functions (Part 3)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</p:spPr>
            <p:txBody>
              <a:bodyPr>
                <a:normAutofit/>
              </a:bodyPr>
              <a:lstStyle/>
              <a:p>
                <a:pPr marL="514350" indent="-514350" algn="l" rtl="0" eaLnBrk="0">
                  <a:buFont typeface="+mj-lt"/>
                  <a:buAutoNum type="arabicPeriod" startAt="6"/>
                </a:pPr>
                <a:r>
                  <a:rPr lang="en-US" sz="2800" b="1" dirty="0" smtClean="0">
                    <a:solidFill>
                      <a:srgbClr val="FFFF00"/>
                    </a:solidFill>
                  </a:rPr>
                  <a:t>Root Function: </a:t>
                </a:r>
                <a:r>
                  <a:rPr lang="en-US" sz="2800" b="1" dirty="0"/>
                  <a:t>For any integer  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/>
                      </a:rPr>
                      <m:t>𝒏</m:t>
                    </m:r>
                    <m:r>
                      <a:rPr lang="en-US" sz="2800" b="1" i="1" smtClean="0">
                        <a:latin typeface="Cambria Math"/>
                        <a:ea typeface="Cambria Math"/>
                      </a:rPr>
                      <m:t>≥</m:t>
                    </m:r>
                    <m:r>
                      <a:rPr lang="en-US" sz="2800" b="1" i="1" smtClean="0">
                        <a:latin typeface="Cambria Math"/>
                        <a:ea typeface="Cambria Math"/>
                      </a:rPr>
                      <m:t>𝟐</m:t>
                    </m:r>
                  </m:oMath>
                </a14:m>
                <a:r>
                  <a:rPr lang="en-US" sz="2800" b="1" dirty="0"/>
                  <a:t> ,</a:t>
                </a:r>
              </a:p>
              <a:p>
                <a:pPr marL="514350" indent="-514350" algn="l" rtl="0" eaLnBrk="0"/>
                <a:r>
                  <a:rPr lang="en-US" sz="2800" b="1" dirty="0"/>
                  <a:t>                   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𝒏</m:t>
                        </m:r>
                      </m:deg>
                      <m:e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𝒈</m:t>
                        </m:r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)</m:t>
                        </m:r>
                      </m:e>
                    </m:rad>
                  </m:oMath>
                </a14:m>
                <a:endParaRPr lang="en-US" sz="2800" b="1" dirty="0"/>
              </a:p>
              <a:p>
                <a:pPr marL="514350" indent="-514350" algn="l" rtl="0" eaLnBrk="0"/>
                <a:r>
                  <a:rPr lang="en-US" sz="2800" b="1" dirty="0"/>
                  <a:t>	is the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/>
                          </a:rPr>
                          <m:t>𝒏</m:t>
                        </m:r>
                      </m:e>
                      <m:sup>
                        <m:r>
                          <a:rPr lang="en-US" sz="2800" b="1" i="1" smtClean="0">
                            <a:latin typeface="Cambria Math"/>
                          </a:rPr>
                          <m:t>𝒕𝒉</m:t>
                        </m:r>
                      </m:sup>
                    </m:sSup>
                  </m:oMath>
                </a14:m>
                <a:r>
                  <a:rPr lang="en-US" sz="2800" b="1" dirty="0" smtClean="0"/>
                  <a:t> </a:t>
                </a:r>
                <a:r>
                  <a:rPr lang="en-US" sz="2800" b="1" dirty="0"/>
                  <a:t>root function of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/>
                      </a:rPr>
                      <m:t>𝒈</m:t>
                    </m:r>
                    <m:r>
                      <a:rPr lang="en-US" sz="2800" b="1" i="1" smtClean="0">
                        <a:latin typeface="Cambria Math"/>
                      </a:rPr>
                      <m:t>(</m:t>
                    </m:r>
                    <m:r>
                      <a:rPr lang="en-US" sz="2800" b="1" i="1" smtClean="0">
                        <a:latin typeface="Cambria Math"/>
                      </a:rPr>
                      <m:t>𝒙</m:t>
                    </m:r>
                    <m:r>
                      <a:rPr lang="en-US" sz="2800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sz="2800" b="1" dirty="0"/>
                  <a:t>.</a:t>
                </a:r>
              </a:p>
              <a:p>
                <a:pPr marL="514350" indent="-514350" algn="l" rtl="0" eaLnBrk="0">
                  <a:buFont typeface="Wingdings" panose="05000000000000000000" pitchFamily="2" charset="2"/>
                  <a:buChar char="q"/>
                </a:pPr>
                <a:r>
                  <a:rPr lang="en-US" sz="2800" b="1" dirty="0"/>
                  <a:t>The domain of the root function depends on the value of    if it is even or odd.</a:t>
                </a:r>
              </a:p>
              <a:p>
                <a:pPr marL="834390" lvl="1" indent="-514350" algn="l" rtl="0" eaLnBrk="0"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𝒏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odd: The domain </a:t>
                </a:r>
                <a:r>
                  <a:rPr lang="en-US" b="1" dirty="0" smtClean="0"/>
                  <a:t>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b="1" dirty="0" smtClean="0"/>
                  <a:t>in </a:t>
                </a:r>
                <a:r>
                  <a:rPr lang="en-US" b="1" dirty="0"/>
                  <a:t>this case is the same as the domain of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𝒈</m:t>
                    </m:r>
                    <m:r>
                      <a:rPr lang="en-US" b="1" i="1">
                        <a:latin typeface="Cambria Math"/>
                      </a:rPr>
                      <m:t>(</m:t>
                    </m:r>
                    <m:r>
                      <a:rPr lang="en-US" b="1" i="1">
                        <a:latin typeface="Cambria Math"/>
                      </a:rPr>
                      <m:t>𝒙</m:t>
                    </m:r>
                    <m:r>
                      <a:rPr lang="en-US" b="1" i="1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/>
                  <a:t>.</a:t>
                </a:r>
                <a:r>
                  <a:rPr lang="en-US" b="1" dirty="0" smtClean="0"/>
                  <a:t> </a:t>
                </a:r>
                <a:r>
                  <a:rPr lang="en-US" b="1" dirty="0"/>
                  <a:t>The range of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>
                            <a:latin typeface="Cambria Math"/>
                          </a:rPr>
                          <m:t>𝒙</m:t>
                        </m:r>
                      </m:e>
                    </m:d>
                  </m:oMath>
                </a14:m>
                <a:r>
                  <a:rPr lang="en-US" b="1" dirty="0"/>
                  <a:t> will be    .</a:t>
                </a:r>
              </a:p>
              <a:p>
                <a:pPr marL="834390" lvl="1" indent="-514350" algn="l" rtl="0" eaLnBrk="0"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𝒏</m:t>
                    </m:r>
                  </m:oMath>
                </a14:m>
                <a:r>
                  <a:rPr lang="en-US" b="1" dirty="0"/>
                  <a:t> </a:t>
                </a:r>
                <a:r>
                  <a:rPr lang="en-US" b="1" dirty="0" smtClean="0"/>
                  <a:t>is </a:t>
                </a:r>
                <a:r>
                  <a:rPr lang="en-US" b="1" dirty="0"/>
                  <a:t>even: In this case, the domain of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>
                        <a:latin typeface="Cambria Math"/>
                      </a:rPr>
                      <m:t> </m:t>
                    </m:r>
                  </m:oMath>
                </a14:m>
                <a:r>
                  <a:rPr lang="en-US" b="1" dirty="0" smtClean="0"/>
                  <a:t>is </a:t>
                </a:r>
                <a:r>
                  <a:rPr lang="en-US" b="1" dirty="0"/>
                  <a:t>the set</a:t>
                </a:r>
              </a:p>
              <a:p>
                <a:pPr marL="834390" lvl="1" indent="-514350" algn="l" rtl="0" eaLnBrk="0"/>
                <a14:m>
                  <m:oMath xmlns:m="http://schemas.openxmlformats.org/officeDocument/2006/math">
                    <m:r>
                      <a:rPr lang="en-US" sz="2000" b="1" i="1">
                        <a:solidFill>
                          <a:srgbClr val="FFFF00"/>
                        </a:solidFill>
                        <a:latin typeface="Cambria Math"/>
                      </a:rPr>
                      <m:t>𝑫</m:t>
                    </m:r>
                    <m:r>
                      <a:rPr lang="en-US" sz="2000" b="1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sz="20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ℝ</m:t>
                    </m:r>
                    <m:r>
                      <a:rPr lang="en-US" sz="20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−</m:t>
                    </m:r>
                    <m:d>
                      <m:dPr>
                        <m:begChr m:val="{"/>
                        <m:endChr m:val="}"/>
                        <m:ctrlPr>
                          <a:rPr lang="en-US" sz="20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  <m:r>
                          <a:rPr lang="en-US" sz="20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∈</m:t>
                        </m:r>
                        <m:r>
                          <a:rPr lang="en-US" sz="20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ℝ</m:t>
                        </m:r>
                        <m:r>
                          <a:rPr lang="en-US" sz="20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: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𝒈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𝒙</m:t>
                            </m:r>
                          </m:e>
                        </m:d>
                        <m:r>
                          <a:rPr lang="en-US" sz="2000" b="1" i="1" dirty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≥</m:t>
                        </m:r>
                        <m:r>
                          <a:rPr lang="en-US" sz="20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e>
                    </m:d>
                    <m:r>
                      <a:rPr lang="en-US" sz="20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∩</m:t>
                    </m:r>
                    <m:r>
                      <a:rPr lang="en-US" sz="20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{</m:t>
                    </m:r>
                    <m:r>
                      <a:rPr lang="en-US" sz="20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𝒈</m:t>
                    </m:r>
                    <m:d>
                      <m:dPr>
                        <m:ctrlP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</m:e>
                    </m:d>
                    <m:r>
                      <a:rPr lang="en-US" sz="20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𝒅𝒐𝒎𝒂𝒊𝒏</m:t>
                    </m:r>
                    <m:r>
                      <a:rPr lang="en-US" sz="20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} </m:t>
                    </m:r>
                  </m:oMath>
                </a14:m>
                <a:r>
                  <a:rPr lang="en-US" b="1" dirty="0"/>
                  <a:t>                                  </a:t>
                </a:r>
              </a:p>
              <a:p>
                <a:pPr marL="514350" indent="-514350" algn="l" rtl="0" eaLnBrk="0"/>
                <a:r>
                  <a:rPr lang="en-US" sz="2800" b="1" dirty="0"/>
                  <a:t>		The range of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/>
                      </a:rPr>
                      <m:t>𝒇</m:t>
                    </m:r>
                  </m:oMath>
                </a14:m>
                <a:r>
                  <a:rPr lang="en-US" sz="2800" b="1" dirty="0" smtClean="0"/>
                  <a:t> </a:t>
                </a:r>
                <a:r>
                  <a:rPr lang="en-US" sz="2800" b="1" dirty="0"/>
                  <a:t>is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/>
                      </a:rPr>
                      <m:t>[</m:t>
                    </m:r>
                    <m:r>
                      <a:rPr lang="en-US" sz="2800" b="1" i="1" smtClean="0">
                        <a:latin typeface="Cambria Math"/>
                      </a:rPr>
                      <m:t>𝟎</m:t>
                    </m:r>
                    <m:r>
                      <a:rPr lang="en-US" sz="2800" b="1" i="1" smtClean="0">
                        <a:latin typeface="Cambria Math"/>
                      </a:rPr>
                      <m:t>,∞)</m:t>
                    </m:r>
                  </m:oMath>
                </a14:m>
                <a:r>
                  <a:rPr lang="en-US" sz="2800" b="1" dirty="0"/>
                  <a:t> .</a:t>
                </a:r>
              </a:p>
              <a:p>
                <a:pPr algn="l"/>
                <a:endParaRPr lang="en-US" sz="2800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  <a:blipFill rotWithShape="1">
                <a:blip r:embed="rId2"/>
                <a:stretch>
                  <a:fillRect l="-1333" t="-1050" r="-1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8713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496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Sequence 12: Essential Functions (Part 3)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</p:spPr>
            <p:txBody>
              <a:bodyPr>
                <a:normAutofit fontScale="92500" lnSpcReduction="10000"/>
              </a:bodyPr>
              <a:lstStyle/>
              <a:p>
                <a:pPr marL="514350" indent="-51435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Find the domain of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𝟑</m:t>
                        </m:r>
                      </m:deg>
                      <m:e>
                        <m:sSup>
                          <m:sSup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𝟒</m:t>
                        </m:r>
                      </m:e>
                    </m:rad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marL="514350" indent="-51435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Since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odd root function, then</a:t>
                </a:r>
              </a:p>
              <a:p>
                <a:pPr marL="514350" indent="-514350" algn="l" rtl="0" eaLnBrk="0"/>
                <a:r>
                  <a:rPr lang="en-US" b="1" dirty="0"/>
                  <a:t>                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   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𝑫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𝒅𝒐𝒎𝒂𝒊𝒏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𝟒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ℝ</m:t>
                    </m:r>
                  </m:oMath>
                </a14:m>
                <a:r>
                  <a:rPr lang="en-US" b="1" dirty="0"/>
                  <a:t>                </a:t>
                </a:r>
              </a:p>
              <a:p>
                <a:pPr marL="514350" indent="-514350" algn="l" rtl="0" eaLnBrk="0"/>
                <a:endParaRPr lang="en-US" b="1" dirty="0"/>
              </a:p>
              <a:p>
                <a:pPr marL="514350" indent="-51435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Example: Find the domain </a:t>
                </a:r>
                <a:r>
                  <a:rPr lang="en-US" b="1" dirty="0" smtClean="0"/>
                  <a:t>of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𝟒</m:t>
                        </m:r>
                      </m:e>
                    </m:rad>
                  </m:oMath>
                </a14:m>
                <a:r>
                  <a:rPr lang="en-US" b="1" dirty="0" smtClean="0"/>
                  <a:t> .</a:t>
                </a:r>
                <a:endParaRPr lang="en-US" b="1" dirty="0"/>
              </a:p>
              <a:p>
                <a:pPr marL="514350" indent="-51435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Since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𝒇</m:t>
                    </m:r>
                    <m:r>
                      <a:rPr lang="en-US" b="1" i="1">
                        <a:latin typeface="Cambria Math"/>
                      </a:rPr>
                      <m:t> </m:t>
                    </m:r>
                  </m:oMath>
                </a14:m>
                <a:r>
                  <a:rPr lang="en-US" b="1" dirty="0" smtClean="0"/>
                  <a:t>is </a:t>
                </a:r>
                <a:r>
                  <a:rPr lang="en-US" b="1" dirty="0"/>
                  <a:t>even root function, then</a:t>
                </a:r>
              </a:p>
              <a:p>
                <a:pPr marL="514350" indent="-514350" algn="l" rtl="0" eaLnBrk="0"/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𝑫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∈</m:t>
                        </m:r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ℝ</m:t>
                        </m:r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:</m:t>
                        </m:r>
                        <m:sSup>
                          <m:sSupPr>
                            <m:ctrlP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𝟒</m:t>
                        </m:r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≥</m:t>
                        </m:r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e>
                    </m:d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∩{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𝒅𝒐𝒎𝒂𝒊𝒏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𝒐𝒇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 </m:t>
                    </m:r>
                    <m:sSup>
                      <m:sSup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𝟒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}</m:t>
                    </m:r>
                  </m:oMath>
                </a14:m>
                <a:r>
                  <a:rPr lang="en-US" b="1" dirty="0">
                    <a:solidFill>
                      <a:srgbClr val="FFFF00"/>
                    </a:solidFill>
                  </a:rPr>
                  <a:t>                                                    </a:t>
                </a:r>
              </a:p>
              <a:p>
                <a:pPr marL="514350" indent="-514350" algn="l" rtl="0" eaLnBrk="0"/>
                <a:r>
                  <a:rPr lang="en-US" b="1" dirty="0">
                    <a:solidFill>
                      <a:srgbClr val="FFFF00"/>
                    </a:solidFill>
                  </a:rPr>
                  <a:t>      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d>
                      <m:dPr>
                        <m:endChr m:val="]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∞,−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∪</m:t>
                    </m:r>
                    <m:d>
                      <m:dPr>
                        <m:begChr m:val="[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,∞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∩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ℝ</m:t>
                    </m:r>
                  </m:oMath>
                </a14:m>
                <a:endParaRPr lang="en-US" b="1" dirty="0" smtClean="0">
                  <a:solidFill>
                    <a:srgbClr val="FFFF00"/>
                  </a:solidFill>
                  <a:ea typeface="Cambria Math"/>
                </a:endParaRPr>
              </a:p>
              <a:p>
                <a:pPr marL="514350" indent="-514350" algn="l" rtl="0" eaLnBrk="0"/>
                <a:r>
                  <a:rPr lang="en-US" b="1" dirty="0">
                    <a:solidFill>
                      <a:srgbClr val="FFFF00"/>
                    </a:solidFill>
                  </a:rPr>
                  <a:t>       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d>
                      <m:dPr>
                        <m:endChr m:val="]"/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∞,−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e>
                    </m:d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∪</m:t>
                    </m:r>
                    <m:d>
                      <m:dPr>
                        <m:begChr m:val="["/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,∞</m:t>
                        </m:r>
                      </m:e>
                    </m:d>
                    <m:r>
                      <a:rPr lang="en-US" b="1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b="1" dirty="0"/>
                  <a:t>                    </a:t>
                </a:r>
              </a:p>
              <a:p>
                <a:pPr marL="514350" indent="-514350" algn="l" rtl="0" eaLnBrk="0"/>
                <a:r>
                  <a:rPr lang="en-US" b="1" dirty="0"/>
                  <a:t>                           </a:t>
                </a: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  <a:blipFill rotWithShape="1">
                <a:blip r:embed="rId2"/>
                <a:stretch>
                  <a:fillRect l="-1533" t="-945" b="-2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5498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Sequence 12: Essential Functions (Part 3)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</p:spPr>
            <p:txBody>
              <a:bodyPr>
                <a:normAutofit fontScale="77500" lnSpcReduction="20000"/>
              </a:bodyPr>
              <a:lstStyle/>
              <a:p>
                <a:pPr marL="514350" indent="-51435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Find the domain of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𝟗</m:t>
                            </m:r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e>
                        </m:rad>
                      </m:den>
                    </m:f>
                  </m:oMath>
                </a14:m>
                <a:r>
                  <a:rPr lang="en-US" sz="4400" b="1" dirty="0"/>
                  <a:t> </a:t>
                </a:r>
                <a:r>
                  <a:rPr lang="en-US" b="1" dirty="0"/>
                  <a:t>.</a:t>
                </a:r>
              </a:p>
              <a:p>
                <a:pPr marL="514350" indent="-51435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This function is rational and its denominator is even root. The root's domain is the dominant here. </a:t>
                </a:r>
                <a:r>
                  <a:rPr lang="en-US" b="1" dirty="0" smtClean="0"/>
                  <a:t> </a:t>
                </a:r>
                <a:r>
                  <a:rPr lang="en-US" b="1" dirty="0"/>
                  <a:t>The domain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</m:oMath>
                </a14:m>
                <a:r>
                  <a:rPr lang="en-US" b="1" dirty="0" smtClean="0"/>
                  <a:t> is</a:t>
                </a:r>
              </a:p>
              <a:p>
                <a:pPr algn="l" rtl="0" eaLnBrk="0"/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𝑫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𝒅𝒐𝒎𝒂𝒊𝒏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𝒐𝒇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𝟗</m:t>
                            </m:r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e>
                        </m:rad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−{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𝝐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ℝ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:</m:t>
                    </m:r>
                    <m:rad>
                      <m:radPr>
                        <m:degHide m:val="on"/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𝟗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b="1" dirty="0" smtClean="0">
                    <a:solidFill>
                      <a:srgbClr val="FFFF00"/>
                    </a:solidFill>
                  </a:rPr>
                  <a:t>=0}</a:t>
                </a:r>
                <a:endParaRPr lang="en-US" b="1" dirty="0">
                  <a:solidFill>
                    <a:srgbClr val="FFFF00"/>
                  </a:solidFill>
                </a:endParaRPr>
              </a:p>
              <a:p>
                <a:pPr marL="514350" indent="-514350" algn="just" rtl="0" eaLnBrk="0"/>
                <a:r>
                  <a:rPr lang="en-US" sz="3300" b="1" dirty="0" smtClean="0">
                    <a:solidFill>
                      <a:srgbClr val="FFFF00"/>
                    </a:solidFill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33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33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3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33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∈</m:t>
                        </m:r>
                        <m:r>
                          <a:rPr lang="en-US" sz="33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ℝ</m:t>
                        </m:r>
                        <m:r>
                          <a:rPr lang="en-US" sz="33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:</m:t>
                        </m:r>
                        <m:r>
                          <a:rPr lang="en-US" sz="33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𝟗</m:t>
                        </m:r>
                        <m:r>
                          <a:rPr lang="en-US" sz="33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sz="33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33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3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33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&gt;</m:t>
                        </m:r>
                        <m:r>
                          <a:rPr lang="en-US" sz="33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e>
                    </m:d>
                    <m:r>
                      <a:rPr lang="en-US" sz="33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∩</m:t>
                    </m:r>
                    <m:d>
                      <m:dPr>
                        <m:begChr m:val="{"/>
                        <m:endChr m:val="}"/>
                        <m:ctrlPr>
                          <a:rPr lang="en-US" sz="33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33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𝒅𝒐𝒎𝒂𝒊𝒏</m:t>
                        </m:r>
                        <m:r>
                          <a:rPr lang="en-US" sz="33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a:rPr lang="en-US" sz="33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𝒐𝒇</m:t>
                        </m:r>
                        <m:r>
                          <a:rPr lang="en-US" sz="33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a:rPr lang="en-US" sz="33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𝟗</m:t>
                        </m:r>
                        <m:r>
                          <a:rPr lang="en-US" sz="33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sz="33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33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3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3300" b="1" dirty="0">
                    <a:solidFill>
                      <a:srgbClr val="FFFF00"/>
                    </a:solidFill>
                  </a:rPr>
                  <a:t>  </a:t>
                </a:r>
                <a:r>
                  <a:rPr lang="en-US" sz="4000" b="1" dirty="0">
                    <a:solidFill>
                      <a:srgbClr val="FFFF00"/>
                    </a:solidFill>
                  </a:rPr>
                  <a:t>                                               </a:t>
                </a:r>
              </a:p>
              <a:p>
                <a:pPr marL="514350" indent="-514350" algn="l" rtl="0" eaLnBrk="0"/>
                <a:r>
                  <a:rPr lang="en-US" b="1" dirty="0">
                    <a:solidFill>
                      <a:srgbClr val="FFFF00"/>
                    </a:solidFill>
                  </a:rPr>
                  <a:t> 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    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={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ℝ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: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𝟗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}∩</m:t>
                    </m:r>
                  </m:oMath>
                </a14:m>
                <a:r>
                  <a:rPr lang="en-US" b="1" dirty="0">
                    <a:solidFill>
                      <a:srgbClr val="FFFF00"/>
                    </a:solidFill>
                  </a:rPr>
                  <a:t> </a:t>
                </a:r>
                <a:r>
                  <a:rPr lang="en-US" b="1" dirty="0">
                    <a:solidFill>
                      <a:srgbClr val="FFFF00"/>
                    </a:solidFill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ℝ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marL="514350" indent="-514350" algn="l" rtl="0" eaLnBrk="0"/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      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={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ℝ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:</m:t>
                    </m:r>
                    <m:d>
                      <m:dPr>
                        <m:begChr m:val="|"/>
                        <m:endChr m:val="|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</m:e>
                    </m:d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𝟑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}∩</m:t>
                    </m:r>
                  </m:oMath>
                </a14:m>
                <a:r>
                  <a:rPr lang="en-US" b="1" dirty="0">
                    <a:solidFill>
                      <a:srgbClr val="FFFF00"/>
                    </a:solidFill>
                  </a:rPr>
                  <a:t> </a:t>
                </a:r>
                <a:r>
                  <a:rPr lang="en-US" b="1" dirty="0">
                    <a:solidFill>
                      <a:srgbClr val="FFFF00"/>
                    </a:solidFill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ℝ</m:t>
                    </m:r>
                  </m:oMath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marL="514350" indent="-514350" algn="l" rtl="0" eaLnBrk="0"/>
                <a:r>
                  <a:rPr lang="en-US" b="1" dirty="0">
                    <a:solidFill>
                      <a:srgbClr val="FFFF00"/>
                    </a:solidFill>
                  </a:rPr>
                  <a:t> 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   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rgbClr val="FFFF00"/>
                        </a:solidFill>
                        <a:latin typeface="Cambria Math"/>
                      </a:rPr>
                      <m:t>  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=(−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𝟑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,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𝟑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)∩</m:t>
                    </m:r>
                  </m:oMath>
                </a14:m>
                <a:r>
                  <a:rPr lang="en-US" b="1" dirty="0">
                    <a:solidFill>
                      <a:srgbClr val="FFFF00"/>
                    </a:solidFill>
                  </a:rPr>
                  <a:t> </a:t>
                </a:r>
                <a:r>
                  <a:rPr lang="en-US" b="1" dirty="0">
                    <a:solidFill>
                      <a:srgbClr val="FFFF00"/>
                    </a:solidFill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ℝ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b="1" dirty="0">
                    <a:solidFill>
                      <a:srgbClr val="FFFF00"/>
                    </a:solidFill>
                  </a:rPr>
                  <a:t>                                                         </a:t>
                </a:r>
              </a:p>
              <a:p>
                <a:pPr marL="514350" indent="-514350" algn="l" rtl="0" eaLnBrk="0"/>
                <a:r>
                  <a:rPr lang="en-US" b="1" dirty="0">
                    <a:solidFill>
                      <a:srgbClr val="FFFF00"/>
                    </a:solidFill>
                  </a:rPr>
                  <a:t>   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   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=(−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𝟑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,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𝟑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) </m:t>
                    </m:r>
                  </m:oMath>
                </a14:m>
                <a:r>
                  <a:rPr lang="en-US" b="1" dirty="0"/>
                  <a:t>                             </a:t>
                </a:r>
              </a:p>
              <a:p>
                <a:pPr marL="514350" indent="-514350" algn="l" rtl="0" eaLnBrk="0"/>
                <a:r>
                  <a:rPr lang="en-US" b="1" dirty="0"/>
                  <a:t>                                </a:t>
                </a:r>
              </a:p>
              <a:p>
                <a:pPr marL="514350" indent="-514350" algn="l" rtl="0" eaLnBrk="0"/>
                <a:r>
                  <a:rPr lang="en-US" b="1" dirty="0"/>
                  <a:t>                  </a:t>
                </a:r>
              </a:p>
              <a:p>
                <a:pPr marL="514350" indent="-514350" algn="l" rtl="0" eaLnBrk="0"/>
                <a:r>
                  <a:rPr lang="en-US" b="1" dirty="0"/>
                  <a:t>             </a:t>
                </a: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  <a:blipFill rotWithShape="1">
                <a:blip r:embed="rId2"/>
                <a:stretch>
                  <a:fillRect l="-1067" t="-7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1910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Sequence 12: Essential Functions (Part 3)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</p:spPr>
            <p:txBody>
              <a:bodyPr>
                <a:normAutofit fontScale="55000" lnSpcReduction="20000"/>
              </a:bodyPr>
              <a:lstStyle/>
              <a:p>
                <a:pPr marL="514350" indent="-514350" algn="l" rtl="0" eaLnBrk="0">
                  <a:buFont typeface="Wingdings" panose="05000000000000000000" pitchFamily="2" charset="2"/>
                  <a:buChar char="q"/>
                </a:pPr>
                <a:r>
                  <a:rPr lang="en-US" sz="4500" b="1" dirty="0" smtClean="0"/>
                  <a:t>Example: Find the domain of </a:t>
                </a:r>
                <a14:m>
                  <m:oMath xmlns:m="http://schemas.openxmlformats.org/officeDocument/2006/math">
                    <m:r>
                      <a:rPr lang="en-US" sz="4500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sz="45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45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45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5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5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45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sz="45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sz="45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45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4500" b="1" dirty="0" smtClean="0"/>
                  <a:t>.</a:t>
                </a:r>
                <a:endParaRPr lang="en-US" sz="4500" b="1" dirty="0"/>
              </a:p>
              <a:p>
                <a:pPr marL="514350" indent="-514350" algn="l" rtl="0" eaLnBrk="0">
                  <a:buFont typeface="Wingdings" panose="05000000000000000000" pitchFamily="2" charset="2"/>
                  <a:buChar char="q"/>
                </a:pPr>
                <a:r>
                  <a:rPr lang="en-US" sz="4500" b="1" dirty="0"/>
                  <a:t>Solution: This example is quite different from the previous example. The function </a:t>
                </a:r>
                <a14:m>
                  <m:oMath xmlns:m="http://schemas.openxmlformats.org/officeDocument/2006/math">
                    <m:r>
                      <a:rPr lang="en-US" sz="4500" b="1" i="1" smtClean="0">
                        <a:latin typeface="Cambria Math"/>
                      </a:rPr>
                      <m:t>𝒇</m:t>
                    </m:r>
                  </m:oMath>
                </a14:m>
                <a:r>
                  <a:rPr lang="en-US" sz="4500" b="1" dirty="0" smtClean="0"/>
                  <a:t> </a:t>
                </a:r>
                <a:r>
                  <a:rPr lang="en-US" sz="4500" b="1" dirty="0"/>
                  <a:t>here is </a:t>
                </a:r>
                <a:r>
                  <a:rPr lang="en-US" sz="4500" b="1" dirty="0" smtClean="0"/>
                  <a:t>rational </a:t>
                </a:r>
                <a:r>
                  <a:rPr lang="en-US" sz="4500" b="1" dirty="0"/>
                  <a:t>but its denominator contains an even root. The root's domain is also the dominant here. So, the domain of </a:t>
                </a:r>
                <a14:m>
                  <m:oMath xmlns:m="http://schemas.openxmlformats.org/officeDocument/2006/math">
                    <m:r>
                      <a:rPr lang="en-US" sz="4500" b="1" i="1" smtClean="0">
                        <a:latin typeface="Cambria Math"/>
                      </a:rPr>
                      <m:t>𝒇</m:t>
                    </m:r>
                  </m:oMath>
                </a14:m>
                <a:r>
                  <a:rPr lang="en-US" sz="4500" b="1" dirty="0" smtClean="0"/>
                  <a:t> is</a:t>
                </a:r>
              </a:p>
              <a:p>
                <a:pPr algn="l" rtl="0" eaLnBrk="0"/>
                <a:endParaRPr lang="en-US" sz="4500" b="1" dirty="0"/>
              </a:p>
              <a:p>
                <a:pPr algn="l" rtl="0" eaLnBrk="0"/>
                <a:r>
                  <a:rPr lang="en-US" sz="4500" b="1" dirty="0" smtClean="0"/>
                  <a:t>  </a:t>
                </a:r>
                <a:r>
                  <a:rPr lang="en-US" sz="4500" b="1" dirty="0">
                    <a:solidFill>
                      <a:srgbClr val="FFFF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4500" b="1" i="1">
                        <a:solidFill>
                          <a:srgbClr val="FFFF00"/>
                        </a:solidFill>
                        <a:latin typeface="Cambria Math"/>
                      </a:rPr>
                      <m:t>𝑫</m:t>
                    </m:r>
                    <m:r>
                      <a:rPr lang="en-US" sz="4500" b="1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45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45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𝒅𝒐𝒎𝒂𝒊𝒏</m:t>
                        </m:r>
                        <m:r>
                          <a:rPr lang="en-US" sz="45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45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𝒐𝒇</m:t>
                        </m:r>
                        <m:rad>
                          <m:radPr>
                            <m:degHide m:val="on"/>
                            <m:ctrlPr>
                              <a:rPr lang="en-US" sz="45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45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</m:rad>
                        <m:r>
                          <a:rPr lang="en-US" sz="45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</m:e>
                    </m:d>
                    <m:r>
                      <a:rPr lang="en-US" sz="4500" b="1" i="1">
                        <a:solidFill>
                          <a:srgbClr val="FFFF00"/>
                        </a:solidFill>
                        <a:latin typeface="Cambria Math"/>
                      </a:rPr>
                      <m:t>−{</m:t>
                    </m:r>
                    <m:r>
                      <a:rPr lang="en-US" sz="4500" b="1" i="1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sz="45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𝝐</m:t>
                    </m:r>
                    <m:r>
                      <a:rPr lang="en-US" sz="45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ℝ</m:t>
                    </m:r>
                    <m:r>
                      <a:rPr lang="en-US" sz="45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:</m:t>
                    </m:r>
                    <m:r>
                      <a:rPr lang="en-US" sz="45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𝟏</m:t>
                    </m:r>
                    <m:r>
                      <a:rPr lang="en-US" sz="45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45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45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</m:e>
                    </m:rad>
                  </m:oMath>
                </a14:m>
                <a:r>
                  <a:rPr lang="en-US" sz="4500" b="1" dirty="0">
                    <a:solidFill>
                      <a:srgbClr val="FFFF00"/>
                    </a:solidFill>
                  </a:rPr>
                  <a:t>=0}</a:t>
                </a:r>
              </a:p>
              <a:p>
                <a:pPr marL="514350" indent="-514350" algn="just" rtl="0" eaLnBrk="0"/>
                <a:r>
                  <a:rPr lang="en-US" sz="4500" b="1" dirty="0">
                    <a:solidFill>
                      <a:srgbClr val="FFFF00"/>
                    </a:solidFill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4500" b="1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45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45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45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∈</m:t>
                        </m:r>
                        <m:r>
                          <a:rPr lang="en-US" sz="45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ℝ</m:t>
                        </m:r>
                        <m:r>
                          <a:rPr lang="en-US" sz="45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:</m:t>
                        </m:r>
                        <m:r>
                          <a:rPr lang="en-US" sz="45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  <m:r>
                          <a:rPr lang="en-US" sz="45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&gt;</m:t>
                        </m:r>
                        <m:r>
                          <a:rPr lang="en-US" sz="45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e>
                    </m:d>
                    <m:r>
                      <a:rPr lang="en-US" sz="45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∩</m:t>
                    </m:r>
                    <m:d>
                      <m:dPr>
                        <m:begChr m:val="{"/>
                        <m:endChr m:val="}"/>
                        <m:ctrlPr>
                          <a:rPr lang="en-US" sz="45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45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𝒅𝒐𝒎𝒂𝒊𝒏</m:t>
                        </m:r>
                        <m:r>
                          <a:rPr lang="en-US" sz="45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a:rPr lang="en-US" sz="45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𝒐𝒇</m:t>
                        </m:r>
                        <m:r>
                          <a:rPr lang="en-US" sz="45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a:rPr lang="en-US" sz="45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</m:e>
                    </m:d>
                    <m:r>
                      <a:rPr lang="en-US" sz="45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−{</m:t>
                    </m:r>
                    <m:r>
                      <a:rPr lang="en-US" sz="45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𝟏</m:t>
                    </m:r>
                    <m:r>
                      <a:rPr lang="en-US" sz="45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}</m:t>
                    </m:r>
                  </m:oMath>
                </a14:m>
                <a:r>
                  <a:rPr lang="en-US" sz="4500" b="1" dirty="0">
                    <a:solidFill>
                      <a:srgbClr val="FFFF00"/>
                    </a:solidFill>
                  </a:rPr>
                  <a:t>                                                 </a:t>
                </a:r>
                <a:endParaRPr lang="en-US" sz="4500" b="1" dirty="0" smtClean="0">
                  <a:solidFill>
                    <a:srgbClr val="FFFF00"/>
                  </a:solidFill>
                </a:endParaRPr>
              </a:p>
              <a:p>
                <a:pPr marL="514350" indent="-514350" algn="l" rtl="0" eaLnBrk="0"/>
                <a:r>
                  <a:rPr lang="en-US" sz="4500" b="1" dirty="0" smtClean="0">
                    <a:solidFill>
                      <a:srgbClr val="FFFF00"/>
                    </a:solidFill>
                  </a:rPr>
                  <a:t>      </a:t>
                </a:r>
                <a14:m>
                  <m:oMath xmlns:m="http://schemas.openxmlformats.org/officeDocument/2006/math">
                    <m:r>
                      <a:rPr lang="en-US" sz="4500" b="1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r>
                      <a:rPr lang="en-US" sz="4500" b="1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sz="4500" b="1" i="1" smtClean="0">
                        <a:solidFill>
                          <a:srgbClr val="FFFF00"/>
                        </a:solidFill>
                        <a:latin typeface="Cambria Math"/>
                      </a:rPr>
                      <m:t>[</m:t>
                    </m:r>
                    <m:r>
                      <a:rPr lang="en-US" sz="4500" b="1" i="1" smtClean="0">
                        <a:solidFill>
                          <a:srgbClr val="FFFF00"/>
                        </a:solidFill>
                        <a:latin typeface="Cambria Math"/>
                      </a:rPr>
                      <m:t>𝟎</m:t>
                    </m:r>
                    <m:r>
                      <a:rPr lang="en-US" sz="4500" b="1" i="1">
                        <a:solidFill>
                          <a:srgbClr val="FFFF00"/>
                        </a:solidFill>
                        <a:latin typeface="Cambria Math"/>
                      </a:rPr>
                      <m:t>,</m:t>
                    </m:r>
                    <m:r>
                      <a:rPr lang="en-US" sz="4500" b="1" i="1" dirty="0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∞</m:t>
                    </m:r>
                    <m:r>
                      <a:rPr lang="en-US" sz="4500" b="1" i="1">
                        <a:solidFill>
                          <a:srgbClr val="FFFF00"/>
                        </a:solidFill>
                        <a:latin typeface="Cambria Math"/>
                      </a:rPr>
                      <m:t>)∩</m:t>
                    </m:r>
                  </m:oMath>
                </a14:m>
                <a:r>
                  <a:rPr lang="en-US" sz="4500" b="1" dirty="0">
                    <a:solidFill>
                      <a:srgbClr val="FFFF00"/>
                    </a:solidFill>
                  </a:rPr>
                  <a:t> </a:t>
                </a:r>
                <a:r>
                  <a:rPr lang="en-US" sz="4500" b="1" dirty="0">
                    <a:solidFill>
                      <a:srgbClr val="FFFF00"/>
                    </a:solidFill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sz="45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ℝ</m:t>
                    </m:r>
                    <m:r>
                      <a:rPr lang="en-US" sz="45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 −{</m:t>
                    </m:r>
                    <m:r>
                      <a:rPr lang="en-US" sz="45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𝟏</m:t>
                    </m:r>
                    <m:r>
                      <a:rPr lang="en-US" sz="45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} </m:t>
                    </m:r>
                  </m:oMath>
                </a14:m>
                <a:r>
                  <a:rPr lang="en-US" sz="4500" b="1" dirty="0">
                    <a:solidFill>
                      <a:srgbClr val="FFFF00"/>
                    </a:solidFill>
                  </a:rPr>
                  <a:t> </a:t>
                </a:r>
                <a:endParaRPr lang="en-US" sz="4500" b="1" dirty="0" smtClean="0">
                  <a:solidFill>
                    <a:srgbClr val="FFFF00"/>
                  </a:solidFill>
                </a:endParaRPr>
              </a:p>
              <a:p>
                <a:pPr marL="514350" indent="-514350" algn="l" rtl="0" eaLnBrk="0"/>
                <a14:m>
                  <m:oMath xmlns:m="http://schemas.openxmlformats.org/officeDocument/2006/math">
                    <m:r>
                      <a:rPr lang="en-US" sz="4500" b="1" i="1" smtClean="0">
                        <a:solidFill>
                          <a:srgbClr val="FFFF00"/>
                        </a:solidFill>
                        <a:latin typeface="Cambria Math"/>
                      </a:rPr>
                      <m:t>       </m:t>
                    </m:r>
                    <m:r>
                      <a:rPr lang="en-US" sz="4500" b="1" i="1">
                        <a:solidFill>
                          <a:srgbClr val="FFFF00"/>
                        </a:solidFill>
                        <a:latin typeface="Cambria Math"/>
                      </a:rPr>
                      <m:t>=[</m:t>
                    </m:r>
                    <m:r>
                      <a:rPr lang="en-US" sz="4500" b="1" i="1">
                        <a:solidFill>
                          <a:srgbClr val="FFFF00"/>
                        </a:solidFill>
                        <a:latin typeface="Cambria Math"/>
                      </a:rPr>
                      <m:t>𝟎</m:t>
                    </m:r>
                    <m:r>
                      <a:rPr lang="en-US" sz="4500" b="1" i="1">
                        <a:solidFill>
                          <a:srgbClr val="FFFF00"/>
                        </a:solidFill>
                        <a:latin typeface="Cambria Math"/>
                      </a:rPr>
                      <m:t>,∞) </m:t>
                    </m:r>
                    <m:r>
                      <a:rPr lang="en-US" sz="45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−{</m:t>
                    </m:r>
                    <m:r>
                      <a:rPr lang="en-US" sz="45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𝟏</m:t>
                    </m:r>
                    <m:r>
                      <a:rPr lang="en-US" sz="45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} </m:t>
                    </m:r>
                  </m:oMath>
                </a14:m>
                <a:r>
                  <a:rPr lang="en-US" sz="4500" b="1" dirty="0">
                    <a:solidFill>
                      <a:srgbClr val="FFFF00"/>
                    </a:solidFill>
                  </a:rPr>
                  <a:t>                                                        </a:t>
                </a:r>
              </a:p>
              <a:p>
                <a:pPr marL="514350" indent="-514350" algn="l" rtl="0" eaLnBrk="0"/>
                <a:r>
                  <a:rPr lang="en-US" sz="4500" b="1" dirty="0">
                    <a:solidFill>
                      <a:srgbClr val="FFFF00"/>
                    </a:solidFill>
                  </a:rPr>
                  <a:t>       </a:t>
                </a:r>
                <a14:m>
                  <m:oMath xmlns:m="http://schemas.openxmlformats.org/officeDocument/2006/math">
                    <m:r>
                      <a:rPr lang="en-US" sz="4500" b="1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sz="4500" b="1" i="1" smtClean="0">
                        <a:solidFill>
                          <a:srgbClr val="FFFF00"/>
                        </a:solidFill>
                        <a:latin typeface="Cambria Math"/>
                      </a:rPr>
                      <m:t>[</m:t>
                    </m:r>
                    <m:r>
                      <a:rPr lang="en-US" sz="4500" b="1" i="1" smtClean="0">
                        <a:solidFill>
                          <a:srgbClr val="FFFF00"/>
                        </a:solidFill>
                        <a:latin typeface="Cambria Math"/>
                      </a:rPr>
                      <m:t>𝟎</m:t>
                    </m:r>
                    <m:r>
                      <a:rPr lang="en-US" sz="4500" b="1" i="1" smtClean="0">
                        <a:solidFill>
                          <a:srgbClr val="FFFF00"/>
                        </a:solidFill>
                        <a:latin typeface="Cambria Math"/>
                      </a:rPr>
                      <m:t>,</m:t>
                    </m:r>
                    <m:r>
                      <a:rPr lang="en-US" sz="4500" b="1" i="1" smtClean="0">
                        <a:solidFill>
                          <a:srgbClr val="FFFF00"/>
                        </a:solidFill>
                        <a:latin typeface="Cambria Math"/>
                      </a:rPr>
                      <m:t>𝟏</m:t>
                    </m:r>
                    <m:r>
                      <a:rPr lang="en-US" sz="4500" b="1" i="1" smtClean="0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  <m:r>
                      <a:rPr lang="en-US" sz="45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∪(</m:t>
                    </m:r>
                    <m:r>
                      <a:rPr lang="en-US" sz="45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𝟏</m:t>
                    </m:r>
                    <m:r>
                      <a:rPr lang="en-US" sz="45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,∞)</m:t>
                    </m:r>
                  </m:oMath>
                </a14:m>
                <a:r>
                  <a:rPr lang="en-US" sz="4500" b="1" dirty="0" smtClean="0"/>
                  <a:t>                                                            </a:t>
                </a:r>
              </a:p>
              <a:p>
                <a:pPr marL="514350" indent="-514350" algn="l" rtl="0" eaLnBrk="0"/>
                <a:r>
                  <a:rPr lang="en-US" sz="4500" b="1" dirty="0"/>
                  <a:t>                                            </a:t>
                </a:r>
                <a:r>
                  <a:rPr lang="en-US" sz="4000" b="1" dirty="0"/>
                  <a:t>    </a:t>
                </a:r>
                <a:r>
                  <a:rPr lang="en-US" b="1" dirty="0"/>
                  <a:t>       </a:t>
                </a:r>
              </a:p>
              <a:p>
                <a:pPr marL="514350" indent="-514350" algn="l" rtl="0" eaLnBrk="0"/>
                <a:r>
                  <a:rPr lang="en-US" b="1" dirty="0"/>
                  <a:t>                         </a:t>
                </a:r>
              </a:p>
              <a:p>
                <a:pPr marL="514350" indent="-514350" algn="l" rtl="0" eaLnBrk="0"/>
                <a:r>
                  <a:rPr lang="en-US" b="1" dirty="0"/>
                  <a:t>                    </a:t>
                </a:r>
              </a:p>
              <a:p>
                <a:pPr marL="514350" indent="-514350" algn="l" rtl="0" eaLnBrk="0"/>
                <a:r>
                  <a:rPr lang="en-US" b="1" dirty="0"/>
                  <a:t>                      </a:t>
                </a: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  <a:blipFill rotWithShape="1">
                <a:blip r:embed="rId2"/>
                <a:stretch>
                  <a:fillRect l="-1067" t="-7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7772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28" y="0"/>
            <a:ext cx="9119672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Sequence 12: Essential Functions (Part 3)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980728"/>
                <a:ext cx="9144000" cy="5877272"/>
              </a:xfrm>
            </p:spPr>
            <p:txBody>
              <a:bodyPr/>
              <a:lstStyle/>
              <a:p>
                <a:pPr marL="514350" indent="-514350" algn="l" rtl="0" eaLnBrk="0">
                  <a:buFont typeface="Wingdings" panose="05000000000000000000" pitchFamily="2" charset="2"/>
                  <a:buChar char="q"/>
                </a:pPr>
                <a:r>
                  <a:rPr lang="en-US" sz="2700" b="1" dirty="0" smtClean="0"/>
                  <a:t>Example: Find the domain of </a:t>
                </a:r>
                <a14:m>
                  <m:oMath xmlns:m="http://schemas.openxmlformats.org/officeDocument/2006/math">
                    <m:r>
                      <a:rPr lang="en-US" sz="2700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sz="27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7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27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7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func>
                          <m:funcPr>
                            <m:ctrlPr>
                              <a:rPr lang="en-US" sz="27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7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sz="27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</m:func>
                      </m:e>
                    </m:rad>
                  </m:oMath>
                </a14:m>
                <a:r>
                  <a:rPr lang="en-US" sz="2700" b="1" dirty="0" smtClean="0"/>
                  <a:t>.</a:t>
                </a:r>
                <a:endParaRPr lang="en-US" sz="2700" b="1" dirty="0"/>
              </a:p>
              <a:p>
                <a:pPr marL="514350" indent="-514350" algn="l" rtl="0" eaLnBrk="0">
                  <a:buFont typeface="Wingdings" panose="05000000000000000000" pitchFamily="2" charset="2"/>
                  <a:buChar char="q"/>
                </a:pPr>
                <a:r>
                  <a:rPr lang="en-US" sz="2700" b="1" dirty="0"/>
                  <a:t>Solution: The domain of </a:t>
                </a:r>
                <a14:m>
                  <m:oMath xmlns:m="http://schemas.openxmlformats.org/officeDocument/2006/math">
                    <m:r>
                      <a:rPr lang="en-US" sz="2700" b="1" i="1" smtClean="0">
                        <a:latin typeface="Cambria Math"/>
                      </a:rPr>
                      <m:t>𝒇</m:t>
                    </m:r>
                  </m:oMath>
                </a14:m>
                <a:r>
                  <a:rPr lang="en-US" sz="2700" b="1" dirty="0" smtClean="0"/>
                  <a:t> </a:t>
                </a:r>
                <a:r>
                  <a:rPr lang="en-US" sz="2700" b="1" dirty="0"/>
                  <a:t>will be</a:t>
                </a:r>
              </a:p>
              <a:p>
                <a:pPr marL="514350" indent="-514350" algn="l" rtl="0" eaLnBrk="0"/>
                <a:r>
                  <a:rPr lang="en-US" sz="2700" b="1" dirty="0"/>
                  <a:t>  </a:t>
                </a:r>
                <a14:m>
                  <m:oMath xmlns:m="http://schemas.openxmlformats.org/officeDocument/2006/math">
                    <m:r>
                      <a:rPr lang="en-US" sz="2700" b="1" i="1" smtClean="0">
                        <a:solidFill>
                          <a:srgbClr val="FFFF00"/>
                        </a:solidFill>
                        <a:latin typeface="Cambria Math"/>
                      </a:rPr>
                      <m:t>{</m:t>
                    </m:r>
                    <m:r>
                      <a:rPr lang="en-US" sz="2700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sz="27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sz="27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ℝ</m:t>
                    </m:r>
                    <m:r>
                      <a:rPr lang="en-US" sz="27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:</m:t>
                    </m:r>
                    <m:func>
                      <m:funcPr>
                        <m:ctrlPr>
                          <a:rPr lang="en-US" sz="27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700" b="0" i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sin</m:t>
                        </m:r>
                      </m:fName>
                      <m:e>
                        <m:r>
                          <a:rPr lang="en-US" sz="27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  <m:r>
                          <a:rPr lang="en-US" sz="27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≥</m:t>
                        </m:r>
                        <m:r>
                          <a:rPr lang="en-US" sz="27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  <m:r>
                          <a:rPr lang="en-US" sz="27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}∩{</m:t>
                        </m:r>
                        <m:r>
                          <a:rPr lang="en-US" sz="27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𝒅𝒐𝒎𝒂𝒊𝒏</m:t>
                        </m:r>
                        <m:r>
                          <a:rPr lang="en-US" sz="27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7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7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sz="27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𝒙</m:t>
                            </m:r>
                          </m:e>
                        </m:func>
                      </m:e>
                    </m:func>
                    <m:r>
                      <a:rPr lang="en-US" sz="27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}</m:t>
                    </m:r>
                  </m:oMath>
                </a14:m>
                <a:r>
                  <a:rPr lang="en-US" sz="2700" b="1" dirty="0">
                    <a:solidFill>
                      <a:srgbClr val="FFFF00"/>
                    </a:solidFill>
                  </a:rPr>
                  <a:t> </a:t>
                </a:r>
                <a:r>
                  <a:rPr lang="en-US" sz="2700" b="1" dirty="0"/>
                  <a:t>                                          </a:t>
                </a:r>
              </a:p>
              <a:p>
                <a:pPr marL="834390" lvl="1" indent="-514350" algn="l" rtl="0" eaLnBrk="0">
                  <a:buFont typeface="Wingdings" panose="05000000000000000000" pitchFamily="2" charset="2"/>
                  <a:buChar char="§"/>
                </a:pPr>
                <a:r>
                  <a:rPr lang="en-US" sz="2400" b="1" dirty="0"/>
                  <a:t>Note that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</a:rPr>
                      <m:t>𝒔𝒊𝒏𝒙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≥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𝟎</m:t>
                    </m:r>
                  </m:oMath>
                </a14:m>
                <a:r>
                  <a:rPr lang="en-US" sz="2400" b="1" dirty="0"/>
                  <a:t> in quadrants I and II, when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</a:rPr>
                      <m:t>𝒙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∈[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𝟎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,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r>
                  <a:rPr lang="en-US" sz="2400" b="1" dirty="0" smtClean="0"/>
                  <a:t> </a:t>
                </a:r>
                <a:r>
                  <a:rPr lang="en-US" sz="2400" b="1" dirty="0"/>
                  <a:t>.</a:t>
                </a:r>
              </a:p>
              <a:p>
                <a:pPr marL="834390" lvl="1" indent="-514350" algn="l" rtl="0" eaLnBrk="0">
                  <a:buFont typeface="Wingdings" panose="05000000000000000000" pitchFamily="2" charset="2"/>
                  <a:buChar char="§"/>
                </a:pPr>
                <a:r>
                  <a:rPr lang="en-US" sz="2400" b="1" dirty="0"/>
                  <a:t>Since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/>
                      </a:rPr>
                      <m:t>𝒔𝒊𝒏𝒙</m:t>
                    </m:r>
                  </m:oMath>
                </a14:m>
                <a:r>
                  <a:rPr lang="en-US" sz="2400" b="1" dirty="0" smtClean="0"/>
                  <a:t> </a:t>
                </a:r>
                <a:r>
                  <a:rPr lang="en-US" sz="2400" b="1" dirty="0"/>
                  <a:t>is periodic with period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</a:rPr>
                      <m:t>𝟐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𝝅</m:t>
                    </m:r>
                  </m:oMath>
                </a14:m>
                <a:r>
                  <a:rPr lang="en-US" sz="2400" b="1" dirty="0"/>
                  <a:t> , then it is greater than or equals to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</a:rPr>
                      <m:t>𝟎</m:t>
                    </m:r>
                  </m:oMath>
                </a14:m>
                <a:r>
                  <a:rPr lang="en-US" sz="2400" b="1" dirty="0" smtClean="0"/>
                  <a:t> </a:t>
                </a:r>
                <a:r>
                  <a:rPr lang="en-US" sz="2400" b="1" dirty="0"/>
                  <a:t>when</a:t>
                </a:r>
              </a:p>
              <a:p>
                <a:pPr marL="834390" lvl="1" indent="-514350" algn="l" rtl="0" eaLnBrk="0"/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</a:rPr>
                      <m:t>𝒙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∈[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𝟎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+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𝟐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𝒏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,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+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𝟐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𝒏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r>
                  <a:rPr lang="en-US" sz="2400" b="1" dirty="0"/>
                  <a:t> where  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</a:rPr>
                      <m:t>𝒏</m:t>
                    </m:r>
                    <m:r>
                      <a:rPr lang="en-US" sz="2400" b="1" i="1" smtClean="0">
                        <a:latin typeface="Cambria Math"/>
                      </a:rPr>
                      <m:t>=</m:t>
                    </m:r>
                    <m:r>
                      <a:rPr lang="en-US" sz="2400" b="1" i="1" smtClean="0">
                        <a:latin typeface="Cambria Math"/>
                      </a:rPr>
                      <m:t>𝟎</m:t>
                    </m:r>
                    <m:r>
                      <a:rPr lang="en-US" sz="2400" b="1" i="1" smtClean="0">
                        <a:latin typeface="Cambria Math"/>
                      </a:rPr>
                      <m:t>,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±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𝟏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,±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𝟐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,±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𝟑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,…</m:t>
                    </m:r>
                  </m:oMath>
                </a14:m>
                <a:r>
                  <a:rPr lang="en-US" sz="2400" b="1" dirty="0"/>
                  <a:t> . </a:t>
                </a:r>
              </a:p>
              <a:p>
                <a:pPr marL="834390" lvl="1" indent="-514350" algn="l" rtl="0" eaLnBrk="0">
                  <a:buFont typeface="Wingdings" panose="05000000000000000000" pitchFamily="2" charset="2"/>
                  <a:buChar char="§"/>
                </a:pPr>
                <a:r>
                  <a:rPr lang="en-US" sz="2400" b="1" dirty="0"/>
                  <a:t>Hence, the domain of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</a:rPr>
                      <m:t>𝒇</m:t>
                    </m:r>
                  </m:oMath>
                </a14:m>
                <a:r>
                  <a:rPr lang="en-US" sz="2400" b="1" dirty="0" smtClean="0"/>
                  <a:t> is</a:t>
                </a:r>
              </a:p>
              <a:p>
                <a:pPr marL="320040" lvl="1"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𝑫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=[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𝒏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𝒏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]∩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ℝ</m:t>
                      </m:r>
                    </m:oMath>
                  </m:oMathPara>
                </a14:m>
                <a:endParaRPr lang="en-US" sz="2400" b="1" dirty="0" smtClean="0">
                  <a:solidFill>
                    <a:srgbClr val="FFFF00"/>
                  </a:solidFill>
                </a:endParaRPr>
              </a:p>
              <a:p>
                <a:pPr marL="320040" lvl="1"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</a:rPr>
                        <m:t>=[</m:t>
                      </m:r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</a:rPr>
                        <m:t>𝒏</m:t>
                      </m:r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𝒏</m:t>
                      </m:r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rgbClr val="FFFF00"/>
                  </a:solidFill>
                </a:endParaRPr>
              </a:p>
              <a:p>
                <a:pPr marL="834390" lvl="1" indent="-514350" algn="l" rtl="0" eaLnBrk="0"/>
                <a:r>
                  <a:rPr lang="en-US" sz="2400" b="1" dirty="0">
                    <a:solidFill>
                      <a:srgbClr val="FFFF00"/>
                    </a:solidFill>
                  </a:rPr>
                  <a:t>                                     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FFFF00"/>
                        </a:solidFill>
                        <a:latin typeface="Cambria Math"/>
                      </a:rPr>
                      <m:t>=[</m:t>
                    </m:r>
                    <m:r>
                      <a:rPr lang="en-US" sz="2400" b="1" i="1">
                        <a:solidFill>
                          <a:srgbClr val="FFFF00"/>
                        </a:solidFill>
                        <a:latin typeface="Cambria Math"/>
                      </a:rPr>
                      <m:t>𝟐</m:t>
                    </m:r>
                    <m:r>
                      <a:rPr lang="en-US" sz="2400" b="1" i="1">
                        <a:solidFill>
                          <a:srgbClr val="FFFF00"/>
                        </a:solidFill>
                        <a:latin typeface="Cambria Math"/>
                      </a:rPr>
                      <m:t>𝒏</m:t>
                    </m:r>
                    <m:r>
                      <a:rPr lang="en-US" sz="24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sz="24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,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(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𝟏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𝟐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𝒏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)</m:t>
                    </m:r>
                    <m:r>
                      <a:rPr lang="en-US" sz="24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sz="24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endParaRPr lang="en-US" sz="2400" b="1" dirty="0">
                  <a:solidFill>
                    <a:srgbClr val="FFFF00"/>
                  </a:solidFill>
                </a:endParaRPr>
              </a:p>
              <a:p>
                <a:pPr marL="834390" lvl="1" indent="-514350" algn="l" rtl="0" eaLnBrk="0"/>
                <a:r>
                  <a:rPr lang="en-US" sz="2400" b="1" dirty="0">
                    <a:solidFill>
                      <a:srgbClr val="FFFF00"/>
                    </a:solidFill>
                  </a:rPr>
                  <a:t>                           </a:t>
                </a:r>
              </a:p>
              <a:p>
                <a:pPr marL="834390" lvl="1" indent="-514350" algn="l" rtl="0" eaLnBrk="0"/>
                <a:r>
                  <a:rPr lang="en-US" sz="2400" b="1" dirty="0"/>
                  <a:t>                         </a:t>
                </a: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980728"/>
                <a:ext cx="9144000" cy="5877272"/>
              </a:xfrm>
              <a:blipFill rotWithShape="1">
                <a:blip r:embed="rId2"/>
                <a:stretch>
                  <a:fillRect l="-1200" t="-207" r="-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3290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96752"/>
            <a:ext cx="9036496" cy="1143000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Thank you for your Attention </a:t>
            </a:r>
            <a:r>
              <a:rPr lang="ar-JO" sz="5400" b="1" dirty="0">
                <a:solidFill>
                  <a:schemeClr val="bg1"/>
                </a:solidFill>
              </a:rPr>
              <a:t> </a:t>
            </a:r>
            <a:r>
              <a:rPr lang="ar-SA" sz="5400" b="1" dirty="0">
                <a:solidFill>
                  <a:schemeClr val="bg1"/>
                </a:solidFill>
              </a:rPr>
              <a:t/>
            </a:r>
            <a:br>
              <a:rPr lang="ar-SA" sz="5400" b="1" dirty="0">
                <a:solidFill>
                  <a:schemeClr val="bg1"/>
                </a:solidFill>
              </a:rPr>
            </a:br>
            <a:endParaRPr lang="en-US" sz="54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874169"/>
            <a:ext cx="340360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7678081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177</Words>
  <Application>Microsoft Office PowerPoint</Application>
  <PresentationFormat>On-screen Show (4:3)</PresentationFormat>
  <Paragraphs>79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سمة Office</vt:lpstr>
      <vt:lpstr>Session Two Functions</vt:lpstr>
      <vt:lpstr>  Sequence 12: Essential Functions (Part 3)  </vt:lpstr>
      <vt:lpstr>  Sequence 12: Essential Functions (Part 3)  </vt:lpstr>
      <vt:lpstr>  Sequence 12: Essential Functions (Part 3)  </vt:lpstr>
      <vt:lpstr>  Sequence 12: Essential Functions (Part 3)  </vt:lpstr>
      <vt:lpstr>  Sequence 12: Essential Functions (Part 3)  </vt:lpstr>
      <vt:lpstr>  Sequence 12: Essential Functions (Part 3)  </vt:lpstr>
      <vt:lpstr>  Sequence 12: Essential Functions (Part 3)  </vt:lpstr>
      <vt:lpstr>Thank you for your Attention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Two Functions</dc:title>
  <dc:creator>LAB-827</dc:creator>
  <cp:lastModifiedBy>LAB-827</cp:lastModifiedBy>
  <cp:revision>14</cp:revision>
  <dcterms:created xsi:type="dcterms:W3CDTF">2016-03-30T07:23:04Z</dcterms:created>
  <dcterms:modified xsi:type="dcterms:W3CDTF">2016-04-12T05:36:39Z</dcterms:modified>
</cp:coreProperties>
</file>