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05/07/1437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05/07/1437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05/07/1437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276872"/>
            <a:ext cx="7988424" cy="2664296"/>
          </a:xfrm>
        </p:spPr>
        <p:txBody>
          <a:bodyPr>
            <a:normAutofit/>
          </a:bodyPr>
          <a:lstStyle/>
          <a:p>
            <a:r>
              <a:rPr lang="en-US" sz="6600" b="1" dirty="0">
                <a:solidFill>
                  <a:srgbClr val="FF0000"/>
                </a:solidFill>
              </a:rPr>
              <a:t>Session Two</a:t>
            </a:r>
            <a:br>
              <a:rPr lang="en-US" sz="6600" b="1" dirty="0">
                <a:solidFill>
                  <a:srgbClr val="FF0000"/>
                </a:solidFill>
              </a:rPr>
            </a:br>
            <a:r>
              <a:rPr lang="en-US" sz="6600" b="1" dirty="0">
                <a:solidFill>
                  <a:srgbClr val="FF0000"/>
                </a:solidFill>
              </a:rPr>
              <a:t>Functions</a:t>
            </a:r>
          </a:p>
        </p:txBody>
      </p:sp>
      <p:sp>
        <p:nvSpPr>
          <p:cNvPr id="3" name="Subtitle 2"/>
          <p:cNvSpPr>
            <a:spLocks noGrp="1"/>
          </p:cNvSpPr>
          <p:nvPr>
            <p:ph type="subTitle" idx="1"/>
          </p:nvPr>
        </p:nvSpPr>
        <p:spPr/>
        <p:txBody>
          <a:bodyPr>
            <a:noAutofit/>
          </a:bodyPr>
          <a:lstStyle/>
          <a:p>
            <a:endParaRPr lang="en-US" sz="4400" dirty="0" smtClean="0">
              <a:solidFill>
                <a:srgbClr val="FFFF00"/>
              </a:solidFill>
            </a:endParaRPr>
          </a:p>
          <a:p>
            <a:r>
              <a:rPr lang="en-US" sz="4400" dirty="0">
                <a:solidFill>
                  <a:srgbClr val="FFFF00"/>
                </a:solidFill>
              </a:rPr>
              <a:t>Sequence 13: Combinations of Functions (Part 1)</a:t>
            </a:r>
            <a:endParaRPr lang="ar-JO" sz="4400" dirty="0">
              <a:solidFill>
                <a:srgbClr val="FFFF00"/>
              </a:solidFill>
            </a:endParaRPr>
          </a:p>
          <a:p>
            <a:endParaRPr lang="en-US" sz="4400"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1144" y="116632"/>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8950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6632"/>
            <a:ext cx="9144000" cy="1470025"/>
          </a:xfrm>
        </p:spPr>
        <p:txBody>
          <a:bodyPr>
            <a:normAutofit fontScale="90000"/>
          </a:bodyPr>
          <a:lstStyle/>
          <a:p>
            <a:r>
              <a:rPr lang="en-US" dirty="0">
                <a:solidFill>
                  <a:srgbClr val="FF0000"/>
                </a:solidFill>
              </a:rPr>
              <a:t/>
            </a:r>
            <a:br>
              <a:rPr lang="en-US" dirty="0">
                <a:solidFill>
                  <a:srgbClr val="FF0000"/>
                </a:solidFill>
              </a:rPr>
            </a:br>
            <a:r>
              <a:rPr lang="en-US" dirty="0">
                <a:solidFill>
                  <a:srgbClr val="FF0000"/>
                </a:solidFill>
              </a:rPr>
              <a:t>Sequence 13: Combinations of Functions (Part 1)</a:t>
            </a:r>
            <a:r>
              <a:rPr lang="ar-JO" dirty="0">
                <a:solidFill>
                  <a:srgbClr val="FF0000"/>
                </a:solidFill>
              </a:rPr>
              <a:t/>
            </a:r>
            <a:br>
              <a:rPr lang="ar-JO" dirty="0">
                <a:solidFill>
                  <a:srgbClr val="FF0000"/>
                </a:solidFill>
              </a:rPr>
            </a:br>
            <a:r>
              <a:rPr lang="en-US" dirty="0">
                <a:solidFill>
                  <a:srgbClr val="FF0000"/>
                </a:solidFill>
              </a:rPr>
              <a:t/>
            </a:r>
            <a:br>
              <a:rPr lang="en-US" dirty="0">
                <a:solidFill>
                  <a:srgbClr val="FF0000"/>
                </a:solidFill>
              </a:rPr>
            </a:br>
            <a:endParaRPr lang="en-US" dirty="0">
              <a:solidFill>
                <a:srgbClr val="FF0000"/>
              </a:solidFill>
            </a:endParaRP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733256"/>
              </a:xfrm>
            </p:spPr>
            <p:txBody>
              <a:bodyPr/>
              <a:lstStyle/>
              <a:p>
                <a:pPr marL="514350" indent="-514350" algn="l" rtl="0" eaLnBrk="0">
                  <a:buFont typeface="Wingdings" panose="05000000000000000000" pitchFamily="2" charset="2"/>
                  <a:buChar char="q"/>
                </a:pPr>
                <a:r>
                  <a:rPr lang="en-US" b="1" dirty="0" smtClean="0"/>
                  <a:t>Just as two real numbers can be combined by the operations of addition, subtraction, multiplication, and division to form other real numbers, two functions can be combined to create new functions.</a:t>
                </a:r>
              </a:p>
              <a:p>
                <a:pPr marL="514350" indent="-514350" algn="l" rtl="0" eaLnBrk="0"/>
                <a:endParaRPr lang="en-US" b="1" dirty="0"/>
              </a:p>
              <a:p>
                <a:pPr marL="514350" indent="-514350" algn="l" rtl="0" eaLnBrk="0">
                  <a:buFont typeface="Wingdings" panose="05000000000000000000" pitchFamily="2" charset="2"/>
                  <a:buChar char="q"/>
                </a:pPr>
                <a:r>
                  <a:rPr lang="en-US" b="1" dirty="0"/>
                  <a:t>Definition: Let </a:t>
                </a:r>
                <a14:m>
                  <m:oMath xmlns:m="http://schemas.openxmlformats.org/officeDocument/2006/math">
                    <m:r>
                      <a:rPr lang="en-US" b="1" i="1" smtClean="0">
                        <a:latin typeface="Cambria Math"/>
                      </a:rPr>
                      <m:t>𝒇</m:t>
                    </m:r>
                  </m:oMath>
                </a14:m>
                <a:r>
                  <a:rPr lang="en-US" b="1" dirty="0" smtClean="0"/>
                  <a:t> </a:t>
                </a:r>
                <a:r>
                  <a:rPr lang="en-US" b="1" dirty="0"/>
                  <a:t>and </a:t>
                </a:r>
                <a14:m>
                  <m:oMath xmlns:m="http://schemas.openxmlformats.org/officeDocument/2006/math">
                    <m:r>
                      <a:rPr lang="en-US" b="1" i="1" smtClean="0">
                        <a:latin typeface="Cambria Math"/>
                      </a:rPr>
                      <m:t>𝒈</m:t>
                    </m:r>
                  </m:oMath>
                </a14:m>
                <a:r>
                  <a:rPr lang="en-US" b="1" dirty="0" smtClean="0"/>
                  <a:t> </a:t>
                </a:r>
                <a:r>
                  <a:rPr lang="en-US" b="1" dirty="0"/>
                  <a:t>be two functions with overlapping domains. Then, for all </a:t>
                </a:r>
                <a14:m>
                  <m:oMath xmlns:m="http://schemas.openxmlformats.org/officeDocument/2006/math">
                    <m:r>
                      <a:rPr lang="en-US" b="1" i="1" smtClean="0">
                        <a:latin typeface="Cambria Math"/>
                      </a:rPr>
                      <m:t>𝒙</m:t>
                    </m:r>
                  </m:oMath>
                </a14:m>
                <a:r>
                  <a:rPr lang="en-US" b="1" dirty="0" smtClean="0"/>
                  <a:t> </a:t>
                </a:r>
                <a:r>
                  <a:rPr lang="en-US" b="1" dirty="0"/>
                  <a:t>common to both domains, the sum, difference, product, and quotient of </a:t>
                </a:r>
                <a14:m>
                  <m:oMath xmlns:m="http://schemas.openxmlformats.org/officeDocument/2006/math">
                    <m:r>
                      <a:rPr lang="en-US" b="1" i="1" smtClean="0">
                        <a:latin typeface="Cambria Math"/>
                      </a:rPr>
                      <m:t>𝒇</m:t>
                    </m:r>
                  </m:oMath>
                </a14:m>
                <a:r>
                  <a:rPr lang="en-US" b="1" dirty="0" smtClean="0"/>
                  <a:t> </a:t>
                </a:r>
                <a:r>
                  <a:rPr lang="en-US" b="1" dirty="0"/>
                  <a:t>and </a:t>
                </a:r>
                <a14:m>
                  <m:oMath xmlns:m="http://schemas.openxmlformats.org/officeDocument/2006/math">
                    <m:r>
                      <a:rPr lang="en-US" b="1" i="1" smtClean="0">
                        <a:latin typeface="Cambria Math"/>
                      </a:rPr>
                      <m:t>𝒈</m:t>
                    </m:r>
                  </m:oMath>
                </a14:m>
                <a:r>
                  <a:rPr lang="en-US" b="1" dirty="0" smtClean="0"/>
                  <a:t> </a:t>
                </a:r>
                <a:r>
                  <a:rPr lang="en-US" b="1" dirty="0"/>
                  <a:t>are defined as follows.</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l="-1467" t="-1383" r="-933"/>
                </a:stretch>
              </a:blipFill>
            </p:spPr>
            <p:txBody>
              <a:bodyPr/>
              <a:lstStyle/>
              <a:p>
                <a:r>
                  <a:rPr lang="en-US">
                    <a:noFill/>
                  </a:rPr>
                  <a:t> </a:t>
                </a:r>
              </a:p>
            </p:txBody>
          </p:sp>
        </mc:Fallback>
      </mc:AlternateContent>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6735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0960"/>
            <a:ext cx="9144000" cy="1470025"/>
          </a:xfrm>
        </p:spPr>
        <p:txBody>
          <a:bodyPr>
            <a:normAutofit fontScale="90000"/>
          </a:bodyPr>
          <a:lstStyle/>
          <a:p>
            <a:r>
              <a:rPr lang="en-US" dirty="0">
                <a:solidFill>
                  <a:srgbClr val="FF0000"/>
                </a:solidFill>
              </a:rPr>
              <a:t/>
            </a:r>
            <a:br>
              <a:rPr lang="en-US" dirty="0">
                <a:solidFill>
                  <a:srgbClr val="FF0000"/>
                </a:solidFill>
              </a:rPr>
            </a:br>
            <a:r>
              <a:rPr lang="en-US" dirty="0">
                <a:solidFill>
                  <a:srgbClr val="FF0000"/>
                </a:solidFill>
              </a:rPr>
              <a:t>Sequence 13: Combinations of Functions (Part 1)</a:t>
            </a:r>
            <a:r>
              <a:rPr lang="ar-JO" dirty="0">
                <a:solidFill>
                  <a:srgbClr val="FF0000"/>
                </a:solidFill>
              </a:rPr>
              <a:t/>
            </a:r>
            <a:br>
              <a:rPr lang="ar-JO" dirty="0">
                <a:solidFill>
                  <a:srgbClr val="FF0000"/>
                </a:solidFill>
              </a:rPr>
            </a:br>
            <a:r>
              <a:rPr lang="en-US" dirty="0">
                <a:solidFill>
                  <a:srgbClr val="FF0000"/>
                </a:solidFill>
              </a:rPr>
              <a:t/>
            </a:r>
            <a:br>
              <a:rPr lang="en-US"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036496" cy="5688632"/>
              </a:xfrm>
            </p:spPr>
            <p:txBody>
              <a:bodyPr/>
              <a:lstStyle/>
              <a:p>
                <a:pPr marL="514350" indent="-514350" algn="just" rtl="0" eaLnBrk="0">
                  <a:buFont typeface="+mj-lt"/>
                  <a:buAutoNum type="arabicPeriod"/>
                </a:pPr>
                <a14:m>
                  <m:oMath xmlns:m="http://schemas.openxmlformats.org/officeDocument/2006/math">
                    <m:d>
                      <m:dPr>
                        <m:ctrlPr>
                          <a:rPr lang="en-US" sz="2400" b="1" i="1" smtClean="0">
                            <a:solidFill>
                              <a:srgbClr val="FFFF00"/>
                            </a:solidFill>
                            <a:latin typeface="Cambria Math"/>
                          </a:rPr>
                        </m:ctrlPr>
                      </m:dPr>
                      <m:e>
                        <m:r>
                          <a:rPr lang="en-US" sz="2400" b="1" i="1" smtClean="0">
                            <a:solidFill>
                              <a:srgbClr val="FFFF00"/>
                            </a:solidFill>
                            <a:latin typeface="Cambria Math"/>
                          </a:rPr>
                          <m:t>𝒇</m:t>
                        </m:r>
                        <m:r>
                          <a:rPr lang="en-US" sz="2400" b="1" i="1" smtClean="0">
                            <a:solidFill>
                              <a:srgbClr val="FFFF00"/>
                            </a:solidFill>
                            <a:latin typeface="Cambria Math"/>
                          </a:rPr>
                          <m:t>+</m:t>
                        </m:r>
                        <m:r>
                          <a:rPr lang="en-US" sz="2400" b="1" i="1" smtClean="0">
                            <a:solidFill>
                              <a:srgbClr val="FFFF00"/>
                            </a:solidFill>
                            <a:latin typeface="Cambria Math"/>
                          </a:rPr>
                          <m:t>𝒈</m:t>
                        </m:r>
                      </m:e>
                    </m:d>
                    <m:d>
                      <m:dPr>
                        <m:ctrlPr>
                          <a:rPr lang="en-US" sz="2400" b="1" i="1" smtClean="0">
                            <a:solidFill>
                              <a:srgbClr val="FFFF00"/>
                            </a:solidFill>
                            <a:latin typeface="Cambria Math"/>
                          </a:rPr>
                        </m:ctrlPr>
                      </m:dPr>
                      <m:e>
                        <m:r>
                          <a:rPr lang="en-US" sz="2400" b="1" i="1" smtClean="0">
                            <a:solidFill>
                              <a:srgbClr val="FFFF00"/>
                            </a:solidFill>
                            <a:latin typeface="Cambria Math"/>
                          </a:rPr>
                          <m:t>𝒙</m:t>
                        </m:r>
                      </m:e>
                    </m:d>
                    <m:r>
                      <a:rPr lang="en-US" sz="2400" b="1" i="1" smtClean="0">
                        <a:solidFill>
                          <a:srgbClr val="FFFF00"/>
                        </a:solidFill>
                        <a:latin typeface="Cambria Math"/>
                      </a:rPr>
                      <m:t>=</m:t>
                    </m:r>
                    <m:r>
                      <a:rPr lang="en-US" sz="2400" b="1" i="1" smtClean="0">
                        <a:solidFill>
                          <a:srgbClr val="FFFF00"/>
                        </a:solidFill>
                        <a:latin typeface="Cambria Math"/>
                      </a:rPr>
                      <m:t>𝒇</m:t>
                    </m:r>
                    <m:d>
                      <m:dPr>
                        <m:ctrlPr>
                          <a:rPr lang="en-US" sz="2400" b="1" i="1" smtClean="0">
                            <a:solidFill>
                              <a:srgbClr val="FFFF00"/>
                            </a:solidFill>
                            <a:latin typeface="Cambria Math"/>
                          </a:rPr>
                        </m:ctrlPr>
                      </m:dPr>
                      <m:e>
                        <m:r>
                          <a:rPr lang="en-US" sz="2400" b="1" i="1" smtClean="0">
                            <a:solidFill>
                              <a:srgbClr val="FFFF00"/>
                            </a:solidFill>
                            <a:latin typeface="Cambria Math"/>
                          </a:rPr>
                          <m:t>𝒙</m:t>
                        </m:r>
                      </m:e>
                    </m:d>
                    <m:r>
                      <a:rPr lang="en-US" sz="2400" b="1" i="1" smtClean="0">
                        <a:solidFill>
                          <a:srgbClr val="FFFF00"/>
                        </a:solidFill>
                        <a:latin typeface="Cambria Math"/>
                      </a:rPr>
                      <m:t>+</m:t>
                    </m:r>
                    <m:r>
                      <a:rPr lang="en-US" sz="2400" b="1" i="1" smtClean="0">
                        <a:solidFill>
                          <a:srgbClr val="FFFF00"/>
                        </a:solidFill>
                        <a:latin typeface="Cambria Math"/>
                      </a:rPr>
                      <m:t>𝒈</m:t>
                    </m:r>
                    <m:r>
                      <a:rPr lang="en-US" sz="2400" b="1" i="1" smtClean="0">
                        <a:solidFill>
                          <a:srgbClr val="FFFF00"/>
                        </a:solidFill>
                        <a:latin typeface="Cambria Math"/>
                      </a:rPr>
                      <m:t>(</m:t>
                    </m:r>
                    <m:r>
                      <a:rPr lang="en-US" sz="2400" b="1" i="1" smtClean="0">
                        <a:solidFill>
                          <a:srgbClr val="FFFF00"/>
                        </a:solidFill>
                        <a:latin typeface="Cambria Math"/>
                      </a:rPr>
                      <m:t>𝒙</m:t>
                    </m:r>
                    <m:r>
                      <a:rPr lang="en-US" sz="2400" b="1" i="1" smtClean="0">
                        <a:solidFill>
                          <a:srgbClr val="FFFF00"/>
                        </a:solidFill>
                        <a:latin typeface="Cambria Math"/>
                      </a:rPr>
                      <m:t>)</m:t>
                    </m:r>
                  </m:oMath>
                </a14:m>
                <a:r>
                  <a:rPr lang="en-US" sz="2400" b="1" dirty="0" smtClean="0">
                    <a:solidFill>
                      <a:srgbClr val="FFFF00"/>
                    </a:solidFill>
                  </a:rPr>
                  <a:t> </a:t>
                </a:r>
                <a:r>
                  <a:rPr lang="en-US" sz="2400" b="1" dirty="0">
                    <a:solidFill>
                      <a:srgbClr val="FFFF00"/>
                    </a:solidFill>
                  </a:rPr>
                  <a:t>; </a:t>
                </a:r>
                <a14:m>
                  <m:oMath xmlns:m="http://schemas.openxmlformats.org/officeDocument/2006/math">
                    <m:r>
                      <a:rPr lang="en-US" sz="2400" b="1" i="1" smtClean="0">
                        <a:solidFill>
                          <a:srgbClr val="FFFF00"/>
                        </a:solidFill>
                        <a:latin typeface="Cambria Math"/>
                      </a:rPr>
                      <m:t>𝒙</m:t>
                    </m:r>
                    <m:r>
                      <a:rPr lang="en-US" sz="2400" b="1" i="1" smtClean="0">
                        <a:solidFill>
                          <a:srgbClr val="FFFF00"/>
                        </a:solidFill>
                        <a:latin typeface="Cambria Math"/>
                        <a:ea typeface="Cambria Math"/>
                      </a:rPr>
                      <m:t>∈</m:t>
                    </m:r>
                    <m:r>
                      <a:rPr lang="en-US" sz="2400" b="1" i="1" smtClean="0">
                        <a:solidFill>
                          <a:srgbClr val="FFFF00"/>
                        </a:solidFill>
                        <a:latin typeface="Cambria Math"/>
                        <a:ea typeface="Cambria Math"/>
                      </a:rPr>
                      <m:t>𝒅𝒐𝒎𝒂𝒊𝒏</m:t>
                    </m:r>
                    <m:r>
                      <a:rPr lang="en-US" sz="2400" b="1" i="1" smtClean="0">
                        <a:solidFill>
                          <a:srgbClr val="FFFF00"/>
                        </a:solidFill>
                        <a:latin typeface="Cambria Math"/>
                        <a:ea typeface="Cambria Math"/>
                      </a:rPr>
                      <m:t> </m:t>
                    </m:r>
                    <m:r>
                      <a:rPr lang="en-US" sz="2400" b="1" i="1" smtClean="0">
                        <a:solidFill>
                          <a:srgbClr val="FFFF00"/>
                        </a:solidFill>
                        <a:latin typeface="Cambria Math"/>
                        <a:ea typeface="Cambria Math"/>
                      </a:rPr>
                      <m:t>𝒇</m:t>
                    </m:r>
                    <m:r>
                      <a:rPr lang="en-US" sz="2400" b="1" i="1" smtClean="0">
                        <a:solidFill>
                          <a:srgbClr val="FFFF00"/>
                        </a:solidFill>
                        <a:latin typeface="Cambria Math"/>
                        <a:ea typeface="Cambria Math"/>
                      </a:rPr>
                      <m:t>∩</m:t>
                    </m:r>
                    <m:r>
                      <a:rPr lang="en-US" sz="2400" b="1" i="1" smtClean="0">
                        <a:solidFill>
                          <a:srgbClr val="FFFF00"/>
                        </a:solidFill>
                        <a:latin typeface="Cambria Math"/>
                        <a:ea typeface="Cambria Math"/>
                      </a:rPr>
                      <m:t>𝒅𝒐𝒎𝒂𝒊𝒏</m:t>
                    </m:r>
                    <m:r>
                      <a:rPr lang="en-US" sz="2400" b="1" i="1" smtClean="0">
                        <a:solidFill>
                          <a:srgbClr val="FFFF00"/>
                        </a:solidFill>
                        <a:latin typeface="Cambria Math"/>
                        <a:ea typeface="Cambria Math"/>
                      </a:rPr>
                      <m:t> </m:t>
                    </m:r>
                    <m:r>
                      <a:rPr lang="en-US" sz="2400" b="1" i="1" smtClean="0">
                        <a:solidFill>
                          <a:srgbClr val="FFFF00"/>
                        </a:solidFill>
                        <a:latin typeface="Cambria Math"/>
                        <a:ea typeface="Cambria Math"/>
                      </a:rPr>
                      <m:t>𝒈</m:t>
                    </m:r>
                  </m:oMath>
                </a14:m>
                <a:r>
                  <a:rPr lang="en-US" sz="2400" b="1" dirty="0" smtClean="0">
                    <a:solidFill>
                      <a:srgbClr val="FFFF00"/>
                    </a:solidFill>
                  </a:rPr>
                  <a:t>.</a:t>
                </a:r>
              </a:p>
              <a:p>
                <a:pPr algn="just" rtl="0" eaLnBrk="0"/>
                <a:endParaRPr lang="en-US" sz="2400" b="1" dirty="0" smtClean="0">
                  <a:solidFill>
                    <a:srgbClr val="FFFF00"/>
                  </a:solidFill>
                </a:endParaRPr>
              </a:p>
              <a:p>
                <a:pPr marL="514350" indent="-514350" algn="just" rtl="0" eaLnBrk="0">
                  <a:buFont typeface="+mj-lt"/>
                  <a:buAutoNum type="arabicPeriod" startAt="2"/>
                </a:pPr>
                <a14:m>
                  <m:oMath xmlns:m="http://schemas.openxmlformats.org/officeDocument/2006/math">
                    <m:d>
                      <m:dPr>
                        <m:ctrlPr>
                          <a:rPr lang="en-US" sz="2400" b="1" i="1" smtClean="0">
                            <a:solidFill>
                              <a:srgbClr val="FFFF00"/>
                            </a:solidFill>
                            <a:latin typeface="Cambria Math"/>
                          </a:rPr>
                        </m:ctrlPr>
                      </m:dPr>
                      <m:e>
                        <m:r>
                          <a:rPr lang="en-US" sz="2400" b="1" i="1" smtClean="0">
                            <a:solidFill>
                              <a:srgbClr val="FFFF00"/>
                            </a:solidFill>
                            <a:latin typeface="Cambria Math"/>
                          </a:rPr>
                          <m:t>𝒇</m:t>
                        </m:r>
                        <m:r>
                          <a:rPr lang="en-US" sz="2400" b="1" i="1" smtClean="0">
                            <a:solidFill>
                              <a:srgbClr val="FFFF00"/>
                            </a:solidFill>
                            <a:latin typeface="Cambria Math"/>
                          </a:rPr>
                          <m:t>−</m:t>
                        </m:r>
                        <m:r>
                          <a:rPr lang="en-US" sz="2400" b="1" i="1" smtClean="0">
                            <a:solidFill>
                              <a:srgbClr val="FFFF00"/>
                            </a:solidFill>
                            <a:latin typeface="Cambria Math"/>
                          </a:rPr>
                          <m:t>𝒈</m:t>
                        </m:r>
                      </m:e>
                    </m:d>
                    <m:d>
                      <m:dPr>
                        <m:ctrlPr>
                          <a:rPr lang="en-US" sz="2400" b="1" i="1" smtClean="0">
                            <a:solidFill>
                              <a:srgbClr val="FFFF00"/>
                            </a:solidFill>
                            <a:latin typeface="Cambria Math"/>
                          </a:rPr>
                        </m:ctrlPr>
                      </m:dPr>
                      <m:e>
                        <m:r>
                          <a:rPr lang="en-US" sz="2400" b="1" i="1" smtClean="0">
                            <a:solidFill>
                              <a:srgbClr val="FFFF00"/>
                            </a:solidFill>
                            <a:latin typeface="Cambria Math"/>
                          </a:rPr>
                          <m:t>𝒙</m:t>
                        </m:r>
                      </m:e>
                    </m:d>
                    <m:r>
                      <a:rPr lang="en-US" sz="2400" b="1" i="1" smtClean="0">
                        <a:solidFill>
                          <a:srgbClr val="FFFF00"/>
                        </a:solidFill>
                        <a:latin typeface="Cambria Math"/>
                      </a:rPr>
                      <m:t>=</m:t>
                    </m:r>
                    <m:r>
                      <a:rPr lang="en-US" sz="2400" b="1" i="1" smtClean="0">
                        <a:solidFill>
                          <a:srgbClr val="FFFF00"/>
                        </a:solidFill>
                        <a:latin typeface="Cambria Math"/>
                      </a:rPr>
                      <m:t>𝒇</m:t>
                    </m:r>
                    <m:d>
                      <m:dPr>
                        <m:ctrlPr>
                          <a:rPr lang="en-US" sz="2400" b="1" i="1" smtClean="0">
                            <a:solidFill>
                              <a:srgbClr val="FFFF00"/>
                            </a:solidFill>
                            <a:latin typeface="Cambria Math"/>
                          </a:rPr>
                        </m:ctrlPr>
                      </m:dPr>
                      <m:e>
                        <m:r>
                          <a:rPr lang="en-US" sz="2400" b="1" i="1" smtClean="0">
                            <a:solidFill>
                              <a:srgbClr val="FFFF00"/>
                            </a:solidFill>
                            <a:latin typeface="Cambria Math"/>
                          </a:rPr>
                          <m:t>𝒙</m:t>
                        </m:r>
                      </m:e>
                    </m:d>
                    <m:r>
                      <a:rPr lang="en-US" sz="2400" b="1" i="1" smtClean="0">
                        <a:solidFill>
                          <a:srgbClr val="FFFF00"/>
                        </a:solidFill>
                        <a:latin typeface="Cambria Math"/>
                      </a:rPr>
                      <m:t>−</m:t>
                    </m:r>
                    <m:r>
                      <a:rPr lang="en-US" sz="2400" b="1" i="1" smtClean="0">
                        <a:solidFill>
                          <a:srgbClr val="FFFF00"/>
                        </a:solidFill>
                        <a:latin typeface="Cambria Math"/>
                      </a:rPr>
                      <m:t>𝒈</m:t>
                    </m:r>
                    <m:r>
                      <a:rPr lang="en-US" sz="2400" b="1" i="1" smtClean="0">
                        <a:solidFill>
                          <a:srgbClr val="FFFF00"/>
                        </a:solidFill>
                        <a:latin typeface="Cambria Math"/>
                      </a:rPr>
                      <m:t>(</m:t>
                    </m:r>
                    <m:r>
                      <a:rPr lang="en-US" sz="2400" b="1" i="1" smtClean="0">
                        <a:solidFill>
                          <a:srgbClr val="FFFF00"/>
                        </a:solidFill>
                        <a:latin typeface="Cambria Math"/>
                      </a:rPr>
                      <m:t>𝒙</m:t>
                    </m:r>
                    <m:r>
                      <a:rPr lang="en-US" sz="2400" b="1" i="1" smtClean="0">
                        <a:solidFill>
                          <a:srgbClr val="FFFF00"/>
                        </a:solidFill>
                        <a:latin typeface="Cambria Math"/>
                      </a:rPr>
                      <m:t>)</m:t>
                    </m:r>
                  </m:oMath>
                </a14:m>
                <a:r>
                  <a:rPr lang="en-US" sz="2400" b="1" dirty="0" smtClean="0">
                    <a:solidFill>
                      <a:srgbClr val="FFFF00"/>
                    </a:solidFill>
                  </a:rPr>
                  <a:t> ; </a:t>
                </a:r>
                <a14:m>
                  <m:oMath xmlns:m="http://schemas.openxmlformats.org/officeDocument/2006/math">
                    <m:r>
                      <a:rPr lang="en-US" sz="2400" b="1" i="1">
                        <a:solidFill>
                          <a:srgbClr val="FFFF00"/>
                        </a:solidFill>
                        <a:latin typeface="Cambria Math"/>
                      </a:rPr>
                      <m:t>𝒙</m:t>
                    </m:r>
                    <m:r>
                      <a:rPr lang="en-US" sz="2400" b="1" i="1">
                        <a:solidFill>
                          <a:srgbClr val="FFFF00"/>
                        </a:solidFill>
                        <a:latin typeface="Cambria Math"/>
                        <a:ea typeface="Cambria Math"/>
                      </a:rPr>
                      <m:t>∈</m:t>
                    </m:r>
                    <m:r>
                      <a:rPr lang="en-US" sz="2400" b="1" i="1">
                        <a:solidFill>
                          <a:srgbClr val="FFFF00"/>
                        </a:solidFill>
                        <a:latin typeface="Cambria Math"/>
                        <a:ea typeface="Cambria Math"/>
                      </a:rPr>
                      <m:t>𝒅𝒐𝒎𝒂𝒊𝒏</m:t>
                    </m:r>
                    <m:r>
                      <a:rPr lang="en-US" sz="2400" b="1" i="1">
                        <a:solidFill>
                          <a:srgbClr val="FFFF00"/>
                        </a:solidFill>
                        <a:latin typeface="Cambria Math"/>
                        <a:ea typeface="Cambria Math"/>
                      </a:rPr>
                      <m:t> </m:t>
                    </m:r>
                    <m:r>
                      <a:rPr lang="en-US" sz="2400" b="1" i="1">
                        <a:solidFill>
                          <a:srgbClr val="FFFF00"/>
                        </a:solidFill>
                        <a:latin typeface="Cambria Math"/>
                        <a:ea typeface="Cambria Math"/>
                      </a:rPr>
                      <m:t>𝒇</m:t>
                    </m:r>
                    <m:r>
                      <a:rPr lang="en-US" sz="2400" b="1" i="1">
                        <a:solidFill>
                          <a:srgbClr val="FFFF00"/>
                        </a:solidFill>
                        <a:latin typeface="Cambria Math"/>
                        <a:ea typeface="Cambria Math"/>
                      </a:rPr>
                      <m:t>∩</m:t>
                    </m:r>
                    <m:r>
                      <a:rPr lang="en-US" sz="2400" b="1" i="1">
                        <a:solidFill>
                          <a:srgbClr val="FFFF00"/>
                        </a:solidFill>
                        <a:latin typeface="Cambria Math"/>
                        <a:ea typeface="Cambria Math"/>
                      </a:rPr>
                      <m:t>𝒅𝒐𝒎𝒂𝒊𝒏</m:t>
                    </m:r>
                    <m:r>
                      <a:rPr lang="en-US" sz="2400" b="1" i="1">
                        <a:solidFill>
                          <a:srgbClr val="FFFF00"/>
                        </a:solidFill>
                        <a:latin typeface="Cambria Math"/>
                        <a:ea typeface="Cambria Math"/>
                      </a:rPr>
                      <m:t> </m:t>
                    </m:r>
                    <m:r>
                      <a:rPr lang="en-US" sz="2400" b="1" i="1">
                        <a:solidFill>
                          <a:srgbClr val="FFFF00"/>
                        </a:solidFill>
                        <a:latin typeface="Cambria Math"/>
                        <a:ea typeface="Cambria Math"/>
                      </a:rPr>
                      <m:t>𝒈</m:t>
                    </m:r>
                  </m:oMath>
                </a14:m>
                <a:r>
                  <a:rPr lang="en-US" sz="2400" b="1" dirty="0" smtClean="0">
                    <a:solidFill>
                      <a:srgbClr val="FFFF00"/>
                    </a:solidFill>
                  </a:rPr>
                  <a:t>.</a:t>
                </a:r>
              </a:p>
              <a:p>
                <a:pPr algn="just" rtl="0" eaLnBrk="0"/>
                <a:endParaRPr lang="en-US" sz="2400" b="1" dirty="0" smtClean="0">
                  <a:solidFill>
                    <a:srgbClr val="FFFF00"/>
                  </a:solidFill>
                </a:endParaRPr>
              </a:p>
              <a:p>
                <a:pPr marL="514350" indent="-514350" algn="just" rtl="0" eaLnBrk="0">
                  <a:buFont typeface="+mj-lt"/>
                  <a:buAutoNum type="arabicPeriod" startAt="3"/>
                </a:pPr>
                <a:r>
                  <a:rPr lang="en-US" sz="2400" b="1" i="0" dirty="0" smtClean="0">
                    <a:solidFill>
                      <a:srgbClr val="FFFF00"/>
                    </a:solidFill>
                    <a:latin typeface="+mj-lt"/>
                  </a:rPr>
                  <a:t>(</a:t>
                </a:r>
                <a14:m>
                  <m:oMath xmlns:m="http://schemas.openxmlformats.org/officeDocument/2006/math">
                    <m:r>
                      <a:rPr lang="en-US" sz="2400" b="1" i="1">
                        <a:solidFill>
                          <a:srgbClr val="FFFF00"/>
                        </a:solidFill>
                        <a:latin typeface="Cambria Math"/>
                      </a:rPr>
                      <m:t>𝒇</m:t>
                    </m:r>
                    <m:r>
                      <a:rPr lang="en-US" sz="2400" b="1" i="1">
                        <a:solidFill>
                          <a:srgbClr val="FFFF00"/>
                        </a:solidFill>
                        <a:latin typeface="Cambria Math"/>
                      </a:rPr>
                      <m:t> ×</m:t>
                    </m:r>
                    <m:r>
                      <a:rPr lang="en-US" sz="2400" b="1" i="1" smtClean="0">
                        <a:solidFill>
                          <a:srgbClr val="FFFF00"/>
                        </a:solidFill>
                        <a:latin typeface="Cambria Math"/>
                      </a:rPr>
                      <m:t>𝒈</m:t>
                    </m:r>
                  </m:oMath>
                </a14:m>
                <a:r>
                  <a:rPr lang="en-US" sz="2400" b="1" i="0" dirty="0" smtClean="0">
                    <a:solidFill>
                      <a:srgbClr val="FFFF00"/>
                    </a:solidFill>
                    <a:latin typeface="+mj-lt"/>
                  </a:rPr>
                  <a:t>)</a:t>
                </a:r>
                <a14:m>
                  <m:oMath xmlns:m="http://schemas.openxmlformats.org/officeDocument/2006/math">
                    <m:d>
                      <m:dPr>
                        <m:ctrlPr>
                          <a:rPr lang="en-US" sz="2400" b="1" i="1">
                            <a:solidFill>
                              <a:srgbClr val="FFFF00"/>
                            </a:solidFill>
                            <a:latin typeface="Cambria Math"/>
                          </a:rPr>
                        </m:ctrlPr>
                      </m:dPr>
                      <m:e>
                        <m:r>
                          <a:rPr lang="en-US" sz="2400" b="1" i="1">
                            <a:solidFill>
                              <a:srgbClr val="FFFF00"/>
                            </a:solidFill>
                            <a:latin typeface="Cambria Math"/>
                          </a:rPr>
                          <m:t>𝒙</m:t>
                        </m:r>
                      </m:e>
                    </m:d>
                    <m:r>
                      <a:rPr lang="en-US" sz="2400" b="1" i="1">
                        <a:solidFill>
                          <a:srgbClr val="FFFF00"/>
                        </a:solidFill>
                        <a:latin typeface="Cambria Math"/>
                      </a:rPr>
                      <m:t>=</m:t>
                    </m:r>
                    <m:r>
                      <a:rPr lang="en-US" sz="2400" b="1" i="1">
                        <a:solidFill>
                          <a:srgbClr val="FFFF00"/>
                        </a:solidFill>
                        <a:latin typeface="Cambria Math"/>
                      </a:rPr>
                      <m:t>𝒇</m:t>
                    </m:r>
                    <m:d>
                      <m:dPr>
                        <m:ctrlPr>
                          <a:rPr lang="en-US" sz="2400" b="1" i="1">
                            <a:solidFill>
                              <a:srgbClr val="FFFF00"/>
                            </a:solidFill>
                            <a:latin typeface="Cambria Math"/>
                          </a:rPr>
                        </m:ctrlPr>
                      </m:dPr>
                      <m:e>
                        <m:r>
                          <a:rPr lang="en-US" sz="2400" b="1" i="1">
                            <a:solidFill>
                              <a:srgbClr val="FFFF00"/>
                            </a:solidFill>
                            <a:latin typeface="Cambria Math"/>
                          </a:rPr>
                          <m:t>𝒙</m:t>
                        </m:r>
                      </m:e>
                    </m:d>
                    <m:r>
                      <a:rPr lang="en-US" sz="2400" b="1" i="1" smtClean="0">
                        <a:solidFill>
                          <a:srgbClr val="FFFF00"/>
                        </a:solidFill>
                        <a:latin typeface="Cambria Math"/>
                        <a:ea typeface="Cambria Math"/>
                      </a:rPr>
                      <m:t>×</m:t>
                    </m:r>
                    <m:r>
                      <a:rPr lang="en-US" sz="2400" b="1" i="1">
                        <a:solidFill>
                          <a:srgbClr val="FFFF00"/>
                        </a:solidFill>
                        <a:latin typeface="Cambria Math"/>
                      </a:rPr>
                      <m:t>𝒈</m:t>
                    </m:r>
                    <m:r>
                      <a:rPr lang="en-US" sz="2400" b="1" i="1">
                        <a:solidFill>
                          <a:srgbClr val="FFFF00"/>
                        </a:solidFill>
                        <a:latin typeface="Cambria Math"/>
                      </a:rPr>
                      <m:t>(</m:t>
                    </m:r>
                    <m:r>
                      <a:rPr lang="en-US" sz="2400" b="1" i="1">
                        <a:solidFill>
                          <a:srgbClr val="FFFF00"/>
                        </a:solidFill>
                        <a:latin typeface="Cambria Math"/>
                      </a:rPr>
                      <m:t>𝒙</m:t>
                    </m:r>
                    <m:r>
                      <a:rPr lang="en-US" sz="2400" b="1" i="1">
                        <a:solidFill>
                          <a:srgbClr val="FFFF00"/>
                        </a:solidFill>
                        <a:latin typeface="Cambria Math"/>
                      </a:rPr>
                      <m:t>)</m:t>
                    </m:r>
                  </m:oMath>
                </a14:m>
                <a:r>
                  <a:rPr lang="en-US" sz="2400" b="1" dirty="0">
                    <a:solidFill>
                      <a:srgbClr val="FFFF00"/>
                    </a:solidFill>
                  </a:rPr>
                  <a:t>    ; </a:t>
                </a:r>
                <a14:m>
                  <m:oMath xmlns:m="http://schemas.openxmlformats.org/officeDocument/2006/math">
                    <m:r>
                      <a:rPr lang="en-US" sz="2400" b="1" i="1">
                        <a:solidFill>
                          <a:srgbClr val="FFFF00"/>
                        </a:solidFill>
                        <a:latin typeface="Cambria Math"/>
                      </a:rPr>
                      <m:t>𝒙</m:t>
                    </m:r>
                    <m:r>
                      <a:rPr lang="en-US" sz="2400" b="1" i="1">
                        <a:solidFill>
                          <a:srgbClr val="FFFF00"/>
                        </a:solidFill>
                        <a:latin typeface="Cambria Math"/>
                        <a:ea typeface="Cambria Math"/>
                      </a:rPr>
                      <m:t>∈</m:t>
                    </m:r>
                    <m:r>
                      <a:rPr lang="en-US" sz="2400" b="1" i="1">
                        <a:solidFill>
                          <a:srgbClr val="FFFF00"/>
                        </a:solidFill>
                        <a:latin typeface="Cambria Math"/>
                        <a:ea typeface="Cambria Math"/>
                      </a:rPr>
                      <m:t>𝒅𝒐𝒎𝒂𝒊𝒏</m:t>
                    </m:r>
                    <m:r>
                      <a:rPr lang="en-US" sz="2400" b="1" i="1">
                        <a:solidFill>
                          <a:srgbClr val="FFFF00"/>
                        </a:solidFill>
                        <a:latin typeface="Cambria Math"/>
                        <a:ea typeface="Cambria Math"/>
                      </a:rPr>
                      <m:t> </m:t>
                    </m:r>
                    <m:r>
                      <a:rPr lang="en-US" sz="2400" b="1" i="1">
                        <a:solidFill>
                          <a:srgbClr val="FFFF00"/>
                        </a:solidFill>
                        <a:latin typeface="Cambria Math"/>
                        <a:ea typeface="Cambria Math"/>
                      </a:rPr>
                      <m:t>𝒇</m:t>
                    </m:r>
                    <m:r>
                      <a:rPr lang="en-US" sz="2400" b="1" i="1">
                        <a:solidFill>
                          <a:srgbClr val="FFFF00"/>
                        </a:solidFill>
                        <a:latin typeface="Cambria Math"/>
                        <a:ea typeface="Cambria Math"/>
                      </a:rPr>
                      <m:t>∩</m:t>
                    </m:r>
                    <m:r>
                      <a:rPr lang="en-US" sz="2400" b="1" i="1">
                        <a:solidFill>
                          <a:srgbClr val="FFFF00"/>
                        </a:solidFill>
                        <a:latin typeface="Cambria Math"/>
                        <a:ea typeface="Cambria Math"/>
                      </a:rPr>
                      <m:t>𝒅𝒐𝒎𝒂𝒊𝒏</m:t>
                    </m:r>
                    <m:r>
                      <a:rPr lang="en-US" sz="2400" b="1" i="1">
                        <a:solidFill>
                          <a:srgbClr val="FFFF00"/>
                        </a:solidFill>
                        <a:latin typeface="Cambria Math"/>
                        <a:ea typeface="Cambria Math"/>
                      </a:rPr>
                      <m:t> </m:t>
                    </m:r>
                    <m:r>
                      <a:rPr lang="en-US" sz="2400" b="1" i="1">
                        <a:solidFill>
                          <a:srgbClr val="FFFF00"/>
                        </a:solidFill>
                        <a:latin typeface="Cambria Math"/>
                        <a:ea typeface="Cambria Math"/>
                      </a:rPr>
                      <m:t>𝒈</m:t>
                    </m:r>
                  </m:oMath>
                </a14:m>
                <a:r>
                  <a:rPr lang="en-US" sz="2400" b="1" dirty="0" smtClean="0">
                    <a:solidFill>
                      <a:srgbClr val="FFFF00"/>
                    </a:solidFill>
                  </a:rPr>
                  <a:t>.</a:t>
                </a:r>
              </a:p>
              <a:p>
                <a:pPr algn="just" rtl="0" eaLnBrk="0"/>
                <a:endParaRPr lang="en-US" sz="2400" b="1" dirty="0">
                  <a:solidFill>
                    <a:srgbClr val="FFFF00"/>
                  </a:solidFill>
                </a:endParaRPr>
              </a:p>
              <a:p>
                <a:pPr marL="514350" indent="-514350" algn="just" rtl="0" eaLnBrk="0">
                  <a:buFont typeface="+mj-lt"/>
                  <a:buAutoNum type="arabicPeriod" startAt="4"/>
                </a:pPr>
                <a14:m>
                  <m:oMath xmlns:m="http://schemas.openxmlformats.org/officeDocument/2006/math">
                    <m:d>
                      <m:dPr>
                        <m:ctrlPr>
                          <a:rPr lang="en-US" sz="2400" b="1" i="1">
                            <a:solidFill>
                              <a:srgbClr val="FFFF00"/>
                            </a:solidFill>
                            <a:latin typeface="Cambria Math"/>
                          </a:rPr>
                        </m:ctrlPr>
                      </m:dPr>
                      <m:e>
                        <m:r>
                          <a:rPr lang="en-US" sz="2400" b="1" i="1">
                            <a:solidFill>
                              <a:srgbClr val="FFFF00"/>
                            </a:solidFill>
                            <a:latin typeface="Cambria Math"/>
                          </a:rPr>
                          <m:t>𝒇</m:t>
                        </m:r>
                        <m:r>
                          <a:rPr lang="en-US" sz="2400" b="1" i="1" smtClean="0">
                            <a:solidFill>
                              <a:srgbClr val="FFFF00"/>
                            </a:solidFill>
                            <a:latin typeface="Cambria Math"/>
                          </a:rPr>
                          <m:t>/</m:t>
                        </m:r>
                        <m:r>
                          <a:rPr lang="en-US" sz="2400" b="1" i="1">
                            <a:solidFill>
                              <a:srgbClr val="FFFF00"/>
                            </a:solidFill>
                            <a:latin typeface="Cambria Math"/>
                          </a:rPr>
                          <m:t>𝒈</m:t>
                        </m:r>
                      </m:e>
                    </m:d>
                    <m:d>
                      <m:dPr>
                        <m:ctrlPr>
                          <a:rPr lang="en-US" sz="2400" b="1" i="1">
                            <a:solidFill>
                              <a:srgbClr val="FFFF00"/>
                            </a:solidFill>
                            <a:latin typeface="Cambria Math"/>
                          </a:rPr>
                        </m:ctrlPr>
                      </m:dPr>
                      <m:e>
                        <m:r>
                          <a:rPr lang="en-US" sz="2400" b="1" i="1">
                            <a:solidFill>
                              <a:srgbClr val="FFFF00"/>
                            </a:solidFill>
                            <a:latin typeface="Cambria Math"/>
                          </a:rPr>
                          <m:t>𝒙</m:t>
                        </m:r>
                      </m:e>
                    </m:d>
                    <m:r>
                      <a:rPr lang="en-US" sz="2400" b="1" i="1">
                        <a:solidFill>
                          <a:srgbClr val="FFFF00"/>
                        </a:solidFill>
                        <a:latin typeface="Cambria Math"/>
                      </a:rPr>
                      <m:t>=</m:t>
                    </m:r>
                    <m:r>
                      <a:rPr lang="en-US" sz="2400" b="1" i="1">
                        <a:solidFill>
                          <a:srgbClr val="FFFF00"/>
                        </a:solidFill>
                        <a:latin typeface="Cambria Math"/>
                      </a:rPr>
                      <m:t>𝒇</m:t>
                    </m:r>
                    <m:d>
                      <m:dPr>
                        <m:ctrlPr>
                          <a:rPr lang="en-US" sz="2400" b="1" i="1">
                            <a:solidFill>
                              <a:srgbClr val="FFFF00"/>
                            </a:solidFill>
                            <a:latin typeface="Cambria Math"/>
                          </a:rPr>
                        </m:ctrlPr>
                      </m:dPr>
                      <m:e>
                        <m:r>
                          <a:rPr lang="en-US" sz="2400" b="1" i="1">
                            <a:solidFill>
                              <a:srgbClr val="FFFF00"/>
                            </a:solidFill>
                            <a:latin typeface="Cambria Math"/>
                          </a:rPr>
                          <m:t>𝒙</m:t>
                        </m:r>
                      </m:e>
                    </m:d>
                    <m:r>
                      <a:rPr lang="en-US" sz="2400" b="1" i="1" smtClean="0">
                        <a:solidFill>
                          <a:srgbClr val="FFFF00"/>
                        </a:solidFill>
                        <a:latin typeface="Cambria Math"/>
                      </a:rPr>
                      <m:t>/</m:t>
                    </m:r>
                    <m:r>
                      <a:rPr lang="en-US" sz="2400" b="1" i="1">
                        <a:solidFill>
                          <a:srgbClr val="FFFF00"/>
                        </a:solidFill>
                        <a:latin typeface="Cambria Math"/>
                      </a:rPr>
                      <m:t>𝒈</m:t>
                    </m:r>
                    <m:r>
                      <a:rPr lang="en-US" sz="2400" b="1" i="1">
                        <a:solidFill>
                          <a:srgbClr val="FFFF00"/>
                        </a:solidFill>
                        <a:latin typeface="Cambria Math"/>
                      </a:rPr>
                      <m:t>(</m:t>
                    </m:r>
                    <m:r>
                      <a:rPr lang="en-US" sz="2400" b="1" i="1">
                        <a:solidFill>
                          <a:srgbClr val="FFFF00"/>
                        </a:solidFill>
                        <a:latin typeface="Cambria Math"/>
                      </a:rPr>
                      <m:t>𝒙</m:t>
                    </m:r>
                    <m:r>
                      <a:rPr lang="en-US" sz="2400" b="1" i="1" smtClean="0">
                        <a:solidFill>
                          <a:srgbClr val="FFFF00"/>
                        </a:solidFill>
                        <a:latin typeface="Cambria Math"/>
                      </a:rPr>
                      <m:t>)</m:t>
                    </m:r>
                  </m:oMath>
                </a14:m>
                <a:r>
                  <a:rPr lang="en-US" sz="2400" b="1" dirty="0" smtClean="0">
                    <a:solidFill>
                      <a:srgbClr val="FFFF00"/>
                    </a:solidFill>
                  </a:rPr>
                  <a:t>;</a:t>
                </a:r>
                <a14:m>
                  <m:oMath xmlns:m="http://schemas.openxmlformats.org/officeDocument/2006/math">
                    <m:r>
                      <a:rPr lang="en-US" sz="2400" b="1" i="1" smtClean="0">
                        <a:solidFill>
                          <a:srgbClr val="FFFF00"/>
                        </a:solidFill>
                        <a:latin typeface="Cambria Math"/>
                      </a:rPr>
                      <m:t>𝒙</m:t>
                    </m:r>
                    <m:r>
                      <a:rPr lang="en-US" sz="2400" b="1" i="1">
                        <a:solidFill>
                          <a:srgbClr val="FFFF00"/>
                        </a:solidFill>
                        <a:latin typeface="Cambria Math"/>
                        <a:ea typeface="Cambria Math"/>
                      </a:rPr>
                      <m:t>∈</m:t>
                    </m:r>
                    <m:r>
                      <a:rPr lang="en-US" sz="2400" b="1" i="1">
                        <a:solidFill>
                          <a:srgbClr val="FFFF00"/>
                        </a:solidFill>
                        <a:latin typeface="Cambria Math"/>
                        <a:ea typeface="Cambria Math"/>
                      </a:rPr>
                      <m:t>𝒅𝒐𝒎𝒂𝒊𝒏</m:t>
                    </m:r>
                    <m:r>
                      <a:rPr lang="en-US" sz="2400" b="1" i="1">
                        <a:solidFill>
                          <a:srgbClr val="FFFF00"/>
                        </a:solidFill>
                        <a:latin typeface="Cambria Math"/>
                        <a:ea typeface="Cambria Math"/>
                      </a:rPr>
                      <m:t> </m:t>
                    </m:r>
                    <m:r>
                      <a:rPr lang="en-US" sz="2400" b="1" i="1">
                        <a:solidFill>
                          <a:srgbClr val="FFFF00"/>
                        </a:solidFill>
                        <a:latin typeface="Cambria Math"/>
                        <a:ea typeface="Cambria Math"/>
                      </a:rPr>
                      <m:t>𝒇</m:t>
                    </m:r>
                    <m:r>
                      <a:rPr lang="en-US" sz="2400" b="1" i="1">
                        <a:solidFill>
                          <a:srgbClr val="FFFF00"/>
                        </a:solidFill>
                        <a:latin typeface="Cambria Math"/>
                        <a:ea typeface="Cambria Math"/>
                      </a:rPr>
                      <m:t>∩</m:t>
                    </m:r>
                    <m:r>
                      <a:rPr lang="en-US" sz="2400" b="1" i="1">
                        <a:solidFill>
                          <a:srgbClr val="FFFF00"/>
                        </a:solidFill>
                        <a:latin typeface="Cambria Math"/>
                        <a:ea typeface="Cambria Math"/>
                      </a:rPr>
                      <m:t>𝒅𝒐𝒎𝒂𝒊𝒏</m:t>
                    </m:r>
                    <m:r>
                      <a:rPr lang="en-US" sz="2400" b="1" i="1">
                        <a:solidFill>
                          <a:srgbClr val="FFFF00"/>
                        </a:solidFill>
                        <a:latin typeface="Cambria Math"/>
                        <a:ea typeface="Cambria Math"/>
                      </a:rPr>
                      <m:t> </m:t>
                    </m:r>
                    <m:r>
                      <a:rPr lang="en-US" sz="2400" b="1" i="1">
                        <a:solidFill>
                          <a:srgbClr val="FFFF00"/>
                        </a:solidFill>
                        <a:latin typeface="Cambria Math"/>
                        <a:ea typeface="Cambria Math"/>
                      </a:rPr>
                      <m:t>𝒈</m:t>
                    </m:r>
                    <m:r>
                      <a:rPr lang="en-US" sz="2400" b="1" i="0" smtClean="0">
                        <a:solidFill>
                          <a:srgbClr val="FFFF00"/>
                        </a:solidFill>
                        <a:latin typeface="Cambria Math"/>
                        <a:ea typeface="Cambria Math"/>
                      </a:rPr>
                      <m:t> </m:t>
                    </m:r>
                    <m:r>
                      <a:rPr lang="en-US" sz="2400" b="1" i="0" smtClean="0">
                        <a:solidFill>
                          <a:srgbClr val="FFFF00"/>
                        </a:solidFill>
                        <a:latin typeface="Cambria Math"/>
                        <a:ea typeface="Cambria Math"/>
                      </a:rPr>
                      <m:t>𝐚𝐧𝐝</m:t>
                    </m:r>
                    <m:r>
                      <a:rPr lang="en-US" sz="2400" b="1" i="0" smtClean="0">
                        <a:solidFill>
                          <a:srgbClr val="FFFF00"/>
                        </a:solidFill>
                        <a:latin typeface="Cambria Math"/>
                        <a:ea typeface="Cambria Math"/>
                      </a:rPr>
                      <m:t> </m:t>
                    </m:r>
                    <m:r>
                      <a:rPr lang="en-US" sz="2400" b="1" i="0" smtClean="0">
                        <a:solidFill>
                          <a:srgbClr val="FFFF00"/>
                        </a:solidFill>
                        <a:latin typeface="Cambria Math"/>
                        <a:ea typeface="Cambria Math"/>
                      </a:rPr>
                      <m:t>𝐠</m:t>
                    </m:r>
                    <m:r>
                      <a:rPr lang="en-US" sz="2400" b="1" i="0" smtClean="0">
                        <a:solidFill>
                          <a:srgbClr val="FFFF00"/>
                        </a:solidFill>
                        <a:latin typeface="Cambria Math"/>
                        <a:ea typeface="Cambria Math"/>
                      </a:rPr>
                      <m:t>(</m:t>
                    </m:r>
                    <m:r>
                      <a:rPr lang="en-US" sz="2400" b="1" i="0" smtClean="0">
                        <a:solidFill>
                          <a:srgbClr val="FFFF00"/>
                        </a:solidFill>
                        <a:latin typeface="Cambria Math"/>
                        <a:ea typeface="Cambria Math"/>
                      </a:rPr>
                      <m:t>𝐱</m:t>
                    </m:r>
                    <m:r>
                      <a:rPr lang="en-US" sz="2400" b="1" i="0" smtClean="0">
                        <a:solidFill>
                          <a:srgbClr val="FFFF00"/>
                        </a:solidFill>
                        <a:latin typeface="Cambria Math"/>
                        <a:ea typeface="Cambria Math"/>
                      </a:rPr>
                      <m:t>)</m:t>
                    </m:r>
                    <m:r>
                      <a:rPr lang="en-US" sz="2400" b="1" i="1" smtClean="0">
                        <a:solidFill>
                          <a:srgbClr val="FFFF00"/>
                        </a:solidFill>
                        <a:latin typeface="Cambria Math"/>
                        <a:ea typeface="Cambria Math"/>
                      </a:rPr>
                      <m:t>≠</m:t>
                    </m:r>
                    <m:r>
                      <a:rPr lang="en-US" sz="2400" b="1" i="1" smtClean="0">
                        <a:solidFill>
                          <a:srgbClr val="FFFF00"/>
                        </a:solidFill>
                        <a:latin typeface="Cambria Math"/>
                        <a:ea typeface="Cambria Math"/>
                      </a:rPr>
                      <m:t>𝟎</m:t>
                    </m:r>
                  </m:oMath>
                </a14:m>
                <a:r>
                  <a:rPr lang="en-US" sz="2400" b="1" dirty="0" smtClean="0">
                    <a:solidFill>
                      <a:srgbClr val="FFFF00"/>
                    </a:solidFill>
                  </a:rPr>
                  <a:t>.</a:t>
                </a:r>
                <a:endParaRPr lang="en-US" sz="2400" b="1" dirty="0">
                  <a:solidFill>
                    <a:srgbClr val="FFFF00"/>
                  </a:solidFill>
                </a:endParaRPr>
              </a:p>
              <a:p>
                <a:pPr marL="320040" lvl="1" algn="just" rtl="0" eaLnBrk="0"/>
                <a:endParaRPr lang="en-US" sz="2500"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036496" cy="5688632"/>
              </a:xfrm>
              <a:blipFill rotWithShape="1">
                <a:blip r:embed="rId2"/>
                <a:stretch>
                  <a:fillRect l="-1012" t="-857" r="-54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3599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6632"/>
            <a:ext cx="9144000" cy="1470025"/>
          </a:xfrm>
        </p:spPr>
        <p:txBody>
          <a:bodyPr>
            <a:normAutofit fontScale="90000"/>
          </a:bodyPr>
          <a:lstStyle/>
          <a:p>
            <a:r>
              <a:rPr lang="en-US" dirty="0">
                <a:solidFill>
                  <a:srgbClr val="FF0000"/>
                </a:solidFill>
              </a:rPr>
              <a:t/>
            </a:r>
            <a:br>
              <a:rPr lang="en-US" dirty="0">
                <a:solidFill>
                  <a:srgbClr val="FF0000"/>
                </a:solidFill>
              </a:rPr>
            </a:br>
            <a:r>
              <a:rPr lang="en-US" dirty="0">
                <a:solidFill>
                  <a:srgbClr val="FF0000"/>
                </a:solidFill>
              </a:rPr>
              <a:t>Sequence 13: Combinations of Functions (Part 1)</a:t>
            </a:r>
            <a:r>
              <a:rPr lang="ar-JO" dirty="0">
                <a:solidFill>
                  <a:srgbClr val="FF0000"/>
                </a:solidFill>
              </a:rPr>
              <a:t/>
            </a:r>
            <a:br>
              <a:rPr lang="ar-JO" dirty="0">
                <a:solidFill>
                  <a:srgbClr val="FF0000"/>
                </a:solidFill>
              </a:rPr>
            </a:br>
            <a:r>
              <a:rPr lang="en-US" dirty="0">
                <a:solidFill>
                  <a:srgbClr val="FF0000"/>
                </a:solidFill>
              </a:rPr>
              <a:t/>
            </a:r>
            <a:br>
              <a:rPr lang="en-US"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616624"/>
              </a:xfrm>
            </p:spPr>
            <p:txBody>
              <a:bodyPr>
                <a:noAutofit/>
              </a:bodyPr>
              <a:lstStyle/>
              <a:p>
                <a:pPr marL="514350" indent="-514350" algn="l" rtl="0" eaLnBrk="0">
                  <a:buFont typeface="Wingdings" panose="05000000000000000000" pitchFamily="2" charset="2"/>
                  <a:buChar char="q"/>
                </a:pPr>
                <a:r>
                  <a:rPr lang="en-US" b="1" dirty="0" smtClean="0"/>
                  <a:t>Example: Find </a:t>
                </a:r>
                <a14:m>
                  <m:oMath xmlns:m="http://schemas.openxmlformats.org/officeDocument/2006/math">
                    <m:d>
                      <m:dPr>
                        <m:ctrlPr>
                          <a:rPr lang="en-US" b="1" i="1" smtClean="0">
                            <a:solidFill>
                              <a:schemeClr val="tx1"/>
                            </a:solidFill>
                            <a:latin typeface="Cambria Math"/>
                          </a:rPr>
                        </m:ctrlPr>
                      </m:dPr>
                      <m:e>
                        <m:r>
                          <a:rPr lang="en-US" b="1" i="1">
                            <a:solidFill>
                              <a:schemeClr val="tx1"/>
                            </a:solidFill>
                            <a:latin typeface="Cambria Math"/>
                          </a:rPr>
                          <m:t>𝒇</m:t>
                        </m:r>
                        <m:r>
                          <a:rPr lang="en-US" b="1" i="1">
                            <a:solidFill>
                              <a:schemeClr val="tx1"/>
                            </a:solidFill>
                            <a:latin typeface="Cambria Math"/>
                          </a:rPr>
                          <m:t>/</m:t>
                        </m:r>
                        <m:r>
                          <a:rPr lang="en-US" b="1" i="1">
                            <a:solidFill>
                              <a:schemeClr val="tx1"/>
                            </a:solidFill>
                            <a:latin typeface="Cambria Math"/>
                          </a:rPr>
                          <m:t>𝒈</m:t>
                        </m:r>
                      </m:e>
                    </m:d>
                    <m:d>
                      <m:dPr>
                        <m:ctrlPr>
                          <a:rPr lang="en-US" b="1" i="1">
                            <a:solidFill>
                              <a:schemeClr val="tx1"/>
                            </a:solidFill>
                            <a:latin typeface="Cambria Math"/>
                          </a:rPr>
                        </m:ctrlPr>
                      </m:dPr>
                      <m:e>
                        <m:r>
                          <a:rPr lang="en-US" b="1" i="1">
                            <a:solidFill>
                              <a:schemeClr val="tx1"/>
                            </a:solidFill>
                            <a:latin typeface="Cambria Math"/>
                          </a:rPr>
                          <m:t>𝒙</m:t>
                        </m:r>
                      </m:e>
                    </m:d>
                  </m:oMath>
                </a14:m>
                <a:r>
                  <a:rPr lang="en-US" b="1" dirty="0" smtClean="0"/>
                  <a:t> and</a:t>
                </a:r>
                <a:r>
                  <a:rPr lang="en-US" b="1" dirty="0"/>
                  <a:t> </a:t>
                </a:r>
                <a:r>
                  <a:rPr lang="en-US" b="1" dirty="0">
                    <a:solidFill>
                      <a:srgbClr val="FFFF00"/>
                    </a:solidFill>
                  </a:rPr>
                  <a:t> </a:t>
                </a:r>
                <a14:m>
                  <m:oMath xmlns:m="http://schemas.openxmlformats.org/officeDocument/2006/math">
                    <m:d>
                      <m:dPr>
                        <m:ctrlPr>
                          <a:rPr lang="en-US" b="1" i="1" smtClean="0">
                            <a:solidFill>
                              <a:schemeClr val="tx1"/>
                            </a:solidFill>
                            <a:latin typeface="Cambria Math"/>
                          </a:rPr>
                        </m:ctrlPr>
                      </m:dPr>
                      <m:e>
                        <m:r>
                          <a:rPr lang="en-US" b="1" i="1" smtClean="0">
                            <a:solidFill>
                              <a:schemeClr val="tx1"/>
                            </a:solidFill>
                            <a:latin typeface="Cambria Math"/>
                          </a:rPr>
                          <m:t>𝒈</m:t>
                        </m:r>
                        <m:r>
                          <a:rPr lang="en-US" b="1" i="1">
                            <a:solidFill>
                              <a:schemeClr val="tx1"/>
                            </a:solidFill>
                            <a:latin typeface="Cambria Math"/>
                          </a:rPr>
                          <m:t>/</m:t>
                        </m:r>
                        <m:r>
                          <a:rPr lang="en-US" b="1" i="1" smtClean="0">
                            <a:solidFill>
                              <a:schemeClr val="tx1"/>
                            </a:solidFill>
                            <a:latin typeface="Cambria Math"/>
                          </a:rPr>
                          <m:t>𝒇</m:t>
                        </m:r>
                      </m:e>
                    </m:d>
                    <m:d>
                      <m:dPr>
                        <m:ctrlPr>
                          <a:rPr lang="en-US" b="1" i="1">
                            <a:solidFill>
                              <a:schemeClr val="tx1"/>
                            </a:solidFill>
                            <a:latin typeface="Cambria Math"/>
                          </a:rPr>
                        </m:ctrlPr>
                      </m:dPr>
                      <m:e>
                        <m:r>
                          <a:rPr lang="en-US" b="1" i="1">
                            <a:solidFill>
                              <a:schemeClr val="tx1"/>
                            </a:solidFill>
                            <a:latin typeface="Cambria Math"/>
                          </a:rPr>
                          <m:t>𝒙</m:t>
                        </m:r>
                      </m:e>
                    </m:d>
                  </m:oMath>
                </a14:m>
                <a:r>
                  <a:rPr lang="en-US" b="1" dirty="0"/>
                  <a:t> for the functions given by </a:t>
                </a:r>
                <a14:m>
                  <m:oMath xmlns:m="http://schemas.openxmlformats.org/officeDocument/2006/math">
                    <m:r>
                      <a:rPr lang="en-US" b="1" i="1" smtClean="0">
                        <a:latin typeface="Cambria Math"/>
                      </a:rPr>
                      <m:t>𝒇</m:t>
                    </m:r>
                    <m:d>
                      <m:dPr>
                        <m:ctrlPr>
                          <a:rPr lang="en-US" b="1" i="1" smtClean="0">
                            <a:latin typeface="Cambria Math"/>
                          </a:rPr>
                        </m:ctrlPr>
                      </m:dPr>
                      <m:e>
                        <m:r>
                          <a:rPr lang="en-US" b="1" i="1" smtClean="0">
                            <a:latin typeface="Cambria Math"/>
                          </a:rPr>
                          <m:t>𝒙</m:t>
                        </m:r>
                      </m:e>
                    </m:d>
                    <m:r>
                      <a:rPr lang="en-US" b="1" i="1" smtClean="0">
                        <a:latin typeface="Cambria Math"/>
                      </a:rPr>
                      <m:t>=</m:t>
                    </m:r>
                    <m:rad>
                      <m:radPr>
                        <m:degHide m:val="on"/>
                        <m:ctrlPr>
                          <a:rPr lang="en-US" b="1" i="1" smtClean="0">
                            <a:latin typeface="Cambria Math"/>
                          </a:rPr>
                        </m:ctrlPr>
                      </m:radPr>
                      <m:deg/>
                      <m:e>
                        <m:r>
                          <a:rPr lang="en-US" b="1" i="1" smtClean="0">
                            <a:latin typeface="Cambria Math"/>
                          </a:rPr>
                          <m:t>𝒙</m:t>
                        </m:r>
                      </m:e>
                    </m:rad>
                  </m:oMath>
                </a14:m>
                <a:r>
                  <a:rPr lang="en-US" b="1" dirty="0" smtClean="0"/>
                  <a:t> </a:t>
                </a:r>
                <a:r>
                  <a:rPr lang="en-US" b="1" dirty="0"/>
                  <a:t>and </a:t>
                </a:r>
                <a14:m>
                  <m:oMath xmlns:m="http://schemas.openxmlformats.org/officeDocument/2006/math">
                    <m:r>
                      <a:rPr lang="en-US" b="1" i="1" smtClean="0">
                        <a:latin typeface="Cambria Math"/>
                      </a:rPr>
                      <m:t>𝒈</m:t>
                    </m:r>
                    <m:d>
                      <m:dPr>
                        <m:ctrlPr>
                          <a:rPr lang="en-US" b="1" i="1" smtClean="0">
                            <a:latin typeface="Cambria Math"/>
                          </a:rPr>
                        </m:ctrlPr>
                      </m:dPr>
                      <m:e>
                        <m:r>
                          <a:rPr lang="en-US" b="1" i="1" smtClean="0">
                            <a:latin typeface="Cambria Math"/>
                          </a:rPr>
                          <m:t>𝒙</m:t>
                        </m:r>
                      </m:e>
                    </m:d>
                    <m:r>
                      <a:rPr lang="en-US" b="1" i="1" smtClean="0">
                        <a:latin typeface="Cambria Math"/>
                      </a:rPr>
                      <m:t>=</m:t>
                    </m:r>
                    <m:rad>
                      <m:radPr>
                        <m:degHide m:val="on"/>
                        <m:ctrlPr>
                          <a:rPr lang="en-US" b="1" i="1" smtClean="0">
                            <a:latin typeface="Cambria Math"/>
                          </a:rPr>
                        </m:ctrlPr>
                      </m:radPr>
                      <m:deg/>
                      <m:e>
                        <m:r>
                          <a:rPr lang="en-US" b="1" i="1" smtClean="0">
                            <a:latin typeface="Cambria Math"/>
                          </a:rPr>
                          <m:t>𝟒</m:t>
                        </m:r>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e>
                    </m:rad>
                  </m:oMath>
                </a14:m>
                <a:r>
                  <a:rPr lang="en-US" b="1" dirty="0" smtClean="0"/>
                  <a:t>. </a:t>
                </a:r>
                <a:r>
                  <a:rPr lang="en-US" b="1" dirty="0"/>
                  <a:t>Then find the domains of </a:t>
                </a:r>
                <a14:m>
                  <m:oMath xmlns:m="http://schemas.openxmlformats.org/officeDocument/2006/math">
                    <m:r>
                      <a:rPr lang="en-US" b="1" i="1">
                        <a:solidFill>
                          <a:schemeClr val="tx1"/>
                        </a:solidFill>
                        <a:latin typeface="Cambria Math"/>
                      </a:rPr>
                      <m:t>𝒇</m:t>
                    </m:r>
                    <m:r>
                      <a:rPr lang="en-US" b="1" i="1">
                        <a:solidFill>
                          <a:schemeClr val="tx1"/>
                        </a:solidFill>
                        <a:latin typeface="Cambria Math"/>
                      </a:rPr>
                      <m:t>/</m:t>
                    </m:r>
                    <m:r>
                      <a:rPr lang="en-US" b="1" i="1">
                        <a:solidFill>
                          <a:schemeClr val="tx1"/>
                        </a:solidFill>
                        <a:latin typeface="Cambria Math"/>
                      </a:rPr>
                      <m:t>𝒈</m:t>
                    </m:r>
                  </m:oMath>
                </a14:m>
                <a:r>
                  <a:rPr lang="en-US" b="1" dirty="0" smtClean="0"/>
                  <a:t> </a:t>
                </a:r>
                <a:r>
                  <a:rPr lang="en-US" b="1" dirty="0"/>
                  <a:t>and </a:t>
                </a:r>
                <a14:m>
                  <m:oMath xmlns:m="http://schemas.openxmlformats.org/officeDocument/2006/math">
                    <m:r>
                      <a:rPr lang="en-US" b="1" i="1">
                        <a:solidFill>
                          <a:schemeClr val="tx1"/>
                        </a:solidFill>
                        <a:latin typeface="Cambria Math"/>
                      </a:rPr>
                      <m:t>𝒈</m:t>
                    </m:r>
                    <m:r>
                      <a:rPr lang="en-US" b="1" i="1">
                        <a:solidFill>
                          <a:schemeClr val="tx1"/>
                        </a:solidFill>
                        <a:latin typeface="Cambria Math"/>
                      </a:rPr>
                      <m:t>/</m:t>
                    </m:r>
                    <m:r>
                      <a:rPr lang="en-US" b="1" i="1">
                        <a:solidFill>
                          <a:schemeClr val="tx1"/>
                        </a:solidFill>
                        <a:latin typeface="Cambria Math"/>
                      </a:rPr>
                      <m:t>𝒇</m:t>
                    </m:r>
                  </m:oMath>
                </a14:m>
                <a:r>
                  <a:rPr lang="en-US" b="1" dirty="0" smtClean="0"/>
                  <a:t>.</a:t>
                </a:r>
                <a:endParaRPr lang="en-US" b="1" dirty="0"/>
              </a:p>
              <a:p>
                <a:pPr marL="514350" indent="-514350" algn="l" rtl="0" eaLnBrk="0">
                  <a:buFont typeface="Wingdings" panose="05000000000000000000" pitchFamily="2" charset="2"/>
                  <a:buChar char="q"/>
                </a:pPr>
                <a:r>
                  <a:rPr lang="en-US" b="1" dirty="0" smtClean="0"/>
                  <a:t>Solution</a:t>
                </a:r>
                <a:r>
                  <a:rPr lang="en-US" b="1" dirty="0"/>
                  <a:t>: The quotient of </a:t>
                </a:r>
                <a14:m>
                  <m:oMath xmlns:m="http://schemas.openxmlformats.org/officeDocument/2006/math">
                    <m:r>
                      <a:rPr lang="en-US" b="1" i="1" smtClean="0">
                        <a:latin typeface="Cambria Math"/>
                      </a:rPr>
                      <m:t>𝒇</m:t>
                    </m:r>
                  </m:oMath>
                </a14:m>
                <a:r>
                  <a:rPr lang="en-US" b="1" dirty="0" smtClean="0"/>
                  <a:t> </a:t>
                </a:r>
                <a:r>
                  <a:rPr lang="en-US" b="1" dirty="0"/>
                  <a:t>and </a:t>
                </a:r>
                <a14:m>
                  <m:oMath xmlns:m="http://schemas.openxmlformats.org/officeDocument/2006/math">
                    <m:r>
                      <a:rPr lang="en-US" b="1" i="1" smtClean="0">
                        <a:latin typeface="Cambria Math"/>
                      </a:rPr>
                      <m:t>𝒈</m:t>
                    </m:r>
                  </m:oMath>
                </a14:m>
                <a:r>
                  <a:rPr lang="en-US" b="1" dirty="0" smtClean="0"/>
                  <a:t> </a:t>
                </a:r>
                <a:r>
                  <a:rPr lang="en-US" b="1" dirty="0"/>
                  <a:t>is</a:t>
                </a:r>
              </a:p>
              <a:p>
                <a:pPr marL="514350" indent="-514350" algn="l" rtl="0" eaLnBrk="0"/>
                <a:r>
                  <a:rPr lang="en-US" b="1" dirty="0"/>
                  <a:t> </a:t>
                </a:r>
                <a:r>
                  <a:rPr lang="en-US" b="1" dirty="0" smtClean="0">
                    <a:solidFill>
                      <a:srgbClr val="FFFF00"/>
                    </a:solidFill>
                  </a:rPr>
                  <a:t>  </a:t>
                </a:r>
                <a14:m>
                  <m:oMath xmlns:m="http://schemas.openxmlformats.org/officeDocument/2006/math">
                    <m:d>
                      <m:dPr>
                        <m:ctrlPr>
                          <a:rPr lang="en-US" b="1" i="1" smtClean="0">
                            <a:solidFill>
                              <a:srgbClr val="FFFF00"/>
                            </a:solidFill>
                            <a:latin typeface="Cambria Math"/>
                          </a:rPr>
                        </m:ctrlPr>
                      </m:dPr>
                      <m:e>
                        <m:f>
                          <m:fPr>
                            <m:ctrlPr>
                              <a:rPr lang="en-US" b="1" i="1" smtClean="0">
                                <a:solidFill>
                                  <a:srgbClr val="FFFF00"/>
                                </a:solidFill>
                                <a:latin typeface="Cambria Math"/>
                              </a:rPr>
                            </m:ctrlPr>
                          </m:fPr>
                          <m:num>
                            <m:r>
                              <a:rPr lang="en-US" b="1" i="1" smtClean="0">
                                <a:solidFill>
                                  <a:srgbClr val="FFFF00"/>
                                </a:solidFill>
                                <a:latin typeface="Cambria Math"/>
                              </a:rPr>
                              <m:t>𝒇</m:t>
                            </m:r>
                          </m:num>
                          <m:den>
                            <m:r>
                              <a:rPr lang="en-US" b="1" i="1" smtClean="0">
                                <a:solidFill>
                                  <a:srgbClr val="FFFF00"/>
                                </a:solidFill>
                                <a:latin typeface="Cambria Math"/>
                              </a:rPr>
                              <m:t>𝒈</m:t>
                            </m:r>
                          </m:den>
                        </m:f>
                      </m:e>
                    </m:d>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𝒙</m:t>
                            </m:r>
                          </m:e>
                        </m:d>
                      </m:num>
                      <m:den>
                        <m:r>
                          <a:rPr lang="en-US" b="1" i="1" smtClean="0">
                            <a:solidFill>
                              <a:srgbClr val="FFFF00"/>
                            </a:solidFill>
                            <a:latin typeface="Cambria Math"/>
                          </a:rPr>
                          <m:t>𝒈</m:t>
                        </m:r>
                        <m:d>
                          <m:dPr>
                            <m:ctrlPr>
                              <a:rPr lang="en-US" b="1" i="1" smtClean="0">
                                <a:solidFill>
                                  <a:srgbClr val="FFFF00"/>
                                </a:solidFill>
                                <a:latin typeface="Cambria Math"/>
                              </a:rPr>
                            </m:ctrlPr>
                          </m:dPr>
                          <m:e>
                            <m:r>
                              <a:rPr lang="en-US" b="1" i="1" smtClean="0">
                                <a:solidFill>
                                  <a:srgbClr val="FFFF00"/>
                                </a:solidFill>
                                <a:latin typeface="Cambria Math"/>
                              </a:rPr>
                              <m:t>𝒙</m:t>
                            </m:r>
                          </m:e>
                        </m:d>
                      </m:den>
                    </m:f>
                    <m:r>
                      <a:rPr lang="en-US" b="1" i="1" smtClean="0">
                        <a:solidFill>
                          <a:srgbClr val="FFFF00"/>
                        </a:solidFill>
                        <a:latin typeface="Cambria Math"/>
                      </a:rPr>
                      <m:t>=</m:t>
                    </m:r>
                    <m:f>
                      <m:fPr>
                        <m:ctrlPr>
                          <a:rPr lang="en-US" b="1" i="1" smtClean="0">
                            <a:solidFill>
                              <a:srgbClr val="FFFF00"/>
                            </a:solidFill>
                            <a:latin typeface="Cambria Math"/>
                          </a:rPr>
                        </m:ctrlPr>
                      </m:fPr>
                      <m:num>
                        <m:rad>
                          <m:radPr>
                            <m:degHide m:val="on"/>
                            <m:ctrlPr>
                              <a:rPr lang="en-US" b="1" i="1" smtClean="0">
                                <a:solidFill>
                                  <a:srgbClr val="FFFF00"/>
                                </a:solidFill>
                                <a:latin typeface="Cambria Math"/>
                              </a:rPr>
                            </m:ctrlPr>
                          </m:radPr>
                          <m:deg/>
                          <m:e>
                            <m:r>
                              <a:rPr lang="en-US" b="1" i="1" smtClean="0">
                                <a:solidFill>
                                  <a:srgbClr val="FFFF00"/>
                                </a:solidFill>
                                <a:latin typeface="Cambria Math"/>
                              </a:rPr>
                              <m:t>𝒙</m:t>
                            </m:r>
                          </m:e>
                        </m:rad>
                      </m:num>
                      <m:den>
                        <m:rad>
                          <m:radPr>
                            <m:degHide m:val="on"/>
                            <m:ctrlPr>
                              <a:rPr lang="en-US" b="1" i="1" smtClean="0">
                                <a:solidFill>
                                  <a:srgbClr val="FFFF00"/>
                                </a:solidFill>
                                <a:latin typeface="Cambria Math"/>
                              </a:rPr>
                            </m:ctrlPr>
                          </m:radPr>
                          <m:deg/>
                          <m:e>
                            <m:r>
                              <a:rPr lang="en-US" b="1" i="1" smtClean="0">
                                <a:solidFill>
                                  <a:srgbClr val="FFFF00"/>
                                </a:solidFill>
                                <a:latin typeface="Cambria Math"/>
                              </a:rPr>
                              <m:t>𝟒</m:t>
                            </m:r>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e>
                        </m:rad>
                      </m:den>
                    </m:f>
                  </m:oMath>
                </a14:m>
                <a:endParaRPr lang="en-US" b="1" dirty="0"/>
              </a:p>
              <a:p>
                <a:pPr marL="514350" indent="-514350" algn="l" rtl="0" eaLnBrk="0"/>
                <a:r>
                  <a:rPr lang="en-US" b="1" dirty="0"/>
                  <a:t>	The quotient of </a:t>
                </a:r>
                <a14:m>
                  <m:oMath xmlns:m="http://schemas.openxmlformats.org/officeDocument/2006/math">
                    <m:r>
                      <a:rPr lang="en-US" b="1" i="1">
                        <a:latin typeface="Cambria Math"/>
                      </a:rPr>
                      <m:t>𝒈</m:t>
                    </m:r>
                  </m:oMath>
                </a14:m>
                <a:r>
                  <a:rPr lang="en-US" b="1" dirty="0" smtClean="0"/>
                  <a:t> </a:t>
                </a:r>
                <a:r>
                  <a:rPr lang="en-US" b="1" dirty="0"/>
                  <a:t>and </a:t>
                </a:r>
                <a14:m>
                  <m:oMath xmlns:m="http://schemas.openxmlformats.org/officeDocument/2006/math">
                    <m:r>
                      <a:rPr lang="en-US" b="1" i="1">
                        <a:latin typeface="Cambria Math"/>
                      </a:rPr>
                      <m:t>𝒇</m:t>
                    </m:r>
                  </m:oMath>
                </a14:m>
                <a:r>
                  <a:rPr lang="en-US" b="1" dirty="0" smtClean="0"/>
                  <a:t> </a:t>
                </a:r>
                <a:r>
                  <a:rPr lang="en-US" b="1" dirty="0"/>
                  <a:t>is</a:t>
                </a:r>
              </a:p>
              <a:p>
                <a:pPr algn="l"/>
                <a14:m>
                  <m:oMathPara xmlns:m="http://schemas.openxmlformats.org/officeDocument/2006/math">
                    <m:oMathParaPr>
                      <m:jc m:val="centerGroup"/>
                    </m:oMathParaPr>
                    <m:oMath xmlns:m="http://schemas.openxmlformats.org/officeDocument/2006/math">
                      <m:d>
                        <m:dPr>
                          <m:ctrlPr>
                            <a:rPr lang="en-US" b="1" i="1">
                              <a:solidFill>
                                <a:srgbClr val="FFFF00"/>
                              </a:solidFill>
                              <a:latin typeface="Cambria Math"/>
                            </a:rPr>
                          </m:ctrlPr>
                        </m:dPr>
                        <m:e>
                          <m:f>
                            <m:fPr>
                              <m:ctrlPr>
                                <a:rPr lang="en-US" b="1" i="1">
                                  <a:solidFill>
                                    <a:srgbClr val="FFFF00"/>
                                  </a:solidFill>
                                  <a:latin typeface="Cambria Math"/>
                                </a:rPr>
                              </m:ctrlPr>
                            </m:fPr>
                            <m:num>
                              <m:r>
                                <a:rPr lang="en-US" b="1" i="1" smtClean="0">
                                  <a:solidFill>
                                    <a:srgbClr val="FFFF00"/>
                                  </a:solidFill>
                                  <a:latin typeface="Cambria Math"/>
                                </a:rPr>
                                <m:t>𝒈</m:t>
                              </m:r>
                            </m:num>
                            <m:den>
                              <m:r>
                                <a:rPr lang="en-US" b="1" i="1" smtClean="0">
                                  <a:solidFill>
                                    <a:srgbClr val="FFFF00"/>
                                  </a:solidFill>
                                  <a:latin typeface="Cambria Math"/>
                                </a:rPr>
                                <m:t>𝒇</m:t>
                              </m:r>
                            </m:den>
                          </m:f>
                        </m:e>
                      </m:d>
                      <m:d>
                        <m:dPr>
                          <m:ctrlPr>
                            <a:rPr lang="en-US" b="1" i="1">
                              <a:solidFill>
                                <a:srgbClr val="FFFF00"/>
                              </a:solidFill>
                              <a:latin typeface="Cambria Math"/>
                            </a:rPr>
                          </m:ctrlPr>
                        </m:dPr>
                        <m:e>
                          <m:r>
                            <a:rPr lang="en-US" b="1" i="1">
                              <a:solidFill>
                                <a:srgbClr val="FFFF00"/>
                              </a:solidFill>
                              <a:latin typeface="Cambria Math"/>
                            </a:rPr>
                            <m:t>𝒙</m:t>
                          </m:r>
                        </m:e>
                      </m:d>
                      <m:r>
                        <a:rPr lang="en-US" b="1" i="1">
                          <a:solidFill>
                            <a:srgbClr val="FFFF00"/>
                          </a:solidFill>
                          <a:latin typeface="Cambria Math"/>
                        </a:rPr>
                        <m:t>=</m:t>
                      </m:r>
                      <m:f>
                        <m:fPr>
                          <m:ctrlPr>
                            <a:rPr lang="en-US" b="1" i="1">
                              <a:solidFill>
                                <a:srgbClr val="FFFF00"/>
                              </a:solidFill>
                              <a:latin typeface="Cambria Math"/>
                            </a:rPr>
                          </m:ctrlPr>
                        </m:fPr>
                        <m:num>
                          <m:r>
                            <a:rPr lang="en-US" b="1" i="1" smtClean="0">
                              <a:solidFill>
                                <a:srgbClr val="FFFF00"/>
                              </a:solidFill>
                              <a:latin typeface="Cambria Math"/>
                            </a:rPr>
                            <m:t>𝒈</m:t>
                          </m:r>
                          <m:d>
                            <m:dPr>
                              <m:ctrlPr>
                                <a:rPr lang="en-US" b="1" i="1">
                                  <a:solidFill>
                                    <a:srgbClr val="FFFF00"/>
                                  </a:solidFill>
                                  <a:latin typeface="Cambria Math"/>
                                </a:rPr>
                              </m:ctrlPr>
                            </m:dPr>
                            <m:e>
                              <m:r>
                                <a:rPr lang="en-US" b="1" i="1">
                                  <a:solidFill>
                                    <a:srgbClr val="FFFF00"/>
                                  </a:solidFill>
                                  <a:latin typeface="Cambria Math"/>
                                </a:rPr>
                                <m:t>𝒙</m:t>
                              </m:r>
                            </m:e>
                          </m:d>
                        </m:num>
                        <m:den>
                          <m:r>
                            <a:rPr lang="en-US" b="1" i="1" smtClean="0">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𝒙</m:t>
                              </m:r>
                            </m:e>
                          </m:d>
                        </m:den>
                      </m:f>
                      <m:r>
                        <a:rPr lang="en-US" b="1" i="1">
                          <a:solidFill>
                            <a:srgbClr val="FFFF00"/>
                          </a:solidFill>
                          <a:latin typeface="Cambria Math"/>
                        </a:rPr>
                        <m:t>=</m:t>
                      </m:r>
                      <m:f>
                        <m:fPr>
                          <m:ctrlPr>
                            <a:rPr lang="en-US" b="1" i="1" smtClean="0">
                              <a:solidFill>
                                <a:srgbClr val="FFFF00"/>
                              </a:solidFill>
                              <a:latin typeface="Cambria Math"/>
                            </a:rPr>
                          </m:ctrlPr>
                        </m:fPr>
                        <m:num>
                          <m:rad>
                            <m:radPr>
                              <m:degHide m:val="on"/>
                              <m:ctrlPr>
                                <a:rPr lang="en-US" b="1" i="1" smtClean="0">
                                  <a:solidFill>
                                    <a:srgbClr val="FFFF00"/>
                                  </a:solidFill>
                                  <a:latin typeface="Cambria Math"/>
                                </a:rPr>
                              </m:ctrlPr>
                            </m:radPr>
                            <m:deg/>
                            <m:e>
                              <m:r>
                                <a:rPr lang="en-US" b="1" i="1" smtClean="0">
                                  <a:solidFill>
                                    <a:srgbClr val="FFFF00"/>
                                  </a:solidFill>
                                  <a:latin typeface="Cambria Math"/>
                                </a:rPr>
                                <m:t>𝟒</m:t>
                              </m:r>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e>
                          </m:rad>
                        </m:num>
                        <m:den>
                          <m:rad>
                            <m:radPr>
                              <m:degHide m:val="on"/>
                              <m:ctrlPr>
                                <a:rPr lang="en-US" b="1" i="1">
                                  <a:solidFill>
                                    <a:srgbClr val="FFFF00"/>
                                  </a:solidFill>
                                  <a:latin typeface="Cambria Math"/>
                                </a:rPr>
                              </m:ctrlPr>
                            </m:radPr>
                            <m:deg/>
                            <m:e>
                              <m:r>
                                <a:rPr lang="en-US" b="1" i="1" smtClean="0">
                                  <a:solidFill>
                                    <a:srgbClr val="FFFF00"/>
                                  </a:solidFill>
                                  <a:latin typeface="Cambria Math"/>
                                </a:rPr>
                                <m:t>𝒙</m:t>
                              </m:r>
                            </m:e>
                          </m:rad>
                        </m:den>
                      </m:f>
                    </m:oMath>
                  </m:oMathPara>
                </a14:m>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616624"/>
              </a:xfrm>
              <a:blipFill rotWithShape="1">
                <a:blip r:embed="rId2"/>
                <a:stretch>
                  <a:fillRect l="-1667" t="-1303"/>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77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05936"/>
            <a:ext cx="9144000" cy="1470025"/>
          </a:xfrm>
        </p:spPr>
        <p:txBody>
          <a:bodyPr>
            <a:normAutofit fontScale="90000"/>
          </a:bodyPr>
          <a:lstStyle/>
          <a:p>
            <a:r>
              <a:rPr lang="en-US" dirty="0">
                <a:solidFill>
                  <a:srgbClr val="FF0000"/>
                </a:solidFill>
              </a:rPr>
              <a:t/>
            </a:r>
            <a:br>
              <a:rPr lang="en-US" dirty="0">
                <a:solidFill>
                  <a:srgbClr val="FF0000"/>
                </a:solidFill>
              </a:rPr>
            </a:br>
            <a:r>
              <a:rPr lang="en-US" dirty="0">
                <a:solidFill>
                  <a:srgbClr val="FF0000"/>
                </a:solidFill>
              </a:rPr>
              <a:t>Sequence 13: Combinations of Functions (Part 1)</a:t>
            </a:r>
            <a:r>
              <a:rPr lang="ar-JO" dirty="0">
                <a:solidFill>
                  <a:srgbClr val="FF0000"/>
                </a:solidFill>
              </a:rPr>
              <a:t/>
            </a:r>
            <a:br>
              <a:rPr lang="ar-JO" dirty="0">
                <a:solidFill>
                  <a:srgbClr val="FF0000"/>
                </a:solidFill>
              </a:rPr>
            </a:br>
            <a:r>
              <a:rPr lang="en-US" dirty="0">
                <a:solidFill>
                  <a:srgbClr val="FF0000"/>
                </a:solidFill>
              </a:rPr>
              <a:t/>
            </a:r>
            <a:br>
              <a:rPr lang="en-US"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733256"/>
              </a:xfrm>
            </p:spPr>
            <p:txBody>
              <a:bodyPr/>
              <a:lstStyle/>
              <a:p>
                <a:pPr marL="514350" indent="-514350" algn="l" rtl="0" eaLnBrk="0">
                  <a:buFont typeface="Wingdings" panose="05000000000000000000" pitchFamily="2" charset="2"/>
                  <a:buChar char="q"/>
                </a:pPr>
                <a:r>
                  <a:rPr lang="en-US" sz="2800" b="1" dirty="0" smtClean="0"/>
                  <a:t>Continue</a:t>
                </a:r>
                <a:r>
                  <a:rPr lang="en-US" sz="2800" b="1" dirty="0"/>
                  <a:t>: The domain of </a:t>
                </a:r>
                <a14:m>
                  <m:oMath xmlns:m="http://schemas.openxmlformats.org/officeDocument/2006/math">
                    <m:r>
                      <a:rPr lang="en-US" sz="2800" b="1" i="1" smtClean="0">
                        <a:latin typeface="Cambria Math"/>
                      </a:rPr>
                      <m:t>𝒇</m:t>
                    </m:r>
                    <m:r>
                      <a:rPr lang="en-US" sz="2800" b="1" i="1" smtClean="0">
                        <a:latin typeface="Cambria Math"/>
                      </a:rPr>
                      <m:t> </m:t>
                    </m:r>
                  </m:oMath>
                </a14:m>
                <a:r>
                  <a:rPr lang="en-US" sz="2800" b="1" dirty="0" smtClean="0"/>
                  <a:t>is </a:t>
                </a:r>
                <a14:m>
                  <m:oMath xmlns:m="http://schemas.openxmlformats.org/officeDocument/2006/math">
                    <m:r>
                      <a:rPr lang="en-US" sz="2800" b="1" i="1" smtClean="0">
                        <a:latin typeface="Cambria Math"/>
                      </a:rPr>
                      <m:t>[</m:t>
                    </m:r>
                    <m:r>
                      <a:rPr lang="en-US" sz="2800" b="1" i="1" smtClean="0">
                        <a:latin typeface="Cambria Math"/>
                      </a:rPr>
                      <m:t>𝟎</m:t>
                    </m:r>
                    <m:r>
                      <a:rPr lang="en-US" sz="2800" b="1" i="1" smtClean="0">
                        <a:latin typeface="Cambria Math"/>
                      </a:rPr>
                      <m:t>,∞)</m:t>
                    </m:r>
                  </m:oMath>
                </a14:m>
                <a:r>
                  <a:rPr lang="en-US" sz="2800" b="1" dirty="0" smtClean="0"/>
                  <a:t> </a:t>
                </a:r>
                <a:r>
                  <a:rPr lang="en-US" sz="2800" b="1" dirty="0"/>
                  <a:t>and the domain of </a:t>
                </a:r>
                <a14:m>
                  <m:oMath xmlns:m="http://schemas.openxmlformats.org/officeDocument/2006/math">
                    <m:r>
                      <a:rPr lang="en-US" sz="2800" b="1" i="1" smtClean="0">
                        <a:latin typeface="Cambria Math"/>
                      </a:rPr>
                      <m:t>𝒈</m:t>
                    </m:r>
                  </m:oMath>
                </a14:m>
                <a:r>
                  <a:rPr lang="en-US" sz="2800" b="1" dirty="0" smtClean="0"/>
                  <a:t> is</a:t>
                </a:r>
                <a:r>
                  <a:rPr lang="en-US" sz="2800" b="1" dirty="0"/>
                  <a:t> </a:t>
                </a:r>
                <a14:m>
                  <m:oMath xmlns:m="http://schemas.openxmlformats.org/officeDocument/2006/math">
                    <m:r>
                      <a:rPr lang="en-US" sz="2800" b="1" i="1" smtClean="0">
                        <a:latin typeface="Cambria Math"/>
                      </a:rPr>
                      <m:t>[−</m:t>
                    </m:r>
                    <m:r>
                      <a:rPr lang="en-US" sz="2800" b="1" i="1" smtClean="0">
                        <a:latin typeface="Cambria Math"/>
                      </a:rPr>
                      <m:t>𝟐</m:t>
                    </m:r>
                    <m:r>
                      <a:rPr lang="en-US" sz="2800" b="1" i="1" smtClean="0">
                        <a:latin typeface="Cambria Math"/>
                      </a:rPr>
                      <m:t>,</m:t>
                    </m:r>
                    <m:r>
                      <a:rPr lang="en-US" sz="2800" b="1" i="1" smtClean="0">
                        <a:latin typeface="Cambria Math"/>
                      </a:rPr>
                      <m:t>𝟐</m:t>
                    </m:r>
                    <m:r>
                      <a:rPr lang="en-US" sz="2800" b="1" i="1" smtClean="0">
                        <a:latin typeface="Cambria Math"/>
                      </a:rPr>
                      <m:t>]</m:t>
                    </m:r>
                  </m:oMath>
                </a14:m>
                <a:r>
                  <a:rPr lang="en-US" sz="2800" b="1" dirty="0" smtClean="0"/>
                  <a:t> </a:t>
                </a:r>
                <a:r>
                  <a:rPr lang="en-US" sz="2800" b="1" dirty="0"/>
                  <a:t>. The intersection of these domains is </a:t>
                </a:r>
                <a14:m>
                  <m:oMath xmlns:m="http://schemas.openxmlformats.org/officeDocument/2006/math">
                    <m:r>
                      <a:rPr lang="en-US" sz="2800" b="1" i="1" smtClean="0">
                        <a:latin typeface="Cambria Math"/>
                      </a:rPr>
                      <m:t>[</m:t>
                    </m:r>
                    <m:r>
                      <a:rPr lang="en-US" sz="2800" b="1" i="1" smtClean="0">
                        <a:latin typeface="Cambria Math"/>
                      </a:rPr>
                      <m:t>𝟎</m:t>
                    </m:r>
                    <m:r>
                      <a:rPr lang="en-US" sz="2800" b="1" i="1" smtClean="0">
                        <a:latin typeface="Cambria Math"/>
                      </a:rPr>
                      <m:t>,</m:t>
                    </m:r>
                    <m:r>
                      <a:rPr lang="en-US" sz="2800" b="1" i="1" smtClean="0">
                        <a:latin typeface="Cambria Math"/>
                      </a:rPr>
                      <m:t>𝟐</m:t>
                    </m:r>
                    <m:r>
                      <a:rPr lang="en-US" sz="2800" b="1" i="1" smtClean="0">
                        <a:latin typeface="Cambria Math"/>
                      </a:rPr>
                      <m:t>]</m:t>
                    </m:r>
                  </m:oMath>
                </a14:m>
                <a:r>
                  <a:rPr lang="en-US" sz="2800" b="1" dirty="0"/>
                  <a:t> . So, the domains for </a:t>
                </a:r>
                <a14:m>
                  <m:oMath xmlns:m="http://schemas.openxmlformats.org/officeDocument/2006/math">
                    <m:r>
                      <a:rPr lang="en-US" sz="2800" b="1" i="1" smtClean="0">
                        <a:latin typeface="Cambria Math"/>
                      </a:rPr>
                      <m:t>𝒇</m:t>
                    </m:r>
                    <m:r>
                      <a:rPr lang="en-US" sz="2800" b="1" i="1" smtClean="0">
                        <a:latin typeface="Cambria Math"/>
                      </a:rPr>
                      <m:t>/</m:t>
                    </m:r>
                    <m:r>
                      <a:rPr lang="en-US" sz="2800" b="1" i="1" smtClean="0">
                        <a:latin typeface="Cambria Math"/>
                      </a:rPr>
                      <m:t>𝒈</m:t>
                    </m:r>
                  </m:oMath>
                </a14:m>
                <a:r>
                  <a:rPr lang="en-US" sz="2800" b="1" dirty="0" smtClean="0"/>
                  <a:t> </a:t>
                </a:r>
                <a:r>
                  <a:rPr lang="en-US" sz="2800" b="1" dirty="0"/>
                  <a:t>and </a:t>
                </a:r>
                <a14:m>
                  <m:oMath xmlns:m="http://schemas.openxmlformats.org/officeDocument/2006/math">
                    <m:r>
                      <a:rPr lang="en-US" sz="2800" b="1" i="1" smtClean="0">
                        <a:latin typeface="Cambria Math"/>
                      </a:rPr>
                      <m:t>𝒈</m:t>
                    </m:r>
                    <m:r>
                      <a:rPr lang="en-US" sz="2800" b="1" i="1" smtClean="0">
                        <a:latin typeface="Cambria Math"/>
                      </a:rPr>
                      <m:t>/</m:t>
                    </m:r>
                    <m:r>
                      <a:rPr lang="en-US" sz="2800" b="1" i="1" smtClean="0">
                        <a:latin typeface="Cambria Math"/>
                      </a:rPr>
                      <m:t>𝒇</m:t>
                    </m:r>
                  </m:oMath>
                </a14:m>
                <a:r>
                  <a:rPr lang="en-US" sz="2800" b="1" dirty="0" smtClean="0"/>
                  <a:t> </a:t>
                </a:r>
                <a:r>
                  <a:rPr lang="en-US" sz="2800" b="1" dirty="0"/>
                  <a:t>are as follows.</a:t>
                </a:r>
              </a:p>
              <a:p>
                <a:pPr marL="514350" indent="-514350" algn="l" rtl="0" eaLnBrk="0"/>
                <a:endParaRPr lang="en-US" sz="2800" b="1" dirty="0"/>
              </a:p>
              <a:p>
                <a:pPr marL="834390" lvl="1" indent="-514350" algn="l" rtl="0" eaLnBrk="0">
                  <a:buFont typeface="Wingdings" panose="05000000000000000000" pitchFamily="2" charset="2"/>
                  <a:buChar char="§"/>
                </a:pPr>
                <a:r>
                  <a:rPr lang="en-US" b="1" dirty="0"/>
                  <a:t>Domain of </a:t>
                </a:r>
                <a14:m>
                  <m:oMath xmlns:m="http://schemas.openxmlformats.org/officeDocument/2006/math">
                    <m:r>
                      <a:rPr lang="en-US" b="1" i="0" smtClean="0">
                        <a:latin typeface="Cambria Math"/>
                      </a:rPr>
                      <m:t>(</m:t>
                    </m:r>
                    <m:r>
                      <a:rPr lang="en-US" b="1" i="1" smtClean="0">
                        <a:latin typeface="Cambria Math"/>
                      </a:rPr>
                      <m:t>𝒇</m:t>
                    </m:r>
                    <m:r>
                      <a:rPr lang="en-US" b="1" i="1" smtClean="0">
                        <a:latin typeface="Cambria Math"/>
                      </a:rPr>
                      <m:t>/</m:t>
                    </m:r>
                    <m:r>
                      <a:rPr lang="en-US" b="1" i="1" smtClean="0">
                        <a:latin typeface="Cambria Math"/>
                      </a:rPr>
                      <m:t>𝒈</m:t>
                    </m:r>
                    <m:r>
                      <a:rPr lang="en-US" b="1" i="1" smtClean="0">
                        <a:latin typeface="Cambria Math"/>
                      </a:rPr>
                      <m:t>)</m:t>
                    </m:r>
                  </m:oMath>
                </a14:m>
                <a:r>
                  <a:rPr lang="en-US" b="1" dirty="0" smtClean="0"/>
                  <a:t>is  </a:t>
                </a:r>
                <a14:m>
                  <m:oMath xmlns:m="http://schemas.openxmlformats.org/officeDocument/2006/math">
                    <m:r>
                      <a:rPr lang="en-US" b="1" i="1" smtClean="0">
                        <a:latin typeface="Cambria Math"/>
                      </a:rPr>
                      <m:t>[</m:t>
                    </m:r>
                    <m:r>
                      <a:rPr lang="en-US" b="1" i="1" smtClean="0">
                        <a:latin typeface="Cambria Math"/>
                      </a:rPr>
                      <m:t>𝟎</m:t>
                    </m:r>
                    <m:r>
                      <a:rPr lang="en-US" b="1" i="1" smtClean="0">
                        <a:latin typeface="Cambria Math"/>
                      </a:rPr>
                      <m:t>,</m:t>
                    </m:r>
                    <m:r>
                      <a:rPr lang="en-US" b="1" i="1" smtClean="0">
                        <a:latin typeface="Cambria Math"/>
                      </a:rPr>
                      <m:t>𝟐</m:t>
                    </m:r>
                    <m:r>
                      <a:rPr lang="en-US" b="1" i="1" smtClean="0">
                        <a:latin typeface="Cambria Math"/>
                      </a:rPr>
                      <m:t>)</m:t>
                    </m:r>
                  </m:oMath>
                </a14:m>
                <a:r>
                  <a:rPr lang="en-US" b="1" dirty="0"/>
                  <a:t> .</a:t>
                </a:r>
              </a:p>
              <a:p>
                <a:pPr marL="834390" lvl="1" indent="-514350" algn="l" rtl="0" eaLnBrk="0">
                  <a:buFont typeface="Wingdings" panose="05000000000000000000" pitchFamily="2" charset="2"/>
                  <a:buChar char="§"/>
                </a:pPr>
                <a:r>
                  <a:rPr lang="en-US" b="1" dirty="0"/>
                  <a:t>Domain of  </a:t>
                </a:r>
                <a14:m>
                  <m:oMath xmlns:m="http://schemas.openxmlformats.org/officeDocument/2006/math">
                    <m:r>
                      <a:rPr lang="en-US" b="1" i="0" smtClean="0">
                        <a:latin typeface="Cambria Math"/>
                      </a:rPr>
                      <m:t>(</m:t>
                    </m:r>
                    <m:r>
                      <a:rPr lang="en-US" b="1" i="1" smtClean="0">
                        <a:latin typeface="Cambria Math"/>
                      </a:rPr>
                      <m:t>𝒈</m:t>
                    </m:r>
                    <m:r>
                      <a:rPr lang="en-US" b="1" i="1" smtClean="0">
                        <a:latin typeface="Cambria Math"/>
                      </a:rPr>
                      <m:t>/</m:t>
                    </m:r>
                    <m:r>
                      <a:rPr lang="en-US" b="1" i="1" smtClean="0">
                        <a:latin typeface="Cambria Math"/>
                      </a:rPr>
                      <m:t>𝒇</m:t>
                    </m:r>
                    <m:r>
                      <a:rPr lang="en-US" b="1" i="1" smtClean="0">
                        <a:latin typeface="Cambria Math"/>
                      </a:rPr>
                      <m:t>)</m:t>
                    </m:r>
                  </m:oMath>
                </a14:m>
                <a:r>
                  <a:rPr lang="en-US" b="1" dirty="0" smtClean="0"/>
                  <a:t> </a:t>
                </a:r>
                <a:r>
                  <a:rPr lang="en-US" b="1" dirty="0"/>
                  <a:t>is </a:t>
                </a:r>
                <a14:m>
                  <m:oMath xmlns:m="http://schemas.openxmlformats.org/officeDocument/2006/math">
                    <m:r>
                      <a:rPr lang="en-US" b="1" i="1" smtClean="0">
                        <a:latin typeface="Cambria Math"/>
                      </a:rPr>
                      <m:t>[</m:t>
                    </m:r>
                    <m:r>
                      <a:rPr lang="en-US" b="1" i="1" smtClean="0">
                        <a:latin typeface="Cambria Math"/>
                      </a:rPr>
                      <m:t>𝟎</m:t>
                    </m:r>
                    <m:r>
                      <a:rPr lang="en-US" b="1" i="1" smtClean="0">
                        <a:latin typeface="Cambria Math"/>
                      </a:rPr>
                      <m:t>,</m:t>
                    </m:r>
                    <m:r>
                      <a:rPr lang="en-US" b="1" i="1" smtClean="0">
                        <a:latin typeface="Cambria Math"/>
                      </a:rPr>
                      <m:t>𝟐</m:t>
                    </m:r>
                    <m:r>
                      <a:rPr lang="en-US" b="1" i="1" smtClean="0">
                        <a:latin typeface="Cambria Math"/>
                      </a:rPr>
                      <m:t>)</m:t>
                    </m:r>
                  </m:oMath>
                </a14:m>
                <a:r>
                  <a:rPr lang="en-US" b="1" dirty="0"/>
                  <a:t>.</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l="-1133" t="-95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4480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6632"/>
            <a:ext cx="9144000" cy="1470025"/>
          </a:xfrm>
        </p:spPr>
        <p:txBody>
          <a:bodyPr>
            <a:normAutofit fontScale="90000"/>
          </a:bodyPr>
          <a:lstStyle/>
          <a:p>
            <a:r>
              <a:rPr lang="en-US" dirty="0">
                <a:solidFill>
                  <a:srgbClr val="FF0000"/>
                </a:solidFill>
              </a:rPr>
              <a:t/>
            </a:r>
            <a:br>
              <a:rPr lang="en-US" dirty="0">
                <a:solidFill>
                  <a:srgbClr val="FF0000"/>
                </a:solidFill>
              </a:rPr>
            </a:br>
            <a:r>
              <a:rPr lang="en-US" dirty="0">
                <a:solidFill>
                  <a:srgbClr val="FF0000"/>
                </a:solidFill>
              </a:rPr>
              <a:t>Sequence 13: Combinations of Functions (Part 1)</a:t>
            </a:r>
            <a:r>
              <a:rPr lang="ar-JO" dirty="0">
                <a:solidFill>
                  <a:srgbClr val="FF0000"/>
                </a:solidFill>
              </a:rPr>
              <a:t/>
            </a:r>
            <a:br>
              <a:rPr lang="ar-JO" dirty="0">
                <a:solidFill>
                  <a:srgbClr val="FF0000"/>
                </a:solidFill>
              </a:rPr>
            </a:br>
            <a:r>
              <a:rPr lang="en-US" dirty="0">
                <a:solidFill>
                  <a:srgbClr val="FF0000"/>
                </a:solidFill>
              </a:rPr>
              <a:t/>
            </a:r>
            <a:br>
              <a:rPr lang="en-US"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733256"/>
              </a:xfrm>
            </p:spPr>
            <p:txBody>
              <a:bodyPr>
                <a:normAutofit lnSpcReduction="10000"/>
              </a:bodyPr>
              <a:lstStyle/>
              <a:p>
                <a:pPr marL="514350" indent="-514350" algn="l" rtl="0" eaLnBrk="0">
                  <a:buFont typeface="Wingdings" panose="05000000000000000000" pitchFamily="2" charset="2"/>
                  <a:buChar char="q"/>
                </a:pPr>
                <a:r>
                  <a:rPr lang="en-US" sz="2700" b="1" dirty="0" smtClean="0"/>
                  <a:t>Example:</a:t>
                </a:r>
                <a:r>
                  <a:rPr lang="en-US" sz="2700" dirty="0"/>
                  <a:t> Given </a:t>
                </a:r>
                <a14:m>
                  <m:oMath xmlns:m="http://schemas.openxmlformats.org/officeDocument/2006/math">
                    <m:r>
                      <a:rPr lang="en-US" sz="2700" b="0" i="1" smtClean="0">
                        <a:latin typeface="Cambria Math"/>
                      </a:rPr>
                      <m:t>𝑓</m:t>
                    </m:r>
                    <m:d>
                      <m:dPr>
                        <m:ctrlPr>
                          <a:rPr lang="en-US" sz="2700" b="0" i="1" smtClean="0">
                            <a:latin typeface="Cambria Math"/>
                          </a:rPr>
                        </m:ctrlPr>
                      </m:dPr>
                      <m:e>
                        <m:r>
                          <a:rPr lang="en-US" sz="2700" b="0" i="1" smtClean="0">
                            <a:latin typeface="Cambria Math"/>
                          </a:rPr>
                          <m:t>𝑥</m:t>
                        </m:r>
                      </m:e>
                    </m:d>
                    <m:r>
                      <a:rPr lang="en-US" sz="2700" b="0" i="1" smtClean="0">
                        <a:latin typeface="Cambria Math"/>
                      </a:rPr>
                      <m:t>=</m:t>
                    </m:r>
                    <m:r>
                      <a:rPr lang="en-US" sz="2700" b="0" i="1" smtClean="0">
                        <a:latin typeface="Cambria Math"/>
                      </a:rPr>
                      <m:t>2</m:t>
                    </m:r>
                    <m:r>
                      <a:rPr lang="en-US" sz="2700" b="0" i="1" smtClean="0">
                        <a:latin typeface="Cambria Math"/>
                      </a:rPr>
                      <m:t>𝑥</m:t>
                    </m:r>
                    <m:r>
                      <a:rPr lang="en-US" sz="2700" b="0" i="1" smtClean="0">
                        <a:latin typeface="Cambria Math"/>
                      </a:rPr>
                      <m:t>+</m:t>
                    </m:r>
                    <m:r>
                      <a:rPr lang="en-US" sz="2700" b="0" i="1" smtClean="0">
                        <a:latin typeface="Cambria Math"/>
                      </a:rPr>
                      <m:t>1</m:t>
                    </m:r>
                  </m:oMath>
                </a14:m>
                <a:r>
                  <a:rPr lang="en-US" sz="2700" dirty="0" smtClean="0"/>
                  <a:t> </a:t>
                </a:r>
                <a:r>
                  <a:rPr lang="en-US" sz="2700" dirty="0"/>
                  <a:t>and </a:t>
                </a:r>
                <a14:m>
                  <m:oMath xmlns:m="http://schemas.openxmlformats.org/officeDocument/2006/math">
                    <m:r>
                      <a:rPr lang="en-US" sz="2700" b="0" i="1" smtClean="0">
                        <a:latin typeface="Cambria Math"/>
                      </a:rPr>
                      <m:t>𝑔</m:t>
                    </m:r>
                    <m:d>
                      <m:dPr>
                        <m:ctrlPr>
                          <a:rPr lang="en-US" sz="2700" b="0" i="1" smtClean="0">
                            <a:latin typeface="Cambria Math"/>
                          </a:rPr>
                        </m:ctrlPr>
                      </m:dPr>
                      <m:e>
                        <m:r>
                          <a:rPr lang="en-US" sz="2700" b="0" i="1" smtClean="0">
                            <a:latin typeface="Cambria Math"/>
                          </a:rPr>
                          <m:t>𝑥</m:t>
                        </m:r>
                      </m:e>
                    </m:d>
                    <m:r>
                      <a:rPr lang="en-US" sz="2700" b="0" i="1" smtClean="0">
                        <a:latin typeface="Cambria Math"/>
                      </a:rPr>
                      <m:t>=</m:t>
                    </m:r>
                    <m:f>
                      <m:fPr>
                        <m:ctrlPr>
                          <a:rPr lang="en-US" sz="2700" b="0" i="1" smtClean="0">
                            <a:latin typeface="Cambria Math"/>
                          </a:rPr>
                        </m:ctrlPr>
                      </m:fPr>
                      <m:num>
                        <m:r>
                          <a:rPr lang="en-US" sz="2700" b="0" i="1" smtClean="0">
                            <a:latin typeface="Cambria Math"/>
                          </a:rPr>
                          <m:t>1</m:t>
                        </m:r>
                      </m:num>
                      <m:den>
                        <m:r>
                          <a:rPr lang="en-US" sz="2700" b="0" i="1" smtClean="0">
                            <a:latin typeface="Cambria Math"/>
                          </a:rPr>
                          <m:t>𝑥</m:t>
                        </m:r>
                      </m:den>
                    </m:f>
                    <m:r>
                      <a:rPr lang="en-US" sz="2700" b="0" i="1" smtClean="0">
                        <a:latin typeface="Cambria Math"/>
                      </a:rPr>
                      <m:t>+</m:t>
                    </m:r>
                    <m:r>
                      <a:rPr lang="en-US" sz="2700" b="0" i="1" smtClean="0">
                        <a:latin typeface="Cambria Math"/>
                      </a:rPr>
                      <m:t>2</m:t>
                    </m:r>
                    <m:r>
                      <a:rPr lang="en-US" sz="2700" b="0" i="1" smtClean="0">
                        <a:latin typeface="Cambria Math"/>
                      </a:rPr>
                      <m:t>𝑥</m:t>
                    </m:r>
                    <m:r>
                      <a:rPr lang="en-US" sz="2700" b="0" i="1" smtClean="0">
                        <a:latin typeface="Cambria Math"/>
                      </a:rPr>
                      <m:t>−</m:t>
                    </m:r>
                    <m:r>
                      <a:rPr lang="en-US" sz="2700" b="0" i="1" smtClean="0">
                        <a:latin typeface="Cambria Math"/>
                      </a:rPr>
                      <m:t>1</m:t>
                    </m:r>
                  </m:oMath>
                </a14:m>
                <a:r>
                  <a:rPr lang="en-US" sz="3435" dirty="0"/>
                  <a:t> </a:t>
                </a:r>
                <a:r>
                  <a:rPr lang="en-US" sz="2700" dirty="0"/>
                  <a:t>.</a:t>
                </a:r>
              </a:p>
              <a:p>
                <a:pPr marL="834390" lvl="1" indent="-514350" algn="l" rtl="0" eaLnBrk="0">
                  <a:buFont typeface="+mj-lt"/>
                  <a:buAutoNum type="arabicPeriod"/>
                </a:pPr>
                <a:r>
                  <a:rPr lang="en-US" sz="2700" dirty="0"/>
                  <a:t>Find </a:t>
                </a:r>
                <a14:m>
                  <m:oMath xmlns:m="http://schemas.openxmlformats.org/officeDocument/2006/math">
                    <m:r>
                      <a:rPr lang="en-US" sz="2700" b="0" i="1" smtClean="0">
                        <a:latin typeface="Cambria Math"/>
                      </a:rPr>
                      <m:t>(</m:t>
                    </m:r>
                    <m:r>
                      <a:rPr lang="en-US" sz="2700" b="0" i="1" smtClean="0">
                        <a:latin typeface="Cambria Math"/>
                      </a:rPr>
                      <m:t>𝑓</m:t>
                    </m:r>
                    <m:r>
                      <a:rPr lang="en-US" sz="2700" b="0" i="1" smtClean="0">
                        <a:latin typeface="Cambria Math"/>
                      </a:rPr>
                      <m:t>−</m:t>
                    </m:r>
                    <m:r>
                      <a:rPr lang="en-US" sz="2700" b="0" i="1" smtClean="0">
                        <a:latin typeface="Cambria Math"/>
                      </a:rPr>
                      <m:t>𝑔</m:t>
                    </m:r>
                    <m:r>
                      <a:rPr lang="en-US" sz="2700" b="0" i="1" smtClean="0">
                        <a:latin typeface="Cambria Math"/>
                      </a:rPr>
                      <m:t>)(</m:t>
                    </m:r>
                    <m:r>
                      <a:rPr lang="en-US" sz="2700" b="0" i="1" smtClean="0">
                        <a:latin typeface="Cambria Math"/>
                      </a:rPr>
                      <m:t>𝑥</m:t>
                    </m:r>
                    <m:r>
                      <a:rPr lang="en-US" sz="2700" b="0" i="1" smtClean="0">
                        <a:latin typeface="Cambria Math"/>
                      </a:rPr>
                      <m:t>)</m:t>
                    </m:r>
                  </m:oMath>
                </a14:m>
                <a:r>
                  <a:rPr lang="en-US" sz="2700" dirty="0" smtClean="0"/>
                  <a:t> </a:t>
                </a:r>
                <a:r>
                  <a:rPr lang="en-US" sz="2700" dirty="0"/>
                  <a:t>and its domain.</a:t>
                </a:r>
              </a:p>
              <a:p>
                <a:pPr marL="834390" lvl="1" indent="-514350" algn="l" rtl="0" eaLnBrk="0">
                  <a:buFont typeface="+mj-lt"/>
                  <a:buAutoNum type="arabicPeriod"/>
                </a:pPr>
                <a:r>
                  <a:rPr lang="en-US" sz="2700" dirty="0"/>
                  <a:t>Evaluate the difference when </a:t>
                </a:r>
                <a14:m>
                  <m:oMath xmlns:m="http://schemas.openxmlformats.org/officeDocument/2006/math">
                    <m:r>
                      <a:rPr lang="en-US" sz="2700" b="0" i="1" smtClean="0">
                        <a:latin typeface="Cambria Math"/>
                      </a:rPr>
                      <m:t>𝑥</m:t>
                    </m:r>
                    <m:r>
                      <a:rPr lang="en-US" sz="2700" b="0" i="1" smtClean="0">
                        <a:latin typeface="Cambria Math"/>
                      </a:rPr>
                      <m:t>=</m:t>
                    </m:r>
                    <m:r>
                      <a:rPr lang="en-US" sz="2700" b="0" i="1" smtClean="0">
                        <a:latin typeface="Cambria Math"/>
                      </a:rPr>
                      <m:t>2</m:t>
                    </m:r>
                  </m:oMath>
                </a14:m>
                <a:r>
                  <a:rPr lang="en-US" sz="2700" dirty="0"/>
                  <a:t> .</a:t>
                </a:r>
              </a:p>
              <a:p>
                <a:pPr marL="514350" indent="-514350" algn="l" rtl="0" eaLnBrk="0"/>
                <a:endParaRPr lang="en-US" sz="2700" b="1" dirty="0"/>
              </a:p>
              <a:p>
                <a:pPr marL="514350" indent="-514350" algn="l" rtl="0" eaLnBrk="0"/>
                <a:r>
                  <a:rPr lang="en-US" sz="2700" b="1" dirty="0"/>
                  <a:t>Solution:</a:t>
                </a:r>
                <a:r>
                  <a:rPr lang="en-US" sz="2700" dirty="0"/>
                  <a:t> The difference of </a:t>
                </a:r>
                <a14:m>
                  <m:oMath xmlns:m="http://schemas.openxmlformats.org/officeDocument/2006/math">
                    <m:r>
                      <a:rPr lang="en-US" sz="2700" b="0" i="1" smtClean="0">
                        <a:latin typeface="Cambria Math"/>
                      </a:rPr>
                      <m:t>𝑓</m:t>
                    </m:r>
                  </m:oMath>
                </a14:m>
                <a:r>
                  <a:rPr lang="en-US" sz="2700" dirty="0" smtClean="0"/>
                  <a:t> </a:t>
                </a:r>
                <a:r>
                  <a:rPr lang="en-US" sz="2700" dirty="0"/>
                  <a:t>and </a:t>
                </a:r>
                <a14:m>
                  <m:oMath xmlns:m="http://schemas.openxmlformats.org/officeDocument/2006/math">
                    <m:r>
                      <a:rPr lang="en-US" sz="2700" b="0" i="1" smtClean="0">
                        <a:latin typeface="Cambria Math"/>
                      </a:rPr>
                      <m:t>𝑔</m:t>
                    </m:r>
                  </m:oMath>
                </a14:m>
                <a:r>
                  <a:rPr lang="en-US" sz="2700" dirty="0" smtClean="0"/>
                  <a:t> is</a:t>
                </a:r>
              </a:p>
              <a:p>
                <a:pPr marL="514350" indent="-514350" algn="l" rtl="0" eaLnBrk="0"/>
                <a14:m>
                  <m:oMath xmlns:m="http://schemas.openxmlformats.org/officeDocument/2006/math">
                    <m:r>
                      <a:rPr lang="en-US" sz="2700" i="1" smtClean="0">
                        <a:solidFill>
                          <a:srgbClr val="FFFF00"/>
                        </a:solidFill>
                        <a:latin typeface="Cambria Math"/>
                      </a:rPr>
                      <m:t>(</m:t>
                    </m:r>
                    <m:r>
                      <a:rPr lang="en-US" sz="2700" i="1" smtClean="0">
                        <a:solidFill>
                          <a:srgbClr val="FFFF00"/>
                        </a:solidFill>
                        <a:latin typeface="Cambria Math"/>
                      </a:rPr>
                      <m:t>𝑓</m:t>
                    </m:r>
                    <m:r>
                      <a:rPr lang="en-US" sz="2700" i="1" smtClean="0">
                        <a:solidFill>
                          <a:srgbClr val="FFFF00"/>
                        </a:solidFill>
                        <a:latin typeface="Cambria Math"/>
                      </a:rPr>
                      <m:t>−</m:t>
                    </m:r>
                    <m:r>
                      <a:rPr lang="en-US" sz="2700" i="1" smtClean="0">
                        <a:solidFill>
                          <a:srgbClr val="FFFF00"/>
                        </a:solidFill>
                        <a:latin typeface="Cambria Math"/>
                      </a:rPr>
                      <m:t>𝑔</m:t>
                    </m:r>
                    <m:r>
                      <a:rPr lang="en-US" sz="2700" i="1" smtClean="0">
                        <a:solidFill>
                          <a:srgbClr val="FFFF00"/>
                        </a:solidFill>
                        <a:latin typeface="Cambria Math"/>
                      </a:rPr>
                      <m:t>)(</m:t>
                    </m:r>
                    <m:r>
                      <a:rPr lang="en-US" sz="2700" i="1" smtClean="0">
                        <a:solidFill>
                          <a:srgbClr val="FFFF00"/>
                        </a:solidFill>
                        <a:latin typeface="Cambria Math"/>
                      </a:rPr>
                      <m:t>𝑥</m:t>
                    </m:r>
                    <m:r>
                      <a:rPr lang="en-US" sz="2700" i="1" smtClean="0">
                        <a:solidFill>
                          <a:srgbClr val="FFFF00"/>
                        </a:solidFill>
                        <a:latin typeface="Cambria Math"/>
                      </a:rPr>
                      <m:t>)</m:t>
                    </m:r>
                  </m:oMath>
                </a14:m>
                <a:r>
                  <a:rPr lang="en-US" sz="2700" dirty="0">
                    <a:solidFill>
                      <a:srgbClr val="FFFF00"/>
                    </a:solidFill>
                  </a:rPr>
                  <a:t> </a:t>
                </a:r>
                <a14:m>
                  <m:oMath xmlns:m="http://schemas.openxmlformats.org/officeDocument/2006/math">
                    <m:r>
                      <a:rPr lang="en-US" sz="2700" i="1">
                        <a:solidFill>
                          <a:srgbClr val="FFFF00"/>
                        </a:solidFill>
                        <a:latin typeface="Cambria Math"/>
                      </a:rPr>
                      <m:t>=</m:t>
                    </m:r>
                    <m:r>
                      <a:rPr lang="en-US" sz="2700" i="1">
                        <a:solidFill>
                          <a:srgbClr val="FFFF00"/>
                        </a:solidFill>
                        <a:latin typeface="Cambria Math"/>
                      </a:rPr>
                      <m:t>2</m:t>
                    </m:r>
                    <m:r>
                      <a:rPr lang="en-US" sz="2700" i="1">
                        <a:solidFill>
                          <a:srgbClr val="FFFF00"/>
                        </a:solidFill>
                        <a:latin typeface="Cambria Math"/>
                      </a:rPr>
                      <m:t>𝑥</m:t>
                    </m:r>
                    <m:r>
                      <a:rPr lang="en-US" sz="2700" i="1">
                        <a:solidFill>
                          <a:srgbClr val="FFFF00"/>
                        </a:solidFill>
                        <a:latin typeface="Cambria Math"/>
                      </a:rPr>
                      <m:t>+</m:t>
                    </m:r>
                    <m:r>
                      <a:rPr lang="en-US" sz="2700" i="1">
                        <a:solidFill>
                          <a:srgbClr val="FFFF00"/>
                        </a:solidFill>
                        <a:latin typeface="Cambria Math"/>
                      </a:rPr>
                      <m:t>1</m:t>
                    </m:r>
                    <m:r>
                      <a:rPr lang="en-US" sz="2700" i="1">
                        <a:solidFill>
                          <a:srgbClr val="FFFF00"/>
                        </a:solidFill>
                        <a:latin typeface="Cambria Math"/>
                      </a:rPr>
                      <m:t>−(</m:t>
                    </m:r>
                    <m:f>
                      <m:fPr>
                        <m:ctrlPr>
                          <a:rPr lang="en-US" sz="2700" i="1">
                            <a:solidFill>
                              <a:srgbClr val="FFFF00"/>
                            </a:solidFill>
                            <a:latin typeface="Cambria Math"/>
                          </a:rPr>
                        </m:ctrlPr>
                      </m:fPr>
                      <m:num>
                        <m:r>
                          <a:rPr lang="en-US" sz="2700" i="1">
                            <a:solidFill>
                              <a:srgbClr val="FFFF00"/>
                            </a:solidFill>
                            <a:latin typeface="Cambria Math"/>
                          </a:rPr>
                          <m:t>1</m:t>
                        </m:r>
                      </m:num>
                      <m:den>
                        <m:r>
                          <a:rPr lang="en-US" sz="2700" i="1">
                            <a:solidFill>
                              <a:srgbClr val="FFFF00"/>
                            </a:solidFill>
                            <a:latin typeface="Cambria Math"/>
                          </a:rPr>
                          <m:t>𝑥</m:t>
                        </m:r>
                      </m:den>
                    </m:f>
                    <m:r>
                      <a:rPr lang="en-US" sz="2700" i="1">
                        <a:solidFill>
                          <a:srgbClr val="FFFF00"/>
                        </a:solidFill>
                        <a:latin typeface="Cambria Math"/>
                      </a:rPr>
                      <m:t>+</m:t>
                    </m:r>
                    <m:r>
                      <a:rPr lang="en-US" sz="2700" i="1">
                        <a:solidFill>
                          <a:srgbClr val="FFFF00"/>
                        </a:solidFill>
                        <a:latin typeface="Cambria Math"/>
                      </a:rPr>
                      <m:t>2</m:t>
                    </m:r>
                    <m:r>
                      <a:rPr lang="en-US" sz="2700" i="1">
                        <a:solidFill>
                          <a:srgbClr val="FFFF00"/>
                        </a:solidFill>
                        <a:latin typeface="Cambria Math"/>
                      </a:rPr>
                      <m:t>𝑥</m:t>
                    </m:r>
                    <m:r>
                      <a:rPr lang="en-US" sz="2700" i="1">
                        <a:solidFill>
                          <a:srgbClr val="FFFF00"/>
                        </a:solidFill>
                        <a:latin typeface="Cambria Math"/>
                      </a:rPr>
                      <m:t>−</m:t>
                    </m:r>
                    <m:r>
                      <a:rPr lang="en-US" sz="2700" i="1">
                        <a:solidFill>
                          <a:srgbClr val="FFFF00"/>
                        </a:solidFill>
                        <a:latin typeface="Cambria Math"/>
                      </a:rPr>
                      <m:t>1</m:t>
                    </m:r>
                    <m:r>
                      <a:rPr lang="en-US" sz="2700" b="0" i="1" smtClean="0">
                        <a:solidFill>
                          <a:srgbClr val="FFFF00"/>
                        </a:solidFill>
                        <a:latin typeface="Cambria Math"/>
                      </a:rPr>
                      <m:t>)</m:t>
                    </m:r>
                  </m:oMath>
                </a14:m>
                <a:endParaRPr lang="en-US" sz="2700" dirty="0">
                  <a:solidFill>
                    <a:srgbClr val="FFFF00"/>
                  </a:solidFill>
                </a:endParaRPr>
              </a:p>
              <a:p>
                <a:pPr marL="514350" indent="-514350" algn="l" rtl="0" eaLnBrk="0"/>
                <a:r>
                  <a:rPr lang="en-US" sz="4003" dirty="0">
                    <a:solidFill>
                      <a:srgbClr val="FFFF00"/>
                    </a:solidFill>
                  </a:rPr>
                  <a:t>                </a:t>
                </a:r>
                <a14:m>
                  <m:oMath xmlns:m="http://schemas.openxmlformats.org/officeDocument/2006/math">
                    <m:r>
                      <a:rPr lang="en-US" sz="2800" b="0" i="0" smtClean="0">
                        <a:solidFill>
                          <a:srgbClr val="FFFF00"/>
                        </a:solidFill>
                        <a:latin typeface="Cambria Math"/>
                      </a:rPr>
                      <m:t>=</m:t>
                    </m:r>
                    <m:r>
                      <a:rPr lang="en-US" sz="2800" b="0" i="1" smtClean="0">
                        <a:solidFill>
                          <a:srgbClr val="FFFF00"/>
                        </a:solidFill>
                        <a:latin typeface="Cambria Math"/>
                      </a:rPr>
                      <m:t>2</m:t>
                    </m:r>
                    <m:r>
                      <a:rPr lang="en-US" sz="2800" b="0" i="1" smtClean="0">
                        <a:solidFill>
                          <a:srgbClr val="FFFF00"/>
                        </a:solidFill>
                        <a:latin typeface="Cambria Math"/>
                      </a:rPr>
                      <m:t>𝑥</m:t>
                    </m:r>
                    <m:r>
                      <a:rPr lang="en-US" sz="2800" b="0" i="1" smtClean="0">
                        <a:solidFill>
                          <a:srgbClr val="FFFF00"/>
                        </a:solidFill>
                        <a:latin typeface="Cambria Math"/>
                      </a:rPr>
                      <m:t>+</m:t>
                    </m:r>
                    <m:r>
                      <a:rPr lang="en-US" sz="2800" b="0" i="1" smtClean="0">
                        <a:solidFill>
                          <a:srgbClr val="FFFF00"/>
                        </a:solidFill>
                        <a:latin typeface="Cambria Math"/>
                      </a:rPr>
                      <m:t>1</m:t>
                    </m:r>
                    <m:r>
                      <a:rPr lang="en-US" sz="2800" b="0" i="1" smtClean="0">
                        <a:solidFill>
                          <a:srgbClr val="FFFF00"/>
                        </a:solidFill>
                        <a:latin typeface="Cambria Math"/>
                      </a:rPr>
                      <m:t>−</m:t>
                    </m:r>
                    <m:f>
                      <m:fPr>
                        <m:ctrlPr>
                          <a:rPr lang="en-US" sz="2800" b="0" i="1" smtClean="0">
                            <a:solidFill>
                              <a:srgbClr val="FFFF00"/>
                            </a:solidFill>
                            <a:latin typeface="Cambria Math"/>
                          </a:rPr>
                        </m:ctrlPr>
                      </m:fPr>
                      <m:num>
                        <m:r>
                          <a:rPr lang="en-US" sz="2800" b="0" i="1" smtClean="0">
                            <a:solidFill>
                              <a:srgbClr val="FFFF00"/>
                            </a:solidFill>
                            <a:latin typeface="Cambria Math"/>
                          </a:rPr>
                          <m:t>1</m:t>
                        </m:r>
                      </m:num>
                      <m:den>
                        <m:r>
                          <a:rPr lang="en-US" sz="2800" b="0" i="1" smtClean="0">
                            <a:solidFill>
                              <a:srgbClr val="FFFF00"/>
                            </a:solidFill>
                            <a:latin typeface="Cambria Math"/>
                          </a:rPr>
                          <m:t>𝑥</m:t>
                        </m:r>
                      </m:den>
                    </m:f>
                    <m:r>
                      <a:rPr lang="en-US" sz="2800" b="0" i="1" smtClean="0">
                        <a:solidFill>
                          <a:srgbClr val="FFFF00"/>
                        </a:solidFill>
                        <a:latin typeface="Cambria Math"/>
                      </a:rPr>
                      <m:t>−</m:t>
                    </m:r>
                    <m:r>
                      <a:rPr lang="en-US" sz="2800" b="0" i="1" smtClean="0">
                        <a:solidFill>
                          <a:srgbClr val="FFFF00"/>
                        </a:solidFill>
                        <a:latin typeface="Cambria Math"/>
                      </a:rPr>
                      <m:t>2</m:t>
                    </m:r>
                    <m:r>
                      <a:rPr lang="en-US" sz="2800" b="0" i="1" smtClean="0">
                        <a:solidFill>
                          <a:srgbClr val="FFFF00"/>
                        </a:solidFill>
                        <a:latin typeface="Cambria Math"/>
                      </a:rPr>
                      <m:t>𝑥</m:t>
                    </m:r>
                    <m:r>
                      <a:rPr lang="en-US" sz="2800" b="0" i="1" smtClean="0">
                        <a:solidFill>
                          <a:srgbClr val="FFFF00"/>
                        </a:solidFill>
                        <a:latin typeface="Cambria Math"/>
                      </a:rPr>
                      <m:t>+</m:t>
                    </m:r>
                    <m:r>
                      <a:rPr lang="en-US" sz="2800" b="0" i="1" smtClean="0">
                        <a:solidFill>
                          <a:srgbClr val="FFFF00"/>
                        </a:solidFill>
                        <a:latin typeface="Cambria Math"/>
                      </a:rPr>
                      <m:t>1</m:t>
                    </m:r>
                  </m:oMath>
                </a14:m>
                <a:endParaRPr lang="en-US" sz="4003" dirty="0" smtClean="0">
                  <a:solidFill>
                    <a:srgbClr val="FFFF00"/>
                  </a:solidFill>
                </a:endParaRPr>
              </a:p>
              <a:p>
                <a:pPr marL="514350" indent="-514350" algn="l" rtl="0" eaLnBrk="0"/>
                <a:r>
                  <a:rPr lang="en-US" sz="4003" b="0" dirty="0" smtClean="0">
                    <a:solidFill>
                      <a:srgbClr val="FFFF00"/>
                    </a:solidFill>
                  </a:rPr>
                  <a:t>                 </a:t>
                </a:r>
                <a14:m>
                  <m:oMath xmlns:m="http://schemas.openxmlformats.org/officeDocument/2006/math">
                    <m:r>
                      <a:rPr lang="en-US" sz="3000" b="0" i="0" smtClean="0">
                        <a:solidFill>
                          <a:srgbClr val="FFFF00"/>
                        </a:solidFill>
                        <a:latin typeface="Cambria Math"/>
                      </a:rPr>
                      <m:t>=</m:t>
                    </m:r>
                    <m:r>
                      <a:rPr lang="en-US" sz="3000" b="0" i="1" smtClean="0">
                        <a:solidFill>
                          <a:srgbClr val="FFFF00"/>
                        </a:solidFill>
                        <a:latin typeface="Cambria Math"/>
                      </a:rPr>
                      <m:t>2</m:t>
                    </m:r>
                    <m:r>
                      <a:rPr lang="en-US" sz="3000" b="0" i="1" smtClean="0">
                        <a:solidFill>
                          <a:srgbClr val="FFFF00"/>
                        </a:solidFill>
                        <a:latin typeface="Cambria Math"/>
                      </a:rPr>
                      <m:t>−</m:t>
                    </m:r>
                    <m:f>
                      <m:fPr>
                        <m:ctrlPr>
                          <a:rPr lang="en-US" sz="3000" b="0" i="1" smtClean="0">
                            <a:solidFill>
                              <a:srgbClr val="FFFF00"/>
                            </a:solidFill>
                            <a:latin typeface="Cambria Math"/>
                          </a:rPr>
                        </m:ctrlPr>
                      </m:fPr>
                      <m:num>
                        <m:r>
                          <a:rPr lang="en-US" sz="3000" b="0" i="1" smtClean="0">
                            <a:solidFill>
                              <a:srgbClr val="FFFF00"/>
                            </a:solidFill>
                            <a:latin typeface="Cambria Math"/>
                          </a:rPr>
                          <m:t>1</m:t>
                        </m:r>
                      </m:num>
                      <m:den>
                        <m:r>
                          <a:rPr lang="en-US" sz="3000" b="0" i="1" smtClean="0">
                            <a:solidFill>
                              <a:srgbClr val="FFFF00"/>
                            </a:solidFill>
                            <a:latin typeface="Cambria Math"/>
                          </a:rPr>
                          <m:t>𝑥</m:t>
                        </m:r>
                      </m:den>
                    </m:f>
                  </m:oMath>
                </a14:m>
                <a:r>
                  <a:rPr lang="en-US" sz="4003" dirty="0">
                    <a:solidFill>
                      <a:srgbClr val="FFFF00"/>
                    </a:solidFill>
                  </a:rPr>
                  <a:t>  </a:t>
                </a:r>
                <a:r>
                  <a:rPr lang="en-US" sz="4003" dirty="0"/>
                  <a:t>               </a:t>
                </a:r>
              </a:p>
              <a:p>
                <a:pPr marL="514350" indent="-514350" algn="l" rtl="0" eaLnBrk="0"/>
                <a:r>
                  <a:rPr lang="en-US" sz="3435" dirty="0"/>
                  <a:t>                        </a:t>
                </a:r>
              </a:p>
              <a:p>
                <a:pPr marL="514350" indent="-514350" algn="l" rtl="0" eaLnBrk="0"/>
                <a:r>
                  <a:rPr lang="en-US" sz="3435" dirty="0"/>
                  <a:t>         </a:t>
                </a:r>
              </a:p>
              <a:p>
                <a:pPr marL="514350" indent="-514350" algn="l" rtl="0" eaLnBrk="0"/>
                <a:endParaRPr lang="en-US" sz="2700" dirty="0"/>
              </a:p>
              <a:p>
                <a:pPr algn="l"/>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l="-2333" t="-106" b="-1596"/>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2179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88640"/>
            <a:ext cx="9144000" cy="1470025"/>
          </a:xfrm>
        </p:spPr>
        <p:txBody>
          <a:bodyPr>
            <a:normAutofit fontScale="90000"/>
          </a:bodyPr>
          <a:lstStyle/>
          <a:p>
            <a:r>
              <a:rPr lang="en-US" dirty="0">
                <a:solidFill>
                  <a:srgbClr val="FF0000"/>
                </a:solidFill>
              </a:rPr>
              <a:t/>
            </a:r>
            <a:br>
              <a:rPr lang="en-US" dirty="0">
                <a:solidFill>
                  <a:srgbClr val="FF0000"/>
                </a:solidFill>
              </a:rPr>
            </a:br>
            <a:r>
              <a:rPr lang="en-US" dirty="0">
                <a:solidFill>
                  <a:srgbClr val="FF0000"/>
                </a:solidFill>
              </a:rPr>
              <a:t>Sequence 13: Combinations of Functions (Part 1)</a:t>
            </a:r>
            <a:r>
              <a:rPr lang="ar-JO" dirty="0">
                <a:solidFill>
                  <a:srgbClr val="FF0000"/>
                </a:solidFill>
              </a:rPr>
              <a:t/>
            </a:r>
            <a:br>
              <a:rPr lang="ar-JO" dirty="0">
                <a:solidFill>
                  <a:srgbClr val="FF0000"/>
                </a:solidFill>
              </a:rPr>
            </a:br>
            <a:r>
              <a:rPr lang="en-US" dirty="0">
                <a:solidFill>
                  <a:srgbClr val="FF0000"/>
                </a:solidFill>
              </a:rPr>
              <a:t/>
            </a:r>
            <a:br>
              <a:rPr lang="en-US"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036496" cy="5688632"/>
              </a:xfrm>
            </p:spPr>
            <p:txBody>
              <a:bodyPr/>
              <a:lstStyle/>
              <a:p>
                <a:pPr marL="514350" indent="-514350" algn="l" rtl="0" eaLnBrk="0"/>
                <a:endParaRPr lang="en-US" b="1" dirty="0" smtClean="0"/>
              </a:p>
              <a:p>
                <a:pPr marL="514350" indent="-514350" algn="l" rtl="0" eaLnBrk="0"/>
                <a:endParaRPr lang="en-US" b="1" dirty="0"/>
              </a:p>
              <a:p>
                <a:pPr marL="514350" indent="-514350" algn="l" rtl="0" eaLnBrk="0">
                  <a:buFont typeface="Wingdings" panose="05000000000000000000" pitchFamily="2" charset="2"/>
                  <a:buChar char="q"/>
                </a:pPr>
                <a:r>
                  <a:rPr lang="en-US" b="1" dirty="0"/>
                  <a:t>Continue:</a:t>
                </a:r>
                <a:r>
                  <a:rPr lang="en-US" dirty="0"/>
                  <a:t> Note that the domain of </a:t>
                </a:r>
                <a14:m>
                  <m:oMath xmlns:m="http://schemas.openxmlformats.org/officeDocument/2006/math">
                    <m:r>
                      <a:rPr lang="en-US" b="0" i="1" smtClean="0">
                        <a:latin typeface="Cambria Math"/>
                      </a:rPr>
                      <m:t>𝑓</m:t>
                    </m:r>
                  </m:oMath>
                </a14:m>
                <a:r>
                  <a:rPr lang="en-US" dirty="0" smtClean="0"/>
                  <a:t> </a:t>
                </a:r>
                <a:r>
                  <a:rPr lang="en-US" dirty="0"/>
                  <a:t>is </a:t>
                </a:r>
                <a14:m>
                  <m:oMath xmlns:m="http://schemas.openxmlformats.org/officeDocument/2006/math">
                    <m:r>
                      <a:rPr lang="en-US" i="1" smtClean="0">
                        <a:latin typeface="Cambria Math"/>
                        <a:ea typeface="Cambria Math"/>
                      </a:rPr>
                      <m:t>ℝ</m:t>
                    </m:r>
                  </m:oMath>
                </a14:m>
                <a:r>
                  <a:rPr lang="en-US" dirty="0" smtClean="0"/>
                  <a:t> </a:t>
                </a:r>
                <a:r>
                  <a:rPr lang="en-US" dirty="0"/>
                  <a:t>and the domain of </a:t>
                </a:r>
                <a:r>
                  <a:rPr lang="en-US" dirty="0" smtClean="0"/>
                  <a:t>g </a:t>
                </a:r>
                <a:r>
                  <a:rPr lang="en-US" dirty="0"/>
                  <a:t>is </a:t>
                </a:r>
                <a14:m>
                  <m:oMath xmlns:m="http://schemas.openxmlformats.org/officeDocument/2006/math">
                    <m:r>
                      <a:rPr lang="en-US" i="1" smtClean="0">
                        <a:latin typeface="Cambria Math"/>
                        <a:ea typeface="Cambria Math"/>
                      </a:rPr>
                      <m:t>ℝ</m:t>
                    </m:r>
                    <m:r>
                      <a:rPr lang="en-US" b="0" i="1" smtClean="0">
                        <a:latin typeface="Cambria Math"/>
                        <a:ea typeface="Cambria Math"/>
                      </a:rPr>
                      <m:t>−{</m:t>
                    </m:r>
                    <m:r>
                      <a:rPr lang="en-US" b="0" i="1" smtClean="0">
                        <a:latin typeface="Cambria Math"/>
                        <a:ea typeface="Cambria Math"/>
                      </a:rPr>
                      <m:t>0</m:t>
                    </m:r>
                    <m:r>
                      <a:rPr lang="en-US" b="0" i="1" smtClean="0">
                        <a:latin typeface="Cambria Math"/>
                        <a:ea typeface="Cambria Math"/>
                      </a:rPr>
                      <m:t>}</m:t>
                    </m:r>
                  </m:oMath>
                </a14:m>
                <a:r>
                  <a:rPr lang="en-US" dirty="0"/>
                  <a:t> . Then, the intersection of these domains is </a:t>
                </a:r>
                <a14:m>
                  <m:oMath xmlns:m="http://schemas.openxmlformats.org/officeDocument/2006/math">
                    <m:r>
                      <a:rPr lang="en-US" i="1">
                        <a:latin typeface="Cambria Math"/>
                        <a:ea typeface="Cambria Math"/>
                      </a:rPr>
                      <m:t>ℝ</m:t>
                    </m:r>
                    <m:r>
                      <a:rPr lang="en-US" i="1">
                        <a:latin typeface="Cambria Math"/>
                        <a:ea typeface="Cambria Math"/>
                      </a:rPr>
                      <m:t>−{</m:t>
                    </m:r>
                    <m:r>
                      <a:rPr lang="en-US" i="1">
                        <a:latin typeface="Cambria Math"/>
                        <a:ea typeface="Cambria Math"/>
                      </a:rPr>
                      <m:t>0</m:t>
                    </m:r>
                    <m:r>
                      <a:rPr lang="en-US" i="1">
                        <a:latin typeface="Cambria Math"/>
                        <a:ea typeface="Cambria Math"/>
                      </a:rPr>
                      <m:t>}</m:t>
                    </m:r>
                  </m:oMath>
                </a14:m>
                <a:r>
                  <a:rPr lang="en-US" dirty="0" smtClean="0"/>
                  <a:t>. </a:t>
                </a:r>
                <a:r>
                  <a:rPr lang="en-US" dirty="0"/>
                  <a:t>So, the domain of </a:t>
                </a:r>
                <a14:m>
                  <m:oMath xmlns:m="http://schemas.openxmlformats.org/officeDocument/2006/math">
                    <m:r>
                      <a:rPr lang="en-US" b="0" i="1" smtClean="0">
                        <a:latin typeface="Cambria Math"/>
                      </a:rPr>
                      <m:t>(</m:t>
                    </m:r>
                    <m:r>
                      <a:rPr lang="en-US" b="0" i="1" smtClean="0">
                        <a:latin typeface="Cambria Math"/>
                      </a:rPr>
                      <m:t>𝑓</m:t>
                    </m:r>
                    <m:r>
                      <a:rPr lang="en-US" b="0" i="1" smtClean="0">
                        <a:latin typeface="Cambria Math"/>
                      </a:rPr>
                      <m:t>−</m:t>
                    </m:r>
                    <m:r>
                      <a:rPr lang="en-US" b="0" i="1" smtClean="0">
                        <a:latin typeface="Cambria Math"/>
                      </a:rPr>
                      <m:t>𝑔</m:t>
                    </m:r>
                    <m:r>
                      <a:rPr lang="en-US" b="0" i="1" smtClean="0">
                        <a:latin typeface="Cambria Math"/>
                      </a:rPr>
                      <m:t>)(</m:t>
                    </m:r>
                    <m:r>
                      <a:rPr lang="en-US" b="0" i="1" smtClean="0">
                        <a:latin typeface="Cambria Math"/>
                      </a:rPr>
                      <m:t>𝑥</m:t>
                    </m:r>
                    <m:r>
                      <a:rPr lang="en-US" b="0" i="1" smtClean="0">
                        <a:latin typeface="Cambria Math"/>
                      </a:rPr>
                      <m:t>)</m:t>
                    </m:r>
                  </m:oMath>
                </a14:m>
                <a:r>
                  <a:rPr lang="en-US" dirty="0"/>
                  <a:t> </a:t>
                </a:r>
                <a:r>
                  <a:rPr lang="en-US" dirty="0" smtClean="0"/>
                  <a:t>is </a:t>
                </a:r>
                <a14:m>
                  <m:oMath xmlns:m="http://schemas.openxmlformats.org/officeDocument/2006/math">
                    <m:r>
                      <a:rPr lang="en-US" i="1">
                        <a:latin typeface="Cambria Math"/>
                        <a:ea typeface="Cambria Math"/>
                      </a:rPr>
                      <m:t>ℝ</m:t>
                    </m:r>
                    <m:r>
                      <a:rPr lang="en-US" i="1">
                        <a:latin typeface="Cambria Math"/>
                        <a:ea typeface="Cambria Math"/>
                      </a:rPr>
                      <m:t>−{</m:t>
                    </m:r>
                    <m:r>
                      <a:rPr lang="en-US" i="1">
                        <a:latin typeface="Cambria Math"/>
                        <a:ea typeface="Cambria Math"/>
                      </a:rPr>
                      <m:t>0</m:t>
                    </m:r>
                    <m:r>
                      <a:rPr lang="en-US" i="1">
                        <a:latin typeface="Cambria Math"/>
                        <a:ea typeface="Cambria Math"/>
                      </a:rPr>
                      <m:t>}</m:t>
                    </m:r>
                  </m:oMath>
                </a14:m>
                <a:r>
                  <a:rPr lang="en-US" dirty="0"/>
                  <a:t>. </a:t>
                </a:r>
              </a:p>
              <a:p>
                <a:pPr algn="l"/>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036496" cy="5688632"/>
              </a:xfrm>
              <a:blipFill rotWithShape="1">
                <a:blip r:embed="rId2"/>
                <a:stretch>
                  <a:fillRect l="-1484" r="-87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307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20" y="1196752"/>
            <a:ext cx="9144000" cy="1143000"/>
          </a:xfrm>
        </p:spPr>
        <p:txBody>
          <a:bodyPr>
            <a:noAutofit/>
          </a:bodyPr>
          <a:lstStyle/>
          <a:p>
            <a:r>
              <a:rPr lang="en-US" sz="5400" b="1" dirty="0">
                <a:solidFill>
                  <a:srgbClr val="FF0000"/>
                </a:solidFill>
              </a:rPr>
              <a:t>Thank you for your Attention </a:t>
            </a:r>
            <a:r>
              <a:rPr lang="ar-JO" sz="5400" b="1" dirty="0">
                <a:solidFill>
                  <a:schemeClr val="bg1"/>
                </a:solidFill>
              </a:rPr>
              <a:t> </a:t>
            </a:r>
            <a:r>
              <a:rPr lang="ar-SA" sz="5400" b="1" dirty="0">
                <a:solidFill>
                  <a:schemeClr val="bg1"/>
                </a:solidFill>
              </a:rPr>
              <a:t/>
            </a:r>
            <a:br>
              <a:rPr lang="ar-SA" sz="5400" b="1" dirty="0">
                <a:solidFill>
                  <a:schemeClr val="bg1"/>
                </a:solidFill>
              </a:rPr>
            </a:br>
            <a:endParaRPr lang="en-US" sz="5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874169"/>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962874"/>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271</Words>
  <Application>Microsoft Office PowerPoint</Application>
  <PresentationFormat>On-screen Show (4:3)</PresentationFormat>
  <Paragraphs>42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سمة Office</vt:lpstr>
      <vt:lpstr>Session Two Functions</vt:lpstr>
      <vt:lpstr> Sequence 13: Combinations of Functions (Part 1)  </vt:lpstr>
      <vt:lpstr> Sequence 13: Combinations of Functions (Part 1)  </vt:lpstr>
      <vt:lpstr> Sequence 13: Combinations of Functions (Part 1)  </vt:lpstr>
      <vt:lpstr> Sequence 13: Combinations of Functions (Part 1)  </vt:lpstr>
      <vt:lpstr> Sequence 13: Combinations of Functions (Part 1)  </vt:lpstr>
      <vt:lpstr> Sequence 13: Combinations of Functions (Part 1)  </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Two Functions</dc:title>
  <dc:creator>LAB-827</dc:creator>
  <cp:lastModifiedBy>LAB-827</cp:lastModifiedBy>
  <cp:revision>12</cp:revision>
  <dcterms:created xsi:type="dcterms:W3CDTF">2016-03-30T08:45:55Z</dcterms:created>
  <dcterms:modified xsi:type="dcterms:W3CDTF">2016-04-12T05:37:50Z</dcterms:modified>
</cp:coreProperties>
</file>