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2" d="100"/>
          <a:sy n="62" d="100"/>
        </p:scale>
        <p:origin x="-13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1916832"/>
            <a:ext cx="8060432" cy="3096344"/>
          </a:xfrm>
        </p:spPr>
        <p:txBody>
          <a:bodyPr>
            <a:normAutofit/>
          </a:bodyPr>
          <a:lstStyle/>
          <a:p>
            <a:r>
              <a:rPr lang="en-US" sz="6600" b="1" dirty="0">
                <a:solidFill>
                  <a:srgbClr val="FF0000"/>
                </a:solidFill>
              </a:rPr>
              <a:t>Session Two</a:t>
            </a:r>
            <a:br>
              <a:rPr lang="en-US" sz="6600" b="1" dirty="0">
                <a:solidFill>
                  <a:srgbClr val="FF0000"/>
                </a:solidFill>
              </a:rPr>
            </a:br>
            <a:r>
              <a:rPr lang="en-US" sz="6600" b="1" dirty="0">
                <a:solidFill>
                  <a:srgbClr val="FF0000"/>
                </a:solidFill>
              </a:rPr>
              <a:t>Functions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5576" y="3886200"/>
            <a:ext cx="7016824" cy="2351112"/>
          </a:xfrm>
        </p:spPr>
        <p:txBody>
          <a:bodyPr>
            <a:normAutofit/>
          </a:bodyPr>
          <a:lstStyle/>
          <a:p>
            <a:endParaRPr lang="en-US" sz="4400" b="1" dirty="0" smtClean="0">
              <a:solidFill>
                <a:srgbClr val="FFFF00"/>
              </a:solidFill>
            </a:endParaRPr>
          </a:p>
          <a:p>
            <a:r>
              <a:rPr lang="en-US" sz="4400" b="1" dirty="0">
                <a:solidFill>
                  <a:srgbClr val="FFFF00"/>
                </a:solidFill>
              </a:rPr>
              <a:t>Sequence 14: Combinations of Functions (Part 2)</a:t>
            </a:r>
            <a:endParaRPr lang="ar-JO" sz="4400" b="1" dirty="0">
              <a:solidFill>
                <a:srgbClr val="FFFF00"/>
              </a:solidFill>
            </a:endParaRPr>
          </a:p>
          <a:p>
            <a:endParaRPr lang="en-US" sz="4400" b="1" dirty="0">
              <a:solidFill>
                <a:srgbClr val="FFFF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3544" y="27464"/>
            <a:ext cx="3403601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401309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16632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en-US" b="1" dirty="0" smtClean="0">
                <a:solidFill>
                  <a:srgbClr val="FF0000"/>
                </a:solidFill>
              </a:rPr>
              <a:t/>
            </a:r>
            <a:br>
              <a:rPr lang="en-US" b="1" dirty="0" smtClean="0">
                <a:solidFill>
                  <a:srgbClr val="FF0000"/>
                </a:solidFill>
              </a:rPr>
            </a:br>
            <a:r>
              <a:rPr lang="en-US" b="1" dirty="0" smtClean="0">
                <a:solidFill>
                  <a:srgbClr val="FF0000"/>
                </a:solidFill>
              </a:rPr>
              <a:t>Sequence </a:t>
            </a:r>
            <a:r>
              <a:rPr lang="en-US" b="1" dirty="0">
                <a:solidFill>
                  <a:srgbClr val="FF0000"/>
                </a:solidFill>
              </a:rPr>
              <a:t>14: Combinations of Functions (Part 2)</a:t>
            </a:r>
            <a:r>
              <a:rPr lang="ar-JO" b="1" dirty="0">
                <a:solidFill>
                  <a:srgbClr val="FF0000"/>
                </a:solidFill>
              </a:rPr>
              <a:t/>
            </a:r>
            <a:br>
              <a:rPr lang="ar-JO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1340768"/>
                <a:ext cx="9144000" cy="5517232"/>
              </a:xfrm>
            </p:spPr>
            <p:txBody>
              <a:bodyPr/>
              <a:lstStyle/>
              <a:p>
                <a:pPr algn="l"/>
                <a:r>
                  <a:rPr lang="en-US" b="1" dirty="0" smtClean="0"/>
                  <a:t> Definition</a:t>
                </a:r>
                <a:r>
                  <a:rPr lang="en-US" b="1" dirty="0"/>
                  <a:t>: The composition of the function    with </a:t>
                </a:r>
                <a:r>
                  <a:rPr lang="en-US" b="1" dirty="0" smtClean="0"/>
                  <a:t>the function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𝒈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is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1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latin typeface="Cambria Math"/>
                          </a:rPr>
                          <m:t>𝒇</m:t>
                        </m:r>
                        <m:r>
                          <a:rPr lang="en-US" b="1" i="1">
                            <a:latin typeface="Cambria Math"/>
                            <a:ea typeface="Cambria Math"/>
                          </a:rPr>
                          <m:t>∘</m:t>
                        </m:r>
                        <m:r>
                          <a:rPr lang="en-US" b="1" i="1" smtClean="0">
                            <a:latin typeface="Cambria Math"/>
                            <a:ea typeface="Cambria Math"/>
                          </a:rPr>
                          <m:t>𝒈</m:t>
                        </m:r>
                      </m:e>
                    </m:d>
                    <m:r>
                      <a:rPr lang="en-US" b="1" i="1" smtClean="0">
                        <a:latin typeface="Cambria Math"/>
                        <a:ea typeface="Cambria Math"/>
                      </a:rPr>
                      <m:t>=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𝒇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(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𝒈</m:t>
                    </m:r>
                    <m:d>
                      <m:dPr>
                        <m:ctrlPr>
                          <a:rPr lang="en-US" b="1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latin typeface="Cambria Math"/>
                            <a:ea typeface="Cambria Math"/>
                          </a:rPr>
                          <m:t>𝒙</m:t>
                        </m:r>
                      </m:e>
                    </m:d>
                    <m:r>
                      <a:rPr lang="en-US" b="1" i="1" smtClean="0"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r>
                  <a:rPr lang="en-US" b="1" dirty="0"/>
                  <a:t> The domain of </a:t>
                </a:r>
                <a14:m>
                  <m:oMath xmlns:m="http://schemas.openxmlformats.org/officeDocument/2006/math">
                    <m:r>
                      <a:rPr lang="en-US" b="1" i="1">
                        <a:latin typeface="Cambria Math"/>
                      </a:rPr>
                      <m:t>𝒇</m:t>
                    </m:r>
                    <m:r>
                      <a:rPr lang="en-US" b="1" i="1">
                        <a:latin typeface="Cambria Math"/>
                        <a:ea typeface="Cambria Math"/>
                      </a:rPr>
                      <m:t>∘</m:t>
                    </m:r>
                    <m:r>
                      <a:rPr lang="en-US" b="1" i="1">
                        <a:latin typeface="Cambria Math"/>
                        <a:ea typeface="Cambria Math"/>
                      </a:rPr>
                      <m:t>𝒈</m:t>
                    </m:r>
                    <m:r>
                      <a:rPr lang="en-US" b="1" i="1"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en-US" b="1" dirty="0"/>
                  <a:t> </a:t>
                </a:r>
                <a:r>
                  <a:rPr lang="en-US" b="1" dirty="0" smtClean="0"/>
                  <a:t>is </a:t>
                </a:r>
                <a:r>
                  <a:rPr lang="en-US" b="1" dirty="0"/>
                  <a:t>the set of all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in the domain of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𝒈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such that   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𝒈</m:t>
                    </m:r>
                    <m:r>
                      <a:rPr lang="en-US" b="1" i="1" smtClean="0">
                        <a:latin typeface="Cambria Math"/>
                      </a:rPr>
                      <m:t>(</m:t>
                    </m:r>
                    <m:r>
                      <a:rPr lang="en-US" b="1" i="1" smtClean="0">
                        <a:latin typeface="Cambria Math"/>
                      </a:rPr>
                      <m:t>𝒙</m:t>
                    </m:r>
                    <m:r>
                      <a:rPr lang="en-US" b="1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b="1" dirty="0"/>
                  <a:t> is in the domain of  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𝒇</m:t>
                    </m:r>
                  </m:oMath>
                </a14:m>
                <a:r>
                  <a:rPr lang="en-US" b="1" dirty="0" smtClean="0"/>
                  <a:t>. </a:t>
                </a:r>
                <a:r>
                  <a:rPr lang="en-US" b="1" dirty="0"/>
                  <a:t>In other words,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1" i="1"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>
                            <a:latin typeface="Cambria Math"/>
                          </a:rPr>
                          <m:t>𝒇</m:t>
                        </m:r>
                        <m:r>
                          <a:rPr lang="en-US" b="1" i="1">
                            <a:latin typeface="Cambria Math"/>
                            <a:ea typeface="Cambria Math"/>
                          </a:rPr>
                          <m:t>∘</m:t>
                        </m:r>
                        <m:r>
                          <a:rPr lang="en-US" b="1" i="1">
                            <a:latin typeface="Cambria Math"/>
                            <a:ea typeface="Cambria Math"/>
                          </a:rPr>
                          <m:t>𝒈</m:t>
                        </m:r>
                      </m:e>
                    </m:d>
                    <m:r>
                      <a:rPr lang="en-US" b="1" i="1" smtClean="0">
                        <a:latin typeface="Cambria Math"/>
                        <a:ea typeface="Cambria Math"/>
                      </a:rPr>
                      <m:t>(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𝒙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r>
                  <a:rPr lang="en-US" b="1" dirty="0"/>
                  <a:t> is defined whenever both </a:t>
                </a:r>
                <a14:m>
                  <m:oMath xmlns:m="http://schemas.openxmlformats.org/officeDocument/2006/math">
                    <m:r>
                      <a:rPr lang="en-US" b="1" i="1">
                        <a:latin typeface="Cambria Math"/>
                      </a:rPr>
                      <m:t>𝒈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and </a:t>
                </a:r>
                <a14:m>
                  <m:oMath xmlns:m="http://schemas.openxmlformats.org/officeDocument/2006/math">
                    <m:r>
                      <a:rPr lang="en-US" b="1" i="1">
                        <a:latin typeface="Cambria Math"/>
                        <a:ea typeface="Cambria Math"/>
                      </a:rPr>
                      <m:t>𝒇</m:t>
                    </m:r>
                    <m:r>
                      <a:rPr lang="en-US" b="1" i="1">
                        <a:latin typeface="Cambria Math"/>
                        <a:ea typeface="Cambria Math"/>
                      </a:rPr>
                      <m:t>(</m:t>
                    </m:r>
                    <m:r>
                      <a:rPr lang="en-US" b="1" i="1">
                        <a:latin typeface="Cambria Math"/>
                        <a:ea typeface="Cambria Math"/>
                      </a:rPr>
                      <m:t>𝒈</m:t>
                    </m:r>
                    <m:d>
                      <m:dPr>
                        <m:ctrlPr>
                          <a:rPr lang="en-US" b="1" i="1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b="1" i="1">
                            <a:latin typeface="Cambria Math"/>
                            <a:ea typeface="Cambria Math"/>
                          </a:rPr>
                          <m:t>𝒙</m:t>
                        </m:r>
                      </m:e>
                    </m:d>
                    <m:r>
                      <a:rPr lang="en-US" b="1" i="1"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are defined.</a:t>
                </a:r>
              </a:p>
              <a:p>
                <a:pPr algn="l"/>
                <a:endParaRPr lang="en-US" b="1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1340768"/>
                <a:ext cx="9144000" cy="5517232"/>
              </a:xfrm>
              <a:blipFill rotWithShape="1">
                <a:blip r:embed="rId2"/>
                <a:stretch>
                  <a:fillRect l="-1600" t="-14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 descr="Picture27.jpg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rgbClr val="FFC000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contrast="-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501390" y="4054202"/>
            <a:ext cx="2247900" cy="28003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371981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>Sequence 14: Combinations of Functions (Part 2)</a:t>
            </a:r>
            <a:r>
              <a:rPr lang="ar-JO" b="1" dirty="0">
                <a:solidFill>
                  <a:srgbClr val="FF0000"/>
                </a:solidFill>
              </a:rPr>
              <a:t/>
            </a:r>
            <a:br>
              <a:rPr lang="ar-JO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1268760"/>
                <a:ext cx="9144000" cy="5589240"/>
              </a:xfrm>
            </p:spPr>
            <p:txBody>
              <a:bodyPr>
                <a:normAutofit fontScale="85000" lnSpcReduction="10000"/>
              </a:bodyPr>
              <a:lstStyle/>
              <a:p>
                <a:pPr marL="514350" indent="-51435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Example: Find the domain of the composition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1" i="1"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>
                            <a:latin typeface="Cambria Math"/>
                          </a:rPr>
                          <m:t>𝒇</m:t>
                        </m:r>
                        <m:r>
                          <a:rPr lang="en-US" b="1" i="1">
                            <a:latin typeface="Cambria Math"/>
                            <a:ea typeface="Cambria Math"/>
                          </a:rPr>
                          <m:t>∘</m:t>
                        </m:r>
                        <m:r>
                          <a:rPr lang="en-US" b="1" i="1">
                            <a:latin typeface="Cambria Math"/>
                            <a:ea typeface="Cambria Math"/>
                          </a:rPr>
                          <m:t>𝒈</m:t>
                        </m:r>
                      </m:e>
                    </m:d>
                    <m:r>
                      <a:rPr lang="en-US" b="1" i="1" smtClean="0">
                        <a:latin typeface="Cambria Math"/>
                        <a:ea typeface="Cambria Math"/>
                      </a:rPr>
                      <m:t>(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𝒙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r>
                  <a:rPr lang="en-US" b="1" dirty="0"/>
                  <a:t> for the functions given by </a:t>
                </a:r>
                <a:endParaRPr lang="en-US" b="1" dirty="0" smtClean="0"/>
              </a:p>
              <a:p>
                <a:pPr algn="l" rtl="0" eaLnBrk="0"/>
                <a:r>
                  <a:rPr lang="en-US" b="1" dirty="0"/>
                  <a:t> </a:t>
                </a:r>
                <a:r>
                  <a:rPr lang="en-US" b="1" dirty="0" smtClean="0"/>
                  <a:t>   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𝒇</m:t>
                    </m:r>
                    <m:d>
                      <m:d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−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𝟗</m:t>
                    </m:r>
                  </m:oMath>
                </a14:m>
                <a:r>
                  <a:rPr lang="en-US" b="1" dirty="0" smtClean="0">
                    <a:solidFill>
                      <a:srgbClr val="FFFF00"/>
                    </a:solidFill>
                  </a:rPr>
                  <a:t> </a:t>
                </a:r>
                <a:r>
                  <a:rPr lang="en-US" b="1" dirty="0"/>
                  <a:t>and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𝒈</m:t>
                    </m:r>
                    <m:d>
                      <m:d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𝟗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𝒙</m:t>
                            </m:r>
                          </m:e>
                          <m:sup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e>
                    </m:rad>
                  </m:oMath>
                </a14:m>
                <a:r>
                  <a:rPr lang="en-US" b="1" dirty="0" smtClean="0"/>
                  <a:t>.</a:t>
                </a:r>
                <a:endParaRPr lang="en-US" b="1" dirty="0"/>
              </a:p>
              <a:p>
                <a:pPr marL="514350" indent="-51435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Solution: The composition of the functions is as follows.</a:t>
                </a:r>
              </a:p>
              <a:p>
                <a:pPr marL="514350" indent="-514350" algn="l" rtl="0" eaLnBrk="0"/>
                <a:r>
                  <a:rPr lang="en-US" b="1" dirty="0"/>
                  <a:t>                       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𝒇</m:t>
                        </m:r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∘</m:t>
                        </m:r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𝒈</m:t>
                        </m:r>
                      </m:e>
                    </m:d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=</m:t>
                    </m:r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𝒇</m:t>
                    </m:r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(</m:t>
                    </m:r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𝒈</m:t>
                    </m:r>
                    <m:d>
                      <m:dPr>
                        <m:ctrlP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𝒙</m:t>
                        </m:r>
                      </m:e>
                    </m:d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r>
                  <a:rPr lang="en-US" b="1" dirty="0">
                    <a:solidFill>
                      <a:srgbClr val="FFFF00"/>
                    </a:solidFill>
                  </a:rPr>
                  <a:t> </a:t>
                </a:r>
                <a:endParaRPr lang="en-US" b="1" dirty="0" smtClean="0">
                  <a:solidFill>
                    <a:srgbClr val="FFFF00"/>
                  </a:solidFill>
                </a:endParaRPr>
              </a:p>
              <a:p>
                <a:pPr marL="514350" indent="-514350" algn="l" rtl="0" eaLnBrk="0"/>
                <a:r>
                  <a:rPr lang="en-US" b="1" dirty="0">
                    <a:solidFill>
                      <a:srgbClr val="FFFF00"/>
                    </a:solidFill>
                  </a:rPr>
                  <a:t>   </a:t>
                </a:r>
                <a:r>
                  <a:rPr lang="en-US" b="1" dirty="0" smtClean="0">
                    <a:solidFill>
                      <a:srgbClr val="FFFF00"/>
                    </a:solidFill>
                  </a:rPr>
                  <a:t>                                   </a:t>
                </a:r>
                <a14:m>
                  <m:oMath xmlns:m="http://schemas.openxmlformats.org/officeDocument/2006/math">
                    <m:r>
                      <a:rPr lang="en-US" b="1" i="0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𝒇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(</m:t>
                    </m:r>
                    <m:rad>
                      <m:radPr>
                        <m:degHide m:val="on"/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𝟗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𝒙</m:t>
                            </m:r>
                          </m:e>
                          <m:sup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e>
                    </m:rad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)</m:t>
                    </m:r>
                  </m:oMath>
                </a14:m>
                <a:endParaRPr lang="en-US" b="1" dirty="0">
                  <a:solidFill>
                    <a:srgbClr val="FFFF00"/>
                  </a:solidFill>
                </a:endParaRPr>
              </a:p>
              <a:p>
                <a:pPr marL="514350" indent="-514350" algn="l" rtl="0" eaLnBrk="0"/>
                <a:r>
                  <a:rPr lang="en-US" sz="4400" b="1" dirty="0" smtClean="0">
                    <a:solidFill>
                      <a:srgbClr val="FFFF00"/>
                    </a:solidFill>
                  </a:rPr>
                  <a:t>                            </a:t>
                </a:r>
                <a14:m>
                  <m:oMath xmlns:m="http://schemas.openxmlformats.org/officeDocument/2006/math">
                    <m:r>
                      <a:rPr lang="en-US" sz="3500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US" sz="35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ad>
                          <m:radPr>
                            <m:degHide m:val="on"/>
                            <m:ctrlPr>
                              <a:rPr lang="en-US" sz="35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35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𝟗</m:t>
                            </m:r>
                            <m:r>
                              <a:rPr lang="en-US" sz="35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en-US" sz="35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35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𝒙</m:t>
                                </m:r>
                              </m:e>
                              <m:sup>
                                <m:r>
                                  <a:rPr lang="en-US" sz="35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</m:e>
                        </m:rad>
                      </m:e>
                    </m:d>
                    <m:r>
                      <a:rPr lang="en-US" sz="3500" b="1" i="1" smtClean="0">
                        <a:solidFill>
                          <a:srgbClr val="FFFF00"/>
                        </a:solidFill>
                        <a:latin typeface="Cambria Math"/>
                      </a:rPr>
                      <m:t>²</m:t>
                    </m:r>
                    <m:r>
                      <a:rPr lang="en-US" sz="3500" b="1" i="1" smtClean="0">
                        <a:solidFill>
                          <a:srgbClr val="FFFF00"/>
                        </a:solidFill>
                        <a:latin typeface="Cambria Math"/>
                      </a:rPr>
                      <m:t>−</m:t>
                    </m:r>
                    <m:r>
                      <a:rPr lang="en-US" sz="3500" b="1" i="1" smtClean="0">
                        <a:solidFill>
                          <a:srgbClr val="FFFF00"/>
                        </a:solidFill>
                        <a:latin typeface="Cambria Math"/>
                      </a:rPr>
                      <m:t>𝟗</m:t>
                    </m:r>
                  </m:oMath>
                </a14:m>
                <a:endParaRPr lang="en-US" sz="3500" b="1" dirty="0" smtClean="0">
                  <a:solidFill>
                    <a:srgbClr val="FFFF00"/>
                  </a:solidFill>
                </a:endParaRPr>
              </a:p>
              <a:p>
                <a:pPr marL="514350" indent="-514350" algn="l" rtl="0" eaLnBrk="0"/>
                <a:r>
                  <a:rPr lang="en-US" sz="4400" b="1" dirty="0" smtClean="0">
                    <a:solidFill>
                      <a:srgbClr val="FFFF00"/>
                    </a:solidFill>
                  </a:rPr>
                  <a:t>                            </a:t>
                </a:r>
                <a14:m>
                  <m:oMath xmlns:m="http://schemas.openxmlformats.org/officeDocument/2006/math">
                    <m:r>
                      <a:rPr lang="en-US" sz="3900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US" sz="39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39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𝟗</m:t>
                        </m:r>
                        <m:r>
                          <a:rPr lang="en-US" sz="39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en-US" sz="39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39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𝒙</m:t>
                            </m:r>
                          </m:e>
                          <m:sup>
                            <m:r>
                              <a:rPr lang="en-US" sz="39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d>
                    <m:r>
                      <a:rPr lang="en-US" sz="3900" b="1" i="1" smtClean="0">
                        <a:solidFill>
                          <a:srgbClr val="FFFF00"/>
                        </a:solidFill>
                        <a:latin typeface="Cambria Math"/>
                      </a:rPr>
                      <m:t>−</m:t>
                    </m:r>
                    <m:r>
                      <a:rPr lang="en-US" sz="3900" b="1" i="1" smtClean="0">
                        <a:solidFill>
                          <a:srgbClr val="FFFF00"/>
                        </a:solidFill>
                        <a:latin typeface="Cambria Math"/>
                      </a:rPr>
                      <m:t>𝟗</m:t>
                    </m:r>
                  </m:oMath>
                </a14:m>
                <a:endParaRPr lang="en-US" sz="3900" b="1" dirty="0" smtClean="0">
                  <a:solidFill>
                    <a:srgbClr val="FFFF00"/>
                  </a:solidFill>
                </a:endParaRPr>
              </a:p>
              <a:p>
                <a:pPr marL="514350" indent="-514350" algn="l" rtl="0" eaLnBrk="0"/>
                <a:r>
                  <a:rPr lang="en-US" sz="4400" b="1" dirty="0" smtClean="0">
                    <a:solidFill>
                      <a:srgbClr val="FFFF00"/>
                    </a:solidFill>
                  </a:rPr>
                  <a:t>                            </a:t>
                </a:r>
                <a14:m>
                  <m:oMath xmlns:m="http://schemas.openxmlformats.org/officeDocument/2006/math">
                    <m:r>
                      <a:rPr lang="en-US" sz="3800" b="1" i="1" smtClean="0">
                        <a:solidFill>
                          <a:srgbClr val="FFFF00"/>
                        </a:solidFill>
                        <a:latin typeface="Cambria Math"/>
                      </a:rPr>
                      <m:t>=−</m:t>
                    </m:r>
                    <m:r>
                      <a:rPr lang="en-US" sz="3800" b="1" i="1" smtClean="0">
                        <a:solidFill>
                          <a:srgbClr val="FFFF00"/>
                        </a:solidFill>
                        <a:latin typeface="Cambria Math"/>
                      </a:rPr>
                      <m:t>𝒙</m:t>
                    </m:r>
                    <m:r>
                      <a:rPr lang="en-US" sz="3800" b="1" i="1" smtClean="0">
                        <a:solidFill>
                          <a:srgbClr val="FFFF00"/>
                        </a:solidFill>
                        <a:latin typeface="Cambria Math"/>
                      </a:rPr>
                      <m:t>²</m:t>
                    </m:r>
                  </m:oMath>
                </a14:m>
                <a:r>
                  <a:rPr lang="en-US" sz="4400" b="1" dirty="0" smtClean="0">
                    <a:solidFill>
                      <a:srgbClr val="FFFF00"/>
                    </a:solidFill>
                  </a:rPr>
                  <a:t>   </a:t>
                </a:r>
                <a:r>
                  <a:rPr lang="en-US" sz="4400" b="1" dirty="0"/>
                  <a:t>              </a:t>
                </a:r>
              </a:p>
              <a:p>
                <a:pPr marL="514350" indent="-514350" algn="l" rtl="0" eaLnBrk="0"/>
                <a:r>
                  <a:rPr lang="en-US" b="1" dirty="0"/>
                  <a:t>                    </a:t>
                </a:r>
              </a:p>
              <a:p>
                <a:pPr marL="514350" indent="-514350" algn="l" rtl="0" eaLnBrk="0"/>
                <a:r>
                  <a:rPr lang="en-US" b="1" dirty="0"/>
                  <a:t>         </a:t>
                </a:r>
              </a:p>
              <a:p>
                <a:pPr algn="l"/>
                <a:endParaRPr lang="en-US" b="1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1268760"/>
                <a:ext cx="9144000" cy="5589240"/>
              </a:xfrm>
              <a:blipFill rotWithShape="1">
                <a:blip r:embed="rId2"/>
                <a:stretch>
                  <a:fillRect l="-2067" t="-1636" b="-19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302069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>Sequence 14: Combinations of Functions (Part 2)</a:t>
            </a:r>
            <a:r>
              <a:rPr lang="ar-JO" b="1" dirty="0">
                <a:solidFill>
                  <a:srgbClr val="FF0000"/>
                </a:solidFill>
              </a:rPr>
              <a:t/>
            </a:r>
            <a:br>
              <a:rPr lang="ar-JO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1268760"/>
                <a:ext cx="9144000" cy="5589240"/>
              </a:xfrm>
            </p:spPr>
            <p:txBody>
              <a:bodyPr/>
              <a:lstStyle/>
              <a:p>
                <a:pPr marL="514350" indent="-514350" algn="l" rtl="0" eaLnBrk="0"/>
                <a:endParaRPr lang="en-US" b="1" dirty="0" smtClean="0"/>
              </a:p>
              <a:p>
                <a:pPr marL="514350" indent="-51435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Continue: From this, it might appear that the domain of the composition is the set of all real numbers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  <a:ea typeface="Cambria Math"/>
                      </a:rPr>
                      <m:t>ℝ</m:t>
                    </m:r>
                  </m:oMath>
                </a14:m>
                <a:r>
                  <a:rPr lang="en-US" b="1" dirty="0"/>
                  <a:t>. This, however, is not true. Because the domain of </a:t>
                </a:r>
                <a:r>
                  <a:rPr lang="en-US" b="1" dirty="0" smtClean="0"/>
                  <a:t>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−</m:t>
                    </m:r>
                    <m:r>
                      <a:rPr lang="en-US" b="1" i="1" smtClean="0">
                        <a:latin typeface="Cambria Math"/>
                      </a:rPr>
                      <m:t>𝒙</m:t>
                    </m:r>
                    <m:r>
                      <a:rPr lang="en-US" b="1" i="1" smtClean="0">
                        <a:latin typeface="Cambria Math"/>
                      </a:rPr>
                      <m:t>²</m:t>
                    </m:r>
                  </m:oMath>
                </a14:m>
                <a:r>
                  <a:rPr lang="en-US" b="1" dirty="0" smtClean="0"/>
                  <a:t>is </a:t>
                </a:r>
                <a:r>
                  <a:rPr lang="en-US" b="1" dirty="0"/>
                  <a:t>the set of all real numbers and the domain of g </a:t>
                </a:r>
                <a:r>
                  <a:rPr lang="en-US" b="1" dirty="0" smtClean="0"/>
                  <a:t>is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[−</m:t>
                    </m:r>
                    <m:r>
                      <a:rPr lang="en-US" b="1" i="1" smtClean="0">
                        <a:latin typeface="Cambria Math"/>
                      </a:rPr>
                      <m:t>𝟑</m:t>
                    </m:r>
                    <m:r>
                      <a:rPr lang="en-US" b="1" i="1" smtClean="0">
                        <a:latin typeface="Cambria Math"/>
                      </a:rPr>
                      <m:t>,</m:t>
                    </m:r>
                    <m:r>
                      <a:rPr lang="en-US" b="1" i="1" smtClean="0">
                        <a:latin typeface="Cambria Math"/>
                      </a:rPr>
                      <m:t>𝟑</m:t>
                    </m:r>
                    <m:r>
                      <a:rPr lang="en-US" b="1" i="1" smtClean="0">
                        <a:latin typeface="Cambria Math"/>
                      </a:rPr>
                      <m:t>]</m:t>
                    </m:r>
                  </m:oMath>
                </a14:m>
                <a:r>
                  <a:rPr lang="en-US" b="1" dirty="0" smtClean="0"/>
                  <a:t>, </a:t>
                </a:r>
                <a:r>
                  <a:rPr lang="en-US" b="1" dirty="0"/>
                  <a:t>so the domain of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(</m:t>
                    </m:r>
                    <m:r>
                      <a:rPr lang="en-US" b="1" i="1" smtClean="0">
                        <a:latin typeface="Cambria Math"/>
                      </a:rPr>
                      <m:t>𝒇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∘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𝒈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r>
                  <a:rPr lang="en-US" b="1" dirty="0" smtClean="0"/>
                  <a:t> is</a:t>
                </a:r>
                <a:r>
                  <a:rPr lang="en-US" b="1" dirty="0"/>
                  <a:t> 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[−</m:t>
                    </m:r>
                    <m:r>
                      <a:rPr lang="en-US" b="1" i="1" smtClean="0">
                        <a:latin typeface="Cambria Math"/>
                      </a:rPr>
                      <m:t>𝟑</m:t>
                    </m:r>
                    <m:r>
                      <a:rPr lang="en-US" b="1" i="1" smtClean="0">
                        <a:latin typeface="Cambria Math"/>
                      </a:rPr>
                      <m:t>,</m:t>
                    </m:r>
                    <m:r>
                      <a:rPr lang="en-US" b="1" i="1" smtClean="0">
                        <a:latin typeface="Cambria Math"/>
                      </a:rPr>
                      <m:t>𝟑</m:t>
                    </m:r>
                    <m:r>
                      <a:rPr lang="en-US" b="1" i="1" smtClean="0">
                        <a:latin typeface="Cambria Math"/>
                      </a:rPr>
                      <m:t>]</m:t>
                    </m:r>
                  </m:oMath>
                </a14:m>
                <a:r>
                  <a:rPr lang="en-US" b="1" dirty="0"/>
                  <a:t> .</a:t>
                </a:r>
              </a:p>
              <a:p>
                <a:pPr algn="l"/>
                <a:endParaRPr lang="en-US" b="1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1268760"/>
                <a:ext cx="9144000" cy="5589240"/>
              </a:xfrm>
              <a:blipFill rotWithShape="1">
                <a:blip r:embed="rId2"/>
                <a:stretch>
                  <a:fillRect l="-14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731252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4496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>Sequence 14: Combinations of Functions (Part 2)</a:t>
            </a:r>
            <a:r>
              <a:rPr lang="ar-JO" b="1" dirty="0">
                <a:solidFill>
                  <a:srgbClr val="FF0000"/>
                </a:solidFill>
              </a:rPr>
              <a:t/>
            </a:r>
            <a:br>
              <a:rPr lang="ar-JO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1340768"/>
                <a:ext cx="9144000" cy="5400600"/>
              </a:xfrm>
            </p:spPr>
            <p:txBody>
              <a:bodyPr>
                <a:normAutofit lnSpcReduction="10000"/>
              </a:bodyPr>
              <a:lstStyle/>
              <a:p>
                <a:pPr marL="514350" indent="-51435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Example:</a:t>
                </a:r>
                <a:r>
                  <a:rPr lang="en-US" dirty="0"/>
                  <a:t> Let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𝑔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2</m:t>
                        </m:r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𝑥</m:t>
                        </m:r>
                      </m:e>
                    </m:rad>
                  </m:oMath>
                </a14:m>
                <a:r>
                  <a:rPr lang="en-US" dirty="0" smtClean="0"/>
                  <a:t>. </a:t>
                </a:r>
                <a:r>
                  <a:rPr lang="en-US" dirty="0"/>
                  <a:t>Find</a:t>
                </a:r>
              </a:p>
              <a:p>
                <a:pPr marL="514350" indent="-514350" algn="l" rtl="0" eaLnBrk="0"/>
                <a:r>
                  <a:rPr lang="en-US" dirty="0"/>
                  <a:t>    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𝑔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∘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𝑔</m:t>
                    </m:r>
                  </m:oMath>
                </a14:m>
                <a:r>
                  <a:rPr lang="en-US" dirty="0"/>
                  <a:t> and its domain.</a:t>
                </a:r>
              </a:p>
              <a:p>
                <a:pPr marL="514350" indent="-51435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Solution:</a:t>
                </a:r>
                <a:r>
                  <a:rPr lang="en-US" dirty="0"/>
                  <a:t> The composition of the functions is as follows.</a:t>
                </a:r>
              </a:p>
              <a:p>
                <a:pPr marL="514350" indent="-514350" algn="l" rtl="0" eaLnBrk="0"/>
                <a:endParaRPr lang="en-US" sz="1050" dirty="0"/>
              </a:p>
              <a:p>
                <a:pPr marL="514350" indent="-514350" algn="l" rtl="0" eaLnBrk="0"/>
                <a:r>
                  <a:rPr lang="en-US" dirty="0"/>
                  <a:t>                    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𝑔</m:t>
                        </m:r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∘</m:t>
                        </m:r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𝑔</m:t>
                        </m:r>
                      </m:e>
                    </m:d>
                    <m:d>
                      <m:dPr>
                        <m:ctrlP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𝑥</m:t>
                        </m:r>
                      </m:e>
                    </m:d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=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𝑔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𝑔</m:t>
                        </m:r>
                        <m:d>
                          <m:dPr>
                            <m:ctrlPr>
                              <a:rPr lang="en-US" b="0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𝑥</m:t>
                            </m:r>
                          </m:e>
                        </m:d>
                      </m:e>
                    </m:d>
                  </m:oMath>
                </a14:m>
                <a:endParaRPr lang="en-US" b="0" dirty="0" smtClean="0">
                  <a:solidFill>
                    <a:srgbClr val="FFFF00"/>
                  </a:solidFill>
                  <a:ea typeface="Cambria Math"/>
                </a:endParaRPr>
              </a:p>
              <a:p>
                <a:pPr marL="514350" indent="-514350" algn="l" rtl="0" eaLnBrk="0"/>
                <a:r>
                  <a:rPr lang="en-US" dirty="0">
                    <a:solidFill>
                      <a:srgbClr val="FFFF00"/>
                    </a:solidFill>
                  </a:rPr>
                  <a:t>      </a:t>
                </a:r>
                <a:r>
                  <a:rPr lang="en-US" dirty="0" smtClean="0">
                    <a:solidFill>
                      <a:srgbClr val="FFFF00"/>
                    </a:solidFill>
                  </a:rPr>
                  <a:t>                                  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𝑔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ad>
                          <m:radPr>
                            <m:degHide m:val="on"/>
                            <m:ctrlPr>
                              <a:rPr lang="en-US" b="0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2</m:t>
                            </m:r>
                            <m:r>
                              <a:rPr lang="en-US" b="0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a:rPr lang="en-US" b="0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𝑥</m:t>
                            </m:r>
                          </m:e>
                        </m:rad>
                      </m:e>
                    </m:d>
                  </m:oMath>
                </a14:m>
                <a:endParaRPr lang="en-US" b="0" dirty="0" smtClean="0">
                  <a:solidFill>
                    <a:srgbClr val="FFFF00"/>
                  </a:solidFill>
                </a:endParaRPr>
              </a:p>
              <a:p>
                <a:pPr marL="514350" indent="-514350" algn="l" rtl="0" eaLnBrk="0"/>
                <a:r>
                  <a:rPr lang="en-US" dirty="0" smtClean="0">
                    <a:solidFill>
                      <a:srgbClr val="FFFF00"/>
                    </a:solidFill>
                  </a:rPr>
                  <a:t>                                         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2</m:t>
                        </m:r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ad>
                          <m:radPr>
                            <m:degHide m:val="on"/>
                            <m:ctrlPr>
                              <a:rPr lang="en-US" b="0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2</m:t>
                            </m:r>
                            <m:r>
                              <a:rPr lang="en-US" b="0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a:rPr lang="en-US" b="0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𝑥</m:t>
                            </m:r>
                          </m:e>
                        </m:rad>
                      </m:e>
                    </m:rad>
                  </m:oMath>
                </a14:m>
                <a:endParaRPr lang="en-US" dirty="0"/>
              </a:p>
              <a:p>
                <a:pPr marL="514350" indent="-514350" algn="l" rtl="0" eaLnBrk="0"/>
                <a:r>
                  <a:rPr lang="en-US" dirty="0"/>
                  <a:t>   </a:t>
                </a:r>
                <a:r>
                  <a:rPr lang="en-US" dirty="0" smtClean="0"/>
                  <a:t>This </a:t>
                </a:r>
                <a:r>
                  <a:rPr lang="en-US" dirty="0"/>
                  <a:t>expression is defined when both</a:t>
                </a:r>
              </a:p>
              <a:p>
                <a:pPr marL="514350" indent="-514350" algn="l" rtl="0" eaLnBrk="0"/>
                <a:r>
                  <a:rPr lang="en-US" dirty="0"/>
                  <a:t>   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2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−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𝑥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≥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0</m:t>
                    </m:r>
                  </m:oMath>
                </a14:m>
                <a:r>
                  <a:rPr lang="en-US" dirty="0">
                    <a:solidFill>
                      <a:srgbClr val="FFFF00"/>
                    </a:solidFill>
                  </a:rPr>
                  <a:t> </a:t>
                </a:r>
                <a:r>
                  <a:rPr lang="en-US" dirty="0"/>
                  <a:t>and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2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−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2</m:t>
                        </m:r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𝑥</m:t>
                        </m:r>
                      </m:e>
                    </m:rad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≥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0</m:t>
                    </m:r>
                  </m:oMath>
                </a14:m>
                <a:r>
                  <a:rPr lang="en-US" dirty="0"/>
                  <a:t> .</a:t>
                </a:r>
              </a:p>
              <a:p>
                <a:pPr algn="l"/>
                <a:endParaRPr lang="en-US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1340768"/>
                <a:ext cx="9144000" cy="5400600"/>
              </a:xfrm>
              <a:blipFill rotWithShape="1">
                <a:blip r:embed="rId2"/>
                <a:stretch>
                  <a:fillRect l="-1667" t="-1467" b="-21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525231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16632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>Sequence 14: Combinations of Functions (Part 2)</a:t>
            </a:r>
            <a:r>
              <a:rPr lang="ar-JO" b="1" dirty="0">
                <a:solidFill>
                  <a:srgbClr val="FF0000"/>
                </a:solidFill>
              </a:rPr>
              <a:t/>
            </a:r>
            <a:br>
              <a:rPr lang="ar-JO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1484784"/>
                <a:ext cx="9144000" cy="5256584"/>
              </a:xfrm>
            </p:spPr>
            <p:txBody>
              <a:bodyPr>
                <a:normAutofit/>
              </a:bodyPr>
              <a:lstStyle/>
              <a:p>
                <a:pPr marL="514350" indent="-51435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Continue: The first inequality means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𝒙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≤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𝟐</m:t>
                    </m:r>
                  </m:oMath>
                </a14:m>
                <a:r>
                  <a:rPr lang="en-US" b="1" dirty="0"/>
                  <a:t> , and the second is </a:t>
                </a:r>
                <a:r>
                  <a:rPr lang="en-US" b="1" dirty="0" smtClean="0"/>
                  <a:t>equivalent  </a:t>
                </a:r>
                <a:r>
                  <a:rPr lang="en-US" b="1" dirty="0"/>
                  <a:t>to</a:t>
                </a:r>
              </a:p>
              <a:p>
                <a:pPr marL="514350" indent="-514350" algn="l" rtl="0" eaLnBrk="0"/>
                <a:endParaRPr lang="en-US" sz="1050" b="1" dirty="0"/>
              </a:p>
              <a:p>
                <a:pPr marL="514350" indent="-514350" algn="l" rtl="0" eaLnBrk="0"/>
                <a:r>
                  <a:rPr lang="en-US" b="1" dirty="0"/>
                  <a:t>            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e>
                    </m:rad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≤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𝟐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⇒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𝟐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𝒙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≤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𝟒</m:t>
                    </m:r>
                  </m:oMath>
                </a14:m>
                <a:r>
                  <a:rPr lang="en-US" b="1" dirty="0">
                    <a:solidFill>
                      <a:srgbClr val="FFFF00"/>
                    </a:solidFill>
                  </a:rPr>
                  <a:t> </a:t>
                </a:r>
                <a:r>
                  <a:rPr lang="en-US" b="1" dirty="0"/>
                  <a:t>                    </a:t>
                </a:r>
              </a:p>
              <a:p>
                <a:pPr marL="514350" indent="-514350" algn="l" rtl="0" eaLnBrk="0"/>
                <a:r>
                  <a:rPr lang="en-US" b="1" dirty="0"/>
                  <a:t>              </a:t>
                </a:r>
                <a:r>
                  <a:rPr lang="en-US" b="1" dirty="0" smtClean="0"/>
                  <a:t>                    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⇒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𝒙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≥−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𝟐</m:t>
                    </m:r>
                  </m:oMath>
                </a14:m>
                <a:endParaRPr lang="en-US" b="1" dirty="0">
                  <a:solidFill>
                    <a:srgbClr val="FFFF00"/>
                  </a:solidFill>
                </a:endParaRPr>
              </a:p>
              <a:p>
                <a:pPr marL="514350" indent="-514350" algn="l" rtl="0" eaLnBrk="0"/>
                <a:endParaRPr lang="en-US" sz="1050" b="1" dirty="0"/>
              </a:p>
              <a:p>
                <a:pPr marL="514350" indent="-514350" algn="l" rtl="0" eaLnBrk="0"/>
                <a:r>
                  <a:rPr lang="en-US" b="1" dirty="0"/>
                  <a:t>Thus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−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𝟐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≤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𝒙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≤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𝟐</m:t>
                    </m:r>
                  </m:oMath>
                </a14:m>
                <a:r>
                  <a:rPr lang="en-US" b="1" dirty="0"/>
                  <a:t>, so the domain of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𝒈</m:t>
                    </m:r>
                    <m:r>
                      <a:rPr lang="en-US" b="1" i="1">
                        <a:latin typeface="Cambria Math"/>
                        <a:ea typeface="Cambria Math"/>
                      </a:rPr>
                      <m:t>∘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𝒈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is the closed interval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[−</m:t>
                    </m:r>
                    <m:r>
                      <a:rPr lang="en-US" b="1" i="1" smtClean="0">
                        <a:latin typeface="Cambria Math"/>
                      </a:rPr>
                      <m:t>𝟐</m:t>
                    </m:r>
                    <m:r>
                      <a:rPr lang="en-US" b="1" i="1" smtClean="0">
                        <a:latin typeface="Cambria Math"/>
                      </a:rPr>
                      <m:t>,</m:t>
                    </m:r>
                    <m:r>
                      <a:rPr lang="en-US" b="1" i="1" smtClean="0">
                        <a:latin typeface="Cambria Math"/>
                      </a:rPr>
                      <m:t>𝟐</m:t>
                    </m:r>
                    <m:r>
                      <a:rPr lang="en-US" b="1" i="1" smtClean="0">
                        <a:latin typeface="Cambria Math"/>
                      </a:rPr>
                      <m:t>]</m:t>
                    </m:r>
                  </m:oMath>
                </a14:m>
                <a:r>
                  <a:rPr lang="en-US" b="1" dirty="0"/>
                  <a:t> .</a:t>
                </a:r>
              </a:p>
              <a:p>
                <a:pPr algn="l" rtl="0" eaLnBrk="0"/>
                <a:endParaRPr lang="en-US" b="1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1484784"/>
                <a:ext cx="9144000" cy="5256584"/>
              </a:xfrm>
              <a:blipFill rotWithShape="1">
                <a:blip r:embed="rId2"/>
                <a:stretch>
                  <a:fillRect l="-1667" t="-13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270428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16632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>Sequence 14: Combinations of Functions (Part 2)</a:t>
            </a:r>
            <a:r>
              <a:rPr lang="ar-JO" b="1" dirty="0">
                <a:solidFill>
                  <a:srgbClr val="FF0000"/>
                </a:solidFill>
              </a:rPr>
              <a:t/>
            </a:r>
            <a:br>
              <a:rPr lang="ar-JO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1484784"/>
                <a:ext cx="9144000" cy="5373216"/>
              </a:xfrm>
            </p:spPr>
            <p:txBody>
              <a:bodyPr>
                <a:normAutofit fontScale="92500" lnSpcReduction="20000"/>
              </a:bodyPr>
              <a:lstStyle/>
              <a:p>
                <a:pPr marL="514350" indent="-51435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So far we have used composition to build complicated functions from simpler ones. But in calculus it is often useful to be able to decompose a complicated function into simpler ones, as in the following example.</a:t>
                </a:r>
              </a:p>
              <a:p>
                <a:pPr marL="514350" indent="-514350" algn="l" rtl="0" eaLnBrk="0"/>
                <a:endParaRPr lang="en-US" sz="1050" b="1" dirty="0"/>
              </a:p>
              <a:p>
                <a:pPr marL="514350" indent="-51435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Example: </a:t>
                </a:r>
                <a:r>
                  <a:rPr lang="en-US" b="1" dirty="0" smtClean="0"/>
                  <a:t>Given </a:t>
                </a:r>
                <a:endParaRPr lang="en-US" b="1" dirty="0"/>
              </a:p>
              <a:p>
                <a:pPr marL="514350" indent="-514350" algn="l" rtl="0" eaLnBrk="0"/>
                <a:r>
                  <a:rPr lang="en-US" b="1" dirty="0"/>
                  <a:t>	                     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𝑭</m:t>
                    </m:r>
                    <m:d>
                      <m:d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𝒄𝒐𝒔</m:t>
                        </m:r>
                      </m:e>
                      <m:sup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(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𝒙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+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𝟗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US" b="1" dirty="0"/>
                  <a:t>    </a:t>
                </a:r>
              </a:p>
              <a:p>
                <a:pPr marL="514350" indent="-514350" algn="l" rtl="0" eaLnBrk="0"/>
                <a:r>
                  <a:rPr lang="en-US" b="1" dirty="0"/>
                  <a:t>	find functions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𝒇</m:t>
                    </m:r>
                  </m:oMath>
                </a14:m>
                <a:r>
                  <a:rPr lang="en-US" b="1" dirty="0"/>
                  <a:t> ,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𝒈</m:t>
                    </m:r>
                  </m:oMath>
                </a14:m>
                <a:r>
                  <a:rPr lang="en-US" b="1" dirty="0"/>
                  <a:t> </a:t>
                </a:r>
                <a:r>
                  <a:rPr lang="en-US" b="1" dirty="0" smtClean="0"/>
                  <a:t>, and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𝒉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such that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𝑭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𝒇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∘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𝒈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∘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𝒉</m:t>
                    </m:r>
                  </m:oMath>
                </a14:m>
                <a:r>
                  <a:rPr lang="en-US" b="1" dirty="0"/>
                  <a:t>.</a:t>
                </a:r>
              </a:p>
              <a:p>
                <a:pPr marL="514350" indent="-51435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Solution: </a:t>
                </a:r>
                <a:r>
                  <a:rPr lang="en-US" b="1" dirty="0" smtClean="0"/>
                  <a:t>Since</a:t>
                </a:r>
                <a:r>
                  <a:rPr lang="en-US" b="1" dirty="0"/>
                  <a:t> </a:t>
                </a:r>
                <a14:m>
                  <m:oMath xmlns:m="http://schemas.openxmlformats.org/officeDocument/2006/math"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</a:rPr>
                      <m:t>𝑭</m:t>
                    </m:r>
                    <m:d>
                      <m:dPr>
                        <m:ctrlP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[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𝒄𝒐𝒔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 </m:t>
                    </m:r>
                    <m:d>
                      <m:d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𝟗</m:t>
                        </m:r>
                      </m:e>
                    </m:d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]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²</m:t>
                    </m:r>
                  </m:oMath>
                </a14:m>
                <a:r>
                  <a:rPr lang="en-US" b="1" dirty="0" smtClean="0"/>
                  <a:t>, </a:t>
                </a:r>
                <a:r>
                  <a:rPr lang="en-US" b="1" dirty="0"/>
                  <a:t>the formula for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𝑭</m:t>
                    </m:r>
                  </m:oMath>
                </a14:m>
                <a:r>
                  <a:rPr lang="en-US" b="1" dirty="0"/>
                  <a:t> </a:t>
                </a:r>
                <a:r>
                  <a:rPr lang="en-US" b="1" dirty="0" smtClean="0"/>
                  <a:t>says</a:t>
                </a:r>
                <a:r>
                  <a:rPr lang="en-US" b="1" dirty="0"/>
                  <a:t>: First add 9, then </a:t>
                </a:r>
                <a:r>
                  <a:rPr lang="en-US" b="1" dirty="0" smtClean="0"/>
                  <a:t>take</a:t>
                </a:r>
              </a:p>
              <a:p>
                <a:pPr algn="l" rtl="0" eaLnBrk="0"/>
                <a:r>
                  <a:rPr lang="en-US" b="1" dirty="0" smtClean="0"/>
                  <a:t>     </a:t>
                </a:r>
                <a:r>
                  <a:rPr lang="en-US" b="1" dirty="0"/>
                  <a:t>the cosine of the result, and finally </a:t>
                </a:r>
                <a:r>
                  <a:rPr lang="en-US" b="1" dirty="0" smtClean="0"/>
                  <a:t>square</a:t>
                </a:r>
              </a:p>
              <a:p>
                <a:pPr algn="l" rtl="0" eaLnBrk="0"/>
                <a:r>
                  <a:rPr lang="en-US" b="1" dirty="0" smtClean="0"/>
                  <a:t>     </a:t>
                </a:r>
                <a:r>
                  <a:rPr lang="en-US" b="1" dirty="0"/>
                  <a:t>So we let</a:t>
                </a:r>
              </a:p>
              <a:p>
                <a:pPr algn="l"/>
                <a:endParaRPr lang="en-US" b="1" dirty="0"/>
              </a:p>
            </p:txBody>
          </p:sp>
        </mc:Choice>
        <mc:Fallback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1484784"/>
                <a:ext cx="9144000" cy="5373216"/>
              </a:xfrm>
              <a:blipFill rotWithShape="1">
                <a:blip r:embed="rId2"/>
                <a:stretch>
                  <a:fillRect l="-1333" t="-2951" b="-4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756443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16632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>Sequence 14: Combinations of Functions (Part 2)</a:t>
            </a:r>
            <a:r>
              <a:rPr lang="ar-JO" b="1" dirty="0">
                <a:solidFill>
                  <a:srgbClr val="FF0000"/>
                </a:solidFill>
              </a:rPr>
              <a:t/>
            </a:r>
            <a:br>
              <a:rPr lang="ar-JO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1484784"/>
                <a:ext cx="9144000" cy="5373216"/>
              </a:xfrm>
            </p:spPr>
            <p:txBody>
              <a:bodyPr>
                <a:normAutofit fontScale="77500" lnSpcReduction="20000"/>
              </a:bodyPr>
              <a:lstStyle/>
              <a:p>
                <a:pPr marL="514350" indent="-51435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Continue:</a:t>
                </a:r>
              </a:p>
              <a:p>
                <a:pPr marL="514350" indent="-514350" rtl="0" eaLnBrk="0"/>
                <a:r>
                  <a:rPr lang="pt-BR" b="1" dirty="0"/>
                  <a:t>                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𝒉</m:t>
                    </m:r>
                    <m:d>
                      <m:d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𝒙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+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𝟗</m:t>
                    </m:r>
                  </m:oMath>
                </a14:m>
                <a:endParaRPr lang="en-US" b="1" dirty="0" smtClean="0">
                  <a:solidFill>
                    <a:srgbClr val="FFFF00"/>
                  </a:solidFill>
                </a:endParaRPr>
              </a:p>
              <a:p>
                <a:pPr marL="514350" indent="-514350" rtl="0" eaLnBrk="0"/>
                <a:r>
                  <a:rPr lang="en-US" b="1" dirty="0" smtClean="0">
                    <a:solidFill>
                      <a:srgbClr val="FFFF00"/>
                    </a:solidFill>
                  </a:rPr>
                  <a:t>              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𝒈</m:t>
                    </m:r>
                    <m:d>
                      <m:d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𝒄𝒐𝒔𝒙</m:t>
                    </m:r>
                  </m:oMath>
                </a14:m>
                <a:endParaRPr lang="en-US" b="1" dirty="0" smtClean="0">
                  <a:solidFill>
                    <a:srgbClr val="FFFF00"/>
                  </a:solidFill>
                </a:endParaRPr>
              </a:p>
              <a:p>
                <a:pPr marL="514350" indent="-514350" algn="l" rtl="0" eaLnBrk="0"/>
                <a:r>
                  <a:rPr lang="en-US" b="1" dirty="0" smtClean="0">
                    <a:solidFill>
                      <a:srgbClr val="FFFF00"/>
                    </a:solidFill>
                  </a:rPr>
                  <a:t>                                           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𝒇</m:t>
                    </m:r>
                    <m:d>
                      <m:d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𝒙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²</m:t>
                    </m:r>
                  </m:oMath>
                </a14:m>
                <a:endParaRPr lang="en-US" b="1" dirty="0">
                  <a:solidFill>
                    <a:srgbClr val="FFFF00"/>
                  </a:solidFill>
                </a:endParaRPr>
              </a:p>
              <a:p>
                <a:pPr marL="514350" indent="-514350" algn="l" rtl="0" eaLnBrk="0"/>
                <a:r>
                  <a:rPr lang="en-US" b="1" dirty="0" smtClean="0"/>
                  <a:t>Then:</a:t>
                </a:r>
              </a:p>
              <a:p>
                <a:pPr marL="514350" indent="-514350" algn="l" rtl="0" eaLnBrk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𝒇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∘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𝒈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∘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𝒉</m:t>
                          </m:r>
                        </m:e>
                      </m:d>
                      <m:d>
                        <m:d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𝒙</m:t>
                          </m:r>
                        </m:e>
                      </m:d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𝒇</m:t>
                      </m:r>
                      <m:d>
                        <m:d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𝒈</m:t>
                          </m:r>
                          <m:d>
                            <m:d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𝒉</m:t>
                              </m:r>
                              <m:d>
                                <m:dPr>
                                  <m:ctrlP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  <a:ea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𝒙</m:t>
                                  </m:r>
                                </m:e>
                              </m:d>
                            </m:e>
                          </m:d>
                        </m:e>
                      </m:d>
                    </m:oMath>
                  </m:oMathPara>
                </a14:m>
                <a:endParaRPr lang="en-US" b="1" dirty="0" smtClean="0">
                  <a:solidFill>
                    <a:srgbClr val="FFFF00"/>
                  </a:solidFill>
                  <a:ea typeface="Cambria Math"/>
                </a:endParaRPr>
              </a:p>
              <a:p>
                <a:pPr marL="514350" indent="-514350" algn="l" rtl="0" eaLnBrk="0"/>
                <a:r>
                  <a:rPr lang="en-US" b="1" dirty="0" smtClean="0">
                    <a:solidFill>
                      <a:srgbClr val="FFFF00"/>
                    </a:solidFill>
                  </a:rPr>
                  <a:t>                                                             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𝒇</m:t>
                    </m:r>
                    <m:d>
                      <m:d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𝒈</m:t>
                        </m:r>
                        <m:d>
                          <m:dPr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𝒙</m:t>
                            </m:r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+</m:t>
                            </m:r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𝟗</m:t>
                            </m:r>
                          </m:e>
                        </m:d>
                      </m:e>
                    </m:d>
                  </m:oMath>
                </a14:m>
                <a:endParaRPr lang="en-US" b="1" dirty="0" smtClean="0">
                  <a:solidFill>
                    <a:srgbClr val="FFFF00"/>
                  </a:solidFill>
                </a:endParaRPr>
              </a:p>
              <a:p>
                <a:pPr marL="514350" indent="-514350" algn="l" rtl="0" eaLnBrk="0"/>
                <a:r>
                  <a:rPr lang="en-US" b="1" dirty="0" smtClean="0">
                    <a:solidFill>
                      <a:srgbClr val="FFFF00"/>
                    </a:solidFill>
                  </a:rPr>
                  <a:t>                                                             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𝒇</m:t>
                    </m:r>
                    <m:d>
                      <m:d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𝒄𝒐𝒔</m:t>
                        </m:r>
                        <m:d>
                          <m:dPr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𝒙</m:t>
                            </m:r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+</m:t>
                            </m:r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𝟗</m:t>
                            </m:r>
                          </m:e>
                        </m:d>
                      </m:e>
                    </m:d>
                  </m:oMath>
                </a14:m>
                <a:endParaRPr lang="en-US" b="1" dirty="0" smtClean="0">
                  <a:solidFill>
                    <a:srgbClr val="FFFF00"/>
                  </a:solidFill>
                </a:endParaRPr>
              </a:p>
              <a:p>
                <a:pPr marL="514350" indent="-514350" algn="l" rtl="0" eaLnBrk="0"/>
                <a:r>
                  <a:rPr lang="en-US" b="1" dirty="0" smtClean="0">
                    <a:solidFill>
                      <a:srgbClr val="FFFF00"/>
                    </a:solidFill>
                  </a:rPr>
                  <a:t>                                               </a:t>
                </a:r>
                <a14:m>
                  <m:oMath xmlns:m="http://schemas.openxmlformats.org/officeDocument/2006/math">
                    <m:r>
                      <a:rPr lang="en-US" b="1" i="0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𝒄𝒐𝒔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²</m:t>
                    </m:r>
                    <m:d>
                      <m:d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𝟗</m:t>
                        </m:r>
                      </m:e>
                    </m:d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𝑭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(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𝒙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pt-BR" b="1" dirty="0">
                    <a:solidFill>
                      <a:srgbClr val="FFFF00"/>
                    </a:solidFill>
                  </a:rPr>
                  <a:t>                                   </a:t>
                </a:r>
              </a:p>
              <a:p>
                <a:pPr marL="514350" indent="-514350" algn="l" rtl="0" eaLnBrk="0"/>
                <a:r>
                  <a:rPr lang="pt-BR" b="1" dirty="0">
                    <a:solidFill>
                      <a:srgbClr val="FFFF00"/>
                    </a:solidFill>
                  </a:rPr>
                  <a:t>                  </a:t>
                </a:r>
              </a:p>
              <a:p>
                <a:pPr marL="514350" indent="-514350" algn="l" rtl="0" eaLnBrk="0"/>
                <a:r>
                  <a:rPr lang="pt-BR" b="1" dirty="0"/>
                  <a:t>                     </a:t>
                </a:r>
              </a:p>
              <a:p>
                <a:pPr marL="514350" indent="-514350" algn="l" rtl="0" eaLnBrk="0"/>
                <a:r>
                  <a:rPr lang="pt-BR" b="1" dirty="0"/>
                  <a:t>                            </a:t>
                </a:r>
                <a:endParaRPr lang="en-US" b="1" dirty="0"/>
              </a:p>
              <a:p>
                <a:pPr algn="l"/>
                <a:endParaRPr lang="en-US" b="1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1484784"/>
                <a:ext cx="9144000" cy="5373216"/>
              </a:xfrm>
              <a:blipFill rotWithShape="1">
                <a:blip r:embed="rId2"/>
                <a:stretch>
                  <a:fillRect l="-1067" t="-2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10001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80728"/>
            <a:ext cx="9144000" cy="2002234"/>
          </a:xfrm>
        </p:spPr>
        <p:txBody>
          <a:bodyPr>
            <a:normAutofit/>
          </a:bodyPr>
          <a:lstStyle/>
          <a:p>
            <a:r>
              <a:rPr lang="en-US" sz="5400" b="1" dirty="0">
                <a:solidFill>
                  <a:srgbClr val="FF0000"/>
                </a:solidFill>
              </a:rPr>
              <a:t>Thank you for your Attention </a:t>
            </a:r>
            <a:r>
              <a:rPr lang="ar-JO" sz="5400" b="1" dirty="0">
                <a:solidFill>
                  <a:schemeClr val="bg1"/>
                </a:solidFill>
              </a:rPr>
              <a:t> </a:t>
            </a:r>
            <a:r>
              <a:rPr lang="ar-SA" sz="5400" b="1" dirty="0">
                <a:solidFill>
                  <a:schemeClr val="bg1"/>
                </a:solidFill>
              </a:rPr>
              <a:t/>
            </a:r>
            <a:br>
              <a:rPr lang="ar-SA" sz="5400" b="1" dirty="0">
                <a:solidFill>
                  <a:schemeClr val="bg1"/>
                </a:solidFill>
              </a:rPr>
            </a:br>
            <a:endParaRPr lang="en-US" sz="54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2874169"/>
            <a:ext cx="3403601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18114584"/>
      </p:ext>
    </p:extLst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210</Words>
  <Application>Microsoft Office PowerPoint</Application>
  <PresentationFormat>On-screen Show (4:3)</PresentationFormat>
  <Paragraphs>59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سمة Office</vt:lpstr>
      <vt:lpstr>Session Two Functions</vt:lpstr>
      <vt:lpstr>  Sequence 14: Combinations of Functions (Part 2)  </vt:lpstr>
      <vt:lpstr>  Sequence 14: Combinations of Functions (Part 2)  </vt:lpstr>
      <vt:lpstr>  Sequence 14: Combinations of Functions (Part 2)  </vt:lpstr>
      <vt:lpstr>  Sequence 14: Combinations of Functions (Part 2)  </vt:lpstr>
      <vt:lpstr>  Sequence 14: Combinations of Functions (Part 2)  </vt:lpstr>
      <vt:lpstr>  Sequence 14: Combinations of Functions (Part 2)  </vt:lpstr>
      <vt:lpstr>  Sequence 14: Combinations of Functions (Part 2)  </vt:lpstr>
      <vt:lpstr>Thank you for your Attention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Session Two Functions</dc:title>
  <dc:creator>LAB-827</dc:creator>
  <cp:lastModifiedBy>LAB-827</cp:lastModifiedBy>
  <cp:revision>9</cp:revision>
  <dcterms:created xsi:type="dcterms:W3CDTF">2016-03-30T10:01:19Z</dcterms:created>
  <dcterms:modified xsi:type="dcterms:W3CDTF">2016-04-12T05:39:22Z</dcterms:modified>
</cp:coreProperties>
</file>