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1916832"/>
            <a:ext cx="7990656" cy="3195786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FF0000"/>
                </a:solidFill>
              </a:rPr>
              <a:t>Session Two</a:t>
            </a:r>
            <a:br>
              <a:rPr lang="en-US" sz="6600" b="1" dirty="0">
                <a:solidFill>
                  <a:srgbClr val="FF0000"/>
                </a:solidFill>
              </a:rPr>
            </a:br>
            <a:r>
              <a:rPr lang="en-US" sz="6600" b="1" dirty="0">
                <a:solidFill>
                  <a:srgbClr val="FF0000"/>
                </a:solidFill>
              </a:rPr>
              <a:t>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3933056"/>
            <a:ext cx="6904856" cy="2376264"/>
          </a:xfrm>
        </p:spPr>
        <p:txBody>
          <a:bodyPr>
            <a:normAutofit/>
          </a:bodyPr>
          <a:lstStyle/>
          <a:p>
            <a:endParaRPr lang="en-US" sz="4400" b="1" dirty="0" smtClean="0">
              <a:solidFill>
                <a:srgbClr val="FFFF00"/>
              </a:solidFill>
            </a:endParaRPr>
          </a:p>
          <a:p>
            <a:r>
              <a:rPr lang="en-US" sz="4400" b="1" dirty="0">
                <a:solidFill>
                  <a:srgbClr val="FFFF00"/>
                </a:solidFill>
              </a:rPr>
              <a:t>Sequence 15: Inverse Functions</a:t>
            </a:r>
            <a:endParaRPr lang="ar-JO" sz="4400" b="1" dirty="0">
              <a:solidFill>
                <a:srgbClr val="FFFF00"/>
              </a:solidFill>
            </a:endParaRPr>
          </a:p>
          <a:p>
            <a:endParaRPr lang="en-US" sz="44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9616" y="14888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6597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6376" y="620688"/>
            <a:ext cx="9144000" cy="3154362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Thank you for your Attention </a:t>
            </a:r>
            <a:r>
              <a:rPr lang="ar-JO" sz="5400" b="1" dirty="0">
                <a:solidFill>
                  <a:schemeClr val="bg1"/>
                </a:solidFill>
              </a:rPr>
              <a:t> </a:t>
            </a:r>
            <a:r>
              <a:rPr lang="ar-SA" sz="5400" b="1" dirty="0">
                <a:solidFill>
                  <a:schemeClr val="bg1"/>
                </a:solidFill>
              </a:rPr>
              <a:t/>
            </a:r>
            <a:br>
              <a:rPr lang="ar-SA" sz="5400" b="1" dirty="0">
                <a:solidFill>
                  <a:schemeClr val="bg1"/>
                </a:solidFill>
              </a:rPr>
            </a:br>
            <a:endParaRPr lang="en-US" sz="5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874169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9833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15: Inverse Functions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980728"/>
                <a:ext cx="9144000" cy="5877272"/>
              </a:xfrm>
            </p:spPr>
            <p:txBody>
              <a:bodyPr>
                <a:normAutofit/>
              </a:bodyPr>
              <a:lstStyle/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Remember that, a function can be represented by a set of ordered pairs.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For instance, the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𝟒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 </a:t>
                </a:r>
                <a:r>
                  <a:rPr lang="en-US" b="1" dirty="0" smtClean="0"/>
                  <a:t>rom </a:t>
                </a:r>
                <a:r>
                  <a:rPr lang="en-US" b="1" dirty="0"/>
                  <a:t>the set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𝑨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={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}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 </a:t>
                </a:r>
                <a:r>
                  <a:rPr lang="en-US" b="1" dirty="0"/>
                  <a:t>to the set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𝑩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={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𝟓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𝟔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𝟕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𝟖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}</m:t>
                    </m:r>
                  </m:oMath>
                </a14:m>
                <a:r>
                  <a:rPr lang="en-US" b="1" dirty="0"/>
                  <a:t> </a:t>
                </a:r>
              </a:p>
              <a:p>
                <a:pPr algn="l" rtl="0" eaLnBrk="0"/>
                <a:r>
                  <a:rPr lang="en-US" b="1" dirty="0" smtClean="0"/>
                  <a:t>     can </a:t>
                </a:r>
                <a:r>
                  <a:rPr lang="en-US" b="1" dirty="0"/>
                  <a:t>be written as follows.</a:t>
                </a:r>
              </a:p>
              <a:p>
                <a:pPr algn="l" rtl="0" eaLnBrk="0"/>
                <a:r>
                  <a:rPr lang="en-US" b="1" dirty="0"/>
                  <a:t>        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 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:{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𝟓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 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𝟔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 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𝟕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, 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𝟖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}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In this case, by interchanging the first and second coordinates of each of these ordered pairs, you can form the inverse function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/>
                  <a:t>, which is denoted by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980728"/>
                <a:ext cx="9144000" cy="5877272"/>
              </a:xfrm>
              <a:blipFill rotWithShape="1">
                <a:blip r:embed="rId2"/>
                <a:stretch>
                  <a:fillRect l="-1667" t="-1349" r="-12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7877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15: Inverse Functions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</p:spPr>
            <p:txBody>
              <a:bodyPr>
                <a:normAutofit fontScale="92500"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 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a function from the set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𝑩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to the set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𝑨</m:t>
                    </m:r>
                  </m:oMath>
                </a14:m>
                <a:r>
                  <a:rPr lang="en-US" b="1" dirty="0"/>
                  <a:t> , and can be written as follows.</a:t>
                </a:r>
              </a:p>
              <a:p>
                <a:pPr algn="l" rtl="0" eaLnBrk="0"/>
                <a:r>
                  <a:rPr lang="en-US" b="1" dirty="0"/>
                  <a:t>    </a:t>
                </a:r>
                <a:r>
                  <a:rPr lang="en-US" b="1" dirty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𝟒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 :{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𝟓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, 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𝟔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, 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𝟕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, 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𝟖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𝟒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} </m:t>
                    </m:r>
                  </m:oMath>
                </a14:m>
                <a:r>
                  <a:rPr lang="en-US" b="1" dirty="0"/>
                  <a:t>     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Note that the domain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is </a:t>
                </a:r>
                <a:r>
                  <a:rPr lang="en-US" b="1" dirty="0"/>
                  <a:t>equal to the range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en-US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and vice versa.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Also note that the functions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have the effect of "undoing" each other. In other words, when you form the composition of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with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or the composition of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with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en-US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you obtain the identity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/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𝒇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sup>
                        </m:sSup>
                        <m:d>
                          <m:d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d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𝟒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𝟒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</m:oMath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𝒇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d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𝟒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𝟒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</m:oMath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:endParaRPr lang="en-US" b="1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  <a:blipFill rotWithShape="1">
                <a:blip r:embed="rId2"/>
                <a:stretch>
                  <a:fillRect l="-1533" t="-1822" r="-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413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15: Inverse Functions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Definition: A function is called a one-to-one function if it never takes on the same value twice; that is,</a:t>
                </a:r>
                <a:r>
                  <a:rPr lang="en-US" b="1" dirty="0"/>
                  <a:t>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𝒇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b>
                    </m:sSub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b="1" dirty="0"/>
                  <a:t>whenever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≠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b="1" dirty="0" smtClean="0"/>
                  <a:t> .</a:t>
                </a:r>
                <a:endParaRPr lang="en-US" b="1" dirty="0"/>
              </a:p>
              <a:p>
                <a:pPr algn="l" rtl="0" eaLnBrk="0"/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We have the following geometric method for determining whether a function is one-to-one.</a:t>
                </a:r>
              </a:p>
              <a:p>
                <a:pPr algn="l" rtl="0" eaLnBrk="0"/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Horizontal Line Test: A function is one-to-one if and only if no horizontal line intersects its graph more than once.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  <a:blipFill rotWithShape="1">
                <a:blip r:embed="rId2"/>
                <a:stretch>
                  <a:fillRect l="-1467" t="-1316" r="-14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1568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15: Inverse Functions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Is the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one-to-one?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≠</m:t>
                    </m:r>
                    <m:sSub>
                      <m:sSub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b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b="1" dirty="0" smtClean="0"/>
                  <a:t> , </a:t>
                </a:r>
                <a:r>
                  <a:rPr lang="en-US" b="1" dirty="0"/>
                  <a:t>then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b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sup>
                    </m:sSub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≠</m:t>
                    </m:r>
                    <m:sSubSup>
                      <m:sSub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b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b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sup>
                    </m:sSub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(two different numbers can’t have the same cube). Therefore,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one-to-one. From the figure below we see that no horizontal line intersects the graph of 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more than once. Therefore, by the Horizontal Line Test,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one-to-one.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  <a:blipFill rotWithShape="1">
                <a:blip r:embed="rId2"/>
                <a:stretch>
                  <a:fillRect l="-1467" t="-1012" r="-1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Picture28.jp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48050" y="4648200"/>
            <a:ext cx="2852142" cy="20211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8773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15: Inverse Functions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Is the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𝒈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one-to-one?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This function is not one-to-one because, for instance,</a:t>
                </a:r>
              </a:p>
              <a:p>
                <a:pPr algn="l" rtl="0" eaLnBrk="0"/>
                <a:r>
                  <a:rPr lang="en-US" b="1" dirty="0"/>
                  <a:t>                      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𝒈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𝒈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(−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 eaLnBrk="0"/>
                <a:r>
                  <a:rPr lang="en-US" b="1" dirty="0" smtClean="0"/>
                  <a:t>and </a:t>
                </a:r>
                <a:r>
                  <a:rPr lang="en-US" b="1" dirty="0"/>
                  <a:t>so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have the same output. From the figure below we see that there are horizontal lines that intersect the graph of  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𝒈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more than once. Therefore, by the Horizontal Line Test</a:t>
                </a:r>
                <a:r>
                  <a:rPr lang="en-US" b="1" dirty="0" smtClean="0"/>
                  <a:t>,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𝒈</m:t>
                    </m:r>
                  </m:oMath>
                </a14:m>
                <a:r>
                  <a:rPr lang="en-US" b="1" dirty="0" smtClean="0"/>
                  <a:t> is </a:t>
                </a:r>
                <a:r>
                  <a:rPr lang="en-US" b="1" dirty="0"/>
                  <a:t>not one-to-one.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  <a:blipFill rotWithShape="1">
                <a:blip r:embed="rId2"/>
                <a:stretch>
                  <a:fillRect l="-1667" t="-1012" r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Picture29.jp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75856" y="5085185"/>
            <a:ext cx="2806055" cy="177281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1579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15: Inverse Functions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</p:spPr>
            <p:txBody>
              <a:bodyPr>
                <a:normAutofit/>
              </a:bodyPr>
              <a:lstStyle/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Not all functions possess inverses. Only function that has the one-to-one property has inverse function according to the following definition.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Definition: </a:t>
                </a:r>
                <a:r>
                  <a:rPr lang="en-US" b="1" dirty="0" smtClean="0"/>
                  <a:t>Let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 be </a:t>
                </a:r>
                <a:r>
                  <a:rPr lang="en-US" b="1" dirty="0"/>
                  <a:t>a one-to-one function with domain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𝑨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range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𝑩</m:t>
                    </m:r>
                  </m:oMath>
                </a14:m>
                <a:r>
                  <a:rPr lang="en-US" b="1" dirty="0"/>
                  <a:t> . Then its inverse function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b="1" dirty="0"/>
                  <a:t> has domain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𝑩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range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𝑨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is defined by  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𝒚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⇔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𝒚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b="1" dirty="0"/>
                  <a:t>for any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𝑩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By this definition we get the following cancelation equations:</a:t>
                </a:r>
              </a:p>
              <a:p>
                <a:pPr algn="l" rtl="0" eaLnBrk="0"/>
                <a:r>
                  <a:rPr lang="en-US" b="1" dirty="0"/>
                  <a:t>     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𝒇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d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for every  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𝑨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  <a:r>
                  <a:rPr lang="en-US" b="1" dirty="0"/>
                  <a:t>      </a:t>
                </a:r>
              </a:p>
              <a:p>
                <a:pPr algn="l" rtl="0" eaLnBrk="0"/>
                <a:r>
                  <a:rPr lang="en-US" b="1" dirty="0"/>
                  <a:t>   </a:t>
                </a:r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𝒇</m:t>
                            </m:r>
                          </m:e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sup>
                        </m:sSup>
                        <m:d>
                          <m:d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d>
                      </m:e>
                    </m:d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/>
                  <a:t>   </a:t>
                </a:r>
                <a:r>
                  <a:rPr lang="en-US" b="1" dirty="0" smtClean="0"/>
                  <a:t>for </a:t>
                </a:r>
                <a:r>
                  <a:rPr lang="en-US" b="1" dirty="0"/>
                  <a:t>every  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∈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𝑩</m:t>
                    </m:r>
                  </m:oMath>
                </a14:m>
                <a:r>
                  <a:rPr lang="en-US" b="1" dirty="0"/>
                  <a:t> </a:t>
                </a:r>
                <a:r>
                  <a:rPr lang="en-US" b="1" dirty="0" smtClean="0"/>
                  <a:t>.</a:t>
                </a:r>
                <a:r>
                  <a:rPr lang="en-US" b="1" dirty="0"/>
                  <a:t>     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  <a:blipFill rotWithShape="1">
                <a:blip r:embed="rId2"/>
                <a:stretch>
                  <a:fillRect l="-1667" t="-1316" r="-1867" b="-29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4408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6632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15: Inverse Functions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>
                <a:normAutofit/>
              </a:bodyPr>
              <a:lstStyle/>
              <a:p>
                <a:pPr algn="l" rtl="0" eaLnBrk="0"/>
                <a:r>
                  <a:rPr lang="en-US" b="1" dirty="0" smtClean="0"/>
                  <a:t>How To Find The Inverse Function Of A One-To-One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</m:oMath>
                </a14:m>
                <a:r>
                  <a:rPr lang="en-US" b="1" dirty="0" smtClean="0"/>
                  <a:t>:</a:t>
                </a:r>
                <a:endParaRPr lang="en-US" b="1" dirty="0"/>
              </a:p>
              <a:p>
                <a:pPr algn="l" rtl="0" eaLnBrk="0"/>
                <a:endParaRPr lang="en-US" b="1" dirty="0"/>
              </a:p>
              <a:p>
                <a:pPr marL="880110" lvl="1" indent="-514350" algn="l" rtl="0" eaLnBrk="0">
                  <a:buFont typeface="+mj-lt"/>
                  <a:buAutoNum type="arabicPeriod"/>
                </a:pPr>
                <a:r>
                  <a:rPr lang="en-US" sz="3200" b="1" dirty="0"/>
                  <a:t>Write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</a:rPr>
                      <m:t>𝒚</m:t>
                    </m:r>
                    <m:r>
                      <a:rPr lang="en-US" sz="3200" b="1" i="1" smtClean="0">
                        <a:latin typeface="Cambria Math"/>
                      </a:rPr>
                      <m:t>=</m:t>
                    </m:r>
                    <m:r>
                      <a:rPr lang="en-US" sz="3200" b="1" i="1" smtClean="0">
                        <a:latin typeface="Cambria Math"/>
                      </a:rPr>
                      <m:t>𝒇</m:t>
                    </m:r>
                    <m:r>
                      <a:rPr lang="en-US" sz="3200" b="1" i="1" smtClean="0">
                        <a:latin typeface="Cambria Math"/>
                      </a:rPr>
                      <m:t>(</m:t>
                    </m:r>
                    <m:r>
                      <a:rPr lang="en-US" sz="3200" b="1" i="1" smtClean="0">
                        <a:latin typeface="Cambria Math"/>
                      </a:rPr>
                      <m:t>𝒙</m:t>
                    </m:r>
                    <m:r>
                      <a:rPr lang="en-US" sz="3200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3200" b="1" dirty="0"/>
                  <a:t> .</a:t>
                </a:r>
              </a:p>
              <a:p>
                <a:pPr marL="880110" lvl="1" indent="-514350" algn="l" rtl="0" eaLnBrk="0">
                  <a:buFont typeface="+mj-lt"/>
                  <a:buAutoNum type="arabicPeriod"/>
                </a:pPr>
                <a:r>
                  <a:rPr lang="en-US" sz="3200" b="1" dirty="0"/>
                  <a:t>Solve this equation for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sz="3200" b="1" dirty="0" smtClean="0"/>
                  <a:t> </a:t>
                </a:r>
                <a:r>
                  <a:rPr lang="en-US" sz="3200" b="1" dirty="0"/>
                  <a:t>in terms of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US" sz="3200" b="1" dirty="0" smtClean="0"/>
                  <a:t> </a:t>
                </a:r>
                <a:r>
                  <a:rPr lang="en-US" sz="3200" b="1" dirty="0"/>
                  <a:t>(if possible).</a:t>
                </a:r>
              </a:p>
              <a:p>
                <a:pPr marL="880110" lvl="1" indent="-514350" algn="l" rtl="0" eaLnBrk="0">
                  <a:buFont typeface="+mj-lt"/>
                  <a:buAutoNum type="arabicPeriod"/>
                </a:pPr>
                <a:r>
                  <a:rPr lang="en-US" sz="3200" b="1" dirty="0"/>
                  <a:t>To express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sz="32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sz="3200" b="1" dirty="0" smtClean="0"/>
                  <a:t> </a:t>
                </a:r>
                <a:r>
                  <a:rPr lang="en-US" sz="3200" b="1" dirty="0"/>
                  <a:t>as a function of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/>
                      </a:rPr>
                      <m:t>𝒙</m:t>
                    </m:r>
                    <m:r>
                      <a:rPr lang="en-US" sz="3200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3200" b="1" dirty="0"/>
                  <a:t> , interchange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/>
                      </a:rPr>
                      <m:t>𝒙</m:t>
                    </m:r>
                  </m:oMath>
                </a14:m>
                <a:r>
                  <a:rPr lang="en-US" sz="3200" b="1" dirty="0" smtClean="0"/>
                  <a:t> </a:t>
                </a:r>
                <a:r>
                  <a:rPr lang="en-US" sz="3200" b="1" dirty="0"/>
                  <a:t>and </a:t>
                </a:r>
                <a14:m>
                  <m:oMath xmlns:m="http://schemas.openxmlformats.org/officeDocument/2006/math">
                    <m:r>
                      <a:rPr lang="en-US" sz="3200" b="1" i="1">
                        <a:latin typeface="Cambria Math"/>
                      </a:rPr>
                      <m:t>𝒚</m:t>
                    </m:r>
                  </m:oMath>
                </a14:m>
                <a:r>
                  <a:rPr lang="en-US" sz="3200" b="1" dirty="0" smtClean="0"/>
                  <a:t> </a:t>
                </a:r>
                <a:r>
                  <a:rPr lang="en-US" sz="3200" b="1" dirty="0"/>
                  <a:t>. The resulting equation is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/>
                      </a:rPr>
                      <m:t>𝒚</m:t>
                    </m:r>
                    <m:r>
                      <a:rPr lang="en-US" sz="3200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32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sz="32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3200" b="1" i="1" smtClean="0"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en-US" sz="3200" b="1" i="1" smtClean="0">
                        <a:latin typeface="Cambria Math"/>
                      </a:rPr>
                      <m:t>(</m:t>
                    </m:r>
                    <m:r>
                      <a:rPr lang="en-US" sz="3200" b="1" i="1" smtClean="0">
                        <a:latin typeface="Cambria Math"/>
                      </a:rPr>
                      <m:t>𝒙</m:t>
                    </m:r>
                    <m:r>
                      <a:rPr lang="en-US" sz="3200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sz="3200" b="1" dirty="0"/>
                  <a:t> .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667" t="-1366" r="-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7389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Sequence 15: Inverse Functions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Find the inverse function of </a:t>
                </a:r>
                <a:endParaRPr lang="en-US" b="1" i="1" dirty="0" smtClean="0">
                  <a:latin typeface="Cambria Math"/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𝒇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Note </a:t>
                </a:r>
                <a:r>
                  <a:rPr lang="en-US" b="1" dirty="0" smtClean="0"/>
                  <a:t>that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chemeClr val="tx1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en-US" b="1" i="1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</m:oMath>
                </a14:m>
                <a:r>
                  <a:rPr lang="en-US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b="1" dirty="0" smtClean="0"/>
                  <a:t>is </a:t>
                </a:r>
                <a:r>
                  <a:rPr lang="en-US" b="1" dirty="0"/>
                  <a:t>one-to-one function. According to the previous algorithm, first we write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. Then we solve this equation for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/>
                  <a:t> :</a:t>
                </a:r>
              </a:p>
              <a:p>
                <a:pPr rtl="0" eaLnBrk="0"/>
                <a:r>
                  <a:rPr lang="es-ES" b="1" dirty="0"/>
                  <a:t> 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</m:oMath>
                </a14:m>
                <a:endParaRPr lang="es-ES" b="1" dirty="0"/>
              </a:p>
              <a:p>
                <a:pPr algn="l" rtl="0" eaLnBrk="0"/>
                <a:r>
                  <a:rPr lang="es-ES" b="1" dirty="0"/>
                  <a:t>         </a:t>
                </a:r>
                <a:r>
                  <a:rPr lang="es-ES" b="1" dirty="0" smtClean="0"/>
                  <a:t>                         </a:t>
                </a:r>
                <a:r>
                  <a:rPr lang="es-ES" b="1" dirty="0"/>
                  <a:t>      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en-US" b="1" i="1" smtClean="0">
                            <a:latin typeface="Cambria Math"/>
                          </a:rPr>
                        </m:ctrlPr>
                      </m:radPr>
                      <m:deg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endParaRPr lang="en-US" b="1" dirty="0"/>
              </a:p>
              <a:p>
                <a:pPr algn="l" rtl="0" eaLnBrk="0"/>
                <a:r>
                  <a:rPr lang="en-US" b="1" dirty="0" smtClean="0"/>
                  <a:t>Finally</a:t>
                </a:r>
                <a:r>
                  <a:rPr lang="en-US" b="1" dirty="0"/>
                  <a:t>, we interchange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US" b="1" dirty="0"/>
                  <a:t>  </a:t>
                </a:r>
              </a:p>
              <a:p>
                <a:pPr algn="l" rtl="0" eaLnBrk="0"/>
                <a:r>
                  <a:rPr lang="en-US" b="1" dirty="0"/>
                  <a:t>                            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/>
                      </a:rPr>
                      <m:t>𝐲</m:t>
                    </m:r>
                    <m:r>
                      <a:rPr lang="en-US" b="1" i="1">
                        <a:latin typeface="Cambria Math"/>
                      </a:rPr>
                      <m:t>=</m:t>
                    </m:r>
                    <m:rad>
                      <m:radPr>
                        <m:ctrlPr>
                          <a:rPr lang="en-US" b="1" i="1">
                            <a:latin typeface="Cambria Math"/>
                          </a:rPr>
                        </m:ctrlPr>
                      </m:radPr>
                      <m:deg>
                        <m:r>
                          <a:rPr lang="en-US" b="1" i="1"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latin typeface="Cambria Math"/>
                          </a:rPr>
                          <m:t>𝟐</m:t>
                        </m:r>
                      </m:e>
                    </m:rad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  <a:blipFill rotWithShape="1">
                <a:blip r:embed="rId2"/>
                <a:stretch>
                  <a:fillRect l="-1667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166640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333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سمة Office</vt:lpstr>
      <vt:lpstr>Session Two Functions</vt:lpstr>
      <vt:lpstr> Sequence 15: Inverse Functions  </vt:lpstr>
      <vt:lpstr> Sequence 15: Inverse Functions  </vt:lpstr>
      <vt:lpstr> Sequence 15: Inverse Functions  </vt:lpstr>
      <vt:lpstr> Sequence 15: Inverse Functions  </vt:lpstr>
      <vt:lpstr> Sequence 15: Inverse Functions  </vt:lpstr>
      <vt:lpstr> Sequence 15: Inverse Functions  </vt:lpstr>
      <vt:lpstr> Sequence 15: Inverse Functions  </vt:lpstr>
      <vt:lpstr> Sequence 15: Inverse Functions  </vt:lpstr>
      <vt:lpstr>Thank you for your Attention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Two Functions</dc:title>
  <dc:creator>LAB-827</dc:creator>
  <cp:lastModifiedBy>LAB-827</cp:lastModifiedBy>
  <cp:revision>10</cp:revision>
  <dcterms:created xsi:type="dcterms:W3CDTF">2016-03-31T05:06:21Z</dcterms:created>
  <dcterms:modified xsi:type="dcterms:W3CDTF">2016-04-12T05:40:43Z</dcterms:modified>
</cp:coreProperties>
</file>