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988840"/>
            <a:ext cx="8062664" cy="2835746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Session Two</a:t>
            </a:r>
            <a:br>
              <a:rPr lang="en-US" sz="6600" b="1" dirty="0">
                <a:solidFill>
                  <a:srgbClr val="FF0000"/>
                </a:solidFill>
              </a:rPr>
            </a:br>
            <a:r>
              <a:rPr lang="en-US" sz="6600" b="1" dirty="0">
                <a:solidFill>
                  <a:srgbClr val="FF0000"/>
                </a:solidFill>
              </a:rPr>
              <a:t>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3886200"/>
            <a:ext cx="6728792" cy="2351112"/>
          </a:xfrm>
        </p:spPr>
        <p:txBody>
          <a:bodyPr>
            <a:normAutofit/>
          </a:bodyPr>
          <a:lstStyle/>
          <a:p>
            <a:endParaRPr lang="en-US" sz="4400" b="1" dirty="0" smtClean="0">
              <a:solidFill>
                <a:srgbClr val="FFFF00"/>
              </a:solidFill>
            </a:endParaRPr>
          </a:p>
          <a:p>
            <a:r>
              <a:rPr lang="en-US" sz="4400" b="1" dirty="0">
                <a:solidFill>
                  <a:srgbClr val="FFFF00"/>
                </a:solidFill>
              </a:rPr>
              <a:t>Sequence 16: Inverse Trigonometric Functions</a:t>
            </a:r>
            <a:endParaRPr lang="ar-JO" sz="4400" b="1" dirty="0">
              <a:solidFill>
                <a:srgbClr val="FFFF00"/>
              </a:solidFill>
            </a:endParaRPr>
          </a:p>
          <a:p>
            <a:endParaRPr lang="en-US" sz="4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21920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3121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3298378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Thank you for your Attention </a:t>
            </a:r>
            <a:r>
              <a:rPr lang="ar-JO" sz="5400" b="1" dirty="0">
                <a:solidFill>
                  <a:schemeClr val="bg1"/>
                </a:solidFill>
              </a:rPr>
              <a:t> </a:t>
            </a:r>
            <a:r>
              <a:rPr lang="ar-SA" sz="5400" b="1" dirty="0">
                <a:solidFill>
                  <a:schemeClr val="bg1"/>
                </a:solidFill>
              </a:rPr>
              <a:t/>
            </a:r>
            <a:br>
              <a:rPr lang="ar-SA" sz="5400" b="1" dirty="0">
                <a:solidFill>
                  <a:schemeClr val="bg1"/>
                </a:solidFill>
              </a:rPr>
            </a:br>
            <a:endParaRPr lang="en-US" sz="5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74169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101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16: Inverse Trigonometric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pPr algn="l" rtl="0"/>
            <a:endParaRPr lang="en-US" b="1" dirty="0"/>
          </a:p>
          <a:p>
            <a:pPr marL="457200" indent="-457200" algn="l" rtl="0">
              <a:buFont typeface="Wingdings" panose="05000000000000000000" pitchFamily="2" charset="2"/>
              <a:buChar char="q"/>
            </a:pPr>
            <a:r>
              <a:rPr lang="en-US" b="1" dirty="0"/>
              <a:t>When we try to find the inverse trigonometric functions, we have a slight difficulty: Because the trigonometric functions are not one-to-one, they do not have inverse functions.</a:t>
            </a:r>
          </a:p>
          <a:p>
            <a:pPr algn="l" rtl="0"/>
            <a:endParaRPr lang="en-US" b="1" dirty="0"/>
          </a:p>
          <a:p>
            <a:pPr marL="457200" indent="-457200" algn="l" rtl="0">
              <a:buFont typeface="Wingdings" panose="05000000000000000000" pitchFamily="2" charset="2"/>
              <a:buChar char="q"/>
            </a:pPr>
            <a:r>
              <a:rPr lang="en-US" b="1" dirty="0"/>
              <a:t>The difficulty is overcome by restricting the domains of these functions so that they become one-to-one.</a:t>
            </a:r>
          </a:p>
          <a:p>
            <a:pPr algn="l"/>
            <a:endParaRPr lang="en-US" b="1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327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973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16: Inverse Trigonometric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You can see from the figure below that the sine function is not one-to-one. But the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,</a:t>
                </a:r>
                <a:r>
                  <a:rPr lang="en-US" b="1" dirty="0"/>
                  <a:t>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en-US" b="1" dirty="0"/>
                  <a:t> , is one-to-one. The inverse function of this restricted sine function exists and is denoted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𝒔𝒊𝒏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or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𝒂𝒓𝒄𝒔𝒊𝒏</m:t>
                    </m:r>
                  </m:oMath>
                </a14:m>
                <a:r>
                  <a:rPr lang="en-US" b="1" dirty="0"/>
                  <a:t> . It is called the inverse sine function or the arcsine function.</a:t>
                </a:r>
              </a:p>
              <a:p>
                <a:pPr algn="l" rtl="0"/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467" t="-1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Picture31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66911" y="4280872"/>
            <a:ext cx="3863745" cy="2438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412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0"/>
            <a:ext cx="9036496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16: Inverse Trigonometric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124744"/>
                <a:ext cx="9144000" cy="5733256"/>
              </a:xfrm>
            </p:spPr>
            <p:txBody>
              <a:bodyPr>
                <a:noAutofit/>
              </a:bodyPr>
              <a:lstStyle/>
              <a:p>
                <a:pPr algn="l" rtl="0"/>
                <a:r>
                  <a:rPr lang="en-US" sz="2800" b="1" dirty="0" smtClean="0"/>
                  <a:t>The following summarizes the definitions of the three most common inverse trigonometric functions.</a:t>
                </a:r>
              </a:p>
              <a:p>
                <a:pPr marL="514350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𝒔𝒊𝒏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↔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𝒔𝒊𝒏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</m:oMath>
                </a14:m>
                <a:r>
                  <a:rPr lang="en-US" sz="2800" b="1" dirty="0" smtClean="0"/>
                  <a:t> </a:t>
                </a:r>
                <a:r>
                  <a:rPr lang="en-US" sz="2800" b="1" dirty="0"/>
                  <a:t>where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∈[−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sz="2800" b="1" dirty="0" smtClean="0"/>
                  <a:t>and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∈[−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sz="2800" b="1" dirty="0"/>
              </a:p>
              <a:p>
                <a:pPr marL="514350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↔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𝒄𝒐𝒔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sz="2800" b="1" dirty="0"/>
                  <a:t>where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∈[−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sz="2800" b="1" dirty="0">
                    <a:solidFill>
                      <a:srgbClr val="FFFF00"/>
                    </a:solidFill>
                  </a:rPr>
                  <a:t> </a:t>
                </a:r>
                <a:r>
                  <a:rPr lang="en-US" sz="2800" b="1" dirty="0"/>
                  <a:t> </a:t>
                </a:r>
                <a:r>
                  <a:rPr lang="en-US" sz="2800" b="1" dirty="0" smtClean="0"/>
                  <a:t>and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∈[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sz="2800" b="1" dirty="0">
                  <a:solidFill>
                    <a:srgbClr val="FFFF00"/>
                  </a:solidFill>
                </a:endParaRPr>
              </a:p>
              <a:p>
                <a:pPr marL="514350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𝒕𝒂𝒏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↔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𝒕𝒂𝒏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sz="2800" b="1" dirty="0"/>
                  <a:t>where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n-US" sz="2800" b="1" dirty="0" smtClean="0"/>
                  <a:t> and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sz="2800" b="1" dirty="0"/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sz="2800" b="1" dirty="0" smtClean="0"/>
                  <a:t>Example</a:t>
                </a:r>
                <a:r>
                  <a:rPr lang="en-US" sz="2800" b="1" dirty="0"/>
                  <a:t>: Find the domain of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𝒔𝒊𝒏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800" b="1" dirty="0"/>
                  <a:t> .</a:t>
                </a:r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sz="2800" b="1" dirty="0"/>
                  <a:t>Solution: The domain of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sz="2800" b="1" dirty="0" smtClean="0"/>
                  <a:t> </a:t>
                </a:r>
                <a:r>
                  <a:rPr lang="en-US" sz="2800" b="1" dirty="0"/>
                  <a:t>is</a:t>
                </a:r>
              </a:p>
              <a:p>
                <a:pPr marL="514350" indent="-514350" algn="l" rtl="0" eaLnBrk="0"/>
                <a:r>
                  <a:rPr lang="en-US" sz="2800" b="1" dirty="0"/>
                  <a:t>                    </a:t>
                </a:r>
                <a:r>
                  <a:rPr lang="en-US" sz="2800" b="1" dirty="0" smtClean="0">
                    <a:solidFill>
                      <a:srgbClr val="FFFF00"/>
                    </a:solidFill>
                  </a:rPr>
                  <a:t> 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𝑫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ℝ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:−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e>
                    </m:d>
                  </m:oMath>
                </a14:m>
                <a:endParaRPr lang="en-US" sz="2800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marL="514350" indent="-514350" algn="l" rtl="0" eaLnBrk="0"/>
                <a:r>
                  <a:rPr lang="en-US" sz="2800" b="1" dirty="0" smtClean="0">
                    <a:solidFill>
                      <a:srgbClr val="FFFF00"/>
                    </a:solidFill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ℝ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:≤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𝟓</m:t>
                        </m:r>
                      </m:e>
                    </m:d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=[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𝟓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sz="2800" b="1" dirty="0">
                    <a:solidFill>
                      <a:srgbClr val="FFFF00"/>
                    </a:solidFill>
                  </a:rPr>
                  <a:t> </a:t>
                </a:r>
                <a:r>
                  <a:rPr lang="en-US" sz="2800" b="1" dirty="0"/>
                  <a:t>                   </a:t>
                </a:r>
              </a:p>
              <a:p>
                <a:pPr marL="514350" indent="-514350" algn="l" rtl="0" eaLnBrk="0"/>
                <a:r>
                  <a:rPr lang="en-US" sz="2800" b="1" dirty="0"/>
                  <a:t>    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124744"/>
                <a:ext cx="9144000" cy="5733256"/>
              </a:xfrm>
              <a:blipFill rotWithShape="1">
                <a:blip r:embed="rId2"/>
                <a:stretch>
                  <a:fillRect l="-1333" t="-957" b="-118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3208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9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16: Inverse Trigonometric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 fontScale="92500" lnSpcReduction="20000"/>
              </a:bodyPr>
              <a:lstStyle/>
              <a:p>
                <a:pPr algn="l" rtl="0"/>
                <a:r>
                  <a:rPr lang="en-US" b="1" dirty="0" smtClean="0"/>
                  <a:t>Example:</a:t>
                </a:r>
                <a:r>
                  <a:rPr lang="en-US" b="1" dirty="0"/>
                  <a:t> If possible, find the exact value of</a:t>
                </a:r>
              </a:p>
              <a:p>
                <a:pPr marL="880110" lvl="1" indent="-514350" algn="l" rtl="0" eaLnBrk="0">
                  <a:lnSpc>
                    <a:spcPct val="150000"/>
                  </a:lnSpc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𝒔𝒊𝒏</m:t>
                        </m:r>
                      </m:e>
                      <m:sup>
                        <m:r>
                          <a:rPr lang="en-US" sz="2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sz="2900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n-US" sz="2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9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9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2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900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900" b="1" dirty="0" smtClean="0">
                    <a:solidFill>
                      <a:srgbClr val="FFFF00"/>
                    </a:solidFill>
                  </a:rPr>
                  <a:t>       </a:t>
                </a:r>
                <a:endParaRPr lang="en-US" sz="2900" b="1" i="1" dirty="0" smtClean="0">
                  <a:solidFill>
                    <a:srgbClr val="FFFF00"/>
                  </a:solidFill>
                  <a:latin typeface="Cambria Math"/>
                </a:endParaRPr>
              </a:p>
              <a:p>
                <a:pPr marL="880110" lvl="1" indent="-514350" algn="l" rtl="0" eaLnBrk="0">
                  <a:lnSpc>
                    <a:spcPct val="150000"/>
                  </a:lnSpc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9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</m:t>
                        </m:r>
                      </m:e>
                      <m:sup>
                        <m:r>
                          <a:rPr lang="en-US" sz="29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9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sz="2900" b="1" i="1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n-US" sz="2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9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9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en-US" sz="29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900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900" b="1" dirty="0"/>
                  <a:t> </a:t>
                </a:r>
                <a:r>
                  <a:rPr lang="en-US" sz="2900" b="1" dirty="0" smtClean="0"/>
                  <a:t>     </a:t>
                </a:r>
                <a:r>
                  <a:rPr lang="en-US" sz="2900" b="1" dirty="0"/>
                  <a:t>      </a:t>
                </a:r>
              </a:p>
              <a:p>
                <a:pPr marL="560070" indent="-514350" algn="l" rtl="0"/>
                <a:r>
                  <a:rPr lang="en-US" b="1" dirty="0" smtClean="0"/>
                  <a:t>Solution</a:t>
                </a:r>
                <a:r>
                  <a:rPr lang="en-US" b="1" dirty="0"/>
                  <a:t>:</a:t>
                </a:r>
              </a:p>
              <a:p>
                <a:pPr marL="880110" lvl="1" indent="-514350" algn="l" rtl="0" eaLnBrk="0">
                  <a:buFont typeface="+mj-lt"/>
                  <a:buAutoNum type="arabicPeriod"/>
                </a:pPr>
                <a:r>
                  <a:rPr lang="en-US" b="1" dirty="0"/>
                  <a:t>Because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en-US" b="1" i="0" smtClean="0">
                            <a:latin typeface="Cambria Math"/>
                          </a:rPr>
                          <m:t>𝐬𝐢𝐧</m:t>
                        </m:r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/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</m:e>
                    </m:rad>
                    <m:r>
                      <a:rPr lang="en-US" b="1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en-US" b="1" dirty="0"/>
                  <a:t>and</a:t>
                </a:r>
                <a14:m>
                  <m:oMath xmlns:m="http://schemas.openxmlformats.org/officeDocument/2006/math">
                    <m:r>
                      <a:rPr lang="el-GR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∈[−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b="1" dirty="0" smtClean="0"/>
                  <a:t>it</a:t>
                </a:r>
                <a:r>
                  <a:rPr lang="en-US" b="1" dirty="0"/>
                  <a:t> </a:t>
                </a:r>
                <a:endParaRPr lang="en-US" b="1" dirty="0" smtClean="0"/>
              </a:p>
              <a:p>
                <a:pPr marL="365760" lvl="1" algn="l" rtl="0" eaLnBrk="0"/>
                <a:r>
                  <a:rPr lang="en-US" b="1" dirty="0" smtClean="0"/>
                  <a:t>Follows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𝒔𝒊𝒏</m:t>
                        </m:r>
                      </m:e>
                      <m: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𝟑</m:t>
                    </m:r>
                  </m:oMath>
                </a14:m>
                <a:r>
                  <a:rPr lang="en-US" b="1" dirty="0" smtClean="0"/>
                  <a:t> </a:t>
                </a:r>
                <a:endParaRPr lang="en-US" b="1" dirty="0"/>
              </a:p>
              <a:p>
                <a:pPr marL="880110" lvl="1" indent="-514350" algn="l" rtl="0" eaLnBrk="0">
                  <a:buFont typeface="+mj-lt"/>
                  <a:buAutoNum type="arabicPeriod"/>
                </a:pPr>
                <a:r>
                  <a:rPr lang="en-US" b="1" dirty="0" smtClean="0"/>
                  <a:t>Because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  <a:ea typeface="Cambria Math"/>
                      </a:rPr>
                      <m:t>𝐜𝐨𝐬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den>
                        </m:f>
                      </m:e>
                    </m:d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rad>
                    <m:r>
                      <a:rPr lang="en-US" b="1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en-US" b="1" i="1" smtClean="0">
                        <a:latin typeface="Cambria Math"/>
                        <a:ea typeface="Cambria Math"/>
                      </a:rPr>
                      <m:t>∈[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b="1" dirty="0"/>
                  <a:t>, it </a:t>
                </a:r>
                <a:endParaRPr lang="en-US" b="1" dirty="0" smtClean="0"/>
              </a:p>
              <a:p>
                <a:pPr marL="365760" lvl="1" algn="l" rtl="0" eaLnBrk="0"/>
                <a:r>
                  <a:rPr lang="en-US" b="1" dirty="0" smtClean="0"/>
                  <a:t>Follows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</m:t>
                        </m:r>
                      </m:e>
                      <m: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e>
                            </m:rad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/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b="1" dirty="0"/>
                  <a:t>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533" t="-28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5451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16: Inverse Trigonometric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 lnSpcReduction="10000"/>
              </a:bodyPr>
              <a:lstStyle/>
              <a:p>
                <a:pPr algn="l" rtl="0"/>
                <a:r>
                  <a:rPr lang="en-US" dirty="0" smtClean="0"/>
                  <a:t>The following are some important identities of inverse trigonometric functions.</a:t>
                </a:r>
              </a:p>
              <a:p>
                <a:pPr marL="88011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𝑠𝑖𝑛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𝑠𝑖𝑛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∈[−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  <a:p>
                <a:pPr marL="88011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𝑡𝑎𝑛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sSup>
                      <m:sSup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𝑡𝑎𝑛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 </a:t>
                </a:r>
                <a:r>
                  <a:rPr lang="en-US" dirty="0" smtClean="0"/>
                  <a:t>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  <a:p>
                <a:pPr marL="88011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𝑐𝑜𝑠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i="1" smtClean="0">
                        <a:solidFill>
                          <a:srgbClr val="FFFF00"/>
                        </a:solidFill>
                        <a:latin typeface="Cambria Math"/>
                      </a:rPr>
                      <m:t>π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𝑐𝑜𝑠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for all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∈[−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1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,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1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dirty="0"/>
                  <a:t>.</a:t>
                </a:r>
                <a:endParaRPr lang="en-US" dirty="0" smtClean="0"/>
              </a:p>
              <a:p>
                <a:pPr marL="88011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</m:func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 smtClean="0"/>
                  <a:t>for all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∈[−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1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,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1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𝑠𝑖𝑛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𝑠𝑖𝑛𝑥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 smtClean="0"/>
                  <a:t>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∈[−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,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marL="88011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𝑐𝑜𝑠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</m:func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for </a:t>
                </a:r>
                <a:r>
                  <a:rPr lang="en-US" dirty="0" smtClean="0"/>
                  <a:t>all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∈[−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1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,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1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, </a:t>
                </a:r>
                <a:r>
                  <a:rPr lang="en-US" dirty="0"/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𝑐𝑜𝑠</m:t>
                        </m:r>
                      </m:e>
                      <m:sup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𝑐𝑜𝑠𝑥</m:t>
                        </m:r>
                      </m:e>
                    </m:d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∈[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0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dirty="0"/>
                  <a:t> .</a:t>
                </a:r>
              </a:p>
              <a:p>
                <a:pPr marL="88011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tan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𝑡𝑎𝑛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</m:func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for </a:t>
                </a:r>
                <a:r>
                  <a:rPr lang="en-US" dirty="0"/>
                  <a:t>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dirty="0"/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𝑡𝑎𝑛</m:t>
                        </m:r>
                      </m:e>
                      <m:sup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sup>
                    </m:sSup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𝑡𝑎𝑛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for all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∈[−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/>
                        <a:ea typeface="Cambria Math"/>
                      </a:rPr>
                      <m:t>,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365760" lvl="1" algn="l" rtl="0" eaLnBrk="0"/>
                <a:endParaRPr lang="en-US" dirty="0"/>
              </a:p>
              <a:p>
                <a:pPr algn="l"/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667" t="-2290" r="-2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5078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9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16: Inverse Trigonometric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/>
              <a:lstStyle/>
              <a:p>
                <a:pPr marL="834390" lvl="1" indent="-514350" algn="l" rtl="0" eaLnBrk="0">
                  <a:buFont typeface="+mj-lt"/>
                  <a:buAutoNum type="arabicPeriod" startAt="7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𝒔𝒊𝒏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𝒔𝒊𝒏𝒙</m:t>
                        </m:r>
                      </m:e>
                    </m:d>
                    <m:r>
                      <a:rPr lang="en-US" sz="32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 :  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/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≤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≤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/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e>
                          <m:e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𝒏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    : 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≥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/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e>
                        </m:eqArr>
                      </m:e>
                    </m:d>
                  </m:oMath>
                </a14:m>
                <a:endParaRPr lang="en-US" sz="3200" b="1" dirty="0" smtClean="0"/>
              </a:p>
              <a:p>
                <a:pPr marL="834390" lvl="1" indent="-514350" algn="l" rtl="0" eaLnBrk="0"/>
                <a:r>
                  <a:rPr lang="en-US" b="1" dirty="0" smtClean="0"/>
                  <a:t>where </a:t>
                </a:r>
                <a:r>
                  <a:rPr lang="en-US" b="1" dirty="0"/>
                  <a:t>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𝒏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𝟎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±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,±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,±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,…</m:t>
                    </m:r>
                  </m:oMath>
                </a14:m>
                <a:r>
                  <a:rPr lang="en-US" b="1" dirty="0"/>
                  <a:t>                      </a:t>
                </a:r>
              </a:p>
              <a:p>
                <a:pPr marL="834390" lvl="1" indent="-514350" algn="l" rtl="0" eaLnBrk="0">
                  <a:buFont typeface="+mj-lt"/>
                  <a:buAutoNum type="arabicPeriod" startAt="8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r>
                  <a:rPr lang="en-US" b="1" dirty="0"/>
                  <a:t> where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𝒏</m:t>
                    </m:r>
                    <m:r>
                      <a:rPr lang="en-US" b="1" i="1">
                        <a:latin typeface="Cambria Math"/>
                      </a:rPr>
                      <m:t>=</m:t>
                    </m:r>
                    <m:r>
                      <a:rPr lang="en-US" b="1" i="1">
                        <a:latin typeface="Cambria Math"/>
                      </a:rPr>
                      <m:t>𝟎</m:t>
                    </m:r>
                    <m:r>
                      <a:rPr lang="en-US" b="1" i="1">
                        <a:latin typeface="Cambria Math"/>
                      </a:rPr>
                      <m:t>,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±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,±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,±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,…</m:t>
                    </m:r>
                  </m:oMath>
                </a14:m>
                <a:r>
                  <a:rPr lang="en-US" b="1" dirty="0"/>
                  <a:t> </a:t>
                </a:r>
              </a:p>
              <a:p>
                <a:pPr algn="l" rtl="0"/>
                <a:r>
                  <a:rPr lang="en-US" b="1" dirty="0"/>
                  <a:t>Example: If possible, find the exact value of</a:t>
                </a:r>
              </a:p>
              <a:p>
                <a:pPr marL="83439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𝒔𝒊𝒏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𝒔𝒊𝒏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𝟓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den>
                        </m:f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.</a:t>
                </a:r>
                <a:endParaRPr lang="en-US" b="1" dirty="0">
                  <a:solidFill>
                    <a:srgbClr val="FFFF00"/>
                  </a:solidFill>
                </a:endParaRPr>
              </a:p>
              <a:p>
                <a:pPr marL="83439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𝒄𝒐𝒔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𝟏𝟕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den>
                        </m:f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.</a:t>
                </a:r>
                <a:endParaRPr lang="en-US" b="1" dirty="0">
                  <a:solidFill>
                    <a:srgbClr val="FFFF00"/>
                  </a:solidFill>
                </a:endParaRPr>
              </a:p>
              <a:p>
                <a:pPr marL="83439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𝒕𝒂𝒏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 .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1458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16: Inverse Trigonometric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46378"/>
              </a:xfrm>
            </p:spPr>
            <p:txBody>
              <a:bodyPr>
                <a:noAutofit/>
              </a:bodyPr>
              <a:lstStyle/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sz="2400" b="1" dirty="0" smtClean="0"/>
                  <a:t>Solution:</a:t>
                </a:r>
              </a:p>
              <a:p>
                <a:pPr marL="834390" lvl="1" indent="-514350" algn="l" rtl="0" eaLnBrk="0">
                  <a:buFont typeface="+mj-lt"/>
                  <a:buAutoNum type="arabicPeriod"/>
                </a:pPr>
                <a:r>
                  <a:rPr lang="en-US" sz="2400" b="1" dirty="0"/>
                  <a:t>In this case,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𝟓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𝟑</m:t>
                    </m:r>
                  </m:oMath>
                </a14:m>
                <a:r>
                  <a:rPr lang="en-US" sz="2400" b="1" dirty="0"/>
                  <a:t> does not lie within the range of the arcsine function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[−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  <a:ea typeface="Cambria Math"/>
                      </a:rPr>
                      <m:t>,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sz="2400" b="1" dirty="0"/>
                  <a:t>. However,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𝟓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/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𝟑</m:t>
                    </m:r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/>
                  <a:t>is </a:t>
                </a:r>
                <a:r>
                  <a:rPr lang="en-US" sz="2400" b="1" dirty="0" smtClean="0"/>
                  <a:t>conterminal </a:t>
                </a:r>
                <a:r>
                  <a:rPr lang="en-US" sz="2400" b="1" dirty="0"/>
                  <a:t>with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</a:rPr>
                          <m:t>𝟓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∈[−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  <a:ea typeface="Cambria Math"/>
                      </a:rPr>
                      <m:t>,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sz="2400" b="1" dirty="0" smtClean="0"/>
                  <a:t>, </a:t>
                </a:r>
                <a:r>
                  <a:rPr lang="en-US" sz="2400" b="1" dirty="0"/>
                  <a:t>and you have</a:t>
                </a:r>
              </a:p>
              <a:p>
                <a:pPr marL="320040" lvl="1"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p>
                      </m:sSup>
                      <m:d>
                        <m:d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𝒔𝒊𝒏</m:t>
                          </m:r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𝟓</m:t>
                                  </m:r>
                                  <m: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𝟑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p>
                      </m:sSup>
                      <m:d>
                        <m:d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𝒔𝒊𝒏</m:t>
                          </m:r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𝟑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2400" b="1" dirty="0"/>
              </a:p>
              <a:p>
                <a:pPr marL="834390" lvl="1" indent="-514350" algn="l" rtl="0" eaLnBrk="0">
                  <a:buFont typeface="+mj-lt"/>
                  <a:buAutoNum type="arabicPeriod"/>
                </a:pPr>
                <a:r>
                  <a:rPr lang="en-US" sz="2400" b="1" dirty="0" smtClean="0"/>
                  <a:t>In </a:t>
                </a:r>
                <a:r>
                  <a:rPr lang="en-US" sz="2400" b="1" dirty="0"/>
                  <a:t>this case,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𝟏𝟕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/>
                  <a:t>does not lie within the range of the cosine function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[</m:t>
                    </m:r>
                    <m:r>
                      <a:rPr lang="en-US" sz="2400" b="1" i="1" smtClean="0">
                        <a:latin typeface="Cambria Math"/>
                      </a:rPr>
                      <m:t>𝟎</m:t>
                    </m:r>
                    <m:r>
                      <a:rPr lang="en-US" sz="2400" b="1" i="1" smtClean="0">
                        <a:latin typeface="Cambria Math"/>
                      </a:rPr>
                      <m:t>,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sz="2400" b="1" dirty="0"/>
                  <a:t> . However,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𝟏𝟕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/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/>
                  <a:t>is </a:t>
                </a:r>
                <a:r>
                  <a:rPr lang="en-US" sz="2400" b="1" dirty="0" smtClean="0"/>
                  <a:t>conterminal </a:t>
                </a:r>
                <a:r>
                  <a:rPr lang="en-US" sz="2400" b="1" dirty="0"/>
                  <a:t>with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𝟐</m:t>
                    </m:r>
                    <m:d>
                      <m:d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𝟏𝟕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  <a:ea typeface="Cambria Math"/>
                      </a:rPr>
                      <m:t>=−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/</m:t>
                    </m:r>
                    <m:r>
                      <a:rPr lang="en-US" sz="2400" b="1" i="1" smtClean="0"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sz="2400" b="1" dirty="0" smtClean="0"/>
                  <a:t>, </a:t>
                </a:r>
                <a:r>
                  <a:rPr lang="en-US" sz="2400" b="1" dirty="0"/>
                  <a:t>and you have</a:t>
                </a:r>
              </a:p>
              <a:p>
                <a:pPr marL="834390" lvl="1" indent="-514350" algn="l" rtl="0" eaLnBrk="0"/>
                <a:r>
                  <a:rPr lang="en-US" sz="2400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𝒄𝒐𝒔</m:t>
                        </m:r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𝟏𝟕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</m:d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𝒄𝒐𝒔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𝒄𝒐𝒔</m:t>
                        </m:r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</m:d>
                  </m:oMath>
                </a14:m>
                <a:endParaRPr lang="en-US" sz="2400" b="1" i="1" dirty="0" smtClean="0">
                  <a:solidFill>
                    <a:srgbClr val="FFFF00"/>
                  </a:solidFill>
                  <a:latin typeface="Cambria Math"/>
                  <a:ea typeface="Cambria Math"/>
                </a:endParaRPr>
              </a:p>
              <a:p>
                <a:pPr marL="834390" lvl="1" indent="-514350" algn="l" rtl="0" eaLnBrk="0"/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𝒄𝒐𝒔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𝒄𝒐𝒔</m:t>
                        </m:r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</m:d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FFFF00"/>
                    </a:solidFill>
                  </a:rPr>
                  <a:t>   </a:t>
                </a:r>
                <a:r>
                  <a:rPr lang="en-US" sz="2400" b="1" dirty="0"/>
                  <a:t>  </a:t>
                </a: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46378"/>
              </a:xfrm>
              <a:blipFill rotWithShape="1">
                <a:blip r:embed="rId2"/>
                <a:stretch>
                  <a:fillRect l="-867" t="-879" b="-2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9419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16: Inverse Trigonometric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/>
              <a:lstStyle/>
              <a:p>
                <a:pPr marL="834390" lvl="1" indent="-514350" algn="l" rtl="0" eaLnBrk="0">
                  <a:buFont typeface="+mj-lt"/>
                  <a:buAutoNum type="arabicPeriod" startAt="3"/>
                </a:pPr>
                <a:r>
                  <a:rPr lang="en-US" sz="3200" b="1" dirty="0" smtClean="0"/>
                  <a:t>If you let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𝒖</m:t>
                    </m:r>
                    <m:r>
                      <a:rPr lang="en-US" sz="32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</a:rPr>
                          <m:t>𝒄𝒐𝒔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sz="3200" b="1" i="1" smtClean="0"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n-US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200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3200" b="1" dirty="0" smtClean="0"/>
                  <a:t> then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𝒄𝒐𝒔</m:t>
                    </m:r>
                    <m:r>
                      <a:rPr lang="en-US" sz="3200" b="1" i="1" smtClean="0">
                        <a:latin typeface="Cambria Math"/>
                      </a:rPr>
                      <m:t> </m:t>
                    </m:r>
                    <m:r>
                      <a:rPr lang="en-US" sz="3200" b="1" i="1" smtClean="0">
                        <a:latin typeface="Cambria Math"/>
                      </a:rPr>
                      <m:t>𝒖</m:t>
                    </m:r>
                    <m:r>
                      <a:rPr lang="en-US" sz="3200" b="1" i="1" smtClean="0">
                        <a:latin typeface="Cambria Math"/>
                      </a:rPr>
                      <m:t>=</m:t>
                    </m:r>
                    <m:r>
                      <a:rPr lang="en-US" sz="3200" b="1" i="1" smtClean="0">
                        <a:latin typeface="Cambria Math"/>
                      </a:rPr>
                      <m:t>𝟐</m:t>
                    </m:r>
                    <m:r>
                      <a:rPr lang="en-US" sz="3200" b="1" i="1" smtClean="0">
                        <a:latin typeface="Cambria Math"/>
                      </a:rPr>
                      <m:t>/</m:t>
                    </m:r>
                    <m:r>
                      <a:rPr lang="en-US" sz="3200" b="1" i="1" smtClean="0">
                        <a:latin typeface="Cambria Math"/>
                      </a:rPr>
                      <m:t>𝟑</m:t>
                    </m:r>
                  </m:oMath>
                </a14:m>
                <a:r>
                  <a:rPr lang="en-US" sz="3200" b="1" dirty="0" smtClean="0"/>
                  <a:t> . </a:t>
                </a:r>
                <a:r>
                  <a:rPr lang="en-US" sz="3200" b="1" dirty="0"/>
                  <a:t>Because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𝒄𝒐𝒔</m:t>
                    </m:r>
                    <m:r>
                      <a:rPr lang="en-US" sz="3200" b="1" i="1" smtClean="0">
                        <a:latin typeface="Cambria Math"/>
                      </a:rPr>
                      <m:t> </m:t>
                    </m:r>
                    <m:r>
                      <a:rPr lang="en-US" sz="3200" b="1" i="1" smtClean="0">
                        <a:latin typeface="Cambria Math"/>
                      </a:rPr>
                      <m:t>𝒖</m:t>
                    </m:r>
                  </m:oMath>
                </a14:m>
                <a:r>
                  <a:rPr lang="en-US" sz="3200" b="1" dirty="0"/>
                  <a:t>  is positive,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𝒖</m:t>
                    </m:r>
                  </m:oMath>
                </a14:m>
                <a:r>
                  <a:rPr lang="en-US" sz="3200" b="1" dirty="0" smtClean="0"/>
                  <a:t> </a:t>
                </a:r>
                <a:r>
                  <a:rPr lang="en-US" sz="3200" b="1" dirty="0"/>
                  <a:t>is a first-quadrant angle. You can sketch and label angle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𝒖</m:t>
                    </m:r>
                  </m:oMath>
                </a14:m>
                <a:r>
                  <a:rPr lang="en-US" sz="3200" b="1" dirty="0" smtClean="0"/>
                  <a:t> </a:t>
                </a:r>
                <a:r>
                  <a:rPr lang="en-US" sz="3200" b="1" dirty="0"/>
                  <a:t>as shown in the figure below. Consequently</a:t>
                </a:r>
              </a:p>
              <a:p>
                <a:pPr marL="834390" lvl="1" indent="-514350" algn="l" rtl="0" eaLnBrk="0"/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FFFF00"/>
                        </a:solidFill>
                        <a:latin typeface="Cambria Math"/>
                      </a:rPr>
                      <m:t>𝒕𝒂𝒏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𝒄𝒐𝒔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p>
                        </m:sSup>
                        <m:d>
                          <m:dPr>
                            <m:ctrlP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3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en-US" sz="3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</m:d>
                    <m:r>
                      <a:rPr lang="en-US" sz="32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3200" b="1" i="1" smtClean="0">
                        <a:solidFill>
                          <a:srgbClr val="FFFF00"/>
                        </a:solidFill>
                        <a:latin typeface="Cambria Math"/>
                      </a:rPr>
                      <m:t>𝒕𝒂𝒏</m:t>
                    </m:r>
                    <m:r>
                      <a:rPr lang="en-US" sz="32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sz="3200" b="1" i="1" smtClean="0">
                        <a:solidFill>
                          <a:srgbClr val="FFFF00"/>
                        </a:solidFill>
                        <a:latin typeface="Cambria Math"/>
                      </a:rPr>
                      <m:t>𝒖</m:t>
                    </m:r>
                    <m:r>
                      <a:rPr lang="en-US" sz="32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𝒐𝒑𝒑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𝒂𝒅𝒋</m:t>
                        </m:r>
                      </m:den>
                    </m:f>
                    <m:r>
                      <a:rPr lang="en-US" sz="3200" b="1" i="1" smtClean="0">
                        <a:solidFill>
                          <a:srgbClr val="FFFF00"/>
                        </a:solidFill>
                        <a:latin typeface="Cambria Math"/>
                      </a:rPr>
                      <m:t>                            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𝟓</m:t>
                            </m:r>
                          </m:e>
                        </m:rad>
                      </m:num>
                      <m:den>
                        <m:r>
                          <a:rPr lang="en-US" sz="3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6" b="1" dirty="0">
                    <a:solidFill>
                      <a:srgbClr val="FFFF00"/>
                    </a:solidFill>
                  </a:rPr>
                  <a:t> </a:t>
                </a:r>
                <a:r>
                  <a:rPr lang="en-US" sz="4006" b="1" dirty="0"/>
                  <a:t>                          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5572454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417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سمة Office</vt:lpstr>
      <vt:lpstr>Session Two Functions</vt:lpstr>
      <vt:lpstr>  Sequence 16: Inverse Trigonometric Functions  </vt:lpstr>
      <vt:lpstr>  Sequence 16: Inverse Trigonometric Functions  </vt:lpstr>
      <vt:lpstr>  Sequence 16: Inverse Trigonometric Functions  </vt:lpstr>
      <vt:lpstr>  Sequence 16: Inverse Trigonometric Functions  </vt:lpstr>
      <vt:lpstr>  Sequence 16: Inverse Trigonometric Functions  </vt:lpstr>
      <vt:lpstr>  Sequence 16: Inverse Trigonometric Functions  </vt:lpstr>
      <vt:lpstr>  Sequence 16: Inverse Trigonometric Functions  </vt:lpstr>
      <vt:lpstr>  Sequence 16: Inverse Trigonometric Functions  </vt:lpstr>
      <vt:lpstr>Thank you for your Attention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Two Functions</dc:title>
  <dc:creator>LAB-827</dc:creator>
  <cp:lastModifiedBy>LAB-827</cp:lastModifiedBy>
  <cp:revision>12</cp:revision>
  <dcterms:created xsi:type="dcterms:W3CDTF">2016-03-31T05:52:49Z</dcterms:created>
  <dcterms:modified xsi:type="dcterms:W3CDTF">2016-04-12T05:42:25Z</dcterms:modified>
</cp:coreProperties>
</file>