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7E899-D4C1-4104-99F1-8EE7EB91D455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0C2AA-1972-4392-8653-71EA04966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3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1A385-4776-4326-9FD2-93A58F9AEF0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2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05/06/1440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7990656" cy="305177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Session Three</a:t>
            </a:r>
            <a:br>
              <a:rPr lang="en-US" sz="6600" b="1" dirty="0">
                <a:solidFill>
                  <a:srgbClr val="FF0000"/>
                </a:solidFill>
              </a:rPr>
            </a:br>
            <a:r>
              <a:rPr lang="en-US" sz="6600" b="1" dirty="0">
                <a:solidFill>
                  <a:srgbClr val="FF0000"/>
                </a:solidFill>
              </a:rPr>
              <a:t>Limits and Continuity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7776864" cy="285516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An </a:t>
            </a:r>
            <a:r>
              <a:rPr lang="en-US" sz="3600" b="1" dirty="0">
                <a:solidFill>
                  <a:srgbClr val="FFFF00"/>
                </a:solidFill>
              </a:rPr>
              <a:t>Introduction to </a:t>
            </a:r>
            <a:r>
              <a:rPr lang="en-US" sz="3600" b="1" dirty="0" smtClean="0">
                <a:solidFill>
                  <a:srgbClr val="FFFF00"/>
                </a:solidFill>
              </a:rPr>
              <a:t>Limits</a:t>
            </a:r>
          </a:p>
          <a:p>
            <a:r>
              <a:rPr lang="en-US" sz="3600" b="1" dirty="0">
                <a:solidFill>
                  <a:srgbClr val="FFFF00"/>
                </a:solidFill>
              </a:rPr>
              <a:t>Calculating Limits using the Limit Laws</a:t>
            </a:r>
            <a:endParaRPr lang="ar-JO" sz="3600" b="1" dirty="0">
              <a:solidFill>
                <a:srgbClr val="FFFF00"/>
              </a:solidFill>
            </a:endParaRPr>
          </a:p>
          <a:p>
            <a:endParaRPr lang="en-US" sz="3600" b="1" dirty="0" smtClean="0">
              <a:solidFill>
                <a:srgbClr val="FFFF00"/>
              </a:solidFill>
            </a:endParaRPr>
          </a:p>
          <a:p>
            <a:endParaRPr lang="ar-JO" sz="3600" b="1" dirty="0">
              <a:solidFill>
                <a:srgbClr val="FFFF00"/>
              </a:solidFill>
            </a:endParaRPr>
          </a:p>
          <a:p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6680"/>
            <a:ext cx="34036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Introduction to Limits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 fontScale="85000"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The graph of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shown in the figure. Use it to state the value (if it exists)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/>
                  <a:t> .</a:t>
                </a:r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b="1" dirty="0"/>
              </a:p>
              <a:p>
                <a:pPr algn="l" rtl="0" eaLnBrk="0"/>
                <a:endParaRPr lang="en-US" sz="600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From the graph we see that the values </a:t>
                </a:r>
                <a:r>
                  <a:rPr lang="en-US" b="1" dirty="0" smtClean="0"/>
                  <a:t>of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/>
                  <a:t>approach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approaches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from the left, but they approach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approaches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from the right. Therefore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smtClean="0"/>
                  <a:t>. </a:t>
                </a:r>
                <a:r>
                  <a:rPr lang="en-US" b="1" dirty="0"/>
                  <a:t>Since the left and right limits are different</a:t>
                </a:r>
                <a:r>
                  <a:rPr lang="en-US" b="1" dirty="0" smtClean="0"/>
                  <a:t>,</a:t>
                </a:r>
              </a:p>
              <a:p>
                <a:pPr algn="l" rtl="0" eaLnBrk="0"/>
                <a:r>
                  <a:rPr lang="en-US" b="1" dirty="0"/>
                  <a:t> </a:t>
                </a:r>
                <a:r>
                  <a:rPr lang="en-US" b="1" dirty="0" smtClean="0"/>
                  <a:t>     </a:t>
                </a:r>
                <a:r>
                  <a:rPr lang="en-US" b="1" dirty="0"/>
                  <a:t>we conclude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lim>
                        </m:limLow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does not exist.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067" t="-1576" r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44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500" y="2060848"/>
            <a:ext cx="26670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1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-1714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Calculating </a:t>
            </a:r>
            <a:r>
              <a:rPr lang="en-US" b="1" dirty="0">
                <a:solidFill>
                  <a:srgbClr val="FF0000"/>
                </a:solidFill>
              </a:rPr>
              <a:t>Limits using the Limit </a:t>
            </a:r>
            <a:r>
              <a:rPr lang="en-US" b="1" dirty="0" smtClean="0">
                <a:solidFill>
                  <a:srgbClr val="FF0000"/>
                </a:solidFill>
              </a:rPr>
              <a:t>Laws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 algn="l" rtl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In this section we use the following properties of limits, called the Limit Laws, to calculate limits.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Theorem: Suppose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a constant and the limits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exist. </a:t>
                </a:r>
                <a:r>
                  <a:rPr lang="en-US" b="1" dirty="0" smtClean="0"/>
                  <a:t>Then</a:t>
                </a:r>
              </a:p>
              <a:p>
                <a:pPr algn="l" rtl="0" eaLnBrk="0"/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 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 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          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𝟑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. 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𝒄𝒇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𝒄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b="1" i="1" dirty="0" smtClean="0">
                    <a:solidFill>
                      <a:srgbClr val="FFFF00"/>
                    </a:solidFill>
                    <a:latin typeface="Cambria Math"/>
                  </a:rPr>
                  <a:t>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         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𝟓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𝒊𝒇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.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333" t="-2835" r="-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8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Calculating </a:t>
            </a:r>
            <a:r>
              <a:rPr lang="en-US" b="1" dirty="0">
                <a:solidFill>
                  <a:srgbClr val="FF0000"/>
                </a:solidFill>
              </a:rPr>
              <a:t>Limits using </a:t>
            </a:r>
            <a:r>
              <a:rPr lang="en-US" b="1" dirty="0" smtClean="0">
                <a:solidFill>
                  <a:srgbClr val="FF0000"/>
                </a:solidFill>
              </a:rPr>
              <a:t>the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[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𝑤</m:t>
                      </m:r>
                      <m:r>
                        <a:rPr lang="en-US" sz="2800" b="0" i="1" smtClean="0">
                          <a:latin typeface="Cambria Math"/>
                        </a:rPr>
                        <m:t>h</m:t>
                      </m:r>
                      <m:r>
                        <a:rPr lang="en-US" sz="2800" b="0" i="1" smtClean="0">
                          <a:latin typeface="Cambria Math"/>
                        </a:rPr>
                        <m:t>𝑒𝑟𝑒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𝑖𝑠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𝑝𝑜𝑠𝑖𝑡𝑖𝑣𝑒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𝑖𝑛𝑡𝑒𝑔𝑒𝑟</m:t>
                      </m:r>
                    </m:oMath>
                  </m:oMathPara>
                </a14:m>
                <a:endParaRPr lang="en-US" sz="2800" dirty="0" smtClean="0"/>
              </a:p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𝑐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8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. 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9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.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r>
                      <a:rPr lang="en-US" sz="2800" b="0" i="1" smtClean="0">
                        <a:latin typeface="Cambria Math"/>
                      </a:rPr>
                      <m:t>h</m:t>
                    </m:r>
                    <m:r>
                      <a:rPr lang="en-US" sz="2800" b="0" i="1" smtClean="0">
                        <a:latin typeface="Cambria Math"/>
                      </a:rPr>
                      <m:t>𝑒𝑟𝑒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𝑖𝑠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𝑝𝑜𝑠𝑖𝑡𝑖𝑣𝑒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𝑖𝑛𝑡𝑒𝑔𝑒𝑟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dirty="0" smtClean="0"/>
                  <a:t> </a:t>
                </a:r>
              </a:p>
              <a:p>
                <a:pPr algn="l"/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10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. 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ad>
                          <m:rad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𝑛</m:t>
                            </m:r>
                          </m:deg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 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𝑤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 i="1">
                        <a:latin typeface="Cambria Math"/>
                      </a:rPr>
                      <m:t>𝑒𝑟𝑒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𝑖𝑠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𝑝𝑜𝑠𝑖𝑡𝑖𝑣𝑒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𝑖𝑛𝑡𝑒𝑔𝑒𝑟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</m:oMath>
                </a14:m>
                <a:endParaRPr lang="en-US" sz="2800" i="1" dirty="0" smtClean="0">
                  <a:latin typeface="Cambria Math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𝑎𝑛𝑑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𝑖𝑓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𝑖𝑠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𝑒𝑣𝑒𝑛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𝑤𝑒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𝑎𝑠𝑠𝑢𝑚𝑒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 i="1">
                        <a:latin typeface="Cambria Math"/>
                      </a:rPr>
                      <m:t>𝑎𝑡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11</m:t>
                      </m:r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 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= </m:t>
                          </m:r>
                          <m:rad>
                            <m:ra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→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rad>
                        </m:e>
                      </m:func>
                      <m:r>
                        <a:rPr lang="en-US" sz="2800" i="1">
                          <a:latin typeface="Cambria Math"/>
                        </a:rPr>
                        <m:t>𝑤</m:t>
                      </m:r>
                      <m:r>
                        <a:rPr lang="en-US" sz="2800" i="1">
                          <a:latin typeface="Cambria Math"/>
                        </a:rPr>
                        <m:t>h</m:t>
                      </m:r>
                      <m:r>
                        <a:rPr lang="en-US" sz="2800" i="1">
                          <a:latin typeface="Cambria Math"/>
                        </a:rPr>
                        <m:t>𝑒𝑟𝑒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𝑖𝑠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𝑎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𝑝𝑜𝑠𝑖𝑡𝑖𝑣𝑒</m:t>
                      </m:r>
                      <m:r>
                        <a:rPr lang="en-US" sz="2800" i="1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𝑖𝑛𝑡𝑒𝑔𝑒𝑟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 algn="l"/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 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𝑎𝑛𝑑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𝑖𝑓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𝑖𝑠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𝑒𝑣𝑒𝑛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𝑤𝑒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𝑎𝑠𝑠𝑢𝑚𝑒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 i="1">
                        <a:latin typeface="Cambria Math"/>
                      </a:rPr>
                      <m:t>𝑎𝑡</m:t>
                    </m:r>
                    <m:r>
                      <a:rPr lang="en-US" sz="2800" i="1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&gt;</m:t>
                    </m:r>
                    <m:r>
                      <a:rPr lang="en-US" sz="2800" i="1">
                        <a:latin typeface="Cambria Math"/>
                      </a:rPr>
                      <m:t>0</m:t>
                    </m:r>
                  </m:oMath>
                </a14:m>
                <a:endParaRPr lang="en-US" sz="2800" dirty="0"/>
              </a:p>
              <a:p>
                <a:pPr algn="l"/>
                <a:endParaRPr lang="en-US" sz="28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8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36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𝒈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/>
                  <a:t> ,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.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b="1" dirty="0"/>
                  <a:t> .</a:t>
                </a:r>
              </a:p>
              <a:p>
                <a:pPr marL="457200" indent="-457200" algn="l" rtl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lim>
                          </m:limLow>
                        </m:fName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b="1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lim>
                          </m:limLow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</m:lim>
                          </m:limLow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[</m:t>
                          </m:r>
                        </m:fName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𝒈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)]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⇒=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  <a:p>
                <a:pPr algn="l" rtl="0"/>
                <a:endParaRPr lang="en-US" sz="2000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Direct Substitution Property: If    is a polynomial or a rational function and    is in the domain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/>
                  <a:t>  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. For example,</a:t>
                </a:r>
              </a:p>
              <a:p>
                <a:pPr algn="l" rtl="0" eaLnBrk="0"/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sup>
                            </m:sSup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3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𝟏𝟗</m:t>
                            </m:r>
                          </m:sup>
                        </m:sSup>
                      </m:e>
                    </m:func>
                    <m:r>
                      <a:rPr lang="en-US" sz="36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𝟕</m:t>
                            </m:r>
                          </m:sup>
                        </m:sSup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  <m:d>
                          <m:dPr>
                            <m:ctrlPr>
                              <a:rPr lang="en-US" sz="36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36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𝟓</m:t>
                                </m:r>
                              </m:sup>
                            </m:sSup>
                          </m:e>
                        </m:d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𝟏𝟗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𝟏𝟗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r>
                      <a:rPr lang="en-US" sz="3600" b="1" i="1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3600" b="1" dirty="0">
                    <a:solidFill>
                      <a:srgbClr val="FFFF00"/>
                    </a:solidFill>
                  </a:rPr>
                  <a:t>  </a:t>
                </a:r>
                <a:r>
                  <a:rPr lang="en-US" sz="3600" b="1" dirty="0"/>
                  <a:t>  </a:t>
                </a:r>
                <a:r>
                  <a:rPr lang="en-US" sz="3600" b="1" dirty="0" smtClean="0"/>
                  <a:t> </a:t>
                </a:r>
                <a:r>
                  <a:rPr lang="en-US" sz="3600" b="1" dirty="0"/>
                  <a:t>                                               </a:t>
                </a:r>
              </a:p>
              <a:p>
                <a:pPr algn="l" rtl="0" eaLnBrk="0"/>
                <a:endParaRPr lang="en-US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333" t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0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8" y="0"/>
            <a:ext cx="9130992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The next examples show various ways algebraic manipulations can be used to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/>
                  <a:t> in situations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undefined. This usually happens 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a fraction with denominator equal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/>
                  <a:t> 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Example: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000" b="1" dirty="0">
                    <a:solidFill>
                      <a:srgbClr val="FFFF00"/>
                    </a:solidFill>
                  </a:rPr>
                  <a:t> </a:t>
                </a:r>
                <a:r>
                  <a:rPr lang="en-US" sz="4000" b="1" dirty="0"/>
                  <a:t>          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We factor the numerator as a difference of </a:t>
                </a:r>
                <a:r>
                  <a:rPr lang="en-US" b="1" dirty="0" smtClean="0"/>
                  <a:t>squares: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/>
                  <a:t> </a:t>
                </a:r>
                <a:r>
                  <a:rPr lang="en-US" b="1" dirty="0"/>
                  <a:t>. The numerator and denominator have a common factor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. Therefore,</a:t>
                </a:r>
              </a:p>
              <a:p>
                <a:pPr algn="l" rtl="0" eaLnBrk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8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  <m:r>
                        <a:rPr lang="en-US" sz="3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3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3800" b="1" dirty="0">
                              <a:solidFill>
                                <a:srgbClr val="FFFF00"/>
                              </a:solidFill>
                            </a:rPr>
                            <m:t>:</m:t>
                          </m:r>
                          <m:f>
                            <m:fPr>
                              <m:ctrlP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8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  <m:r>
                        <a:rPr lang="en-US" sz="3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sz="3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800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3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3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lim>
                          </m:limLow>
                        </m:fName>
                        <m:e>
                          <m:r>
                            <a:rPr lang="en-US" sz="3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sz="3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38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func>
                    </m:oMath>
                  </m:oMathPara>
                </a14:m>
                <a:endParaRPr lang="en-US" sz="3800" b="1" i="1" dirty="0" smtClean="0">
                  <a:solidFill>
                    <a:srgbClr val="FFFF00"/>
                  </a:solidFill>
                  <a:latin typeface="Cambria Math"/>
                </a:endParaRPr>
              </a:p>
              <a:p>
                <a:pPr algn="l" rtl="0" eaLnBrk="0"/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3800" b="1" i="1" smtClean="0">
                        <a:solidFill>
                          <a:srgbClr val="FFFF0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en-US" sz="3800" b="1" dirty="0"/>
                  <a:t>  </a:t>
                </a:r>
                <a:r>
                  <a:rPr lang="en-US" sz="4000" b="1" dirty="0"/>
                  <a:t>                                   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067" t="-2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8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768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 fontScale="925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𝟗</m:t>
                                </m:r>
                              </m:e>
                            </m:rad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solidFill>
                      <a:srgbClr val="FFFF00"/>
                    </a:solidFill>
                  </a:rPr>
                  <a:t> </a:t>
                </a:r>
                <a:r>
                  <a:rPr lang="en-US" sz="4400" b="1" dirty="0"/>
                  <a:t>        </a:t>
                </a:r>
              </a:p>
              <a:p>
                <a:pPr algn="l" rtl="0" eaLnBrk="0"/>
                <a:endParaRPr lang="en-US" sz="800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Here the preliminary algebra consists of rationalizing the numerator: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e>
                          </m:rad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𝟗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𝟗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𝟗</m:t>
                                  </m:r>
                                </m:e>
                              </m:ra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1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Example: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solidFill>
                      <a:srgbClr val="FFFF00"/>
                    </a:solidFill>
                  </a:rPr>
                  <a:t>  </a:t>
                </a:r>
                <a:r>
                  <a:rPr lang="en-US" sz="4400" b="1" dirty="0"/>
                  <a:t>      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Here the preliminary algebra consists of rationalizing both the numerator and the denominator by multiplying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0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b="1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b="1" i="0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a:rPr lang="en-US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𝟑</m:t>
                            </m:r>
                          </m:deg>
                          <m:e>
                            <m:r>
                              <a:rPr lang="en-US" b="1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rad>
                        <m:r>
                          <a:rPr lang="en-US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 which takes long time in calculations.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The Substitution method is much better in this example. The idea is: write the problem using other </a:t>
                </a:r>
                <a:r>
                  <a:rPr lang="en-US" b="1" dirty="0" smtClean="0"/>
                  <a:t>variable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 smtClean="0"/>
                  <a:t> so </a:t>
                </a:r>
                <a:r>
                  <a:rPr lang="en-US" b="1" dirty="0"/>
                  <a:t>that the problem will transform to nice form that can easily solve.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So, 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𝟔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𝑳𝑪𝑴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b="1" dirty="0"/>
                  <a:t>                   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2"/>
                <a:stretch>
                  <a:fillRect l="-1333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0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36"/>
            <a:ext cx="9144000" cy="14700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</p:spPr>
            <p:txBody>
              <a:bodyPr/>
              <a:lstStyle/>
              <a:p>
                <a:pPr algn="l"/>
                <a:r>
                  <a:rPr lang="en-US" b="1" dirty="0" smtClean="0"/>
                  <a:t>Continue: Also,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b="1" dirty="0"/>
                  <a:t>we have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𝒚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→</m:t>
                    </m:r>
                    <m:rad>
                      <m:rad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</m:deg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rad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b="1" dirty="0"/>
                  <a:t> . </a:t>
                </a:r>
                <a:r>
                  <a:rPr lang="en-US" b="1" dirty="0" smtClean="0"/>
                  <a:t>Hence</a:t>
                </a:r>
                <a:r>
                  <a:rPr lang="en-US" b="1" dirty="0"/>
                  <a:t>,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g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𝟔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</a:rPr>
                                        <m:t>𝟔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 smtClean="0">
                  <a:solidFill>
                    <a:srgbClr val="FFFF00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268760"/>
                <a:ext cx="9144000" cy="5589240"/>
              </a:xfrm>
              <a:blipFill rotWithShape="1">
                <a:blip r:embed="rId3"/>
                <a:stretch>
                  <a:fillRect l="-1600" t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453650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Thank you for your Attention </a:t>
            </a:r>
            <a:r>
              <a:rPr lang="ar-JO" sz="5400" b="1" dirty="0">
                <a:solidFill>
                  <a:schemeClr val="bg1"/>
                </a:solidFill>
              </a:rPr>
              <a:t> </a:t>
            </a:r>
            <a:r>
              <a:rPr lang="ar-SA" sz="5400" b="1" dirty="0">
                <a:solidFill>
                  <a:schemeClr val="bg1"/>
                </a:solidFill>
              </a:rPr>
              <a:t/>
            </a:r>
            <a:br>
              <a:rPr lang="ar-SA" sz="5400" b="1" dirty="0">
                <a:solidFill>
                  <a:schemeClr val="bg1"/>
                </a:solidFill>
              </a:rPr>
            </a:b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28" y="3140968"/>
            <a:ext cx="34036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3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3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Introduction to Limits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b="1" dirty="0"/>
              <a:t>We could begin by saying that limits are important in calculus, but that would be a major understatement. Without limits, calculus would not exist. Every single notion of calculus is a limit in one sense or another.</a:t>
            </a:r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b="1" dirty="0"/>
              <a:t>For example: What is the slope of a curve? It is the limit of slopes of secant lines. What is the length of a curve? It is the limit of the lengths of polygonal paths inscribed in the curve. What is the area of a region bounded by a curve? It is the limit of the sum of areas of approximating rectangles.</a:t>
            </a:r>
          </a:p>
          <a:p>
            <a:pPr algn="l"/>
            <a:endParaRPr lang="en-US" b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984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Introduction to Limits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b="1" dirty="0"/>
              <a:t>James Stewart, </a:t>
            </a:r>
            <a:r>
              <a:rPr lang="en-US" b="1" i="1" dirty="0"/>
              <a:t>Calculus: Early Transcendentals</a:t>
            </a:r>
            <a:r>
              <a:rPr lang="en-US" b="1" dirty="0"/>
              <a:t>, 7th Edition, Brooks/ Cole 2012.</a:t>
            </a:r>
          </a:p>
          <a:p>
            <a:pPr algn="l" rtl="0"/>
            <a:endParaRPr lang="en-US" b="1" dirty="0"/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b="1" dirty="0"/>
              <a:t>Howard Anton, Irl C. Bivens and Stephen Davis, </a:t>
            </a:r>
            <a:r>
              <a:rPr lang="en-US" b="1" i="1" dirty="0"/>
              <a:t>Calculus: Early Transcendentals</a:t>
            </a:r>
            <a:r>
              <a:rPr lang="en-US" b="1" dirty="0"/>
              <a:t>, 9th Edition, John Wiley &amp; Sons, Inc. 2010.</a:t>
            </a:r>
          </a:p>
          <a:p>
            <a:pPr algn="l" rtl="0"/>
            <a:endParaRPr lang="ar-JO" b="1" dirty="0"/>
          </a:p>
          <a:p>
            <a:pPr marL="457200" indent="-457200" algn="l" rtl="0">
              <a:buFont typeface="Wingdings" panose="05000000000000000000" pitchFamily="2" charset="2"/>
              <a:buChar char="q"/>
            </a:pPr>
            <a:r>
              <a:rPr lang="en-US" b="1" dirty="0"/>
              <a:t>Salas, Etgen, and Hille,  </a:t>
            </a:r>
            <a:r>
              <a:rPr lang="en-US" b="1" i="1" dirty="0"/>
              <a:t>Calculus: One and Several Variables</a:t>
            </a:r>
            <a:r>
              <a:rPr lang="en-US" b="1" dirty="0"/>
              <a:t>, 10th Edition, John Wiley &amp; Sons, Inc. 2007.</a:t>
            </a:r>
            <a:endParaRPr lang="ar-JO" b="1" dirty="0"/>
          </a:p>
          <a:p>
            <a:pPr algn="l"/>
            <a:endParaRPr lang="en-US" b="1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10261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Introduction to Limits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/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The informal description of a limit is as follows: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becomes arbitrarily close to a single </a:t>
                </a:r>
                <a:r>
                  <a:rPr lang="en-US" b="1" dirty="0" smtClean="0"/>
                  <a:t>number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en-US" b="1" dirty="0" smtClean="0"/>
                  <a:t> 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approaches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from either side, the limit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, as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approaches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/>
                  <a:t> </a:t>
                </a:r>
                <a:r>
                  <a:rPr lang="en-US" b="1" dirty="0" smtClean="0"/>
                  <a:t>,is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𝑳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.</a:t>
                </a:r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The existence or nonexistence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has </a:t>
                </a:r>
                <a:r>
                  <a:rPr lang="en-US" b="1" dirty="0"/>
                  <a:t>no bearing on the existence of the limit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approaches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/>
                  <a:t> 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467" t="-1366" r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39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4694174"/>
            <a:ext cx="7162800" cy="178282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10261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9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179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Introduction to Limits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The notation for a limit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𝑳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which is </a:t>
                </a:r>
                <a:endParaRPr lang="en-US" b="1" dirty="0" smtClean="0"/>
              </a:p>
              <a:p>
                <a:pPr algn="l" rtl="0" eaLnBrk="0"/>
                <a:r>
                  <a:rPr lang="en-US" b="1" dirty="0" smtClean="0"/>
                  <a:t>read </a:t>
                </a:r>
                <a:r>
                  <a:rPr lang="en-US" b="1" dirty="0"/>
                  <a:t>as the limit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approaches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en-US" b="1" dirty="0"/>
                  <a:t> .</a:t>
                </a:r>
              </a:p>
              <a:p>
                <a:pPr algn="l" rtl="0" eaLnBrk="0"/>
                <a:endParaRPr lang="en-US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Example: Guess the value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000" b="1" dirty="0"/>
                  <a:t> </a:t>
                </a:r>
                <a:r>
                  <a:rPr lang="en-US" b="1" dirty="0"/>
                  <a:t>.</a:t>
                </a:r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Solution: Notice that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000" b="1" dirty="0"/>
                  <a:t> </a:t>
                </a:r>
                <a:r>
                  <a:rPr lang="en-US" b="1" dirty="0" smtClean="0"/>
                  <a:t> </a:t>
                </a:r>
                <a:r>
                  <a:rPr lang="en-US" b="1" dirty="0"/>
                  <a:t>is </a:t>
                </a:r>
                <a:r>
                  <a:rPr lang="en-US" b="1" dirty="0" smtClean="0"/>
                  <a:t>not</a:t>
                </a:r>
              </a:p>
              <a:p>
                <a:pPr algn="l" rtl="0" eaLnBrk="0"/>
                <a:r>
                  <a:rPr lang="en-US" b="1" dirty="0" smtClean="0"/>
                  <a:t> </a:t>
                </a:r>
                <a:r>
                  <a:rPr lang="en-US" b="1" dirty="0"/>
                  <a:t>defined when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, </a:t>
                </a:r>
                <a:r>
                  <a:rPr lang="en-US" b="1" dirty="0"/>
                  <a:t>but that does not matter </a:t>
                </a:r>
                <a:endParaRPr lang="en-US" b="1" dirty="0" smtClean="0"/>
              </a:p>
              <a:p>
                <a:pPr algn="l" rtl="0" eaLnBrk="0"/>
                <a:r>
                  <a:rPr lang="en-US" b="1" dirty="0" smtClean="0"/>
                  <a:t>because </a:t>
                </a:r>
                <a:r>
                  <a:rPr lang="en-US" b="1" dirty="0"/>
                  <a:t>the definition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 smtClean="0"/>
                  <a:t> says </a:t>
                </a:r>
                <a:r>
                  <a:rPr lang="en-US" b="1" dirty="0"/>
                  <a:t>that we consider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algn="l" rtl="0" eaLnBrk="0"/>
                <a:r>
                  <a:rPr lang="en-US" b="1" dirty="0"/>
                  <a:t> </a:t>
                </a:r>
                <a:r>
                  <a:rPr lang="en-US" b="1" dirty="0" smtClean="0"/>
                  <a:t>   that </a:t>
                </a:r>
                <a:r>
                  <a:rPr lang="en-US" b="1" dirty="0"/>
                  <a:t>are close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but not equal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/>
                  <a:t> .</a:t>
                </a:r>
                <a:endParaRPr lang="ar-JO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667" t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19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Introduction to Limits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/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Continue: The table below gives values of       (correct to six decimal places) for values of    that approach    (but are not equal to   ).</a:t>
                </a:r>
              </a:p>
              <a:p>
                <a:pPr marL="457200" indent="-457200" algn="l" rtl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On the basis of the values in the table, we make the guess that</a:t>
                </a:r>
              </a:p>
              <a:p>
                <a:pPr algn="l" rtl="0" eaLnBrk="0"/>
                <a:r>
                  <a:rPr lang="en-US" sz="4000" b="1" dirty="0"/>
                  <a:t>                </a:t>
                </a:r>
                <a:r>
                  <a:rPr lang="en-US" sz="4000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func>
                    <m:r>
                      <a:rPr lang="en-US" sz="40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ar-JO" sz="4000" b="1" dirty="0"/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2333" t="-1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71800" y="4797152"/>
            <a:ext cx="4229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6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9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Introduction to Limits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/>
              <a:lstStyle/>
              <a:p>
                <a:pPr algn="l"/>
                <a:r>
                  <a:rPr lang="en-US" b="1" dirty="0" smtClean="0"/>
                  <a:t>Definition: We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b="1" dirty="0"/>
                  <a:t>and say the </a:t>
                </a:r>
                <a:r>
                  <a:rPr lang="en-US" b="1" dirty="0" smtClean="0"/>
                  <a:t>left-hand </a:t>
                </a:r>
                <a:r>
                  <a:rPr lang="en-US" b="1" dirty="0"/>
                  <a:t>limit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approaches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equal to  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en-US" b="1" dirty="0" smtClean="0"/>
                  <a:t>  </a:t>
                </a:r>
                <a:r>
                  <a:rPr lang="en-US" b="1" dirty="0"/>
                  <a:t>if we can make the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arbitrarily close </a:t>
                </a:r>
                <a:r>
                  <a:rPr lang="en-US" b="1" dirty="0" smtClean="0"/>
                  <a:t>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by taking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  </a:t>
                </a:r>
                <a:r>
                  <a:rPr lang="en-US" b="1" dirty="0" smtClean="0"/>
                  <a:t>to </a:t>
                </a:r>
                <a:r>
                  <a:rPr lang="en-US" b="1" dirty="0"/>
                  <a:t>be sufficiently close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 </a:t>
                </a:r>
                <a:r>
                  <a:rPr lang="en-US" b="1" dirty="0" smtClean="0"/>
                  <a:t>less </a:t>
                </a:r>
                <a:r>
                  <a:rPr lang="en-US" b="1" dirty="0"/>
                  <a:t>than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/>
                  <a:t> . Similarly, if we require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be greater than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/>
                  <a:t>  , we get the right-hand limit of  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approaches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equal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en-US" b="1" dirty="0"/>
                  <a:t> , and we write  </a:t>
                </a:r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</a:rPr>
                      <m:t>𝑳</m:t>
                    </m:r>
                  </m:oMath>
                </a14:m>
                <a:r>
                  <a:rPr lang="en-US" b="1" dirty="0">
                    <a:solidFill>
                      <a:srgbClr val="FFFF00"/>
                    </a:solidFill>
                  </a:rPr>
                  <a:t> </a:t>
                </a:r>
                <a:r>
                  <a:rPr lang="en-US" b="1" dirty="0" smtClean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600" t="-1245" r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Picture4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3728" y="5018057"/>
            <a:ext cx="5493544" cy="1839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2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Introduction to Limits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Thus the symbol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means that we consider only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&lt;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, and the symbol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means that we consider only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&gt;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/>
                  <a:t> .</a:t>
                </a:r>
              </a:p>
              <a:p>
                <a:pPr algn="l" rtl="0" eaLnBrk="0"/>
                <a:endParaRPr lang="en-US" sz="2400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The relationship between ordinary (two-sided) limits and one-sided limits can be stated as follows.</a:t>
                </a:r>
              </a:p>
              <a:p>
                <a:pPr algn="l" rtl="0" eaLnBrk="0"/>
                <a:endParaRPr lang="en-US" sz="2400" b="1" dirty="0"/>
              </a:p>
              <a:p>
                <a:pPr marL="457200" indent="-457200" algn="l" rtl="0" eaLnBrk="0">
                  <a:buFont typeface="Wingdings" panose="05000000000000000000" pitchFamily="2" charset="2"/>
                  <a:buChar char="q"/>
                </a:pPr>
                <a:r>
                  <a:rPr lang="en-US" b="1" dirty="0"/>
                  <a:t>Theorem: 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b="1" dirty="0"/>
                  <a:t> . We say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b="1" i="1" smtClean="0"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exists and equals </a:t>
                </a:r>
                <a:r>
                  <a:rPr lang="en-US" b="1" dirty="0" smtClean="0"/>
                  <a:t>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</m:oMath>
                </a14:m>
                <a:r>
                  <a:rPr lang="en-US" b="1" dirty="0" smtClean="0"/>
                  <a:t> if </a:t>
                </a:r>
                <a:r>
                  <a:rPr lang="en-US" b="1" dirty="0"/>
                  <a:t>and only </a:t>
                </a:r>
                <a:r>
                  <a:rPr lang="en-US" b="1" dirty="0" smtClean="0"/>
                  <a:t>if </a:t>
                </a:r>
                <a:endParaRPr lang="en-US" b="1" dirty="0"/>
              </a:p>
              <a:p>
                <a:pPr algn="l" rtl="0" eaLnBrk="0"/>
                <a:r>
                  <a:rPr lang="en-US" b="1" dirty="0"/>
                  <a:t>                       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/>
                      </a:rPr>
                      <m:t>𝑳</m:t>
                    </m:r>
                  </m:oMath>
                </a14:m>
                <a:endParaRPr lang="ar-JO" b="1" dirty="0">
                  <a:solidFill>
                    <a:srgbClr val="FFFF00"/>
                  </a:solidFill>
                </a:endParaRP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667" t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47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736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Introduction to Limits</a:t>
            </a:r>
            <a:r>
              <a:rPr lang="ar-JO" b="1" dirty="0">
                <a:solidFill>
                  <a:srgbClr val="FF0000"/>
                </a:solidFill>
              </a:rPr>
              <a:t/>
            </a:r>
            <a:br>
              <a:rPr lang="ar-JO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 algn="l" rtl="0">
                  <a:buFont typeface="Wingdings" panose="05000000000000000000" pitchFamily="2" charset="2"/>
                  <a:buChar char="q"/>
                </a:pPr>
                <a:r>
                  <a:rPr lang="en-US" b="1" dirty="0" smtClean="0"/>
                  <a:t>Limits That Fail to Exist:</a:t>
                </a:r>
              </a:p>
              <a:p>
                <a:pPr marL="891540" lvl="1" indent="-571500" algn="l" rtl="0" eaLnBrk="0">
                  <a:buFont typeface="Courier New" panose="02070309020205020404" pitchFamily="49" charset="0"/>
                  <a:buChar char="o"/>
                </a:pPr>
                <a:r>
                  <a:rPr lang="en-US" b="1" dirty="0"/>
                  <a:t>If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approaches a different number from the right side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than it approaches from the left side, then the limit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 approaches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does not exist. </a:t>
                </a:r>
                <a:endParaRPr lang="en-US" sz="2819" b="1" dirty="0"/>
              </a:p>
              <a:p>
                <a:pPr marL="320040" lvl="1" rtl="0" eaLnBrk="0"/>
                <a:r>
                  <a:rPr lang="en-US" sz="3000" b="1" dirty="0" smtClean="0"/>
                  <a:t>  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    </m:t>
                            </m:r>
                            <m:r>
                              <a:rPr lang="en-US" sz="3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000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3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≠</m:t>
                    </m:r>
                    <m:func>
                      <m:funcPr>
                        <m:ctrlPr>
                          <a:rPr lang="en-US" sz="3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000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3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3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3000" b="1" dirty="0"/>
              </a:p>
              <a:p>
                <a:pPr marL="834390" lvl="1" indent="-514350" algn="l" rtl="0" eaLnBrk="0">
                  <a:buFont typeface="Courier New" panose="02070309020205020404" pitchFamily="49" charset="0"/>
                  <a:buChar char="o"/>
                </a:pP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is not approaching a real number  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𝑳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b="1" dirty="0"/>
                  <a:t> that is, 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increases or decreases without bound 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b="1" dirty="0"/>
                  <a:t> 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  approaches  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/>
                  <a:t> , you can conclude that the limit does not exist.</a:t>
                </a:r>
              </a:p>
              <a:p>
                <a:pPr marL="320040" lvl="1" rtl="0" eaLnBrk="0"/>
                <a:r>
                  <a:rPr lang="en-US" sz="1600" b="1" dirty="0" smtClean="0"/>
                  <a:t>                        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3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3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lim>
                        </m:limLow>
                      </m:fName>
                      <m:e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en-US" sz="30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±∞</m:t>
                    </m:r>
                  </m:oMath>
                </a14:m>
                <a:r>
                  <a:rPr lang="en-US" sz="3000" b="1" dirty="0" smtClean="0">
                    <a:solidFill>
                      <a:srgbClr val="FFFF00"/>
                    </a:solidFill>
                  </a:rPr>
                  <a:t>       </a:t>
                </a:r>
                <a:endParaRPr lang="en-US" sz="3000" b="1" dirty="0"/>
              </a:p>
              <a:p>
                <a:pPr marL="834390" lvl="1" indent="-514350" algn="l" rtl="0" eaLnBrk="0">
                  <a:buFont typeface="Courier New" panose="02070309020205020404" pitchFamily="49" charset="0"/>
                  <a:buChar char="o"/>
                </a:pPr>
                <a:r>
                  <a:rPr lang="en-US" b="1" dirty="0"/>
                  <a:t>The limit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approaches  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marL="320040" lvl="1" algn="l" rtl="0" eaLnBrk="0"/>
                <a:r>
                  <a:rPr lang="en-US" b="1" dirty="0" smtClean="0"/>
                  <a:t>       does </a:t>
                </a:r>
                <a:r>
                  <a:rPr lang="en-US" b="1" dirty="0"/>
                  <a:t>not exist if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 </a:t>
                </a:r>
                <a:r>
                  <a:rPr lang="en-US" b="1" dirty="0"/>
                  <a:t>oscillates </a:t>
                </a:r>
                <a:endParaRPr lang="en-US" b="1" dirty="0" smtClean="0"/>
              </a:p>
              <a:p>
                <a:pPr marL="320040" lvl="1" algn="l" rtl="0" eaLnBrk="0"/>
                <a:r>
                  <a:rPr lang="en-US" b="1" dirty="0" smtClean="0"/>
                  <a:t>       between </a:t>
                </a:r>
                <a:r>
                  <a:rPr lang="en-US" b="1" dirty="0"/>
                  <a:t>two fixed values as  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b="1" dirty="0"/>
                  <a:t> approaches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b="1" dirty="0"/>
                  <a:t>  .</a:t>
                </a:r>
              </a:p>
              <a:p>
                <a:pPr algn="l"/>
                <a:endParaRPr lang="en-US" b="1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1052736"/>
                <a:ext cx="9144000" cy="5805264"/>
              </a:xfrm>
              <a:blipFill rotWithShape="1">
                <a:blip r:embed="rId2"/>
                <a:stretch>
                  <a:fillRect l="-1333" t="-2101" r="-1133" b="-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67399"/>
            <a:ext cx="1298222" cy="94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1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1063</Words>
  <Application>Microsoft Office PowerPoint</Application>
  <PresentationFormat>On-screen Show (4:3)</PresentationFormat>
  <Paragraphs>102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سمة Office</vt:lpstr>
      <vt:lpstr>Session Three Limits and Continuity</vt:lpstr>
      <vt:lpstr>  An Introduction to Limits  </vt:lpstr>
      <vt:lpstr>  An Introduction to Limits  </vt:lpstr>
      <vt:lpstr>  An Introduction to Limits  </vt:lpstr>
      <vt:lpstr>  An Introduction to Limits  </vt:lpstr>
      <vt:lpstr>  An Introduction to Limits  </vt:lpstr>
      <vt:lpstr>  An Introduction to Limits  </vt:lpstr>
      <vt:lpstr>  An Introduction to Limits  </vt:lpstr>
      <vt:lpstr>  An Introduction to Limits  </vt:lpstr>
      <vt:lpstr>  An Introduction to Limits  </vt:lpstr>
      <vt:lpstr>  Calculating Limits using the Limit Laws </vt:lpstr>
      <vt:lpstr>  Calculating Limits using the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Three Limits and Continuity</dc:title>
  <dc:creator>LAB-827</dc:creator>
  <cp:lastModifiedBy>WhiteBoard</cp:lastModifiedBy>
  <cp:revision>11</cp:revision>
  <dcterms:created xsi:type="dcterms:W3CDTF">2016-04-03T04:04:02Z</dcterms:created>
  <dcterms:modified xsi:type="dcterms:W3CDTF">2019-02-10T06:50:33Z</dcterms:modified>
</cp:coreProperties>
</file>