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4CE34-FF59-4AD8-A061-4E7D4EED04B4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5787-A7CF-4F32-B4FD-2D10214A1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5787-A7CF-4F32-B4FD-2D10214A1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990656" cy="305177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Limits </a:t>
            </a:r>
            <a:r>
              <a:rPr lang="en-US" sz="6600" b="1" dirty="0">
                <a:solidFill>
                  <a:srgbClr val="FF0000"/>
                </a:solidFill>
              </a:rPr>
              <a:t>and Continuity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872808" cy="2423120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Calculating </a:t>
            </a:r>
            <a:r>
              <a:rPr lang="en-US" b="1" dirty="0">
                <a:solidFill>
                  <a:srgbClr val="FFFF00"/>
                </a:solidFill>
              </a:rPr>
              <a:t>Limits using the Limit </a:t>
            </a:r>
            <a:r>
              <a:rPr lang="en-US" b="1" dirty="0" smtClean="0">
                <a:solidFill>
                  <a:srgbClr val="FFFF00"/>
                </a:solidFill>
              </a:rPr>
              <a:t>Laws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Limits at Infinity</a:t>
            </a:r>
            <a:r>
              <a:rPr lang="ar-JO" b="1" dirty="0">
                <a:solidFill>
                  <a:srgbClr val="FFFF00"/>
                </a:solidFill>
              </a:rPr>
              <a:t/>
            </a:r>
            <a:br>
              <a:rPr lang="ar-JO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200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marL="834390" lvl="1" indent="-514350" algn="l" rtl="0" eaLnBrk="0">
                  <a:buFont typeface="+mj-lt"/>
                  <a:buAutoNum type="arabicPeriod" startAt="2"/>
                </a:pPr>
                <a:r>
                  <a:rPr lang="en-US" b="1" dirty="0" smtClean="0"/>
                  <a:t>If the </a:t>
                </a:r>
                <a:r>
                  <a:rPr lang="en-US" b="1" dirty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defined on an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∞,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if we can ensure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is </a:t>
                </a:r>
                <a:r>
                  <a:rPr lang="en-US" b="1" dirty="0"/>
                  <a:t>as close as we want to the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by taking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negative and large enough, then we say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the limit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/>
                  <a:t>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negative infinity, and we write</a:t>
                </a:r>
              </a:p>
              <a:p>
                <a:pPr marL="834390" lvl="1" indent="-514350" algn="l" rtl="0" eaLnBrk="0"/>
                <a:r>
                  <a:rPr lang="en-US" sz="2664" b="1" dirty="0"/>
                  <a:t>                    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4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664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664" b="1" i="1" smtClean="0">
                        <a:solidFill>
                          <a:srgbClr val="FFFF00"/>
                        </a:solidFill>
                        <a:latin typeface="Cambria Math"/>
                      </a:rPr>
                      <m:t>𝑴</m:t>
                    </m:r>
                  </m:oMath>
                </a14:m>
                <a:endParaRPr lang="en-US" sz="2664" b="1" dirty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/>
                  <a:t>Example: Consider 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/>
                  <a:t>whose graph is shown below.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10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49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5013176"/>
            <a:ext cx="3886199" cy="1757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seem to approach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takes on larger and larger positive values,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 takes </a:t>
                </a:r>
                <a:r>
                  <a:rPr lang="en-US" b="1" dirty="0"/>
                  <a:t>on negative values that get smaller and smaller. We express this behavior by </a:t>
                </a:r>
                <a:r>
                  <a:rPr lang="en-US" b="1" dirty="0" smtClean="0"/>
                  <a:t>writing  </a:t>
                </a:r>
                <a:r>
                  <a:rPr lang="en-US" b="1" dirty="0"/>
                  <a:t>and </a:t>
                </a:r>
                <a:r>
                  <a:rPr lang="en-US" b="1" dirty="0" smtClean="0"/>
                  <a:t>  </a:t>
                </a:r>
                <a:r>
                  <a:rPr lang="en-US" b="1" dirty="0"/>
                  <a:t>          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𝒂𝒏𝒅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</a:t>
                </a:r>
                <a:r>
                  <a:rPr lang="en-US" b="1" dirty="0"/>
                  <a:t>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conveys this limiting behavior by approaching the horizontal lines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moves far to the right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moves far to the left. These lines are called horizontal asymptotes of the graph.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261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Definition: A 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horizontal asymptote of the graph of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either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/>
                <a:endParaRPr lang="en-US" sz="4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(Polynomial behavior at infinity) Find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The highest-degree term of a polynomial dominates the other terms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grows large, so the limits of this term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smtClean="0"/>
                  <a:t> determine </a:t>
                </a:r>
                <a:r>
                  <a:rPr lang="en-US" b="1" dirty="0"/>
                  <a:t>the limits of the whole polynomial. So,</a:t>
                </a:r>
                <a:endParaRPr lang="ar-JO" b="1" dirty="0"/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333" t="-2075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∞)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situation is more interesting for rational functions. The way to render such a function in a form where its limits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(if they exist) are apparent is: to divide the numerator and denominator by the highest power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appearing in the denominator, then use the following theorem.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840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Theorem: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rational number such that     is defined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 dirty="0"/>
                  <a:t> </a:t>
                </a:r>
                <a:r>
                  <a:rPr lang="en-US" b="1" dirty="0"/>
                  <a:t>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Remark: The limits of a rational function at infinity and negative infinity either both fail to exist or both exist and are equal.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</a:t>
                </a:r>
                <a:r>
                  <a:rPr lang="en-US" sz="2800" b="1" dirty="0"/>
                  <a:t>Divide the numerator and the denominator </a:t>
                </a:r>
                <a:r>
                  <a:rPr lang="en-US" sz="2800" b="1" dirty="0" smtClean="0"/>
                  <a:t>by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±∞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+(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+(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06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Note that, in the previous example,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horizontal asymptote </a:t>
                </a:r>
                <a:r>
                  <a:rPr lang="en-US" b="1" dirty="0" smtClean="0"/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/>
                  <a:t> </a:t>
                </a:r>
                <a:r>
                  <a:rPr lang="en-US" b="1" dirty="0"/>
                  <a:t>.</a:t>
                </a:r>
              </a:p>
              <a:p>
                <a:pPr algn="l" rtl="0" eaLnBrk="0"/>
                <a:endParaRPr lang="en-US" sz="8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Divide the numerator and the denominator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,</a:t>
                </a:r>
                <a:endParaRPr lang="en-US" b="1" dirty="0"/>
              </a:p>
              <a:p>
                <a:pPr algn="l" rtl="0" eaLnBrk="0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+(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+(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∞+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Also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ar-JO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667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73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algn="l" rtl="0" eaLnBrk="0"/>
                <a:r>
                  <a:rPr lang="en-US" b="1" dirty="0" smtClean="0"/>
                  <a:t>Therefore </a:t>
                </a:r>
                <a:r>
                  <a:rPr lang="en-US" b="1" dirty="0"/>
                  <a:t>the limits are not exist, and the function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has no horizontal asymptotes.</a:t>
                </a:r>
              </a:p>
              <a:p>
                <a:pPr algn="l" rtl="0" eaLnBrk="0"/>
                <a:endParaRPr lang="en-US" sz="400" b="1" dirty="0"/>
              </a:p>
              <a:p>
                <a:pPr algn="l" rtl="0" eaLnBrk="0"/>
                <a:r>
                  <a:rPr lang="en-US" b="1" dirty="0"/>
                  <a:t>Summary of limits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±∞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rational functions: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 polynomials of degree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:r>
                  <a:rPr lang="en-US" b="1" dirty="0" err="1" smtClean="0"/>
                  <a:t>rspectively</a:t>
                </a:r>
                <a:r>
                  <a:rPr lang="en-US" b="1" dirty="0"/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. </a:t>
                </a:r>
                <a:r>
                  <a:rPr lang="en-US" b="1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232" b="1" dirty="0"/>
                  <a:t>         </a:t>
                </a:r>
              </a:p>
              <a:p>
                <a:pPr marL="834390" lvl="1" indent="-514350" algn="l" rtl="0" eaLnBrk="0"/>
                <a:endParaRPr lang="en-US" sz="11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equals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/>
                  <a:t>,</a:t>
                </a:r>
                <a:endParaRPr lang="en-US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equals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/>
                  <a:t> ,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does not exist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/>
                  <a:t> 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2206" r="-1400" b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52251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 you for your Attention </a:t>
            </a:r>
            <a:r>
              <a:rPr lang="ar-JO" sz="5400" b="1" dirty="0">
                <a:solidFill>
                  <a:schemeClr val="bg1"/>
                </a:solidFill>
              </a:rPr>
              <a:t> </a:t>
            </a:r>
            <a:r>
              <a:rPr lang="ar-SA" sz="5400" b="1" dirty="0">
                <a:solidFill>
                  <a:schemeClr val="bg1"/>
                </a:solidFill>
              </a:rPr>
              <a:t/>
            </a:r>
            <a:br>
              <a:rPr lang="ar-SA" sz="5400" b="1" dirty="0">
                <a:solidFill>
                  <a:schemeClr val="bg1"/>
                </a:solidFill>
              </a:rPr>
            </a:b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 </a:t>
                </a:r>
                <a:r>
                  <a:rPr lang="en-US" sz="4400" b="1" dirty="0"/>
                  <a:t>          </a:t>
                </a:r>
              </a:p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Here the preliminary algebra consists of simplifying the numerator:</a:t>
                </a:r>
              </a:p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num>
                          <m:den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b="1" i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  <a:ea typeface="Cambria Math"/>
                  </a:rPr>
                  <a:t> </a:t>
                </a:r>
              </a:p>
              <a:p>
                <a:pPr algn="l"/>
                <a:endParaRPr lang="en-US" b="1" dirty="0" smtClean="0"/>
              </a:p>
              <a:p>
                <a:pPr algn="l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467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243408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A function    may be defined on both sides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but still not have a limit 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/>
                <a:endParaRPr lang="en-US" sz="11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</a:t>
                </a:r>
                <a:r>
                  <a:rPr lang="en-US" b="1" dirty="0" smtClean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where </a:t>
                </a:r>
                <a:endParaRPr lang="en-US" b="1" i="1" dirty="0" smtClean="0">
                  <a:latin typeface="Cambria Math"/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algn="l" rtl="0" eaLnBrk="0"/>
                <a:endParaRPr lang="en-US" sz="14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defined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/>
                  <a:t> , but the value of a limit as 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 does not depend on the value of the function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,</a:t>
                </a:r>
                <a:r>
                  <a:rPr lang="en-US" b="1" dirty="0"/>
                  <a:t> </a:t>
                </a:r>
                <a:r>
                  <a:rPr lang="en-US" b="1" dirty="0" smtClean="0"/>
                  <a:t>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, we have</a:t>
                </a:r>
              </a:p>
              <a:p>
                <a:pPr algn="l" rtl="0" eaLnBrk="0"/>
                <a:r>
                  <a:rPr lang="en-US" b="1" dirty="0"/>
                  <a:t>                    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t="-2290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032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Some limits are best calculated by first finding the left- and right-hand limits</a:t>
                </a:r>
              </a:p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ra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determine whether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exists.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/>
                  <a:t> , we have</a:t>
                </a:r>
              </a:p>
              <a:p>
                <a:pPr algn="l" rtl="0" eaLnBrk="0"/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rad>
                      </m:e>
                    </m:func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FFFF00"/>
                    </a:solidFill>
                  </a:rPr>
                  <a:t> </a:t>
                </a:r>
                <a:r>
                  <a:rPr lang="en-US" sz="3600" b="1" dirty="0"/>
                  <a:t> 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we have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right- and left-hand limits are equal.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Thus </a:t>
                </a:r>
                <a:r>
                  <a:rPr lang="en-US" b="1" dirty="0"/>
                  <a:t>the limit exists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and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1200" t="-2153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6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/>
                  <a:t> ,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 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Observe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/>
                  <a:t> </a:t>
                </a:r>
                <a:r>
                  <a:rPr lang="en-US" b="1" dirty="0"/>
                  <a:t>. Therefore</a:t>
                </a:r>
                <a:r>
                  <a:rPr lang="en-US" b="1" dirty="0" smtClean="0"/>
                  <a:t>,</a:t>
                </a:r>
              </a:p>
              <a:p>
                <a:pPr algn="l" rtl="0" eaLnBrk="0"/>
                <a:endParaRPr lang="en-US" b="1" dirty="0" smtClean="0"/>
              </a:p>
              <a:p>
                <a:pPr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 =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)(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</p:spPr>
            <p:txBody>
              <a:bodyPr>
                <a:normAutofit/>
              </a:bodyPr>
              <a:lstStyle/>
              <a:p>
                <a:pPr algn="just" rtl="0"/>
                <a:endParaRPr lang="en-US" dirty="0" smtClean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−(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 rtl="0" eaLnBrk="0"/>
                <a:endParaRPr lang="en-US" dirty="0" smtClean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4000" b="1" dirty="0" smtClean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000" b="1" i="1" smtClean="0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4000" b="1" i="1" smtClean="0">
                        <a:latin typeface="Cambria Math"/>
                        <a:ea typeface="Cambria Math"/>
                      </a:rPr>
                      <m:t>≠</m:t>
                    </m:r>
                    <m:func>
                      <m:funcPr>
                        <m:ctrlPr>
                          <a:rPr lang="en-US" sz="4000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latin typeface="Cambria Math"/>
                                <a:ea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000" b="1" dirty="0"/>
                  <a:t>, then the limit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4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lim>
                        </m:limLow>
                      </m:fName>
                      <m:e>
                        <m:r>
                          <a:rPr lang="en-US" sz="40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000" b="1" i="1" smtClean="0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/>
                  <a:t>does not exist.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The domain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/>
                  <a:t> , so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defined only to the right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to the left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. 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does not exist. Therefore</a:t>
                </a:r>
                <a:r>
                  <a:rPr lang="en-US" b="1" dirty="0" smtClean="0"/>
                  <a:t>,</a:t>
                </a:r>
                <a:r>
                  <a:rPr lang="en-US" b="1" dirty="0"/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 does not exist.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Squeeze Theorem: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</a:t>
                </a:r>
                <a:r>
                  <a:rPr lang="en-US" b="1" dirty="0" smtClean="0"/>
                  <a:t>near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(</a:t>
                </a:r>
                <a:r>
                  <a:rPr lang="en-US" b="1" dirty="0"/>
                  <a:t>except possibly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) </a:t>
                </a:r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endParaRPr lang="en-US" b="1" dirty="0"/>
              </a:p>
              <a:p>
                <a:pPr algn="l" rtl="0" eaLnBrk="0"/>
                <a:r>
                  <a:rPr lang="en-US" b="1" dirty="0"/>
                  <a:t>                 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t="-1091" r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2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func>
                          <m:func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 dirty="0"/>
                  <a:t>                 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Since</a:t>
                </a:r>
              </a:p>
              <a:p>
                <a:pPr algn="l" rtl="0" eaLnBrk="0"/>
                <a:r>
                  <a:rPr lang="en-US" sz="4000" b="1" dirty="0"/>
                  <a:t>              </a:t>
                </a:r>
                <a:r>
                  <a:rPr lang="en-US" sz="4000" b="1" dirty="0" smtClean="0">
                    <a:solidFill>
                      <a:srgbClr val="FFFF00"/>
                    </a:solidFill>
                  </a:rPr>
                  <a:t>  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 rtl="0" eaLnBrk="0"/>
                <a:r>
                  <a:rPr lang="en-US" b="1" dirty="0" smtClean="0"/>
                  <a:t>we </a:t>
                </a:r>
                <a:r>
                  <a:rPr lang="en-US" b="1" dirty="0"/>
                  <a:t>have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func>
                      <m:func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sz="40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 </a:t>
                </a:r>
                <a:r>
                  <a:rPr lang="en-US" b="1" dirty="0"/>
                  <a:t>. We know that</a:t>
                </a:r>
              </a:p>
              <a:p>
                <a:pPr algn="l" rtl="0" eaLnBrk="0"/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/>
                  <a:t>                  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Taking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 ,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in the Squeezing Theorem, we obtain</a:t>
                </a:r>
              </a:p>
              <a:p>
                <a:pPr algn="l" rtl="0" eaLnBrk="0"/>
                <a:r>
                  <a:rPr lang="en-US" sz="4000" b="1" dirty="0"/>
                  <a:t>                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5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func>
                          <m:funcPr>
                            <m:ctrlPr>
                              <a:rPr lang="en-US" sz="35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5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5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5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5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sz="35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500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3500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3"/>
                <a:stretch>
                  <a:fillRect l="-2067" t="-2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4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Limits </a:t>
            </a:r>
            <a:r>
              <a:rPr lang="en-US" b="1" dirty="0">
                <a:solidFill>
                  <a:srgbClr val="FF0000"/>
                </a:solidFill>
              </a:rPr>
              <a:t>at Infinity</a:t>
            </a:r>
            <a:r>
              <a:rPr lang="ar-JO" b="1" dirty="0">
                <a:solidFill>
                  <a:srgbClr val="FFFF00"/>
                </a:solidFill>
              </a:rPr>
              <a:t/>
            </a:r>
            <a:br>
              <a:rPr lang="ar-JO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36712"/>
                <a:ext cx="9144000" cy="6021288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In this section we will extend the concept of limit to allow for limits at infinity,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becomes arbitrarily large, positive or negative.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Definition: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b="1" dirty="0"/>
                  <a:t>If 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defined on an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,∞)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if we can ensure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as close as we want to the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by taking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large enough, then we say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  approaches the limit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infinity, and we write</a:t>
                </a:r>
              </a:p>
              <a:p>
                <a:pPr marL="834390" lvl="1" indent="-514350" algn="l" rtl="0" eaLnBrk="0"/>
                <a:r>
                  <a:rPr lang="en-US" sz="2664" b="1" dirty="0"/>
                  <a:t>                 </a:t>
                </a:r>
                <a:r>
                  <a:rPr lang="en-US" sz="2664" b="1" dirty="0" smtClean="0">
                    <a:solidFill>
                      <a:srgbClr val="FFFF00"/>
                    </a:solidFill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4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664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664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664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664" b="1" i="1" smtClean="0">
                        <a:solidFill>
                          <a:srgbClr val="FFFF0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ar-JO" sz="2664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36712"/>
                <a:ext cx="9144000" cy="6021288"/>
              </a:xfrm>
              <a:blipFill rotWithShape="1">
                <a:blip r:embed="rId2"/>
                <a:stretch>
                  <a:fillRect l="-1467" t="-131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899</Words>
  <Application>Microsoft Office PowerPoint</Application>
  <PresentationFormat>On-screen Show (4:3)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Limits and 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Limits at Infinity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Three Limits and Continuity</dc:title>
  <dc:creator>LAB-827</dc:creator>
  <cp:lastModifiedBy>WhiteBoard</cp:lastModifiedBy>
  <cp:revision>13</cp:revision>
  <dcterms:created xsi:type="dcterms:W3CDTF">2016-04-03T06:52:26Z</dcterms:created>
  <dcterms:modified xsi:type="dcterms:W3CDTF">2019-02-10T07:33:49Z</dcterms:modified>
</cp:coreProperties>
</file>