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05/06/1440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05/06/1440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05/06/1440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20.pn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1.png"/><Relationship Id="rId4" Type="http://schemas.microsoft.com/office/2007/relationships/hdphoto" Target="../media/hdphoto2.wdp"/></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59632" y="3356992"/>
            <a:ext cx="6400800" cy="1752600"/>
          </a:xfrm>
        </p:spPr>
        <p:txBody>
          <a:bodyPr>
            <a:noAutofit/>
          </a:bodyPr>
          <a:lstStyle/>
          <a:p>
            <a:pPr rtl="0"/>
            <a:r>
              <a:rPr lang="en-US" sz="4400" b="1" dirty="0" smtClean="0">
                <a:solidFill>
                  <a:srgbClr val="FFFF00"/>
                </a:solidFill>
              </a:rPr>
              <a:t>Infinite Limits</a:t>
            </a:r>
          </a:p>
          <a:p>
            <a:pPr rtl="0"/>
            <a:r>
              <a:rPr lang="en-US" sz="4400" b="1" dirty="0">
                <a:solidFill>
                  <a:srgbClr val="FF0000"/>
                </a:solidFill>
              </a:rPr>
              <a:t>Limits Involving</a:t>
            </a:r>
            <a:endParaRPr lang="en-US" sz="4400" b="1" dirty="0" smtClean="0">
              <a:solidFill>
                <a:srgbClr val="FFFF00"/>
              </a:solidFill>
            </a:endParaRPr>
          </a:p>
          <a:p>
            <a:pPr rtl="0"/>
            <a:r>
              <a:rPr lang="en-US" sz="4400" b="1" dirty="0">
                <a:solidFill>
                  <a:srgbClr val="FF0000"/>
                </a:solidFill>
              </a:rPr>
              <a:t>            </a:t>
            </a:r>
            <a:endParaRPr lang="ar-JO" sz="4400" b="1" dirty="0">
              <a:solidFill>
                <a:srgbClr val="FFFF00"/>
              </a:solidFill>
            </a:endParaRPr>
          </a:p>
          <a:p>
            <a:endParaRPr lang="en-US" sz="4400" b="1" dirty="0">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404664"/>
            <a:ext cx="3403601" cy="24384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451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0"/>
            <a:ext cx="77724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692696"/>
                <a:ext cx="9144000" cy="6165304"/>
              </a:xfrm>
            </p:spPr>
            <p:txBody>
              <a:bodyPr/>
              <a:lstStyle/>
              <a:p>
                <a:pPr marL="457200" indent="-457200" algn="l" rtl="0" eaLnBrk="0">
                  <a:buFont typeface="Wingdings" panose="05000000000000000000" pitchFamily="2" charset="2"/>
                  <a:buChar char="q"/>
                </a:pPr>
                <a:r>
                  <a:rPr lang="en-US" b="1" dirty="0" smtClean="0"/>
                  <a:t>Example: Show that </a:t>
                </a:r>
                <a14:m>
                  <m:oMath xmlns:m="http://schemas.openxmlformats.org/officeDocument/2006/math">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𝒙</m:t>
                            </m:r>
                            <m:r>
                              <a:rPr lang="en-US" b="1" i="1" smtClean="0">
                                <a:solidFill>
                                  <a:srgbClr val="FFFF00"/>
                                </a:solidFill>
                                <a:latin typeface="Cambria Math"/>
                                <a:ea typeface="Cambria Math"/>
                              </a:rPr>
                              <m:t>→</m:t>
                            </m:r>
                            <m:r>
                              <a:rPr lang="en-US" b="1" i="1" smtClean="0">
                                <a:solidFill>
                                  <a:srgbClr val="FFFF00"/>
                                </a:solidFill>
                                <a:latin typeface="Cambria Math"/>
                              </a:rPr>
                              <m:t>𝟎</m:t>
                            </m:r>
                          </m:lim>
                        </m:limLow>
                      </m:fName>
                      <m:e>
                        <m:f>
                          <m:fPr>
                            <m:ctrlPr>
                              <a:rPr lang="en-US" b="1" i="1" smtClean="0">
                                <a:solidFill>
                                  <a:srgbClr val="FFFF00"/>
                                </a:solidFill>
                                <a:latin typeface="Cambria Math"/>
                              </a:rPr>
                            </m:ctrlPr>
                          </m:fPr>
                          <m:num>
                            <m:r>
                              <a:rPr lang="en-US" b="1" i="1" smtClean="0">
                                <a:solidFill>
                                  <a:srgbClr val="FFFF00"/>
                                </a:solidFill>
                                <a:latin typeface="Cambria Math"/>
                              </a:rPr>
                              <m:t>𝟏</m:t>
                            </m:r>
                            <m:r>
                              <a:rPr lang="en-US" b="1" i="1" smtClean="0">
                                <a:solidFill>
                                  <a:srgbClr val="FFFF00"/>
                                </a:solidFill>
                                <a:latin typeface="Cambria Math"/>
                              </a:rPr>
                              <m:t>−</m:t>
                            </m:r>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cos</m:t>
                                </m:r>
                              </m:fName>
                              <m:e>
                                <m:r>
                                  <a:rPr lang="en-US" b="1" i="1" smtClean="0">
                                    <a:solidFill>
                                      <a:srgbClr val="FFFF00"/>
                                    </a:solidFill>
                                    <a:latin typeface="Cambria Math"/>
                                  </a:rPr>
                                  <m:t>𝒙</m:t>
                                </m:r>
                              </m:e>
                            </m:func>
                          </m:num>
                          <m:den>
                            <m:r>
                              <a:rPr lang="en-US" b="1" i="1" smtClean="0">
                                <a:solidFill>
                                  <a:srgbClr val="FFFF00"/>
                                </a:solidFill>
                                <a:latin typeface="Cambria Math"/>
                              </a:rPr>
                              <m:t>𝒙</m:t>
                            </m:r>
                          </m:den>
                        </m:f>
                      </m:e>
                    </m:func>
                    <m:r>
                      <a:rPr lang="en-US" b="1" i="1" smtClean="0">
                        <a:solidFill>
                          <a:srgbClr val="FFFF00"/>
                        </a:solidFill>
                        <a:latin typeface="Cambria Math"/>
                      </a:rPr>
                      <m:t>=</m:t>
                    </m:r>
                    <m:r>
                      <a:rPr lang="en-US" b="1" i="1" smtClean="0">
                        <a:solidFill>
                          <a:srgbClr val="FFFF00"/>
                        </a:solidFill>
                        <a:latin typeface="Cambria Math"/>
                      </a:rPr>
                      <m:t>𝟎</m:t>
                    </m:r>
                  </m:oMath>
                </a14:m>
                <a:r>
                  <a:rPr lang="en-US" b="1" dirty="0" smtClean="0"/>
                  <a:t>.</a:t>
                </a:r>
                <a:endParaRPr lang="en-US" b="1" dirty="0"/>
              </a:p>
              <a:p>
                <a:pPr marL="457200" indent="-457200" algn="l" rtl="0" eaLnBrk="0">
                  <a:buFont typeface="Wingdings" panose="05000000000000000000" pitchFamily="2" charset="2"/>
                  <a:buChar char="q"/>
                </a:pPr>
                <a:r>
                  <a:rPr lang="en-US" b="1" dirty="0"/>
                  <a:t>Solution: Using the half-angle formula</a:t>
                </a:r>
              </a:p>
              <a:p>
                <a:pPr algn="l" rtl="0" eaLnBrk="0"/>
                <a:r>
                  <a:rPr lang="en-US" b="1" dirty="0"/>
                  <a:t>                            </a:t>
                </a:r>
                <a14:m>
                  <m:oMath xmlns:m="http://schemas.openxmlformats.org/officeDocument/2006/math">
                    <m:r>
                      <a:rPr lang="en-US" b="1" i="1" smtClean="0">
                        <a:solidFill>
                          <a:srgbClr val="FFFF00"/>
                        </a:solidFill>
                        <a:latin typeface="Cambria Math"/>
                      </a:rPr>
                      <m:t>𝒄𝒐𝒔𝒙</m:t>
                    </m:r>
                    <m:r>
                      <a:rPr lang="en-US" b="1" i="1" smtClean="0">
                        <a:solidFill>
                          <a:srgbClr val="FFFF00"/>
                        </a:solidFill>
                        <a:latin typeface="Cambria Math"/>
                      </a:rPr>
                      <m:t>=</m:t>
                    </m:r>
                    <m:r>
                      <a:rPr lang="en-US" b="1" i="1" smtClean="0">
                        <a:solidFill>
                          <a:srgbClr val="FFFF00"/>
                        </a:solidFill>
                        <a:latin typeface="Cambria Math"/>
                      </a:rPr>
                      <m:t>𝟏</m:t>
                    </m:r>
                    <m:r>
                      <a:rPr lang="en-US" b="1" i="1" smtClean="0">
                        <a:solidFill>
                          <a:srgbClr val="FFFF00"/>
                        </a:solidFill>
                        <a:latin typeface="Cambria Math"/>
                      </a:rPr>
                      <m:t>−</m:t>
                    </m:r>
                    <m:r>
                      <a:rPr lang="en-US" b="1" i="1" smtClean="0">
                        <a:solidFill>
                          <a:srgbClr val="FFFF00"/>
                        </a:solidFill>
                        <a:latin typeface="Cambria Math"/>
                      </a:rPr>
                      <m:t>𝟐</m:t>
                    </m:r>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sin</m:t>
                        </m:r>
                      </m:fName>
                      <m:e>
                        <m:r>
                          <a:rPr lang="en-US" b="0" i="1" smtClean="0">
                            <a:solidFill>
                              <a:srgbClr val="FFFF00"/>
                            </a:solidFill>
                            <a:latin typeface="Cambria Math"/>
                          </a:rPr>
                          <m:t>²</m:t>
                        </m:r>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𝒙</m:t>
                            </m:r>
                          </m:num>
                          <m:den>
                            <m:r>
                              <a:rPr lang="en-US" b="1" i="1" smtClean="0">
                                <a:solidFill>
                                  <a:srgbClr val="FFFF00"/>
                                </a:solidFill>
                                <a:latin typeface="Cambria Math"/>
                              </a:rPr>
                              <m:t>𝟐</m:t>
                            </m:r>
                          </m:den>
                        </m:f>
                        <m:r>
                          <a:rPr lang="en-US" b="1" i="1" smtClean="0">
                            <a:solidFill>
                              <a:srgbClr val="FFFF00"/>
                            </a:solidFill>
                            <a:latin typeface="Cambria Math"/>
                          </a:rPr>
                          <m:t>)</m:t>
                        </m:r>
                      </m:e>
                    </m:func>
                  </m:oMath>
                </a14:m>
                <a:endParaRPr lang="en-US" b="1" dirty="0"/>
              </a:p>
              <a:p>
                <a:pPr algn="l" rtl="0" eaLnBrk="0"/>
                <a:r>
                  <a:rPr lang="en-US" b="1" dirty="0"/>
                  <a:t>	we calculate</a:t>
                </a:r>
              </a:p>
              <a:p>
                <a:pPr algn="l"/>
                <a14:m>
                  <m:oMathPara xmlns:m="http://schemas.openxmlformats.org/officeDocument/2006/math">
                    <m:oMathParaPr>
                      <m:jc m:val="centerGroup"/>
                    </m:oMathParaPr>
                    <m:oMath xmlns:m="http://schemas.openxmlformats.org/officeDocument/2006/math">
                      <m:func>
                        <m:funcPr>
                          <m:ctrlPr>
                            <a:rPr lang="en-US" b="1" i="1" smtClean="0">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𝒙</m:t>
                              </m:r>
                              <m:r>
                                <a:rPr lang="en-US" b="1" i="1">
                                  <a:solidFill>
                                    <a:srgbClr val="FFFF00"/>
                                  </a:solidFill>
                                  <a:latin typeface="Cambria Math"/>
                                  <a:ea typeface="Cambria Math"/>
                                </a:rPr>
                                <m:t>→</m:t>
                              </m:r>
                              <m:r>
                                <a:rPr lang="en-US" b="1" i="1">
                                  <a:solidFill>
                                    <a:srgbClr val="FFFF00"/>
                                  </a:solidFill>
                                  <a:latin typeface="Cambria Math"/>
                                </a:rPr>
                                <m:t>𝟎</m:t>
                              </m:r>
                            </m:lim>
                          </m:limLow>
                        </m:fName>
                        <m:e>
                          <m:f>
                            <m:fPr>
                              <m:ctrlPr>
                                <a:rPr lang="en-US" b="1" i="1">
                                  <a:solidFill>
                                    <a:srgbClr val="FFFF00"/>
                                  </a:solidFill>
                                  <a:latin typeface="Cambria Math"/>
                                </a:rPr>
                              </m:ctrlPr>
                            </m:fPr>
                            <m:num>
                              <m:r>
                                <a:rPr lang="en-US" b="1" i="1">
                                  <a:solidFill>
                                    <a:srgbClr val="FFFF00"/>
                                  </a:solidFill>
                                  <a:latin typeface="Cambria Math"/>
                                </a:rPr>
                                <m:t>𝟏</m:t>
                              </m:r>
                              <m:r>
                                <a:rPr lang="en-US" b="1" i="1">
                                  <a:solidFill>
                                    <a:srgbClr val="FFFF00"/>
                                  </a:solidFill>
                                  <a:latin typeface="Cambria Math"/>
                                </a:rPr>
                                <m:t>−</m:t>
                              </m:r>
                              <m:func>
                                <m:funcPr>
                                  <m:ctrlPr>
                                    <a:rPr lang="en-US" b="1" i="1">
                                      <a:solidFill>
                                        <a:srgbClr val="FFFF00"/>
                                      </a:solidFill>
                                      <a:latin typeface="Cambria Math"/>
                                    </a:rPr>
                                  </m:ctrlPr>
                                </m:funcPr>
                                <m:fName>
                                  <m:r>
                                    <m:rPr>
                                      <m:sty m:val="p"/>
                                    </m:rPr>
                                    <a:rPr lang="en-US">
                                      <a:solidFill>
                                        <a:srgbClr val="FFFF00"/>
                                      </a:solidFill>
                                      <a:latin typeface="Cambria Math"/>
                                    </a:rPr>
                                    <m:t>cos</m:t>
                                  </m:r>
                                </m:fName>
                                <m:e>
                                  <m:r>
                                    <a:rPr lang="en-US" b="1" i="1">
                                      <a:solidFill>
                                        <a:srgbClr val="FFFF00"/>
                                      </a:solidFill>
                                      <a:latin typeface="Cambria Math"/>
                                    </a:rPr>
                                    <m:t>𝒙</m:t>
                                  </m:r>
                                </m:e>
                              </m:func>
                            </m:num>
                            <m:den>
                              <m:r>
                                <a:rPr lang="en-US" b="1" i="1">
                                  <a:solidFill>
                                    <a:srgbClr val="FFFF00"/>
                                  </a:solidFill>
                                  <a:latin typeface="Cambria Math"/>
                                </a:rPr>
                                <m:t>𝒙</m:t>
                              </m:r>
                            </m:den>
                          </m:f>
                        </m:e>
                      </m:func>
                      <m:r>
                        <a:rPr lang="en-US" b="1" i="1">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𝒙</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lim>
                          </m:limLow>
                        </m:fName>
                        <m:e>
                          <m:f>
                            <m:fPr>
                              <m:ctrlPr>
                                <a:rPr lang="en-US" b="1" i="1" smtClean="0">
                                  <a:solidFill>
                                    <a:srgbClr val="FFFF00"/>
                                  </a:solidFill>
                                  <a:latin typeface="Cambria Math"/>
                                </a:rPr>
                              </m:ctrlPr>
                            </m:fPr>
                            <m:num>
                              <m:r>
                                <a:rPr lang="en-US" b="1" i="1" smtClean="0">
                                  <a:solidFill>
                                    <a:srgbClr val="FFFF00"/>
                                  </a:solidFill>
                                  <a:latin typeface="Cambria Math"/>
                                </a:rPr>
                                <m:t>𝟏</m:t>
                              </m:r>
                              <m:r>
                                <a:rPr lang="en-US" b="1" i="1" smtClean="0">
                                  <a:solidFill>
                                    <a:srgbClr val="FFFF00"/>
                                  </a:solidFill>
                                  <a:latin typeface="Cambria Math"/>
                                </a:rPr>
                                <m:t>−[</m:t>
                              </m:r>
                              <m:r>
                                <a:rPr lang="en-US" b="1" i="1">
                                  <a:solidFill>
                                    <a:srgbClr val="FFFF00"/>
                                  </a:solidFill>
                                  <a:latin typeface="Cambria Math"/>
                                </a:rPr>
                                <m:t>𝟏</m:t>
                              </m:r>
                              <m:r>
                                <a:rPr lang="en-US" b="1" i="1">
                                  <a:solidFill>
                                    <a:srgbClr val="FFFF00"/>
                                  </a:solidFill>
                                  <a:latin typeface="Cambria Math"/>
                                </a:rPr>
                                <m:t>−</m:t>
                              </m:r>
                              <m:r>
                                <a:rPr lang="en-US" b="1" i="1">
                                  <a:solidFill>
                                    <a:srgbClr val="FFFF00"/>
                                  </a:solidFill>
                                  <a:latin typeface="Cambria Math"/>
                                </a:rPr>
                                <m:t>𝟐</m:t>
                              </m:r>
                              <m:func>
                                <m:funcPr>
                                  <m:ctrlPr>
                                    <a:rPr lang="en-US" b="1" i="1">
                                      <a:solidFill>
                                        <a:srgbClr val="FFFF00"/>
                                      </a:solidFill>
                                      <a:latin typeface="Cambria Math"/>
                                    </a:rPr>
                                  </m:ctrlPr>
                                </m:funcPr>
                                <m:fName>
                                  <m:r>
                                    <m:rPr>
                                      <m:sty m:val="p"/>
                                    </m:rPr>
                                    <a:rPr lang="en-US">
                                      <a:solidFill>
                                        <a:srgbClr val="FFFF00"/>
                                      </a:solidFill>
                                      <a:latin typeface="Cambria Math"/>
                                    </a:rPr>
                                    <m:t>sin</m:t>
                                  </m:r>
                                </m:fName>
                                <m:e>
                                  <m:r>
                                    <a:rPr lang="en-US" b="1" i="1" smtClean="0">
                                      <a:solidFill>
                                        <a:srgbClr val="FFFF00"/>
                                      </a:solidFill>
                                      <a:latin typeface="Cambria Math"/>
                                    </a:rPr>
                                    <m:t>²</m:t>
                                  </m:r>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𝒙</m:t>
                                      </m:r>
                                    </m:num>
                                    <m:den>
                                      <m:r>
                                        <a:rPr lang="en-US" b="1" i="1" smtClean="0">
                                          <a:solidFill>
                                            <a:srgbClr val="FFFF00"/>
                                          </a:solidFill>
                                          <a:latin typeface="Cambria Math"/>
                                        </a:rPr>
                                        <m:t>𝟐</m:t>
                                      </m:r>
                                    </m:den>
                                  </m:f>
                                  <m:r>
                                    <a:rPr lang="en-US" b="1" i="1" smtClean="0">
                                      <a:solidFill>
                                        <a:srgbClr val="FFFF00"/>
                                      </a:solidFill>
                                      <a:latin typeface="Cambria Math"/>
                                    </a:rPr>
                                    <m:t>)</m:t>
                                  </m:r>
                                </m:e>
                              </m:func>
                              <m:r>
                                <a:rPr lang="en-US" b="1" i="1" smtClean="0">
                                  <a:solidFill>
                                    <a:srgbClr val="FFFF00"/>
                                  </a:solidFill>
                                  <a:latin typeface="Cambria Math"/>
                                </a:rPr>
                                <m:t>]</m:t>
                              </m:r>
                            </m:num>
                            <m:den>
                              <m:r>
                                <a:rPr lang="en-US" b="1" i="1" smtClean="0">
                                  <a:solidFill>
                                    <a:srgbClr val="FFFF00"/>
                                  </a:solidFill>
                                  <a:latin typeface="Cambria Math"/>
                                </a:rPr>
                                <m:t>𝒙</m:t>
                              </m:r>
                            </m:den>
                          </m:f>
                        </m:e>
                      </m:func>
                    </m:oMath>
                  </m:oMathPara>
                </a14:m>
                <a:endParaRPr lang="en-US" b="1" dirty="0" smtClean="0">
                  <a:solidFill>
                    <a:srgbClr val="FFFF00"/>
                  </a:solidFill>
                </a:endParaRPr>
              </a:p>
              <a:p>
                <a:pPr algn="l"/>
                <a:r>
                  <a:rPr lang="en-US" b="1" dirty="0" smtClean="0">
                    <a:solidFill>
                      <a:srgbClr val="FFFF00"/>
                    </a:solidFill>
                  </a:rPr>
                  <a:t> </a:t>
                </a:r>
                <a14:m>
                  <m:oMath xmlns:m="http://schemas.openxmlformats.org/officeDocument/2006/math">
                    <m:r>
                      <a:rPr lang="en-US" b="1" i="1"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𝒙</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lim>
                        </m:limLow>
                      </m:fName>
                      <m:e>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𝟐</m:t>
                            </m:r>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sin</m:t>
                                </m:r>
                              </m:fName>
                              <m:e>
                                <m:r>
                                  <a:rPr lang="en-US" b="0" i="1" smtClean="0">
                                    <a:solidFill>
                                      <a:srgbClr val="FFFF00"/>
                                    </a:solidFill>
                                    <a:latin typeface="Cambria Math"/>
                                  </a:rPr>
                                  <m:t>(</m:t>
                                </m:r>
                                <m:r>
                                  <a:rPr lang="en-US" b="1" i="1" smtClean="0">
                                    <a:solidFill>
                                      <a:srgbClr val="FFFF00"/>
                                    </a:solidFill>
                                    <a:latin typeface="Cambria Math"/>
                                  </a:rPr>
                                  <m:t>𝒙</m:t>
                                </m:r>
                                <m:r>
                                  <a:rPr lang="en-US" b="1" i="1" smtClean="0">
                                    <a:solidFill>
                                      <a:srgbClr val="FFFF00"/>
                                    </a:solidFill>
                                    <a:latin typeface="Cambria Math"/>
                                  </a:rPr>
                                  <m:t>/</m:t>
                                </m:r>
                                <m:r>
                                  <a:rPr lang="en-US" b="1" i="1" smtClean="0">
                                    <a:solidFill>
                                      <a:srgbClr val="FFFF00"/>
                                    </a:solidFill>
                                    <a:latin typeface="Cambria Math"/>
                                  </a:rPr>
                                  <m:t>𝟐</m:t>
                                </m:r>
                                <m:r>
                                  <a:rPr lang="en-US" b="1" i="1" smtClean="0">
                                    <a:solidFill>
                                      <a:srgbClr val="FFFF00"/>
                                    </a:solidFill>
                                    <a:latin typeface="Cambria Math"/>
                                  </a:rPr>
                                  <m:t>)</m:t>
                                </m:r>
                              </m:e>
                            </m:func>
                          </m:num>
                          <m:den>
                            <m:r>
                              <a:rPr lang="en-US" b="1" i="1" smtClean="0">
                                <a:solidFill>
                                  <a:srgbClr val="FFFF00"/>
                                </a:solidFill>
                                <a:latin typeface="Cambria Math"/>
                              </a:rPr>
                              <m:t>𝒙</m:t>
                            </m:r>
                          </m:den>
                        </m:f>
                      </m:e>
                    </m:func>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sin</m:t>
                        </m:r>
                      </m:fName>
                      <m:e>
                        <m:r>
                          <a:rPr lang="en-US" b="0" i="1" smtClean="0">
                            <a:solidFill>
                              <a:srgbClr val="FFFF00"/>
                            </a:solidFill>
                            <a:latin typeface="Cambria Math"/>
                          </a:rPr>
                          <m:t>(</m:t>
                        </m:r>
                        <m:r>
                          <a:rPr lang="en-US" b="1" i="1" smtClean="0">
                            <a:solidFill>
                              <a:srgbClr val="FFFF00"/>
                            </a:solidFill>
                            <a:latin typeface="Cambria Math"/>
                          </a:rPr>
                          <m:t>𝒙</m:t>
                        </m:r>
                        <m:r>
                          <a:rPr lang="en-US" b="1" i="1" smtClean="0">
                            <a:solidFill>
                              <a:srgbClr val="FFFF00"/>
                            </a:solidFill>
                            <a:latin typeface="Cambria Math"/>
                          </a:rPr>
                          <m:t>/</m:t>
                        </m:r>
                        <m:r>
                          <a:rPr lang="en-US" b="1" i="1" smtClean="0">
                            <a:solidFill>
                              <a:srgbClr val="FFFF00"/>
                            </a:solidFill>
                            <a:latin typeface="Cambria Math"/>
                          </a:rPr>
                          <m:t>𝟐</m:t>
                        </m:r>
                        <m:r>
                          <a:rPr lang="en-US" b="1" i="1" smtClean="0">
                            <a:solidFill>
                              <a:srgbClr val="FFFF00"/>
                            </a:solidFill>
                            <a:latin typeface="Cambria Math"/>
                          </a:rPr>
                          <m:t>)</m:t>
                        </m:r>
                      </m:e>
                    </m:func>
                    <m:r>
                      <a:rPr lang="en-US" b="1" i="1" smtClean="0">
                        <a:solidFill>
                          <a:srgbClr val="FFFF00"/>
                        </a:solidFill>
                        <a:latin typeface="Cambria Math"/>
                      </a:rPr>
                      <m:t>]</m:t>
                    </m:r>
                  </m:oMath>
                </a14:m>
                <a:endParaRPr lang="en-US" b="1" dirty="0" smtClean="0">
                  <a:solidFill>
                    <a:srgbClr val="FFFF00"/>
                  </a:solidFill>
                </a:endParaRPr>
              </a:p>
              <a:p>
                <a:pPr algn="l"/>
                <a:r>
                  <a:rPr lang="en-US" b="1" dirty="0" smtClean="0">
                    <a:solidFill>
                      <a:srgbClr val="FFFF00"/>
                    </a:solidFill>
                  </a:rPr>
                  <a:t> </a:t>
                </a:r>
                <a14:m>
                  <m:oMath xmlns:m="http://schemas.openxmlformats.org/officeDocument/2006/math">
                    <m:r>
                      <a:rPr lang="en-US" b="1" i="1" smtClean="0">
                        <a:solidFill>
                          <a:srgbClr val="FFFF00"/>
                        </a:solidFill>
                        <a:latin typeface="Cambria Math"/>
                      </a:rPr>
                      <m:t> =</m:t>
                    </m:r>
                    <m:r>
                      <a:rPr lang="en-US" b="1" i="1" smtClean="0">
                        <a:solidFill>
                          <a:srgbClr val="FFFF00"/>
                        </a:solidFill>
                        <a:latin typeface="Cambria Math"/>
                      </a:rPr>
                      <m:t>𝟐</m:t>
                    </m:r>
                    <m:r>
                      <a:rPr lang="en-US" b="1" i="1" smtClean="0">
                        <a:solidFill>
                          <a:srgbClr val="FFFF00"/>
                        </a:solidFill>
                        <a:latin typeface="Cambria Math"/>
                        <a:ea typeface="Cambria Math"/>
                      </a:rPr>
                      <m:t>×</m:t>
                    </m:r>
                    <m:func>
                      <m:funcPr>
                        <m:ctrlPr>
                          <a:rPr lang="en-US" b="1" i="1" smtClean="0">
                            <a:solidFill>
                              <a:srgbClr val="FFFF00"/>
                            </a:solidFill>
                            <a:latin typeface="Cambria Math"/>
                            <a:ea typeface="Cambria Math"/>
                          </a:rPr>
                        </m:ctrlPr>
                      </m:funcPr>
                      <m:fName>
                        <m:limLow>
                          <m:limLowPr>
                            <m:ctrlPr>
                              <a:rPr lang="en-US" b="1" i="1" smtClean="0">
                                <a:solidFill>
                                  <a:srgbClr val="FFFF00"/>
                                </a:solidFill>
                                <a:latin typeface="Cambria Math"/>
                                <a:ea typeface="Cambria Math"/>
                              </a:rPr>
                            </m:ctrlPr>
                          </m:limLowPr>
                          <m:e>
                            <m:r>
                              <m:rPr>
                                <m:sty m:val="p"/>
                              </m:rPr>
                              <a:rPr lang="en-US" b="0" i="0" smtClean="0">
                                <a:solidFill>
                                  <a:srgbClr val="FFFF00"/>
                                </a:solidFill>
                                <a:latin typeface="Cambria Math"/>
                                <a:ea typeface="Cambria Math"/>
                              </a:rPr>
                              <m:t>lim</m:t>
                            </m:r>
                          </m:e>
                          <m:lim>
                            <m:r>
                              <a:rPr lang="en-US" b="1" i="1" smtClean="0">
                                <a:solidFill>
                                  <a:srgbClr val="FFFF00"/>
                                </a:solidFill>
                                <a:latin typeface="Cambria Math"/>
                                <a:ea typeface="Cambria Math"/>
                              </a:rPr>
                              <m:t>𝒙</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lim>
                        </m:limLow>
                      </m:fName>
                      <m:e>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𝒙</m:t>
                                </m:r>
                              </m:num>
                              <m:den>
                                <m:r>
                                  <a:rPr lang="en-US" b="1" i="1" smtClean="0">
                                    <a:solidFill>
                                      <a:srgbClr val="FFFF00"/>
                                    </a:solidFill>
                                    <a:latin typeface="Cambria Math"/>
                                    <a:ea typeface="Cambria Math"/>
                                  </a:rPr>
                                  <m:t>𝟐</m:t>
                                </m:r>
                              </m:den>
                            </m:f>
                            <m:r>
                              <a:rPr lang="en-US" b="1" i="1" smtClean="0">
                                <a:solidFill>
                                  <a:srgbClr val="FFFF00"/>
                                </a:solidFill>
                                <a:latin typeface="Cambria Math"/>
                                <a:ea typeface="Cambria Math"/>
                              </a:rPr>
                              <m:t>)</m:t>
                            </m:r>
                          </m:num>
                          <m:den>
                            <m:r>
                              <a:rPr lang="en-US" b="1" i="1" smtClean="0">
                                <a:solidFill>
                                  <a:srgbClr val="FFFF00"/>
                                </a:solidFill>
                                <a:latin typeface="Cambria Math"/>
                                <a:ea typeface="Cambria Math"/>
                              </a:rPr>
                              <m:t>𝒙</m:t>
                            </m:r>
                          </m:den>
                        </m:f>
                      </m:e>
                    </m:func>
                    <m:r>
                      <a:rPr lang="en-US" b="1" i="1" smtClean="0">
                        <a:solidFill>
                          <a:srgbClr val="FFFF00"/>
                        </a:solidFill>
                        <a:latin typeface="Cambria Math"/>
                        <a:ea typeface="Cambria Math"/>
                      </a:rPr>
                      <m:t>×</m:t>
                    </m:r>
                    <m:func>
                      <m:funcPr>
                        <m:ctrlPr>
                          <a:rPr lang="en-US" b="1" i="1" smtClean="0">
                            <a:solidFill>
                              <a:srgbClr val="FFFF00"/>
                            </a:solidFill>
                            <a:latin typeface="Cambria Math"/>
                            <a:ea typeface="Cambria Math"/>
                          </a:rPr>
                        </m:ctrlPr>
                      </m:funcPr>
                      <m:fName>
                        <m:limLow>
                          <m:limLowPr>
                            <m:ctrlPr>
                              <a:rPr lang="en-US" b="1" i="1" smtClean="0">
                                <a:solidFill>
                                  <a:srgbClr val="FFFF00"/>
                                </a:solidFill>
                                <a:latin typeface="Cambria Math"/>
                                <a:ea typeface="Cambria Math"/>
                              </a:rPr>
                            </m:ctrlPr>
                          </m:limLowPr>
                          <m:e>
                            <m:r>
                              <m:rPr>
                                <m:sty m:val="p"/>
                              </m:rPr>
                              <a:rPr lang="en-US" b="0" i="0" smtClean="0">
                                <a:solidFill>
                                  <a:srgbClr val="FFFF00"/>
                                </a:solidFill>
                                <a:latin typeface="Cambria Math"/>
                                <a:ea typeface="Cambria Math"/>
                              </a:rPr>
                              <m:t>lim</m:t>
                            </m:r>
                          </m:e>
                          <m:lim>
                            <m:r>
                              <a:rPr lang="en-US" b="1" i="1" smtClean="0">
                                <a:solidFill>
                                  <a:srgbClr val="FFFF00"/>
                                </a:solidFill>
                                <a:latin typeface="Cambria Math"/>
                                <a:ea typeface="Cambria Math"/>
                              </a:rPr>
                              <m:t>𝒙</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lim>
                        </m:limLow>
                      </m:fName>
                      <m:e>
                        <m:func>
                          <m:funcPr>
                            <m:ctrlPr>
                              <a:rPr lang="en-US" b="1" i="1" smtClean="0">
                                <a:solidFill>
                                  <a:srgbClr val="FFFF00"/>
                                </a:solidFill>
                                <a:latin typeface="Cambria Math"/>
                                <a:ea typeface="Cambria Math"/>
                              </a:rPr>
                            </m:ctrlPr>
                          </m:funcPr>
                          <m:fName>
                            <m:r>
                              <m:rPr>
                                <m:sty m:val="p"/>
                              </m:rPr>
                              <a:rPr lang="en-US" b="0" i="0" smtClean="0">
                                <a:solidFill>
                                  <a:srgbClr val="FFFF00"/>
                                </a:solidFill>
                                <a:latin typeface="Cambria Math"/>
                                <a:ea typeface="Cambria Math"/>
                              </a:rPr>
                              <m:t>sin</m:t>
                            </m:r>
                          </m:fName>
                          <m:e>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𝒙</m:t>
                                </m:r>
                              </m:num>
                              <m:den>
                                <m:r>
                                  <a:rPr lang="en-US" b="1" i="1" smtClean="0">
                                    <a:solidFill>
                                      <a:srgbClr val="FFFF00"/>
                                    </a:solidFill>
                                    <a:latin typeface="Cambria Math"/>
                                    <a:ea typeface="Cambria Math"/>
                                  </a:rPr>
                                  <m:t>𝟐</m:t>
                                </m:r>
                              </m:den>
                            </m:f>
                            <m:r>
                              <a:rPr lang="en-US" b="1" i="1" smtClean="0">
                                <a:solidFill>
                                  <a:srgbClr val="FFFF00"/>
                                </a:solidFill>
                                <a:latin typeface="Cambria Math"/>
                                <a:ea typeface="Cambria Math"/>
                              </a:rPr>
                              <m:t>)</m:t>
                            </m:r>
                          </m:e>
                        </m:func>
                      </m:e>
                    </m:func>
                    <m:r>
                      <a:rPr lang="en-US" b="1" i="1" smtClean="0">
                        <a:solidFill>
                          <a:srgbClr val="FFFF00"/>
                        </a:solidFill>
                        <a:latin typeface="Cambria Math"/>
                        <a:ea typeface="Cambria Math"/>
                      </a:rPr>
                      <m:t>=</m:t>
                    </m:r>
                    <m:r>
                      <a:rPr lang="en-US" b="1" i="1" smtClean="0">
                        <a:solidFill>
                          <a:srgbClr val="FFFF00"/>
                        </a:solidFill>
                        <a:latin typeface="Cambria Math"/>
                        <a:ea typeface="Cambria Math"/>
                      </a:rPr>
                      <m:t>𝟐</m:t>
                    </m:r>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𝟏</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𝟐</m:t>
                        </m:r>
                      </m:num>
                      <m:den>
                        <m:r>
                          <a:rPr lang="en-US" b="1" i="1" smtClean="0">
                            <a:solidFill>
                              <a:srgbClr val="FFFF00"/>
                            </a:solidFill>
                            <a:latin typeface="Cambria Math"/>
                            <a:ea typeface="Cambria Math"/>
                          </a:rPr>
                          <m:t>𝟏</m:t>
                        </m:r>
                      </m:den>
                    </m:f>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oMath>
                </a14:m>
                <a:endParaRPr lang="en-US" b="1" dirty="0">
                  <a:solidFill>
                    <a:srgbClr val="FFFF00"/>
                  </a:solidFill>
                </a:endParaRP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692696"/>
                <a:ext cx="9144000" cy="6165304"/>
              </a:xfrm>
              <a:blipFill rotWithShape="1">
                <a:blip r:embed="rId2"/>
                <a:stretch>
                  <a:fillRect l="-16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38077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0"/>
            <a:ext cx="77724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764704"/>
                <a:ext cx="9144000" cy="6093296"/>
              </a:xfrm>
            </p:spPr>
            <p:txBody>
              <a:bodyPr/>
              <a:lstStyle/>
              <a:p>
                <a:pPr marL="514350" indent="-514350" algn="l" rtl="0" eaLnBrk="0">
                  <a:buFont typeface="Wingdings" panose="05000000000000000000" pitchFamily="2" charset="2"/>
                  <a:buChar char="q"/>
                </a:pPr>
                <a:r>
                  <a:rPr lang="en-US" b="1" dirty="0" smtClean="0"/>
                  <a:t>Example: Evaluate </a:t>
                </a:r>
                <a14:m>
                  <m:oMath xmlns:m="http://schemas.openxmlformats.org/officeDocument/2006/math">
                    <m:func>
                      <m:funcPr>
                        <m:ctrlPr>
                          <a:rPr lang="en-US" b="1" i="1" smtClean="0">
                            <a:latin typeface="Cambria Math"/>
                          </a:rPr>
                        </m:ctrlPr>
                      </m:funcPr>
                      <m:fName>
                        <m:limLow>
                          <m:limLowPr>
                            <m:ctrlPr>
                              <a:rPr lang="en-US" b="1" i="1" smtClean="0">
                                <a:latin typeface="Cambria Math"/>
                              </a:rPr>
                            </m:ctrlPr>
                          </m:limLowPr>
                          <m:e>
                            <m:r>
                              <m:rPr>
                                <m:sty m:val="p"/>
                              </m:rPr>
                              <a:rPr lang="en-US" b="0" i="0" smtClean="0">
                                <a:latin typeface="Cambria Math"/>
                              </a:rPr>
                              <m:t>lim</m:t>
                            </m:r>
                          </m:e>
                          <m:lim>
                            <m:r>
                              <a:rPr lang="en-US" b="1" i="1" smtClean="0">
                                <a:latin typeface="Cambria Math"/>
                              </a:rPr>
                              <m:t>𝒙</m:t>
                            </m:r>
                            <m:r>
                              <a:rPr lang="en-US" b="1" i="1" smtClean="0">
                                <a:latin typeface="Cambria Math"/>
                                <a:ea typeface="Cambria Math"/>
                              </a:rPr>
                              <m:t>→</m:t>
                            </m:r>
                            <m:r>
                              <a:rPr lang="en-US" b="1" i="1" smtClean="0">
                                <a:latin typeface="Cambria Math"/>
                                <a:ea typeface="Cambria Math"/>
                              </a:rPr>
                              <m:t>𝟎</m:t>
                            </m:r>
                          </m:lim>
                        </m:limLow>
                      </m:fName>
                      <m:e>
                        <m:f>
                          <m:fPr>
                            <m:ctrlPr>
                              <a:rPr lang="en-US" b="1" i="1" smtClean="0">
                                <a:latin typeface="Cambria Math"/>
                              </a:rPr>
                            </m:ctrlPr>
                          </m:fPr>
                          <m:num>
                            <m:r>
                              <a:rPr lang="en-US" b="1" i="1" smtClean="0">
                                <a:latin typeface="Cambria Math"/>
                              </a:rPr>
                              <m:t>𝟓</m:t>
                            </m:r>
                            <m:func>
                              <m:funcPr>
                                <m:ctrlPr>
                                  <a:rPr lang="en-US" b="1" i="1" smtClean="0">
                                    <a:latin typeface="Cambria Math"/>
                                  </a:rPr>
                                </m:ctrlPr>
                              </m:funcPr>
                              <m:fName>
                                <m:r>
                                  <m:rPr>
                                    <m:sty m:val="p"/>
                                  </m:rPr>
                                  <a:rPr lang="en-US" b="0" i="0" smtClean="0">
                                    <a:latin typeface="Cambria Math"/>
                                  </a:rPr>
                                  <m:t>sin</m:t>
                                </m:r>
                              </m:fName>
                              <m:e>
                                <m:r>
                                  <a:rPr lang="en-US" b="1" i="1" smtClean="0">
                                    <a:latin typeface="Cambria Math"/>
                                  </a:rPr>
                                  <m:t>𝟑</m:t>
                                </m:r>
                                <m:r>
                                  <a:rPr lang="en-US" b="1" i="1" smtClean="0">
                                    <a:latin typeface="Cambria Math"/>
                                  </a:rPr>
                                  <m:t>𝒙</m:t>
                                </m:r>
                              </m:e>
                            </m:func>
                            <m:r>
                              <a:rPr lang="en-US" b="1" i="1" smtClean="0">
                                <a:latin typeface="Cambria Math"/>
                              </a:rPr>
                              <m:t>+</m:t>
                            </m:r>
                            <m:func>
                              <m:funcPr>
                                <m:ctrlPr>
                                  <a:rPr lang="en-US" b="1" i="1" smtClean="0">
                                    <a:latin typeface="Cambria Math"/>
                                  </a:rPr>
                                </m:ctrlPr>
                              </m:funcPr>
                              <m:fName>
                                <m:r>
                                  <m:rPr>
                                    <m:sty m:val="p"/>
                                  </m:rPr>
                                  <a:rPr lang="en-US" b="0" i="0" smtClean="0">
                                    <a:latin typeface="Cambria Math"/>
                                  </a:rPr>
                                  <m:t>tan</m:t>
                                </m:r>
                              </m:fName>
                              <m:e>
                                <m:r>
                                  <a:rPr lang="en-US" b="1" i="1" smtClean="0">
                                    <a:latin typeface="Cambria Math"/>
                                  </a:rPr>
                                  <m:t>𝟕</m:t>
                                </m:r>
                                <m:r>
                                  <a:rPr lang="en-US" b="1" i="1" smtClean="0">
                                    <a:latin typeface="Cambria Math"/>
                                  </a:rPr>
                                  <m:t>𝒙</m:t>
                                </m:r>
                              </m:e>
                            </m:func>
                          </m:num>
                          <m:den>
                            <m:r>
                              <a:rPr lang="en-US" b="1" i="1" smtClean="0">
                                <a:latin typeface="Cambria Math"/>
                              </a:rPr>
                              <m:t>𝟑</m:t>
                            </m:r>
                            <m:r>
                              <a:rPr lang="en-US" b="1" i="1" smtClean="0">
                                <a:latin typeface="Cambria Math"/>
                              </a:rPr>
                              <m:t>𝒙</m:t>
                            </m:r>
                            <m:r>
                              <a:rPr lang="en-US" b="1" i="1" smtClean="0">
                                <a:latin typeface="Cambria Math"/>
                              </a:rPr>
                              <m:t>+</m:t>
                            </m:r>
                            <m:sSup>
                              <m:sSupPr>
                                <m:ctrlPr>
                                  <a:rPr lang="en-US" b="1" i="1" smtClean="0">
                                    <a:latin typeface="Cambria Math"/>
                                  </a:rPr>
                                </m:ctrlPr>
                              </m:sSupPr>
                              <m:e>
                                <m:r>
                                  <a:rPr lang="en-US" b="1" i="1" smtClean="0">
                                    <a:latin typeface="Cambria Math"/>
                                  </a:rPr>
                                  <m:t>𝒙</m:t>
                                </m:r>
                              </m:e>
                              <m:sup>
                                <m:r>
                                  <a:rPr lang="en-US" b="1" i="1" smtClean="0">
                                    <a:latin typeface="Cambria Math"/>
                                  </a:rPr>
                                  <m:t>𝟐</m:t>
                                </m:r>
                              </m:sup>
                            </m:sSup>
                          </m:den>
                        </m:f>
                      </m:e>
                    </m:func>
                  </m:oMath>
                </a14:m>
                <a:r>
                  <a:rPr lang="en-US" b="1" dirty="0" smtClean="0"/>
                  <a:t>.</a:t>
                </a:r>
                <a:endParaRPr lang="en-US" b="1" dirty="0"/>
              </a:p>
              <a:p>
                <a:pPr marL="457200" indent="-457200" algn="l" rtl="0">
                  <a:buFont typeface="Wingdings" panose="05000000000000000000" pitchFamily="2" charset="2"/>
                  <a:buChar char="q"/>
                </a:pPr>
                <a:r>
                  <a:rPr lang="en-US" b="1" dirty="0"/>
                  <a:t>Solution:</a:t>
                </a:r>
              </a:p>
              <a:p>
                <a:pPr algn="l"/>
                <a14:m>
                  <m:oMathPara xmlns:m="http://schemas.openxmlformats.org/officeDocument/2006/math">
                    <m:oMathParaPr>
                      <m:jc m:val="centerGroup"/>
                    </m:oMathParaPr>
                    <m:oMath xmlns:m="http://schemas.openxmlformats.org/officeDocument/2006/math">
                      <m:func>
                        <m:funcPr>
                          <m:ctrlPr>
                            <a:rPr lang="en-US" b="1" i="1" smtClean="0">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𝒙</m:t>
                              </m:r>
                              <m:r>
                                <a:rPr lang="en-US" b="1" i="1">
                                  <a:solidFill>
                                    <a:srgbClr val="FFFF00"/>
                                  </a:solidFill>
                                  <a:latin typeface="Cambria Math"/>
                                  <a:ea typeface="Cambria Math"/>
                                </a:rPr>
                                <m:t>→</m:t>
                              </m:r>
                              <m:r>
                                <a:rPr lang="en-US" b="1" i="1">
                                  <a:solidFill>
                                    <a:srgbClr val="FFFF00"/>
                                  </a:solidFill>
                                  <a:latin typeface="Cambria Math"/>
                                  <a:ea typeface="Cambria Math"/>
                                </a:rPr>
                                <m:t>𝟎</m:t>
                              </m:r>
                            </m:lim>
                          </m:limLow>
                        </m:fName>
                        <m:e>
                          <m:f>
                            <m:fPr>
                              <m:ctrlPr>
                                <a:rPr lang="en-US" b="1" i="1">
                                  <a:solidFill>
                                    <a:srgbClr val="FFFF00"/>
                                  </a:solidFill>
                                  <a:latin typeface="Cambria Math"/>
                                </a:rPr>
                              </m:ctrlPr>
                            </m:fPr>
                            <m:num>
                              <m:r>
                                <a:rPr lang="en-US" b="1" i="1">
                                  <a:solidFill>
                                    <a:srgbClr val="FFFF00"/>
                                  </a:solidFill>
                                  <a:latin typeface="Cambria Math"/>
                                </a:rPr>
                                <m:t>𝟓</m:t>
                              </m:r>
                              <m:func>
                                <m:funcPr>
                                  <m:ctrlPr>
                                    <a:rPr lang="en-US" b="1" i="1">
                                      <a:solidFill>
                                        <a:srgbClr val="FFFF00"/>
                                      </a:solidFill>
                                      <a:latin typeface="Cambria Math"/>
                                    </a:rPr>
                                  </m:ctrlPr>
                                </m:funcPr>
                                <m:fName>
                                  <m:r>
                                    <m:rPr>
                                      <m:sty m:val="p"/>
                                    </m:rPr>
                                    <a:rPr lang="en-US">
                                      <a:solidFill>
                                        <a:srgbClr val="FFFF00"/>
                                      </a:solidFill>
                                      <a:latin typeface="Cambria Math"/>
                                    </a:rPr>
                                    <m:t>sin</m:t>
                                  </m:r>
                                </m:fName>
                                <m:e>
                                  <m:r>
                                    <a:rPr lang="en-US" b="1" i="1">
                                      <a:solidFill>
                                        <a:srgbClr val="FFFF00"/>
                                      </a:solidFill>
                                      <a:latin typeface="Cambria Math"/>
                                    </a:rPr>
                                    <m:t>𝟑</m:t>
                                  </m:r>
                                  <m:r>
                                    <a:rPr lang="en-US" b="1" i="1">
                                      <a:solidFill>
                                        <a:srgbClr val="FFFF00"/>
                                      </a:solidFill>
                                      <a:latin typeface="Cambria Math"/>
                                    </a:rPr>
                                    <m:t>𝒙</m:t>
                                  </m:r>
                                </m:e>
                              </m:func>
                              <m:r>
                                <a:rPr lang="en-US" b="1" i="1">
                                  <a:solidFill>
                                    <a:srgbClr val="FFFF00"/>
                                  </a:solidFill>
                                  <a:latin typeface="Cambria Math"/>
                                </a:rPr>
                                <m:t>+</m:t>
                              </m:r>
                              <m:func>
                                <m:funcPr>
                                  <m:ctrlPr>
                                    <a:rPr lang="en-US" b="1" i="1">
                                      <a:solidFill>
                                        <a:srgbClr val="FFFF00"/>
                                      </a:solidFill>
                                      <a:latin typeface="Cambria Math"/>
                                    </a:rPr>
                                  </m:ctrlPr>
                                </m:funcPr>
                                <m:fName>
                                  <m:r>
                                    <m:rPr>
                                      <m:sty m:val="p"/>
                                    </m:rPr>
                                    <a:rPr lang="en-US">
                                      <a:solidFill>
                                        <a:srgbClr val="FFFF00"/>
                                      </a:solidFill>
                                      <a:latin typeface="Cambria Math"/>
                                    </a:rPr>
                                    <m:t>tan</m:t>
                                  </m:r>
                                </m:fName>
                                <m:e>
                                  <m:r>
                                    <a:rPr lang="en-US" b="1" i="1">
                                      <a:solidFill>
                                        <a:srgbClr val="FFFF00"/>
                                      </a:solidFill>
                                      <a:latin typeface="Cambria Math"/>
                                    </a:rPr>
                                    <m:t>𝟕</m:t>
                                  </m:r>
                                  <m:r>
                                    <a:rPr lang="en-US" b="1" i="1">
                                      <a:solidFill>
                                        <a:srgbClr val="FFFF00"/>
                                      </a:solidFill>
                                      <a:latin typeface="Cambria Math"/>
                                    </a:rPr>
                                    <m:t>𝒙</m:t>
                                  </m:r>
                                </m:e>
                              </m:func>
                            </m:num>
                            <m:den>
                              <m:r>
                                <a:rPr lang="en-US" b="1" i="1">
                                  <a:solidFill>
                                    <a:srgbClr val="FFFF00"/>
                                  </a:solidFill>
                                  <a:latin typeface="Cambria Math"/>
                                </a:rPr>
                                <m:t>𝟑</m:t>
                              </m:r>
                              <m:r>
                                <a:rPr lang="en-US" b="1" i="1">
                                  <a:solidFill>
                                    <a:srgbClr val="FFFF00"/>
                                  </a:solidFill>
                                  <a:latin typeface="Cambria Math"/>
                                </a:rPr>
                                <m:t>𝒙</m:t>
                              </m:r>
                              <m:r>
                                <a:rPr lang="en-US" b="1" i="1">
                                  <a:solidFill>
                                    <a:srgbClr val="FFFF00"/>
                                  </a:solidFill>
                                  <a:latin typeface="Cambria Math"/>
                                </a:rPr>
                                <m:t>+</m:t>
                              </m:r>
                              <m:sSup>
                                <m:sSupPr>
                                  <m:ctrlPr>
                                    <a:rPr lang="en-US" b="1" i="1">
                                      <a:solidFill>
                                        <a:srgbClr val="FFFF00"/>
                                      </a:solidFill>
                                      <a:latin typeface="Cambria Math"/>
                                    </a:rPr>
                                  </m:ctrlPr>
                                </m:sSupPr>
                                <m:e>
                                  <m:r>
                                    <a:rPr lang="en-US" b="1" i="1">
                                      <a:solidFill>
                                        <a:srgbClr val="FFFF00"/>
                                      </a:solidFill>
                                      <a:latin typeface="Cambria Math"/>
                                    </a:rPr>
                                    <m:t>𝒙</m:t>
                                  </m:r>
                                </m:e>
                                <m:sup>
                                  <m:r>
                                    <a:rPr lang="en-US" b="1" i="1">
                                      <a:solidFill>
                                        <a:srgbClr val="FFFF00"/>
                                      </a:solidFill>
                                      <a:latin typeface="Cambria Math"/>
                                    </a:rPr>
                                    <m:t>𝟐</m:t>
                                  </m:r>
                                </m:sup>
                              </m:sSup>
                            </m:den>
                          </m:f>
                        </m:e>
                      </m:func>
                      <m:r>
                        <m:rPr>
                          <m:nor/>
                        </m:rPr>
                        <a:rPr lang="en-US" b="1" i="0"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𝒙</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lim>
                          </m:limLow>
                        </m:fName>
                        <m:e>
                          <m:f>
                            <m:fPr>
                              <m:ctrlPr>
                                <a:rPr lang="en-US" b="1" i="1" smtClean="0">
                                  <a:solidFill>
                                    <a:srgbClr val="FFFF00"/>
                                  </a:solidFill>
                                  <a:latin typeface="Cambria Math"/>
                                </a:rPr>
                              </m:ctrlPr>
                            </m:fPr>
                            <m:num>
                              <m:r>
                                <a:rPr lang="en-US" b="1" i="1" smtClean="0">
                                  <a:solidFill>
                                    <a:srgbClr val="FFFF00"/>
                                  </a:solidFill>
                                  <a:latin typeface="Cambria Math"/>
                                </a:rPr>
                                <m:t>𝟓</m:t>
                              </m:r>
                              <m:d>
                                <m:dPr>
                                  <m:ctrlPr>
                                    <a:rPr lang="en-US" b="1" i="1" smtClean="0">
                                      <a:solidFill>
                                        <a:srgbClr val="FFFF00"/>
                                      </a:solidFill>
                                      <a:latin typeface="Cambria Math"/>
                                    </a:rPr>
                                  </m:ctrlPr>
                                </m:dPr>
                                <m:e>
                                  <m:f>
                                    <m:fPr>
                                      <m:ctrlPr>
                                        <a:rPr lang="en-US" b="1" i="1" smtClean="0">
                                          <a:solidFill>
                                            <a:srgbClr val="FFFF00"/>
                                          </a:solidFill>
                                          <a:latin typeface="Cambria Math"/>
                                        </a:rPr>
                                      </m:ctrlPr>
                                    </m:fPr>
                                    <m:num>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sin</m:t>
                                          </m:r>
                                        </m:fName>
                                        <m:e>
                                          <m:r>
                                            <a:rPr lang="en-US" b="1" i="1" smtClean="0">
                                              <a:solidFill>
                                                <a:srgbClr val="FFFF00"/>
                                              </a:solidFill>
                                              <a:latin typeface="Cambria Math"/>
                                            </a:rPr>
                                            <m:t>𝟑</m:t>
                                          </m:r>
                                          <m:r>
                                            <a:rPr lang="en-US" b="1" i="1" smtClean="0">
                                              <a:solidFill>
                                                <a:srgbClr val="FFFF00"/>
                                              </a:solidFill>
                                              <a:latin typeface="Cambria Math"/>
                                            </a:rPr>
                                            <m:t>𝒙</m:t>
                                          </m:r>
                                        </m:e>
                                      </m:func>
                                    </m:num>
                                    <m:den>
                                      <m:r>
                                        <a:rPr lang="en-US" b="1" i="1" smtClean="0">
                                          <a:solidFill>
                                            <a:srgbClr val="FFFF00"/>
                                          </a:solidFill>
                                          <a:latin typeface="Cambria Math"/>
                                        </a:rPr>
                                        <m:t>𝒙</m:t>
                                      </m:r>
                                    </m:den>
                                  </m:f>
                                </m:e>
                              </m:d>
                              <m:r>
                                <a:rPr lang="en-US" b="1" i="1" smtClean="0">
                                  <a:solidFill>
                                    <a:srgbClr val="FFFF00"/>
                                  </a:solidFill>
                                  <a:latin typeface="Cambria Math"/>
                                </a:rPr>
                                <m:t>+</m:t>
                              </m:r>
                              <m:f>
                                <m:fPr>
                                  <m:ctrlPr>
                                    <a:rPr lang="en-US" b="1" i="1" smtClean="0">
                                      <a:solidFill>
                                        <a:srgbClr val="FFFF00"/>
                                      </a:solidFill>
                                      <a:latin typeface="Cambria Math"/>
                                    </a:rPr>
                                  </m:ctrlPr>
                                </m:fPr>
                                <m:num>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tan</m:t>
                                      </m:r>
                                    </m:fName>
                                    <m:e>
                                      <m:r>
                                        <a:rPr lang="en-US" b="1" i="1" smtClean="0">
                                          <a:solidFill>
                                            <a:srgbClr val="FFFF00"/>
                                          </a:solidFill>
                                          <a:latin typeface="Cambria Math"/>
                                        </a:rPr>
                                        <m:t>𝟕</m:t>
                                      </m:r>
                                      <m:r>
                                        <a:rPr lang="en-US" b="1" i="1" smtClean="0">
                                          <a:solidFill>
                                            <a:srgbClr val="FFFF00"/>
                                          </a:solidFill>
                                          <a:latin typeface="Cambria Math"/>
                                        </a:rPr>
                                        <m:t>𝒙</m:t>
                                      </m:r>
                                    </m:e>
                                  </m:func>
                                </m:num>
                                <m:den>
                                  <m:r>
                                    <a:rPr lang="en-US" b="1" i="1" smtClean="0">
                                      <a:solidFill>
                                        <a:srgbClr val="FFFF00"/>
                                      </a:solidFill>
                                      <a:latin typeface="Cambria Math"/>
                                    </a:rPr>
                                    <m:t>𝒙</m:t>
                                  </m:r>
                                </m:den>
                              </m:f>
                            </m:num>
                            <m:den>
                              <m:f>
                                <m:fPr>
                                  <m:ctrlPr>
                                    <a:rPr lang="en-US" b="1" i="1" smtClean="0">
                                      <a:solidFill>
                                        <a:srgbClr val="FFFF00"/>
                                      </a:solidFill>
                                      <a:latin typeface="Cambria Math"/>
                                    </a:rPr>
                                  </m:ctrlPr>
                                </m:fPr>
                                <m:num>
                                  <m:r>
                                    <a:rPr lang="en-US" b="1" i="1" smtClean="0">
                                      <a:solidFill>
                                        <a:srgbClr val="FFFF00"/>
                                      </a:solidFill>
                                      <a:latin typeface="Cambria Math"/>
                                    </a:rPr>
                                    <m:t>𝟑</m:t>
                                  </m:r>
                                  <m:r>
                                    <a:rPr lang="en-US" b="1" i="1" smtClean="0">
                                      <a:solidFill>
                                        <a:srgbClr val="FFFF00"/>
                                      </a:solidFill>
                                      <a:latin typeface="Cambria Math"/>
                                    </a:rPr>
                                    <m:t>𝒙</m:t>
                                  </m:r>
                                </m:num>
                                <m:den>
                                  <m:r>
                                    <a:rPr lang="en-US" b="1" i="1" smtClean="0">
                                      <a:solidFill>
                                        <a:srgbClr val="FFFF00"/>
                                      </a:solidFill>
                                      <a:latin typeface="Cambria Math"/>
                                    </a:rPr>
                                    <m:t>𝒙</m:t>
                                  </m:r>
                                </m:den>
                              </m:f>
                              <m:r>
                                <a:rPr lang="en-US" b="1" i="1" smtClean="0">
                                  <a:solidFill>
                                    <a:srgbClr val="FFFF00"/>
                                  </a:solidFill>
                                  <a:latin typeface="Cambria Math"/>
                                </a:rPr>
                                <m:t>+</m:t>
                              </m:r>
                              <m:f>
                                <m:fPr>
                                  <m:ctrlPr>
                                    <a:rPr lang="en-US" b="1" i="1" smtClean="0">
                                      <a:solidFill>
                                        <a:srgbClr val="FFFF00"/>
                                      </a:solidFill>
                                      <a:latin typeface="Cambria Math"/>
                                    </a:rPr>
                                  </m:ctrlPr>
                                </m:fPr>
                                <m:num>
                                  <m:sSup>
                                    <m:sSupPr>
                                      <m:ctrlPr>
                                        <a:rPr lang="en-US" b="1" i="1" smtClean="0">
                                          <a:solidFill>
                                            <a:srgbClr val="FFFF00"/>
                                          </a:solidFill>
                                          <a:latin typeface="Cambria Math"/>
                                        </a:rPr>
                                      </m:ctrlPr>
                                    </m:sSupPr>
                                    <m:e>
                                      <m:r>
                                        <a:rPr lang="en-US" b="1" i="1" smtClean="0">
                                          <a:solidFill>
                                            <a:srgbClr val="FFFF00"/>
                                          </a:solidFill>
                                          <a:latin typeface="Cambria Math"/>
                                        </a:rPr>
                                        <m:t>𝒙</m:t>
                                      </m:r>
                                    </m:e>
                                    <m:sup>
                                      <m:r>
                                        <a:rPr lang="en-US" b="1" i="1" smtClean="0">
                                          <a:solidFill>
                                            <a:srgbClr val="FFFF00"/>
                                          </a:solidFill>
                                          <a:latin typeface="Cambria Math"/>
                                        </a:rPr>
                                        <m:t>𝟐</m:t>
                                      </m:r>
                                    </m:sup>
                                  </m:sSup>
                                </m:num>
                                <m:den>
                                  <m:r>
                                    <a:rPr lang="en-US" b="1" i="1" smtClean="0">
                                      <a:solidFill>
                                        <a:srgbClr val="FFFF00"/>
                                      </a:solidFill>
                                      <a:latin typeface="Cambria Math"/>
                                    </a:rPr>
                                    <m:t>𝒙</m:t>
                                  </m:r>
                                </m:den>
                              </m:f>
                            </m:den>
                          </m:f>
                        </m:e>
                      </m:func>
                    </m:oMath>
                  </m:oMathPara>
                </a14:m>
                <a:endParaRPr lang="en-US" b="1" dirty="0" smtClean="0">
                  <a:solidFill>
                    <a:srgbClr val="FFFF00"/>
                  </a:solidFill>
                </a:endParaRPr>
              </a:p>
              <a:p>
                <a:pPr algn="l"/>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m:t>
                      </m:r>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𝒙</m:t>
                              </m:r>
                              <m:r>
                                <a:rPr lang="en-US" b="1" i="1">
                                  <a:solidFill>
                                    <a:srgbClr val="FFFF00"/>
                                  </a:solidFill>
                                  <a:latin typeface="Cambria Math"/>
                                  <a:ea typeface="Cambria Math"/>
                                </a:rPr>
                                <m:t>→</m:t>
                              </m:r>
                              <m:r>
                                <a:rPr lang="en-US" b="1" i="1">
                                  <a:solidFill>
                                    <a:srgbClr val="FFFF00"/>
                                  </a:solidFill>
                                  <a:latin typeface="Cambria Math"/>
                                  <a:ea typeface="Cambria Math"/>
                                </a:rPr>
                                <m:t>𝟎</m:t>
                              </m:r>
                            </m:lim>
                          </m:limLow>
                        </m:fName>
                        <m:e>
                          <m:f>
                            <m:fPr>
                              <m:ctrlPr>
                                <a:rPr lang="en-US" b="1" i="1">
                                  <a:solidFill>
                                    <a:srgbClr val="FFFF00"/>
                                  </a:solidFill>
                                  <a:latin typeface="Cambria Math"/>
                                </a:rPr>
                              </m:ctrlPr>
                            </m:fPr>
                            <m:num>
                              <m:r>
                                <a:rPr lang="en-US" b="1" i="1">
                                  <a:solidFill>
                                    <a:srgbClr val="FFFF00"/>
                                  </a:solidFill>
                                  <a:latin typeface="Cambria Math"/>
                                </a:rPr>
                                <m:t>𝟓</m:t>
                              </m:r>
                              <m:d>
                                <m:dPr>
                                  <m:ctrlPr>
                                    <a:rPr lang="en-US" b="1" i="1">
                                      <a:solidFill>
                                        <a:srgbClr val="FFFF00"/>
                                      </a:solidFill>
                                      <a:latin typeface="Cambria Math"/>
                                    </a:rPr>
                                  </m:ctrlPr>
                                </m:dPr>
                                <m:e>
                                  <m:f>
                                    <m:fPr>
                                      <m:ctrlPr>
                                        <a:rPr lang="en-US" b="1" i="1">
                                          <a:solidFill>
                                            <a:srgbClr val="FFFF00"/>
                                          </a:solidFill>
                                          <a:latin typeface="Cambria Math"/>
                                        </a:rPr>
                                      </m:ctrlPr>
                                    </m:fPr>
                                    <m:num>
                                      <m:func>
                                        <m:funcPr>
                                          <m:ctrlPr>
                                            <a:rPr lang="en-US" b="1" i="1">
                                              <a:solidFill>
                                                <a:srgbClr val="FFFF00"/>
                                              </a:solidFill>
                                              <a:latin typeface="Cambria Math"/>
                                            </a:rPr>
                                          </m:ctrlPr>
                                        </m:funcPr>
                                        <m:fName>
                                          <m:r>
                                            <a:rPr lang="en-US" i="1">
                                              <a:solidFill>
                                                <a:srgbClr val="FFFF00"/>
                                              </a:solidFill>
                                              <a:latin typeface="Cambria Math"/>
                                            </a:rPr>
                                            <m:t>𝑠𝑖𝑛</m:t>
                                          </m:r>
                                        </m:fName>
                                        <m:e>
                                          <m:r>
                                            <a:rPr lang="en-US" b="1" i="1">
                                              <a:solidFill>
                                                <a:srgbClr val="FFFF00"/>
                                              </a:solidFill>
                                              <a:latin typeface="Cambria Math"/>
                                            </a:rPr>
                                            <m:t>𝟑</m:t>
                                          </m:r>
                                          <m:r>
                                            <a:rPr lang="en-US" b="1" i="1">
                                              <a:solidFill>
                                                <a:srgbClr val="FFFF00"/>
                                              </a:solidFill>
                                              <a:latin typeface="Cambria Math"/>
                                            </a:rPr>
                                            <m:t>𝒙</m:t>
                                          </m:r>
                                        </m:e>
                                      </m:func>
                                    </m:num>
                                    <m:den>
                                      <m:r>
                                        <a:rPr lang="en-US" b="1" i="1">
                                          <a:solidFill>
                                            <a:srgbClr val="FFFF00"/>
                                          </a:solidFill>
                                          <a:latin typeface="Cambria Math"/>
                                        </a:rPr>
                                        <m:t>𝒙</m:t>
                                      </m:r>
                                    </m:den>
                                  </m:f>
                                </m:e>
                              </m:d>
                              <m:r>
                                <a:rPr lang="en-US" b="1" i="1">
                                  <a:solidFill>
                                    <a:srgbClr val="FFFF00"/>
                                  </a:solidFill>
                                  <a:latin typeface="Cambria Math"/>
                                </a:rPr>
                                <m:t>+</m:t>
                              </m:r>
                              <m:f>
                                <m:fPr>
                                  <m:ctrlPr>
                                    <a:rPr lang="en-US" b="1" i="1">
                                      <a:solidFill>
                                        <a:srgbClr val="FFFF00"/>
                                      </a:solidFill>
                                      <a:latin typeface="Cambria Math"/>
                                    </a:rPr>
                                  </m:ctrlPr>
                                </m:fPr>
                                <m:num>
                                  <m:func>
                                    <m:funcPr>
                                      <m:ctrlPr>
                                        <a:rPr lang="en-US" b="1" i="1">
                                          <a:solidFill>
                                            <a:srgbClr val="FFFF00"/>
                                          </a:solidFill>
                                          <a:latin typeface="Cambria Math"/>
                                        </a:rPr>
                                      </m:ctrlPr>
                                    </m:funcPr>
                                    <m:fName>
                                      <m:r>
                                        <a:rPr lang="en-US" i="1">
                                          <a:solidFill>
                                            <a:srgbClr val="FFFF00"/>
                                          </a:solidFill>
                                          <a:latin typeface="Cambria Math"/>
                                        </a:rPr>
                                        <m:t>𝑡𝑎𝑛</m:t>
                                      </m:r>
                                    </m:fName>
                                    <m:e>
                                      <m:r>
                                        <a:rPr lang="en-US" b="1" i="1">
                                          <a:solidFill>
                                            <a:srgbClr val="FFFF00"/>
                                          </a:solidFill>
                                          <a:latin typeface="Cambria Math"/>
                                        </a:rPr>
                                        <m:t>𝟕</m:t>
                                      </m:r>
                                      <m:r>
                                        <a:rPr lang="en-US" b="1" i="1">
                                          <a:solidFill>
                                            <a:srgbClr val="FFFF00"/>
                                          </a:solidFill>
                                          <a:latin typeface="Cambria Math"/>
                                        </a:rPr>
                                        <m:t>𝒙</m:t>
                                      </m:r>
                                    </m:e>
                                  </m:func>
                                </m:num>
                                <m:den>
                                  <m:r>
                                    <a:rPr lang="en-US" b="1" i="1">
                                      <a:solidFill>
                                        <a:srgbClr val="FFFF00"/>
                                      </a:solidFill>
                                      <a:latin typeface="Cambria Math"/>
                                    </a:rPr>
                                    <m:t>𝒙</m:t>
                                  </m:r>
                                </m:den>
                              </m:f>
                            </m:num>
                            <m:den>
                              <m:r>
                                <a:rPr lang="en-US" b="1" i="1" smtClean="0">
                                  <a:solidFill>
                                    <a:srgbClr val="FFFF00"/>
                                  </a:solidFill>
                                  <a:latin typeface="Cambria Math"/>
                                </a:rPr>
                                <m:t>𝟑</m:t>
                              </m:r>
                              <m:r>
                                <a:rPr lang="en-US" b="1" i="1" smtClean="0">
                                  <a:solidFill>
                                    <a:srgbClr val="FFFF00"/>
                                  </a:solidFill>
                                  <a:latin typeface="Cambria Math"/>
                                </a:rPr>
                                <m:t>+</m:t>
                              </m:r>
                              <m:r>
                                <a:rPr lang="en-US" b="1" i="1" smtClean="0">
                                  <a:solidFill>
                                    <a:srgbClr val="FFFF00"/>
                                  </a:solidFill>
                                  <a:latin typeface="Cambria Math"/>
                                </a:rPr>
                                <m:t>𝒙</m:t>
                              </m:r>
                            </m:den>
                          </m:f>
                        </m:e>
                      </m:func>
                    </m:oMath>
                  </m:oMathPara>
                </a14:m>
                <a:endParaRPr lang="en-US" b="1" dirty="0" smtClean="0">
                  <a:solidFill>
                    <a:srgbClr val="FFFF00"/>
                  </a:solidFill>
                </a:endParaRPr>
              </a:p>
              <a:p>
                <a:pPr algn="l"/>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m:t>
                      </m:r>
                      <m:f>
                        <m:fPr>
                          <m:ctrlPr>
                            <a:rPr lang="en-US" b="1" i="1" smtClean="0">
                              <a:solidFill>
                                <a:srgbClr val="FFFF00"/>
                              </a:solidFill>
                              <a:latin typeface="Cambria Math"/>
                            </a:rPr>
                          </m:ctrlPr>
                        </m:fPr>
                        <m:num>
                          <m:r>
                            <a:rPr lang="en-US" b="1" i="1">
                              <a:solidFill>
                                <a:srgbClr val="FFFF00"/>
                              </a:solidFill>
                              <a:latin typeface="Cambria Math"/>
                            </a:rPr>
                            <m:t>𝟓</m:t>
                          </m:r>
                          <m:r>
                            <a:rPr lang="en-US" b="1" i="1">
                              <a:solidFill>
                                <a:srgbClr val="FFFF00"/>
                              </a:solidFill>
                              <a:latin typeface="Cambria Math"/>
                              <a:ea typeface="Cambria Math"/>
                            </a:rPr>
                            <m:t>×</m:t>
                          </m:r>
                          <m:f>
                            <m:fPr>
                              <m:ctrlPr>
                                <a:rPr lang="en-US" b="1" i="1">
                                  <a:solidFill>
                                    <a:srgbClr val="FFFF00"/>
                                  </a:solidFill>
                                  <a:latin typeface="Cambria Math"/>
                                  <a:ea typeface="Cambria Math"/>
                                </a:rPr>
                              </m:ctrlPr>
                            </m:fPr>
                            <m:num>
                              <m:r>
                                <a:rPr lang="en-US" b="1" i="1">
                                  <a:solidFill>
                                    <a:srgbClr val="FFFF00"/>
                                  </a:solidFill>
                                  <a:latin typeface="Cambria Math"/>
                                  <a:ea typeface="Cambria Math"/>
                                </a:rPr>
                                <m:t>𝟑</m:t>
                              </m:r>
                            </m:num>
                            <m:den>
                              <m:r>
                                <a:rPr lang="en-US" b="1" i="1">
                                  <a:solidFill>
                                    <a:srgbClr val="FFFF00"/>
                                  </a:solidFill>
                                  <a:latin typeface="Cambria Math"/>
                                  <a:ea typeface="Cambria Math"/>
                                </a:rPr>
                                <m:t>𝟏</m:t>
                              </m:r>
                            </m:den>
                          </m:f>
                          <m:r>
                            <a:rPr lang="en-US" b="1" i="1">
                              <a:solidFill>
                                <a:srgbClr val="FFFF00"/>
                              </a:solidFill>
                              <a:latin typeface="Cambria Math"/>
                              <a:ea typeface="Cambria Math"/>
                            </a:rPr>
                            <m:t>+</m:t>
                          </m:r>
                          <m:f>
                            <m:fPr>
                              <m:ctrlPr>
                                <a:rPr lang="en-US" b="1" i="1">
                                  <a:solidFill>
                                    <a:srgbClr val="FFFF00"/>
                                  </a:solidFill>
                                  <a:latin typeface="Cambria Math"/>
                                  <a:ea typeface="Cambria Math"/>
                                </a:rPr>
                              </m:ctrlPr>
                            </m:fPr>
                            <m:num>
                              <m:r>
                                <a:rPr lang="en-US" b="1" i="1">
                                  <a:solidFill>
                                    <a:srgbClr val="FFFF00"/>
                                  </a:solidFill>
                                  <a:latin typeface="Cambria Math"/>
                                  <a:ea typeface="Cambria Math"/>
                                </a:rPr>
                                <m:t>𝟕</m:t>
                              </m:r>
                            </m:num>
                            <m:den>
                              <m:r>
                                <a:rPr lang="en-US" b="1" i="1">
                                  <a:solidFill>
                                    <a:srgbClr val="FFFF00"/>
                                  </a:solidFill>
                                  <a:latin typeface="Cambria Math"/>
                                  <a:ea typeface="Cambria Math"/>
                                </a:rPr>
                                <m:t>𝟏</m:t>
                              </m:r>
                            </m:den>
                          </m:f>
                        </m:num>
                        <m:den>
                          <m:r>
                            <a:rPr lang="en-US" b="1" i="1" smtClean="0">
                              <a:solidFill>
                                <a:srgbClr val="FFFF00"/>
                              </a:solidFill>
                              <a:latin typeface="Cambria Math"/>
                            </a:rPr>
                            <m:t>𝟑</m:t>
                          </m:r>
                          <m:r>
                            <a:rPr lang="en-US" b="1" i="1" smtClean="0">
                              <a:solidFill>
                                <a:srgbClr val="FFFF00"/>
                              </a:solidFill>
                              <a:latin typeface="Cambria Math"/>
                            </a:rPr>
                            <m:t>+</m:t>
                          </m:r>
                          <m:r>
                            <a:rPr lang="en-US" b="1" i="1" smtClean="0">
                              <a:solidFill>
                                <a:srgbClr val="FFFF00"/>
                              </a:solidFill>
                              <a:latin typeface="Cambria Math"/>
                            </a:rPr>
                            <m:t>𝟎</m:t>
                          </m:r>
                        </m:den>
                      </m:f>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𝟐𝟐</m:t>
                          </m:r>
                        </m:num>
                        <m:den>
                          <m:r>
                            <a:rPr lang="en-US" b="1" i="1" smtClean="0">
                              <a:solidFill>
                                <a:srgbClr val="FFFF00"/>
                              </a:solidFill>
                              <a:latin typeface="Cambria Math"/>
                            </a:rPr>
                            <m:t>𝟑</m:t>
                          </m:r>
                        </m:den>
                      </m:f>
                    </m:oMath>
                  </m:oMathPara>
                </a14:m>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764704"/>
                <a:ext cx="9144000" cy="6093296"/>
              </a:xfrm>
              <a:blipFill rotWithShape="1">
                <a:blip r:embed="rId2"/>
                <a:stretch>
                  <a:fillRect l="-14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96349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9736"/>
            <a:ext cx="77724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836712"/>
                <a:ext cx="9144000" cy="6021288"/>
              </a:xfrm>
            </p:spPr>
            <p:txBody>
              <a:bodyPr>
                <a:normAutofit fontScale="92500" lnSpcReduction="10000"/>
              </a:bodyPr>
              <a:lstStyle/>
              <a:p>
                <a:pPr marL="457200" indent="-457200" algn="l" rtl="0" eaLnBrk="0">
                  <a:buFont typeface="Wingdings" panose="05000000000000000000" pitchFamily="2" charset="2"/>
                  <a:buChar char="q"/>
                </a:pPr>
                <a:r>
                  <a:rPr lang="en-US" b="1" dirty="0" smtClean="0"/>
                  <a:t>Example: Evaluate </a:t>
                </a:r>
                <a14:m>
                  <m:oMath xmlns:m="http://schemas.openxmlformats.org/officeDocument/2006/math">
                    <m:func>
                      <m:funcPr>
                        <m:ctrlPr>
                          <a:rPr lang="en-US" b="1" i="1" smtClean="0">
                            <a:latin typeface="Cambria Math"/>
                          </a:rPr>
                        </m:ctrlPr>
                      </m:funcPr>
                      <m:fName>
                        <m:limLow>
                          <m:limLowPr>
                            <m:ctrlPr>
                              <a:rPr lang="en-US" b="1" i="1" smtClean="0">
                                <a:latin typeface="Cambria Math"/>
                              </a:rPr>
                            </m:ctrlPr>
                          </m:limLowPr>
                          <m:e>
                            <m:r>
                              <m:rPr>
                                <m:sty m:val="p"/>
                              </m:rPr>
                              <a:rPr lang="en-US" b="0" i="0" smtClean="0">
                                <a:latin typeface="Cambria Math"/>
                              </a:rPr>
                              <m:t>lim</m:t>
                            </m:r>
                          </m:e>
                          <m:lim>
                            <m:r>
                              <a:rPr lang="en-US" b="1" i="1" smtClean="0">
                                <a:latin typeface="Cambria Math"/>
                              </a:rPr>
                              <m:t>𝒕</m:t>
                            </m:r>
                            <m:r>
                              <a:rPr lang="en-US" b="1" i="1" smtClean="0">
                                <a:latin typeface="Cambria Math"/>
                                <a:ea typeface="Cambria Math"/>
                              </a:rPr>
                              <m:t>→</m:t>
                            </m:r>
                            <m:r>
                              <a:rPr lang="en-US" b="1" i="1" smtClean="0">
                                <a:latin typeface="Cambria Math"/>
                                <a:ea typeface="Cambria Math"/>
                              </a:rPr>
                              <m:t>𝟎</m:t>
                            </m:r>
                          </m:lim>
                        </m:limLow>
                      </m:fName>
                      <m:e>
                        <m:f>
                          <m:fPr>
                            <m:ctrlPr>
                              <a:rPr lang="en-US" b="1" i="1" smtClean="0">
                                <a:latin typeface="Cambria Math"/>
                              </a:rPr>
                            </m:ctrlPr>
                          </m:fPr>
                          <m:num>
                            <m:func>
                              <m:funcPr>
                                <m:ctrlPr>
                                  <a:rPr lang="en-US" b="1" i="1" smtClean="0">
                                    <a:latin typeface="Cambria Math"/>
                                  </a:rPr>
                                </m:ctrlPr>
                              </m:funcPr>
                              <m:fName>
                                <m:r>
                                  <m:rPr>
                                    <m:sty m:val="p"/>
                                  </m:rPr>
                                  <a:rPr lang="en-US" b="0" i="0" smtClean="0">
                                    <a:latin typeface="Cambria Math"/>
                                  </a:rPr>
                                  <m:t>sin</m:t>
                                </m:r>
                              </m:fName>
                              <m:e>
                                <m:sSup>
                                  <m:sSupPr>
                                    <m:ctrlPr>
                                      <a:rPr lang="en-US" b="0" i="1" smtClean="0">
                                        <a:latin typeface="Cambria Math"/>
                                      </a:rPr>
                                    </m:ctrlPr>
                                  </m:sSupPr>
                                  <m:e>
                                    <m:r>
                                      <a:rPr lang="en-US" b="0" i="1" smtClean="0">
                                        <a:latin typeface="Cambria Math"/>
                                      </a:rPr>
                                      <m:t>𝑡</m:t>
                                    </m:r>
                                  </m:e>
                                  <m:sup>
                                    <m:r>
                                      <a:rPr lang="en-US" b="0" i="1" smtClean="0">
                                        <a:latin typeface="Cambria Math"/>
                                      </a:rPr>
                                      <m:t>2</m:t>
                                    </m:r>
                                  </m:sup>
                                </m:sSup>
                              </m:e>
                            </m:func>
                          </m:num>
                          <m:den>
                            <m:r>
                              <a:rPr lang="en-US" b="1" i="1" smtClean="0">
                                <a:latin typeface="Cambria Math"/>
                              </a:rPr>
                              <m:t>𝒕</m:t>
                            </m:r>
                          </m:den>
                        </m:f>
                      </m:e>
                    </m:func>
                  </m:oMath>
                </a14:m>
                <a:r>
                  <a:rPr lang="en-US" b="1" dirty="0" smtClean="0"/>
                  <a:t>.</a:t>
                </a:r>
                <a:endParaRPr lang="en-US" b="1" dirty="0"/>
              </a:p>
              <a:p>
                <a:pPr algn="l" rtl="0"/>
                <a:endParaRPr lang="en-US" sz="600" b="1" dirty="0"/>
              </a:p>
              <a:p>
                <a:pPr marL="457200" indent="-457200" algn="l" rtl="0">
                  <a:buFont typeface="Wingdings" panose="05000000000000000000" pitchFamily="2" charset="2"/>
                  <a:buChar char="q"/>
                </a:pPr>
                <a:r>
                  <a:rPr lang="en-US" b="1" dirty="0"/>
                  <a:t>Solution:</a:t>
                </a:r>
              </a:p>
              <a:p>
                <a:pPr algn="l" rtl="0"/>
                <a14:m>
                  <m:oMathPara xmlns:m="http://schemas.openxmlformats.org/officeDocument/2006/math">
                    <m:oMathParaPr>
                      <m:jc m:val="centerGroup"/>
                    </m:oMathParaPr>
                    <m:oMath xmlns:m="http://schemas.openxmlformats.org/officeDocument/2006/math">
                      <m:func>
                        <m:funcPr>
                          <m:ctrlPr>
                            <a:rPr lang="en-US" b="1" i="1">
                              <a:latin typeface="Cambria Math"/>
                            </a:rPr>
                          </m:ctrlPr>
                        </m:funcPr>
                        <m:fName>
                          <m:limLow>
                            <m:limLowPr>
                              <m:ctrlPr>
                                <a:rPr lang="en-US" b="1" i="1">
                                  <a:latin typeface="Cambria Math"/>
                                </a:rPr>
                              </m:ctrlPr>
                            </m:limLowPr>
                            <m:e>
                              <m:r>
                                <m:rPr>
                                  <m:sty m:val="p"/>
                                </m:rPr>
                                <a:rPr lang="en-US">
                                  <a:latin typeface="Cambria Math"/>
                                </a:rPr>
                                <m:t>lim</m:t>
                              </m:r>
                            </m:e>
                            <m:lim>
                              <m:r>
                                <a:rPr lang="en-US" b="1" i="1">
                                  <a:latin typeface="Cambria Math"/>
                                </a:rPr>
                                <m:t>𝒕</m:t>
                              </m:r>
                              <m:r>
                                <a:rPr lang="en-US" b="1" i="1">
                                  <a:latin typeface="Cambria Math"/>
                                  <a:ea typeface="Cambria Math"/>
                                </a:rPr>
                                <m:t>→</m:t>
                              </m:r>
                              <m:r>
                                <a:rPr lang="en-US" b="1" i="1">
                                  <a:latin typeface="Cambria Math"/>
                                  <a:ea typeface="Cambria Math"/>
                                </a:rPr>
                                <m:t>𝟎</m:t>
                              </m:r>
                            </m:lim>
                          </m:limLow>
                        </m:fName>
                        <m:e>
                          <m:f>
                            <m:fPr>
                              <m:ctrlPr>
                                <a:rPr lang="en-US" b="1" i="1">
                                  <a:latin typeface="Cambria Math"/>
                                </a:rPr>
                              </m:ctrlPr>
                            </m:fPr>
                            <m:num>
                              <m:func>
                                <m:funcPr>
                                  <m:ctrlPr>
                                    <a:rPr lang="en-US" b="1" i="1">
                                      <a:latin typeface="Cambria Math"/>
                                    </a:rPr>
                                  </m:ctrlPr>
                                </m:funcPr>
                                <m:fName>
                                  <m:r>
                                    <m:rPr>
                                      <m:sty m:val="p"/>
                                    </m:rPr>
                                    <a:rPr lang="en-US">
                                      <a:latin typeface="Cambria Math"/>
                                    </a:rPr>
                                    <m:t>sin</m:t>
                                  </m:r>
                                </m:fName>
                                <m:e>
                                  <m:sSup>
                                    <m:sSupPr>
                                      <m:ctrlPr>
                                        <a:rPr lang="en-US" i="1">
                                          <a:latin typeface="Cambria Math"/>
                                        </a:rPr>
                                      </m:ctrlPr>
                                    </m:sSupPr>
                                    <m:e>
                                      <m:r>
                                        <a:rPr lang="en-US" i="1">
                                          <a:latin typeface="Cambria Math"/>
                                        </a:rPr>
                                        <m:t>𝑡</m:t>
                                      </m:r>
                                    </m:e>
                                    <m:sup>
                                      <m:r>
                                        <a:rPr lang="en-US" i="1">
                                          <a:latin typeface="Cambria Math"/>
                                        </a:rPr>
                                        <m:t>2</m:t>
                                      </m:r>
                                    </m:sup>
                                  </m:sSup>
                                </m:e>
                              </m:func>
                            </m:num>
                            <m:den>
                              <m:r>
                                <a:rPr lang="en-US" b="1" i="1">
                                  <a:latin typeface="Cambria Math"/>
                                </a:rPr>
                                <m:t>𝒕</m:t>
                              </m:r>
                            </m:den>
                          </m:f>
                        </m:e>
                      </m:func>
                      <m:r>
                        <a:rPr lang="en-US" b="1" i="1" smtClean="0">
                          <a:latin typeface="Cambria Math"/>
                        </a:rPr>
                        <m:t>=</m:t>
                      </m:r>
                      <m:func>
                        <m:funcPr>
                          <m:ctrlPr>
                            <a:rPr lang="en-US" b="1" i="1" smtClean="0">
                              <a:latin typeface="Cambria Math"/>
                            </a:rPr>
                          </m:ctrlPr>
                        </m:funcPr>
                        <m:fName>
                          <m:limLow>
                            <m:limLowPr>
                              <m:ctrlPr>
                                <a:rPr lang="en-US" b="1" i="1" smtClean="0">
                                  <a:latin typeface="Cambria Math"/>
                                </a:rPr>
                              </m:ctrlPr>
                            </m:limLowPr>
                            <m:e>
                              <m:r>
                                <m:rPr>
                                  <m:sty m:val="p"/>
                                </m:rPr>
                                <a:rPr lang="en-US" b="0" i="0" smtClean="0">
                                  <a:latin typeface="Cambria Math"/>
                                </a:rPr>
                                <m:t>lim</m:t>
                              </m:r>
                              <m:r>
                                <a:rPr lang="en-US" b="0" i="0" smtClean="0">
                                  <a:latin typeface="Cambria Math"/>
                                </a:rPr>
                                <m:t>[</m:t>
                              </m:r>
                            </m:e>
                            <m:lim>
                              <m:r>
                                <a:rPr lang="en-US" b="1" i="1" smtClean="0">
                                  <a:latin typeface="Cambria Math"/>
                                </a:rPr>
                                <m:t>𝒕</m:t>
                              </m:r>
                              <m:r>
                                <a:rPr lang="en-US" b="1" i="1" smtClean="0">
                                  <a:latin typeface="Cambria Math"/>
                                  <a:ea typeface="Cambria Math"/>
                                </a:rPr>
                                <m:t>→</m:t>
                              </m:r>
                              <m:r>
                                <a:rPr lang="en-US" b="1" i="1" smtClean="0">
                                  <a:latin typeface="Cambria Math"/>
                                  <a:ea typeface="Cambria Math"/>
                                </a:rPr>
                                <m:t>𝟎</m:t>
                              </m:r>
                            </m:lim>
                          </m:limLow>
                        </m:fName>
                        <m:e>
                          <m:f>
                            <m:fPr>
                              <m:ctrlPr>
                                <a:rPr lang="en-US" b="1" i="1">
                                  <a:latin typeface="Cambria Math"/>
                                </a:rPr>
                              </m:ctrlPr>
                            </m:fPr>
                            <m:num>
                              <m:func>
                                <m:funcPr>
                                  <m:ctrlPr>
                                    <a:rPr lang="en-US" b="1" i="1">
                                      <a:latin typeface="Cambria Math"/>
                                    </a:rPr>
                                  </m:ctrlPr>
                                </m:funcPr>
                                <m:fName>
                                  <m:r>
                                    <m:rPr>
                                      <m:sty m:val="p"/>
                                    </m:rPr>
                                    <a:rPr lang="en-US">
                                      <a:latin typeface="Cambria Math"/>
                                    </a:rPr>
                                    <m:t>sin</m:t>
                                  </m:r>
                                </m:fName>
                                <m:e>
                                  <m:sSup>
                                    <m:sSupPr>
                                      <m:ctrlPr>
                                        <a:rPr lang="en-US" i="1">
                                          <a:latin typeface="Cambria Math"/>
                                        </a:rPr>
                                      </m:ctrlPr>
                                    </m:sSupPr>
                                    <m:e>
                                      <m:r>
                                        <a:rPr lang="en-US" i="1">
                                          <a:latin typeface="Cambria Math"/>
                                        </a:rPr>
                                        <m:t>𝑡</m:t>
                                      </m:r>
                                    </m:e>
                                    <m:sup>
                                      <m:r>
                                        <a:rPr lang="en-US" i="1">
                                          <a:latin typeface="Cambria Math"/>
                                        </a:rPr>
                                        <m:t>2</m:t>
                                      </m:r>
                                    </m:sup>
                                  </m:sSup>
                                </m:e>
                              </m:func>
                            </m:num>
                            <m:den>
                              <m:r>
                                <a:rPr lang="en-US" b="1" i="1">
                                  <a:latin typeface="Cambria Math"/>
                                </a:rPr>
                                <m:t>𝒕</m:t>
                              </m:r>
                              <m:r>
                                <a:rPr lang="en-US" b="1" i="1" smtClean="0">
                                  <a:latin typeface="Cambria Math"/>
                                </a:rPr>
                                <m:t>²</m:t>
                              </m:r>
                            </m:den>
                          </m:f>
                        </m:e>
                      </m:func>
                      <m:r>
                        <a:rPr lang="en-US" b="1" i="1" smtClean="0">
                          <a:latin typeface="Cambria Math"/>
                          <a:ea typeface="Cambria Math"/>
                        </a:rPr>
                        <m:t>×</m:t>
                      </m:r>
                      <m:r>
                        <a:rPr lang="en-US" b="1" i="1" smtClean="0">
                          <a:latin typeface="Cambria Math"/>
                          <a:ea typeface="Cambria Math"/>
                        </a:rPr>
                        <m:t>𝒕</m:t>
                      </m:r>
                      <m:r>
                        <a:rPr lang="en-US" b="1" i="0" smtClean="0">
                          <a:latin typeface="Cambria Math"/>
                          <a:ea typeface="Cambria Math"/>
                        </a:rPr>
                        <m:t>]=</m:t>
                      </m:r>
                      <m:func>
                        <m:funcPr>
                          <m:ctrlPr>
                            <a:rPr lang="en-US" b="1" i="1">
                              <a:latin typeface="Cambria Math"/>
                            </a:rPr>
                          </m:ctrlPr>
                        </m:funcPr>
                        <m:fName>
                          <m:limLow>
                            <m:limLowPr>
                              <m:ctrlPr>
                                <a:rPr lang="en-US" b="1" i="1">
                                  <a:latin typeface="Cambria Math"/>
                                </a:rPr>
                              </m:ctrlPr>
                            </m:limLowPr>
                            <m:e>
                              <m:r>
                                <m:rPr>
                                  <m:sty m:val="p"/>
                                </m:rPr>
                                <a:rPr lang="en-US">
                                  <a:latin typeface="Cambria Math"/>
                                </a:rPr>
                                <m:t>lim</m:t>
                              </m:r>
                            </m:e>
                            <m:lim>
                              <m:r>
                                <a:rPr lang="en-US" b="1" i="1">
                                  <a:latin typeface="Cambria Math"/>
                                </a:rPr>
                                <m:t>𝒕</m:t>
                              </m:r>
                              <m:r>
                                <a:rPr lang="en-US" b="1" i="1">
                                  <a:latin typeface="Cambria Math"/>
                                  <a:ea typeface="Cambria Math"/>
                                </a:rPr>
                                <m:t>→</m:t>
                              </m:r>
                              <m:r>
                                <a:rPr lang="en-US" b="1" i="1">
                                  <a:latin typeface="Cambria Math"/>
                                  <a:ea typeface="Cambria Math"/>
                                </a:rPr>
                                <m:t>𝟎</m:t>
                              </m:r>
                            </m:lim>
                          </m:limLow>
                        </m:fName>
                        <m:e>
                          <m:f>
                            <m:fPr>
                              <m:ctrlPr>
                                <a:rPr lang="en-US" b="1" i="1">
                                  <a:latin typeface="Cambria Math"/>
                                </a:rPr>
                              </m:ctrlPr>
                            </m:fPr>
                            <m:num>
                              <m:func>
                                <m:funcPr>
                                  <m:ctrlPr>
                                    <a:rPr lang="en-US" b="1" i="1">
                                      <a:latin typeface="Cambria Math"/>
                                    </a:rPr>
                                  </m:ctrlPr>
                                </m:funcPr>
                                <m:fName>
                                  <m:r>
                                    <m:rPr>
                                      <m:sty m:val="p"/>
                                    </m:rPr>
                                    <a:rPr lang="en-US">
                                      <a:latin typeface="Cambria Math"/>
                                    </a:rPr>
                                    <m:t>sin</m:t>
                                  </m:r>
                                </m:fName>
                                <m:e>
                                  <m:sSup>
                                    <m:sSupPr>
                                      <m:ctrlPr>
                                        <a:rPr lang="en-US" i="1">
                                          <a:latin typeface="Cambria Math"/>
                                        </a:rPr>
                                      </m:ctrlPr>
                                    </m:sSupPr>
                                    <m:e>
                                      <m:r>
                                        <a:rPr lang="en-US" i="1">
                                          <a:latin typeface="Cambria Math"/>
                                        </a:rPr>
                                        <m:t>𝑡</m:t>
                                      </m:r>
                                    </m:e>
                                    <m:sup>
                                      <m:r>
                                        <a:rPr lang="en-US" i="1">
                                          <a:latin typeface="Cambria Math"/>
                                        </a:rPr>
                                        <m:t>2</m:t>
                                      </m:r>
                                    </m:sup>
                                  </m:sSup>
                                </m:e>
                              </m:func>
                            </m:num>
                            <m:den>
                              <m:r>
                                <a:rPr lang="en-US" b="1" i="1">
                                  <a:latin typeface="Cambria Math"/>
                                </a:rPr>
                                <m:t>𝒕</m:t>
                              </m:r>
                              <m:r>
                                <a:rPr lang="en-US" b="1" i="1">
                                  <a:latin typeface="Cambria Math"/>
                                </a:rPr>
                                <m:t>²</m:t>
                              </m:r>
                            </m:den>
                          </m:f>
                        </m:e>
                      </m:func>
                      <m:r>
                        <a:rPr lang="en-US" b="1" i="1" smtClean="0">
                          <a:latin typeface="Cambria Math"/>
                          <a:ea typeface="Cambria Math"/>
                        </a:rPr>
                        <m:t>×</m:t>
                      </m:r>
                      <m:func>
                        <m:funcPr>
                          <m:ctrlPr>
                            <a:rPr lang="en-US" b="1" i="1" smtClean="0">
                              <a:latin typeface="Cambria Math"/>
                              <a:ea typeface="Cambria Math"/>
                            </a:rPr>
                          </m:ctrlPr>
                        </m:funcPr>
                        <m:fName>
                          <m:limLow>
                            <m:limLowPr>
                              <m:ctrlPr>
                                <a:rPr lang="en-US" b="1" i="1" smtClean="0">
                                  <a:latin typeface="Cambria Math"/>
                                  <a:ea typeface="Cambria Math"/>
                                </a:rPr>
                              </m:ctrlPr>
                            </m:limLowPr>
                            <m:e>
                              <m:r>
                                <m:rPr>
                                  <m:sty m:val="p"/>
                                </m:rPr>
                                <a:rPr lang="en-US" b="0" i="0" smtClean="0">
                                  <a:latin typeface="Cambria Math"/>
                                  <a:ea typeface="Cambria Math"/>
                                </a:rPr>
                                <m:t>lim</m:t>
                              </m:r>
                            </m:e>
                            <m:lim>
                              <m:r>
                                <a:rPr lang="en-US" b="1" i="1" smtClean="0">
                                  <a:latin typeface="Cambria Math"/>
                                  <a:ea typeface="Cambria Math"/>
                                </a:rPr>
                                <m:t>𝒕</m:t>
                              </m:r>
                              <m:r>
                                <a:rPr lang="en-US" b="1" i="1" smtClean="0">
                                  <a:latin typeface="Cambria Math"/>
                                  <a:ea typeface="Cambria Math"/>
                                </a:rPr>
                                <m:t>→</m:t>
                              </m:r>
                              <m:r>
                                <a:rPr lang="en-US" b="1" i="1" smtClean="0">
                                  <a:latin typeface="Cambria Math"/>
                                  <a:ea typeface="Cambria Math"/>
                                </a:rPr>
                                <m:t>𝟎</m:t>
                              </m:r>
                            </m:lim>
                          </m:limLow>
                        </m:fName>
                        <m:e>
                          <m:r>
                            <a:rPr lang="en-US" b="1" i="1" smtClean="0">
                              <a:latin typeface="Cambria Math"/>
                              <a:ea typeface="Cambria Math"/>
                            </a:rPr>
                            <m:t>𝒕</m:t>
                          </m:r>
                        </m:e>
                      </m:func>
                    </m:oMath>
                  </m:oMathPara>
                </a14:m>
                <a:endParaRPr lang="en-US" b="1" dirty="0"/>
              </a:p>
              <a:p>
                <a:pPr algn="l" rtl="0"/>
                <a14:m>
                  <m:oMathPara xmlns:m="http://schemas.openxmlformats.org/officeDocument/2006/math">
                    <m:oMathParaPr>
                      <m:jc m:val="centerGroup"/>
                    </m:oMathParaPr>
                    <m:oMath xmlns:m="http://schemas.openxmlformats.org/officeDocument/2006/math">
                      <m:r>
                        <a:rPr lang="en-US" b="1" i="1" smtClean="0">
                          <a:latin typeface="Cambria Math"/>
                        </a:rPr>
                        <m:t>𝟏</m:t>
                      </m:r>
                      <m:r>
                        <a:rPr lang="en-US" b="1" i="1" smtClean="0">
                          <a:latin typeface="Cambria Math"/>
                          <a:ea typeface="Cambria Math"/>
                        </a:rPr>
                        <m:t>×</m:t>
                      </m:r>
                      <m:r>
                        <a:rPr lang="en-US" b="1" i="1" smtClean="0">
                          <a:latin typeface="Cambria Math"/>
                          <a:ea typeface="Cambria Math"/>
                        </a:rPr>
                        <m:t>𝟎</m:t>
                      </m:r>
                      <m:r>
                        <a:rPr lang="en-US" b="1" i="1" smtClean="0">
                          <a:latin typeface="Cambria Math"/>
                          <a:ea typeface="Cambria Math"/>
                        </a:rPr>
                        <m:t>=</m:t>
                      </m:r>
                      <m:r>
                        <a:rPr lang="en-US" b="1" i="1" smtClean="0">
                          <a:latin typeface="Cambria Math"/>
                          <a:ea typeface="Cambria Math"/>
                        </a:rPr>
                        <m:t>𝟎</m:t>
                      </m:r>
                    </m:oMath>
                  </m:oMathPara>
                </a14:m>
                <a:endParaRPr lang="en-US" b="1" dirty="0"/>
              </a:p>
              <a:p>
                <a:pPr marL="457200" indent="-457200" algn="l" rtl="0" eaLnBrk="0">
                  <a:buFont typeface="Wingdings" panose="05000000000000000000" pitchFamily="2" charset="2"/>
                  <a:buChar char="q"/>
                </a:pPr>
                <a:r>
                  <a:rPr lang="en-US" b="1" dirty="0" smtClean="0"/>
                  <a:t>Example</a:t>
                </a:r>
                <a:r>
                  <a:rPr lang="en-US" b="1" dirty="0"/>
                  <a:t>: Evaluate </a:t>
                </a:r>
                <a14:m>
                  <m:oMath xmlns:m="http://schemas.openxmlformats.org/officeDocument/2006/math">
                    <m:func>
                      <m:funcPr>
                        <m:ctrlPr>
                          <a:rPr lang="en-US" b="1" i="1" smtClean="0">
                            <a:latin typeface="Cambria Math"/>
                          </a:rPr>
                        </m:ctrlPr>
                      </m:funcPr>
                      <m:fName>
                        <m:limLow>
                          <m:limLowPr>
                            <m:ctrlPr>
                              <a:rPr lang="en-US" b="1" i="1" smtClean="0">
                                <a:latin typeface="Cambria Math"/>
                              </a:rPr>
                            </m:ctrlPr>
                          </m:limLowPr>
                          <m:e>
                            <m:r>
                              <m:rPr>
                                <m:sty m:val="p"/>
                              </m:rPr>
                              <a:rPr lang="en-US" b="0" i="0" smtClean="0">
                                <a:latin typeface="Cambria Math"/>
                              </a:rPr>
                              <m:t>lim</m:t>
                            </m:r>
                          </m:e>
                          <m:lim>
                            <m:r>
                              <a:rPr lang="en-US" b="1" i="1" smtClean="0">
                                <a:latin typeface="Cambria Math"/>
                              </a:rPr>
                              <m:t>𝒕</m:t>
                            </m:r>
                            <m:r>
                              <a:rPr lang="en-US" b="1" i="1" smtClean="0">
                                <a:latin typeface="Cambria Math"/>
                                <a:ea typeface="Cambria Math"/>
                              </a:rPr>
                              <m:t>→</m:t>
                            </m:r>
                            <m:r>
                              <a:rPr lang="en-US" b="1" i="1" smtClean="0">
                                <a:latin typeface="Cambria Math"/>
                                <a:ea typeface="Cambria Math"/>
                              </a:rPr>
                              <m:t>𝟎</m:t>
                            </m:r>
                          </m:lim>
                        </m:limLow>
                      </m:fName>
                      <m:e>
                        <m:f>
                          <m:fPr>
                            <m:ctrlPr>
                              <a:rPr lang="en-US" b="1" i="1" smtClean="0">
                                <a:latin typeface="Cambria Math"/>
                              </a:rPr>
                            </m:ctrlPr>
                          </m:fPr>
                          <m:num>
                            <m:func>
                              <m:funcPr>
                                <m:ctrlPr>
                                  <a:rPr lang="en-US" b="1" i="1" smtClean="0">
                                    <a:latin typeface="Cambria Math"/>
                                  </a:rPr>
                                </m:ctrlPr>
                              </m:funcPr>
                              <m:fName>
                                <m:r>
                                  <m:rPr>
                                    <m:sty m:val="p"/>
                                  </m:rPr>
                                  <a:rPr lang="en-US" b="0" i="0" smtClean="0">
                                    <a:latin typeface="Cambria Math"/>
                                  </a:rPr>
                                  <m:t>sin</m:t>
                                </m:r>
                              </m:fName>
                              <m:e>
                                <m:r>
                                  <a:rPr lang="en-US" b="0" i="1" smtClean="0">
                                    <a:latin typeface="Cambria Math"/>
                                  </a:rPr>
                                  <m:t>²</m:t>
                                </m:r>
                                <m:r>
                                  <a:rPr lang="en-US" b="1" i="1" smtClean="0">
                                    <a:latin typeface="Cambria Math"/>
                                  </a:rPr>
                                  <m:t>𝒕</m:t>
                                </m:r>
                              </m:e>
                            </m:func>
                          </m:num>
                          <m:den>
                            <m:r>
                              <a:rPr lang="en-US" b="1" i="1" smtClean="0">
                                <a:latin typeface="Cambria Math"/>
                              </a:rPr>
                              <m:t>𝟑</m:t>
                            </m:r>
                            <m:r>
                              <a:rPr lang="en-US" b="1" i="1" smtClean="0">
                                <a:latin typeface="Cambria Math"/>
                              </a:rPr>
                              <m:t>𝒕</m:t>
                            </m:r>
                            <m:r>
                              <a:rPr lang="en-US" b="1" i="1" smtClean="0">
                                <a:latin typeface="Cambria Math"/>
                              </a:rPr>
                              <m:t>²</m:t>
                            </m:r>
                          </m:den>
                        </m:f>
                      </m:e>
                    </m:func>
                  </m:oMath>
                </a14:m>
                <a:r>
                  <a:rPr lang="en-US" b="1" dirty="0" smtClean="0"/>
                  <a:t>.</a:t>
                </a:r>
                <a:endParaRPr lang="en-US" b="1" dirty="0"/>
              </a:p>
              <a:p>
                <a:pPr algn="l" rtl="0" eaLnBrk="0"/>
                <a:endParaRPr lang="en-US" sz="600" b="1" dirty="0"/>
              </a:p>
              <a:p>
                <a:pPr marL="457200" indent="-457200" algn="l" rtl="0">
                  <a:buFont typeface="Wingdings" panose="05000000000000000000" pitchFamily="2" charset="2"/>
                  <a:buChar char="q"/>
                </a:pPr>
                <a:r>
                  <a:rPr lang="en-US" b="1" dirty="0"/>
                  <a:t>Solution</a:t>
                </a:r>
                <a:r>
                  <a:rPr lang="en-US" b="1" dirty="0" smtClean="0"/>
                  <a:t>:</a:t>
                </a:r>
              </a:p>
              <a:p>
                <a:pPr algn="l" rtl="0"/>
                <a:r>
                  <a:rPr lang="en-US" b="1" dirty="0" smtClean="0"/>
                  <a:t> </a:t>
                </a:r>
                <a14:m>
                  <m:oMath xmlns:m="http://schemas.openxmlformats.org/officeDocument/2006/math">
                    <m:func>
                      <m:funcPr>
                        <m:ctrlPr>
                          <a:rPr lang="en-US" b="1" i="1" smtClean="0">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𝒕</m:t>
                            </m:r>
                            <m:r>
                              <a:rPr lang="en-US" b="1" i="1">
                                <a:solidFill>
                                  <a:srgbClr val="FFFF00"/>
                                </a:solidFill>
                                <a:latin typeface="Cambria Math"/>
                                <a:ea typeface="Cambria Math"/>
                              </a:rPr>
                              <m:t>→</m:t>
                            </m:r>
                            <m:r>
                              <a:rPr lang="en-US" b="1" i="1">
                                <a:solidFill>
                                  <a:srgbClr val="FFFF00"/>
                                </a:solidFill>
                                <a:latin typeface="Cambria Math"/>
                                <a:ea typeface="Cambria Math"/>
                              </a:rPr>
                              <m:t>𝟎</m:t>
                            </m:r>
                          </m:lim>
                        </m:limLow>
                      </m:fName>
                      <m:e>
                        <m:f>
                          <m:fPr>
                            <m:ctrlPr>
                              <a:rPr lang="en-US" b="1" i="1">
                                <a:solidFill>
                                  <a:srgbClr val="FFFF00"/>
                                </a:solidFill>
                                <a:latin typeface="Cambria Math"/>
                              </a:rPr>
                            </m:ctrlPr>
                          </m:fPr>
                          <m:num>
                            <m:func>
                              <m:funcPr>
                                <m:ctrlPr>
                                  <a:rPr lang="en-US" b="1" i="1">
                                    <a:solidFill>
                                      <a:srgbClr val="FFFF00"/>
                                    </a:solidFill>
                                    <a:latin typeface="Cambria Math"/>
                                  </a:rPr>
                                </m:ctrlPr>
                              </m:funcPr>
                              <m:fName>
                                <m:r>
                                  <m:rPr>
                                    <m:sty m:val="p"/>
                                  </m:rPr>
                                  <a:rPr lang="en-US">
                                    <a:solidFill>
                                      <a:srgbClr val="FFFF00"/>
                                    </a:solidFill>
                                    <a:latin typeface="Cambria Math"/>
                                  </a:rPr>
                                  <m:t>sin</m:t>
                                </m:r>
                              </m:fName>
                              <m:e>
                                <m:r>
                                  <a:rPr lang="en-US" i="1">
                                    <a:solidFill>
                                      <a:srgbClr val="FFFF00"/>
                                    </a:solidFill>
                                    <a:latin typeface="Cambria Math"/>
                                  </a:rPr>
                                  <m:t>²</m:t>
                                </m:r>
                                <m:r>
                                  <a:rPr lang="en-US" b="1" i="1">
                                    <a:solidFill>
                                      <a:srgbClr val="FFFF00"/>
                                    </a:solidFill>
                                    <a:latin typeface="Cambria Math"/>
                                  </a:rPr>
                                  <m:t>𝒕</m:t>
                                </m:r>
                              </m:e>
                            </m:func>
                          </m:num>
                          <m:den>
                            <m:r>
                              <a:rPr lang="en-US" b="1" i="1">
                                <a:solidFill>
                                  <a:srgbClr val="FFFF00"/>
                                </a:solidFill>
                                <a:latin typeface="Cambria Math"/>
                              </a:rPr>
                              <m:t>𝟑</m:t>
                            </m:r>
                            <m:r>
                              <a:rPr lang="en-US" b="1" i="1">
                                <a:solidFill>
                                  <a:srgbClr val="FFFF00"/>
                                </a:solidFill>
                                <a:latin typeface="Cambria Math"/>
                              </a:rPr>
                              <m:t>𝒕</m:t>
                            </m:r>
                            <m:r>
                              <a:rPr lang="en-US" b="1" i="1">
                                <a:solidFill>
                                  <a:srgbClr val="FFFF00"/>
                                </a:solidFill>
                                <a:latin typeface="Cambria Math"/>
                              </a:rPr>
                              <m:t>²</m:t>
                            </m:r>
                          </m:den>
                        </m:f>
                      </m:e>
                    </m:func>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𝟑</m:t>
                        </m:r>
                      </m:den>
                    </m:f>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𝒕</m:t>
                            </m:r>
                            <m:r>
                              <a:rPr lang="en-US" b="1" i="1">
                                <a:solidFill>
                                  <a:srgbClr val="FFFF00"/>
                                </a:solidFill>
                                <a:latin typeface="Cambria Math"/>
                                <a:ea typeface="Cambria Math"/>
                              </a:rPr>
                              <m:t>→</m:t>
                            </m:r>
                            <m:r>
                              <a:rPr lang="en-US" b="1" i="1">
                                <a:solidFill>
                                  <a:srgbClr val="FFFF00"/>
                                </a:solidFill>
                                <a:latin typeface="Cambria Math"/>
                                <a:ea typeface="Cambria Math"/>
                              </a:rPr>
                              <m:t>𝟎</m:t>
                            </m:r>
                          </m:lim>
                        </m:limLow>
                      </m:fName>
                      <m:e>
                        <m:r>
                          <a:rPr lang="en-US" b="1" i="1" smtClean="0">
                            <a:solidFill>
                              <a:srgbClr val="FFFF00"/>
                            </a:solidFill>
                            <a:latin typeface="Cambria Math"/>
                            <a:ea typeface="Cambria Math"/>
                          </a:rPr>
                          <m:t>[</m:t>
                        </m:r>
                        <m:f>
                          <m:fPr>
                            <m:ctrlPr>
                              <a:rPr lang="en-US" b="1" i="1">
                                <a:solidFill>
                                  <a:srgbClr val="FFFF00"/>
                                </a:solidFill>
                                <a:latin typeface="Cambria Math"/>
                              </a:rPr>
                            </m:ctrlPr>
                          </m:fPr>
                          <m:num>
                            <m:func>
                              <m:funcPr>
                                <m:ctrlPr>
                                  <a:rPr lang="en-US" b="1" i="1">
                                    <a:solidFill>
                                      <a:srgbClr val="FFFF00"/>
                                    </a:solidFill>
                                    <a:latin typeface="Cambria Math"/>
                                  </a:rPr>
                                </m:ctrlPr>
                              </m:funcPr>
                              <m:fName>
                                <m:r>
                                  <m:rPr>
                                    <m:sty m:val="p"/>
                                  </m:rPr>
                                  <a:rPr lang="en-US">
                                    <a:solidFill>
                                      <a:srgbClr val="FFFF00"/>
                                    </a:solidFill>
                                    <a:latin typeface="Cambria Math"/>
                                  </a:rPr>
                                  <m:t>sin</m:t>
                                </m:r>
                              </m:fName>
                              <m:e>
                                <m:r>
                                  <a:rPr lang="en-US" b="1" i="1">
                                    <a:solidFill>
                                      <a:srgbClr val="FFFF00"/>
                                    </a:solidFill>
                                    <a:latin typeface="Cambria Math"/>
                                  </a:rPr>
                                  <m:t>𝒕</m:t>
                                </m:r>
                              </m:e>
                            </m:func>
                          </m:num>
                          <m:den>
                            <m:r>
                              <a:rPr lang="en-US" b="1" i="1">
                                <a:solidFill>
                                  <a:srgbClr val="FFFF00"/>
                                </a:solidFill>
                                <a:latin typeface="Cambria Math"/>
                              </a:rPr>
                              <m:t>𝟑</m:t>
                            </m:r>
                            <m:r>
                              <a:rPr lang="en-US" b="1" i="1">
                                <a:solidFill>
                                  <a:srgbClr val="FFFF00"/>
                                </a:solidFill>
                                <a:latin typeface="Cambria Math"/>
                              </a:rPr>
                              <m:t>𝒕</m:t>
                            </m:r>
                          </m:den>
                        </m:f>
                      </m:e>
                    </m:func>
                    <m:r>
                      <a:rPr lang="en-US" b="1" i="0" smtClean="0">
                        <a:solidFill>
                          <a:srgbClr val="FFFF00"/>
                        </a:solidFill>
                        <a:latin typeface="Cambria Math"/>
                      </a:rPr>
                      <m:t>]</m:t>
                    </m:r>
                    <m:r>
                      <a:rPr lang="en-US" b="1" i="1" smtClean="0">
                        <a:solidFill>
                          <a:srgbClr val="FFFF00"/>
                        </a:solidFill>
                        <a:latin typeface="Cambria Math"/>
                      </a:rPr>
                      <m:t>²</m:t>
                    </m:r>
                    <m:r>
                      <a:rPr lang="en-US" b="1" i="1" smtClean="0">
                        <a:solidFill>
                          <a:srgbClr val="FFFF00"/>
                        </a:solidFill>
                        <a:latin typeface="Cambria Math"/>
                      </a:rPr>
                      <m:t>=</m:t>
                    </m:r>
                    <m:f>
                      <m:fPr>
                        <m:ctrlPr>
                          <a:rPr lang="en-US" b="1" i="1">
                            <a:solidFill>
                              <a:srgbClr val="FFFF00"/>
                            </a:solidFill>
                            <a:latin typeface="Cambria Math"/>
                          </a:rPr>
                        </m:ctrlPr>
                      </m:fPr>
                      <m:num>
                        <m:r>
                          <a:rPr lang="en-US" b="1" i="1">
                            <a:solidFill>
                              <a:srgbClr val="FFFF00"/>
                            </a:solidFill>
                            <a:latin typeface="Cambria Math"/>
                          </a:rPr>
                          <m:t>𝟏</m:t>
                        </m:r>
                      </m:num>
                      <m:den>
                        <m:r>
                          <a:rPr lang="en-US" b="1" i="1">
                            <a:solidFill>
                              <a:srgbClr val="FFFF00"/>
                            </a:solidFill>
                            <a:latin typeface="Cambria Math"/>
                          </a:rPr>
                          <m:t>𝟑</m:t>
                        </m:r>
                      </m:den>
                    </m:f>
                    <m:sSup>
                      <m:sSupPr>
                        <m:ctrlPr>
                          <a:rPr lang="en-US" b="1" i="1" smtClean="0">
                            <a:solidFill>
                              <a:srgbClr val="FFFF00"/>
                            </a:solidFill>
                            <a:latin typeface="Cambria Math"/>
                          </a:rPr>
                        </m:ctrlPr>
                      </m:sSupPr>
                      <m:e>
                        <m:d>
                          <m:dPr>
                            <m:begChr m:val="["/>
                            <m:endChr m:val="]"/>
                            <m:ctrlPr>
                              <a:rPr lang="en-US" b="1" i="1" smtClean="0">
                                <a:solidFill>
                                  <a:srgbClr val="FFFF00"/>
                                </a:solidFill>
                                <a:latin typeface="Cambria Math"/>
                              </a:rPr>
                            </m:ctrlPr>
                          </m:dPr>
                          <m:e>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𝒕</m:t>
                                    </m:r>
                                    <m:r>
                                      <a:rPr lang="en-US" b="1" i="1">
                                        <a:solidFill>
                                          <a:srgbClr val="FFFF00"/>
                                        </a:solidFill>
                                        <a:latin typeface="Cambria Math"/>
                                        <a:ea typeface="Cambria Math"/>
                                      </a:rPr>
                                      <m:t>→</m:t>
                                    </m:r>
                                    <m:r>
                                      <a:rPr lang="en-US" b="1" i="1">
                                        <a:solidFill>
                                          <a:srgbClr val="FFFF00"/>
                                        </a:solidFill>
                                        <a:latin typeface="Cambria Math"/>
                                        <a:ea typeface="Cambria Math"/>
                                      </a:rPr>
                                      <m:t>𝟎</m:t>
                                    </m:r>
                                  </m:lim>
                                </m:limLow>
                              </m:fName>
                              <m:e>
                                <m:f>
                                  <m:fPr>
                                    <m:ctrlPr>
                                      <a:rPr lang="en-US" b="1" i="1">
                                        <a:solidFill>
                                          <a:srgbClr val="FFFF00"/>
                                        </a:solidFill>
                                        <a:latin typeface="Cambria Math"/>
                                      </a:rPr>
                                    </m:ctrlPr>
                                  </m:fPr>
                                  <m:num>
                                    <m:func>
                                      <m:funcPr>
                                        <m:ctrlPr>
                                          <a:rPr lang="en-US" b="1" i="1">
                                            <a:solidFill>
                                              <a:srgbClr val="FFFF00"/>
                                            </a:solidFill>
                                            <a:latin typeface="Cambria Math"/>
                                          </a:rPr>
                                        </m:ctrlPr>
                                      </m:funcPr>
                                      <m:fName>
                                        <m:r>
                                          <m:rPr>
                                            <m:sty m:val="p"/>
                                          </m:rPr>
                                          <a:rPr lang="en-US">
                                            <a:solidFill>
                                              <a:srgbClr val="FFFF00"/>
                                            </a:solidFill>
                                            <a:latin typeface="Cambria Math"/>
                                          </a:rPr>
                                          <m:t>sin</m:t>
                                        </m:r>
                                      </m:fName>
                                      <m:e>
                                        <m:r>
                                          <a:rPr lang="en-US" b="1" i="1">
                                            <a:solidFill>
                                              <a:srgbClr val="FFFF00"/>
                                            </a:solidFill>
                                            <a:latin typeface="Cambria Math"/>
                                          </a:rPr>
                                          <m:t>𝒕</m:t>
                                        </m:r>
                                      </m:e>
                                    </m:func>
                                  </m:num>
                                  <m:den>
                                    <m:r>
                                      <a:rPr lang="en-US" b="1" i="1">
                                        <a:solidFill>
                                          <a:srgbClr val="FFFF00"/>
                                        </a:solidFill>
                                        <a:latin typeface="Cambria Math"/>
                                      </a:rPr>
                                      <m:t>𝟑</m:t>
                                    </m:r>
                                    <m:r>
                                      <a:rPr lang="en-US" b="1" i="1">
                                        <a:solidFill>
                                          <a:srgbClr val="FFFF00"/>
                                        </a:solidFill>
                                        <a:latin typeface="Cambria Math"/>
                                      </a:rPr>
                                      <m:t>𝒕</m:t>
                                    </m:r>
                                  </m:den>
                                </m:f>
                              </m:e>
                            </m:func>
                          </m:e>
                        </m:d>
                      </m:e>
                      <m:sup>
                        <m:r>
                          <a:rPr lang="en-US" b="1" i="1">
                            <a:solidFill>
                              <a:srgbClr val="FFFF00"/>
                            </a:solidFill>
                            <a:latin typeface="Cambria Math"/>
                          </a:rPr>
                          <m:t>2</m:t>
                        </m:r>
                      </m:sup>
                    </m:sSup>
                  </m:oMath>
                </a14:m>
                <a:endParaRPr lang="en-US" b="1" i="1" dirty="0" smtClean="0">
                  <a:solidFill>
                    <a:srgbClr val="FFFF00"/>
                  </a:solidFill>
                  <a:latin typeface="Cambria Math"/>
                </a:endParaRPr>
              </a:p>
              <a:p>
                <a:pPr algn="l" rtl="0"/>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𝟑</m:t>
                          </m:r>
                        </m:den>
                      </m:f>
                      <m:r>
                        <a:rPr lang="en-US" b="1" i="1" smtClean="0">
                          <a:solidFill>
                            <a:srgbClr val="FFFF00"/>
                          </a:solidFill>
                          <a:latin typeface="Cambria Math"/>
                          <a:ea typeface="Cambria Math"/>
                        </a:rPr>
                        <m:t>×</m:t>
                      </m:r>
                      <m:sSup>
                        <m:sSupPr>
                          <m:ctrlPr>
                            <a:rPr lang="en-US" b="1" i="1" smtClean="0">
                              <a:solidFill>
                                <a:srgbClr val="FFFF00"/>
                              </a:solidFill>
                              <a:latin typeface="Cambria Math"/>
                              <a:ea typeface="Cambria Math"/>
                            </a:rPr>
                          </m:ctrlPr>
                        </m:sSupPr>
                        <m:e>
                          <m:d>
                            <m:dPr>
                              <m:ctrlPr>
                                <a:rPr lang="en-US" b="1" i="1" smtClean="0">
                                  <a:solidFill>
                                    <a:srgbClr val="FFFF00"/>
                                  </a:solidFill>
                                  <a:latin typeface="Cambria Math"/>
                                  <a:ea typeface="Cambria Math"/>
                                </a:rPr>
                              </m:ctrlPr>
                            </m:dPr>
                            <m:e>
                              <m:r>
                                <a:rPr lang="en-US" b="1" i="1" smtClean="0">
                                  <a:solidFill>
                                    <a:srgbClr val="FFFF00"/>
                                  </a:solidFill>
                                  <a:latin typeface="Cambria Math"/>
                                  <a:ea typeface="Cambria Math"/>
                                </a:rPr>
                                <m:t>𝟏</m:t>
                              </m:r>
                            </m:e>
                          </m:d>
                        </m:e>
                        <m:sup>
                          <m:r>
                            <a:rPr lang="en-US" b="1" i="1" smtClean="0">
                              <a:solidFill>
                                <a:srgbClr val="FFFF00"/>
                              </a:solidFill>
                              <a:latin typeface="Cambria Math"/>
                              <a:ea typeface="Cambria Math"/>
                            </a:rPr>
                            <m:t>2</m:t>
                          </m:r>
                        </m:sup>
                      </m:sSup>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𝟏</m:t>
                          </m:r>
                        </m:num>
                        <m:den>
                          <m:r>
                            <a:rPr lang="en-US" b="1" i="1" smtClean="0">
                              <a:solidFill>
                                <a:srgbClr val="FFFF00"/>
                              </a:solidFill>
                              <a:latin typeface="Cambria Math"/>
                              <a:ea typeface="Cambria Math"/>
                            </a:rPr>
                            <m:t>𝟑</m:t>
                          </m:r>
                        </m:den>
                      </m:f>
                    </m:oMath>
                  </m:oMathPara>
                </a14:m>
                <a:endParaRPr lang="en-US"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836712"/>
                <a:ext cx="9144000" cy="6021288"/>
              </a:xfrm>
              <a:blipFill rotWithShape="1">
                <a:blip r:embed="rId2"/>
                <a:stretch>
                  <a:fillRect l="-1333"/>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40058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0"/>
            <a:ext cx="77724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692696"/>
                <a:ext cx="9144000" cy="6165304"/>
              </a:xfrm>
            </p:spPr>
            <p:txBody>
              <a:bodyPr/>
              <a:lstStyle/>
              <a:p>
                <a:pPr marL="457200" indent="-457200" algn="l" rtl="0" eaLnBrk="0">
                  <a:buFont typeface="Wingdings" panose="05000000000000000000" pitchFamily="2" charset="2"/>
                  <a:buChar char="q"/>
                </a:pPr>
                <a:r>
                  <a:rPr lang="en-US" b="1" dirty="0" smtClean="0"/>
                  <a:t>Example: Evaluate </a:t>
                </a:r>
                <a14:m>
                  <m:oMath xmlns:m="http://schemas.openxmlformats.org/officeDocument/2006/math">
                    <m:func>
                      <m:funcPr>
                        <m:ctrlPr>
                          <a:rPr lang="en-US" b="1" i="1" smtClean="0">
                            <a:latin typeface="Cambria Math"/>
                          </a:rPr>
                        </m:ctrlPr>
                      </m:funcPr>
                      <m:fName>
                        <m:limLow>
                          <m:limLowPr>
                            <m:ctrlPr>
                              <a:rPr lang="en-US" b="1" i="1" smtClean="0">
                                <a:latin typeface="Cambria Math"/>
                              </a:rPr>
                            </m:ctrlPr>
                          </m:limLowPr>
                          <m:e>
                            <m:r>
                              <m:rPr>
                                <m:sty m:val="p"/>
                              </m:rPr>
                              <a:rPr lang="en-US" b="0" i="0" smtClean="0">
                                <a:latin typeface="Cambria Math"/>
                              </a:rPr>
                              <m:t>lim</m:t>
                            </m:r>
                          </m:e>
                          <m:lim>
                            <m:r>
                              <a:rPr lang="en-US" b="1" i="1" smtClean="0">
                                <a:latin typeface="Cambria Math"/>
                              </a:rPr>
                              <m:t>𝒕</m:t>
                            </m:r>
                            <m:r>
                              <a:rPr lang="en-US" b="1" i="1" smtClean="0">
                                <a:latin typeface="Cambria Math"/>
                                <a:ea typeface="Cambria Math"/>
                              </a:rPr>
                              <m:t>→</m:t>
                            </m:r>
                            <m:r>
                              <a:rPr lang="en-US" b="1" i="1" smtClean="0">
                                <a:latin typeface="Cambria Math"/>
                                <a:ea typeface="Cambria Math"/>
                              </a:rPr>
                              <m:t>𝟓</m:t>
                            </m:r>
                          </m:lim>
                        </m:limLow>
                      </m:fName>
                      <m:e>
                        <m:f>
                          <m:fPr>
                            <m:ctrlPr>
                              <a:rPr lang="en-US" b="1" i="1" smtClean="0">
                                <a:latin typeface="Cambria Math"/>
                              </a:rPr>
                            </m:ctrlPr>
                          </m:fPr>
                          <m:num>
                            <m:func>
                              <m:funcPr>
                                <m:ctrlPr>
                                  <a:rPr lang="en-US" b="1" i="1" smtClean="0">
                                    <a:latin typeface="Cambria Math"/>
                                  </a:rPr>
                                </m:ctrlPr>
                              </m:funcPr>
                              <m:fName>
                                <m:r>
                                  <m:rPr>
                                    <m:sty m:val="p"/>
                                  </m:rPr>
                                  <a:rPr lang="en-US" b="0" i="0" smtClean="0">
                                    <a:latin typeface="Cambria Math"/>
                                  </a:rPr>
                                  <m:t>tan</m:t>
                                </m:r>
                              </m:fName>
                              <m:e>
                                <m:r>
                                  <a:rPr lang="en-US" b="1" i="1" smtClean="0">
                                    <a:latin typeface="Cambria Math"/>
                                  </a:rPr>
                                  <m:t>(</m:t>
                                </m:r>
                                <m:r>
                                  <a:rPr lang="en-US" b="1" i="1" smtClean="0">
                                    <a:latin typeface="Cambria Math"/>
                                  </a:rPr>
                                  <m:t>𝒕</m:t>
                                </m:r>
                                <m:r>
                                  <a:rPr lang="en-US" b="1" i="1" smtClean="0">
                                    <a:latin typeface="Cambria Math"/>
                                  </a:rPr>
                                  <m:t>−</m:t>
                                </m:r>
                                <m:r>
                                  <a:rPr lang="en-US" b="1" i="1" smtClean="0">
                                    <a:latin typeface="Cambria Math"/>
                                  </a:rPr>
                                  <m:t>𝟓</m:t>
                                </m:r>
                                <m:r>
                                  <a:rPr lang="en-US" b="1" i="1" smtClean="0">
                                    <a:latin typeface="Cambria Math"/>
                                  </a:rPr>
                                  <m:t>)</m:t>
                                </m:r>
                              </m:e>
                            </m:func>
                          </m:num>
                          <m:den>
                            <m:sSup>
                              <m:sSupPr>
                                <m:ctrlPr>
                                  <a:rPr lang="en-US" b="1" i="1" smtClean="0">
                                    <a:latin typeface="Cambria Math"/>
                                  </a:rPr>
                                </m:ctrlPr>
                              </m:sSupPr>
                              <m:e>
                                <m:r>
                                  <a:rPr lang="en-US" b="1" i="1" smtClean="0">
                                    <a:latin typeface="Cambria Math"/>
                                  </a:rPr>
                                  <m:t>𝒕</m:t>
                                </m:r>
                              </m:e>
                              <m:sup>
                                <m:r>
                                  <a:rPr lang="en-US" b="1" i="1" smtClean="0">
                                    <a:latin typeface="Cambria Math"/>
                                  </a:rPr>
                                  <m:t>𝟐</m:t>
                                </m:r>
                              </m:sup>
                            </m:sSup>
                            <m:r>
                              <a:rPr lang="en-US" b="1" i="1" smtClean="0">
                                <a:latin typeface="Cambria Math"/>
                              </a:rPr>
                              <m:t>−</m:t>
                            </m:r>
                            <m:r>
                              <a:rPr lang="en-US" b="1" i="1" smtClean="0">
                                <a:latin typeface="Cambria Math"/>
                              </a:rPr>
                              <m:t>𝟐𝟓</m:t>
                            </m:r>
                          </m:den>
                        </m:f>
                      </m:e>
                    </m:func>
                  </m:oMath>
                </a14:m>
                <a:r>
                  <a:rPr lang="en-US" b="1" dirty="0" smtClean="0"/>
                  <a:t>.</a:t>
                </a:r>
                <a:endParaRPr lang="en-US" b="1" dirty="0"/>
              </a:p>
              <a:p>
                <a:pPr algn="l" rtl="0"/>
                <a:endParaRPr lang="en-US" sz="600" b="1" dirty="0"/>
              </a:p>
              <a:p>
                <a:pPr marL="457200" indent="-457200" algn="l" rtl="0">
                  <a:buFont typeface="Wingdings" panose="05000000000000000000" pitchFamily="2" charset="2"/>
                  <a:buChar char="q"/>
                </a:pPr>
                <a:r>
                  <a:rPr lang="en-US" b="1" dirty="0"/>
                  <a:t>Solution</a:t>
                </a:r>
                <a:r>
                  <a:rPr lang="en-US" b="1" dirty="0" smtClean="0"/>
                  <a:t>:</a:t>
                </a:r>
              </a:p>
              <a:p>
                <a:pPr algn="l"/>
                <a14:m>
                  <m:oMathPara xmlns:m="http://schemas.openxmlformats.org/officeDocument/2006/math">
                    <m:oMathParaPr>
                      <m:jc m:val="centerGroup"/>
                    </m:oMathParaPr>
                    <m:oMath xmlns:m="http://schemas.openxmlformats.org/officeDocument/2006/math">
                      <m:func>
                        <m:funcPr>
                          <m:ctrlPr>
                            <a:rPr lang="en-US" b="1" i="1" smtClean="0">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𝒕</m:t>
                              </m:r>
                              <m:r>
                                <a:rPr lang="en-US" b="1" i="1">
                                  <a:solidFill>
                                    <a:srgbClr val="FFFF00"/>
                                  </a:solidFill>
                                  <a:latin typeface="Cambria Math"/>
                                  <a:ea typeface="Cambria Math"/>
                                </a:rPr>
                                <m:t>→</m:t>
                              </m:r>
                              <m:r>
                                <a:rPr lang="en-US" b="1" i="1">
                                  <a:solidFill>
                                    <a:srgbClr val="FFFF00"/>
                                  </a:solidFill>
                                  <a:latin typeface="Cambria Math"/>
                                  <a:ea typeface="Cambria Math"/>
                                </a:rPr>
                                <m:t>𝟓</m:t>
                              </m:r>
                            </m:lim>
                          </m:limLow>
                        </m:fName>
                        <m:e>
                          <m:f>
                            <m:fPr>
                              <m:ctrlPr>
                                <a:rPr lang="en-US" b="1" i="1">
                                  <a:solidFill>
                                    <a:srgbClr val="FFFF00"/>
                                  </a:solidFill>
                                  <a:latin typeface="Cambria Math"/>
                                </a:rPr>
                              </m:ctrlPr>
                            </m:fPr>
                            <m:num>
                              <m:func>
                                <m:funcPr>
                                  <m:ctrlPr>
                                    <a:rPr lang="en-US" b="1" i="1">
                                      <a:solidFill>
                                        <a:srgbClr val="FFFF00"/>
                                      </a:solidFill>
                                      <a:latin typeface="Cambria Math"/>
                                    </a:rPr>
                                  </m:ctrlPr>
                                </m:funcPr>
                                <m:fName>
                                  <m:r>
                                    <m:rPr>
                                      <m:sty m:val="p"/>
                                    </m:rPr>
                                    <a:rPr lang="en-US">
                                      <a:solidFill>
                                        <a:srgbClr val="FFFF00"/>
                                      </a:solidFill>
                                      <a:latin typeface="Cambria Math"/>
                                    </a:rPr>
                                    <m:t>tan</m:t>
                                  </m:r>
                                </m:fName>
                                <m:e>
                                  <m:r>
                                    <a:rPr lang="en-US" b="1" i="1">
                                      <a:solidFill>
                                        <a:srgbClr val="FFFF00"/>
                                      </a:solidFill>
                                      <a:latin typeface="Cambria Math"/>
                                    </a:rPr>
                                    <m:t>(</m:t>
                                  </m:r>
                                  <m:r>
                                    <a:rPr lang="en-US" b="1" i="1">
                                      <a:solidFill>
                                        <a:srgbClr val="FFFF00"/>
                                      </a:solidFill>
                                      <a:latin typeface="Cambria Math"/>
                                    </a:rPr>
                                    <m:t>𝒕</m:t>
                                  </m:r>
                                  <m:r>
                                    <a:rPr lang="en-US" b="1" i="1">
                                      <a:solidFill>
                                        <a:srgbClr val="FFFF00"/>
                                      </a:solidFill>
                                      <a:latin typeface="Cambria Math"/>
                                    </a:rPr>
                                    <m:t>−</m:t>
                                  </m:r>
                                  <m:r>
                                    <a:rPr lang="en-US" b="1" i="1">
                                      <a:solidFill>
                                        <a:srgbClr val="FFFF00"/>
                                      </a:solidFill>
                                      <a:latin typeface="Cambria Math"/>
                                    </a:rPr>
                                    <m:t>𝟓</m:t>
                                  </m:r>
                                  <m:r>
                                    <a:rPr lang="en-US" b="1" i="1">
                                      <a:solidFill>
                                        <a:srgbClr val="FFFF00"/>
                                      </a:solidFill>
                                      <a:latin typeface="Cambria Math"/>
                                    </a:rPr>
                                    <m:t>)</m:t>
                                  </m:r>
                                </m:e>
                              </m:func>
                            </m:num>
                            <m:den>
                              <m:sSup>
                                <m:sSupPr>
                                  <m:ctrlPr>
                                    <a:rPr lang="en-US" b="1" i="1">
                                      <a:solidFill>
                                        <a:srgbClr val="FFFF00"/>
                                      </a:solidFill>
                                      <a:latin typeface="Cambria Math"/>
                                    </a:rPr>
                                  </m:ctrlPr>
                                </m:sSupPr>
                                <m:e>
                                  <m:r>
                                    <a:rPr lang="en-US" b="1" i="1">
                                      <a:solidFill>
                                        <a:srgbClr val="FFFF00"/>
                                      </a:solidFill>
                                      <a:latin typeface="Cambria Math"/>
                                    </a:rPr>
                                    <m:t>𝒕</m:t>
                                  </m:r>
                                </m:e>
                                <m:sup>
                                  <m:r>
                                    <a:rPr lang="en-US" b="1" i="1">
                                      <a:solidFill>
                                        <a:srgbClr val="FFFF00"/>
                                      </a:solidFill>
                                      <a:latin typeface="Cambria Math"/>
                                    </a:rPr>
                                    <m:t>𝟐</m:t>
                                  </m:r>
                                </m:sup>
                              </m:sSup>
                              <m:r>
                                <a:rPr lang="en-US" b="1" i="1">
                                  <a:solidFill>
                                    <a:srgbClr val="FFFF00"/>
                                  </a:solidFill>
                                  <a:latin typeface="Cambria Math"/>
                                </a:rPr>
                                <m:t>−</m:t>
                              </m:r>
                              <m:r>
                                <a:rPr lang="en-US" b="1" i="1">
                                  <a:solidFill>
                                    <a:srgbClr val="FFFF00"/>
                                  </a:solidFill>
                                  <a:latin typeface="Cambria Math"/>
                                </a:rPr>
                                <m:t>𝟐𝟓</m:t>
                              </m:r>
                            </m:den>
                          </m:f>
                        </m:e>
                      </m:func>
                      <m:r>
                        <a:rPr lang="en-US" b="1" i="0" smtClean="0">
                          <a:solidFill>
                            <a:srgbClr val="FFFF00"/>
                          </a:solidFill>
                          <a:latin typeface="Cambria Math"/>
                        </a:rPr>
                        <m:t>=</m:t>
                      </m:r>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𝒕</m:t>
                              </m:r>
                              <m:r>
                                <a:rPr lang="en-US" b="1" i="1">
                                  <a:solidFill>
                                    <a:srgbClr val="FFFF00"/>
                                  </a:solidFill>
                                  <a:latin typeface="Cambria Math"/>
                                  <a:ea typeface="Cambria Math"/>
                                </a:rPr>
                                <m:t>→</m:t>
                              </m:r>
                              <m:r>
                                <a:rPr lang="en-US" b="1" i="1">
                                  <a:solidFill>
                                    <a:srgbClr val="FFFF00"/>
                                  </a:solidFill>
                                  <a:latin typeface="Cambria Math"/>
                                  <a:ea typeface="Cambria Math"/>
                                </a:rPr>
                                <m:t>𝟓</m:t>
                              </m:r>
                            </m:lim>
                          </m:limLow>
                        </m:fName>
                        <m:e>
                          <m:f>
                            <m:fPr>
                              <m:ctrlPr>
                                <a:rPr lang="en-US" b="1" i="1">
                                  <a:solidFill>
                                    <a:srgbClr val="FFFF00"/>
                                  </a:solidFill>
                                  <a:latin typeface="Cambria Math"/>
                                </a:rPr>
                              </m:ctrlPr>
                            </m:fPr>
                            <m:num>
                              <m:func>
                                <m:funcPr>
                                  <m:ctrlPr>
                                    <a:rPr lang="en-US" b="1" i="1">
                                      <a:solidFill>
                                        <a:srgbClr val="FFFF00"/>
                                      </a:solidFill>
                                      <a:latin typeface="Cambria Math"/>
                                    </a:rPr>
                                  </m:ctrlPr>
                                </m:funcPr>
                                <m:fName>
                                  <m:r>
                                    <m:rPr>
                                      <m:sty m:val="p"/>
                                    </m:rPr>
                                    <a:rPr lang="en-US">
                                      <a:solidFill>
                                        <a:srgbClr val="FFFF00"/>
                                      </a:solidFill>
                                      <a:latin typeface="Cambria Math"/>
                                    </a:rPr>
                                    <m:t>tan</m:t>
                                  </m:r>
                                </m:fName>
                                <m:e>
                                  <m:r>
                                    <a:rPr lang="en-US" b="1" i="1">
                                      <a:solidFill>
                                        <a:srgbClr val="FFFF00"/>
                                      </a:solidFill>
                                      <a:latin typeface="Cambria Math"/>
                                    </a:rPr>
                                    <m:t>(</m:t>
                                  </m:r>
                                  <m:r>
                                    <a:rPr lang="en-US" b="1" i="1">
                                      <a:solidFill>
                                        <a:srgbClr val="FFFF00"/>
                                      </a:solidFill>
                                      <a:latin typeface="Cambria Math"/>
                                    </a:rPr>
                                    <m:t>𝒕</m:t>
                                  </m:r>
                                  <m:r>
                                    <a:rPr lang="en-US" b="1" i="1">
                                      <a:solidFill>
                                        <a:srgbClr val="FFFF00"/>
                                      </a:solidFill>
                                      <a:latin typeface="Cambria Math"/>
                                    </a:rPr>
                                    <m:t>−</m:t>
                                  </m:r>
                                  <m:r>
                                    <a:rPr lang="en-US" b="1" i="1">
                                      <a:solidFill>
                                        <a:srgbClr val="FFFF00"/>
                                      </a:solidFill>
                                      <a:latin typeface="Cambria Math"/>
                                    </a:rPr>
                                    <m:t>𝟓</m:t>
                                  </m:r>
                                  <m:r>
                                    <a:rPr lang="en-US" b="1" i="1">
                                      <a:solidFill>
                                        <a:srgbClr val="FFFF00"/>
                                      </a:solidFill>
                                      <a:latin typeface="Cambria Math"/>
                                    </a:rPr>
                                    <m:t>)</m:t>
                                  </m:r>
                                </m:e>
                              </m:func>
                            </m:num>
                            <m:den>
                              <m:r>
                                <a:rPr lang="en-US" b="1" i="1" smtClean="0">
                                  <a:solidFill>
                                    <a:srgbClr val="FFFF00"/>
                                  </a:solidFill>
                                  <a:latin typeface="Cambria Math"/>
                                </a:rPr>
                                <m:t>(</m:t>
                              </m:r>
                              <m:r>
                                <a:rPr lang="en-US" b="1" i="1" smtClean="0">
                                  <a:solidFill>
                                    <a:srgbClr val="FFFF00"/>
                                  </a:solidFill>
                                  <a:latin typeface="Cambria Math"/>
                                </a:rPr>
                                <m:t>𝒕</m:t>
                              </m:r>
                              <m:r>
                                <a:rPr lang="en-US" b="1" i="1" smtClean="0">
                                  <a:solidFill>
                                    <a:srgbClr val="FFFF00"/>
                                  </a:solidFill>
                                  <a:latin typeface="Cambria Math"/>
                                </a:rPr>
                                <m:t>−</m:t>
                              </m:r>
                              <m:r>
                                <a:rPr lang="en-US" b="1" i="1" smtClean="0">
                                  <a:solidFill>
                                    <a:srgbClr val="FFFF00"/>
                                  </a:solidFill>
                                  <a:latin typeface="Cambria Math"/>
                                </a:rPr>
                                <m:t>𝟓</m:t>
                              </m:r>
                              <m:r>
                                <a:rPr lang="en-US" b="1" i="1" smtClean="0">
                                  <a:solidFill>
                                    <a:srgbClr val="FFFF00"/>
                                  </a:solidFill>
                                  <a:latin typeface="Cambria Math"/>
                                </a:rPr>
                                <m:t>)(</m:t>
                              </m:r>
                              <m:r>
                                <a:rPr lang="en-US" b="1" i="1" smtClean="0">
                                  <a:solidFill>
                                    <a:srgbClr val="FFFF00"/>
                                  </a:solidFill>
                                  <a:latin typeface="Cambria Math"/>
                                </a:rPr>
                                <m:t>𝒕</m:t>
                              </m:r>
                              <m:r>
                                <a:rPr lang="en-US" b="1" i="1" smtClean="0">
                                  <a:solidFill>
                                    <a:srgbClr val="FFFF00"/>
                                  </a:solidFill>
                                  <a:latin typeface="Cambria Math"/>
                                </a:rPr>
                                <m:t>+</m:t>
                              </m:r>
                              <m:r>
                                <a:rPr lang="en-US" b="1" i="1" smtClean="0">
                                  <a:solidFill>
                                    <a:srgbClr val="FFFF00"/>
                                  </a:solidFill>
                                  <a:latin typeface="Cambria Math"/>
                                </a:rPr>
                                <m:t>𝟓</m:t>
                              </m:r>
                              <m:r>
                                <a:rPr lang="en-US" b="1" i="1" smtClean="0">
                                  <a:solidFill>
                                    <a:srgbClr val="FFFF00"/>
                                  </a:solidFill>
                                  <a:latin typeface="Cambria Math"/>
                                </a:rPr>
                                <m:t>)</m:t>
                              </m:r>
                            </m:den>
                          </m:f>
                        </m:e>
                      </m:func>
                    </m:oMath>
                  </m:oMathPara>
                </a14:m>
                <a:endParaRPr lang="en-US" b="1" dirty="0" smtClean="0">
                  <a:solidFill>
                    <a:srgbClr val="FFFF00"/>
                  </a:solidFill>
                </a:endParaRPr>
              </a:p>
              <a:p>
                <a:pPr algn="l"/>
                <a:endParaRPr lang="en-US" b="1" dirty="0" smtClean="0">
                  <a:solidFill>
                    <a:srgbClr val="FFFF00"/>
                  </a:solidFill>
                </a:endParaRPr>
              </a:p>
              <a:p>
                <a:pPr algn="l"/>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m:t>
                      </m:r>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𝒕</m:t>
                              </m:r>
                              <m:r>
                                <a:rPr lang="en-US" b="1" i="1">
                                  <a:solidFill>
                                    <a:srgbClr val="FFFF00"/>
                                  </a:solidFill>
                                  <a:latin typeface="Cambria Math"/>
                                  <a:ea typeface="Cambria Math"/>
                                </a:rPr>
                                <m:t>→</m:t>
                              </m:r>
                              <m:r>
                                <a:rPr lang="en-US" b="1" i="1">
                                  <a:solidFill>
                                    <a:srgbClr val="FFFF00"/>
                                  </a:solidFill>
                                  <a:latin typeface="Cambria Math"/>
                                  <a:ea typeface="Cambria Math"/>
                                </a:rPr>
                                <m:t>𝟓</m:t>
                              </m:r>
                            </m:lim>
                          </m:limLow>
                        </m:fName>
                        <m:e>
                          <m:f>
                            <m:fPr>
                              <m:ctrlPr>
                                <a:rPr lang="en-US" b="1" i="1">
                                  <a:solidFill>
                                    <a:srgbClr val="FFFF00"/>
                                  </a:solidFill>
                                  <a:latin typeface="Cambria Math"/>
                                </a:rPr>
                              </m:ctrlPr>
                            </m:fPr>
                            <m:num>
                              <m:func>
                                <m:funcPr>
                                  <m:ctrlPr>
                                    <a:rPr lang="en-US" b="1" i="1">
                                      <a:solidFill>
                                        <a:srgbClr val="FFFF00"/>
                                      </a:solidFill>
                                      <a:latin typeface="Cambria Math"/>
                                    </a:rPr>
                                  </m:ctrlPr>
                                </m:funcPr>
                                <m:fName>
                                  <m:r>
                                    <m:rPr>
                                      <m:sty m:val="p"/>
                                    </m:rPr>
                                    <a:rPr lang="en-US">
                                      <a:solidFill>
                                        <a:srgbClr val="FFFF00"/>
                                      </a:solidFill>
                                      <a:latin typeface="Cambria Math"/>
                                    </a:rPr>
                                    <m:t>tan</m:t>
                                  </m:r>
                                </m:fName>
                                <m:e>
                                  <m:r>
                                    <a:rPr lang="en-US" b="1" i="1">
                                      <a:solidFill>
                                        <a:srgbClr val="FFFF00"/>
                                      </a:solidFill>
                                      <a:latin typeface="Cambria Math"/>
                                    </a:rPr>
                                    <m:t>(</m:t>
                                  </m:r>
                                  <m:r>
                                    <a:rPr lang="en-US" b="1" i="1">
                                      <a:solidFill>
                                        <a:srgbClr val="FFFF00"/>
                                      </a:solidFill>
                                      <a:latin typeface="Cambria Math"/>
                                    </a:rPr>
                                    <m:t>𝒕</m:t>
                                  </m:r>
                                  <m:r>
                                    <a:rPr lang="en-US" b="1" i="1">
                                      <a:solidFill>
                                        <a:srgbClr val="FFFF00"/>
                                      </a:solidFill>
                                      <a:latin typeface="Cambria Math"/>
                                    </a:rPr>
                                    <m:t>−</m:t>
                                  </m:r>
                                  <m:r>
                                    <a:rPr lang="en-US" b="1" i="1">
                                      <a:solidFill>
                                        <a:srgbClr val="FFFF00"/>
                                      </a:solidFill>
                                      <a:latin typeface="Cambria Math"/>
                                    </a:rPr>
                                    <m:t>𝟓</m:t>
                                  </m:r>
                                  <m:r>
                                    <a:rPr lang="en-US" b="1" i="1">
                                      <a:solidFill>
                                        <a:srgbClr val="FFFF00"/>
                                      </a:solidFill>
                                      <a:latin typeface="Cambria Math"/>
                                    </a:rPr>
                                    <m:t>)</m:t>
                                  </m:r>
                                </m:e>
                              </m:func>
                            </m:num>
                            <m:den>
                              <m:r>
                                <a:rPr lang="en-US" b="1" i="1" smtClean="0">
                                  <a:solidFill>
                                    <a:srgbClr val="FFFF00"/>
                                  </a:solidFill>
                                  <a:latin typeface="Cambria Math"/>
                                </a:rPr>
                                <m:t>𝒕</m:t>
                              </m:r>
                              <m:r>
                                <a:rPr lang="en-US" b="1" i="1">
                                  <a:solidFill>
                                    <a:srgbClr val="FFFF00"/>
                                  </a:solidFill>
                                  <a:latin typeface="Cambria Math"/>
                                </a:rPr>
                                <m:t>−</m:t>
                              </m:r>
                              <m:r>
                                <a:rPr lang="en-US" b="1" i="1" smtClean="0">
                                  <a:solidFill>
                                    <a:srgbClr val="FFFF00"/>
                                  </a:solidFill>
                                  <a:latin typeface="Cambria Math"/>
                                </a:rPr>
                                <m:t>𝟓</m:t>
                              </m:r>
                            </m:den>
                          </m:f>
                        </m:e>
                      </m:func>
                      <m:r>
                        <a:rPr lang="en-US" b="1" i="1" smtClean="0">
                          <a:solidFill>
                            <a:srgbClr val="FFFF00"/>
                          </a:solidFill>
                          <a:latin typeface="Cambria Math"/>
                          <a:ea typeface="Cambria Math"/>
                        </a:rPr>
                        <m:t>×</m:t>
                      </m:r>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𝒕</m:t>
                              </m:r>
                              <m:r>
                                <a:rPr lang="en-US" b="1" i="1">
                                  <a:solidFill>
                                    <a:srgbClr val="FFFF00"/>
                                  </a:solidFill>
                                  <a:latin typeface="Cambria Math"/>
                                  <a:ea typeface="Cambria Math"/>
                                </a:rPr>
                                <m:t>→</m:t>
                              </m:r>
                              <m:r>
                                <a:rPr lang="en-US" b="1" i="1">
                                  <a:solidFill>
                                    <a:srgbClr val="FFFF00"/>
                                  </a:solidFill>
                                  <a:latin typeface="Cambria Math"/>
                                  <a:ea typeface="Cambria Math"/>
                                </a:rPr>
                                <m:t>𝟓</m:t>
                              </m:r>
                            </m:lim>
                          </m:limLow>
                        </m:fName>
                        <m:e>
                          <m:f>
                            <m:fPr>
                              <m:ctrlPr>
                                <a:rPr lang="en-US" b="1" i="1">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𝒕</m:t>
                              </m:r>
                              <m:r>
                                <a:rPr lang="en-US" b="1" i="1" smtClean="0">
                                  <a:solidFill>
                                    <a:srgbClr val="FFFF00"/>
                                  </a:solidFill>
                                  <a:latin typeface="Cambria Math"/>
                                </a:rPr>
                                <m:t>+</m:t>
                              </m:r>
                              <m:r>
                                <a:rPr lang="en-US" b="1" i="1" smtClean="0">
                                  <a:solidFill>
                                    <a:srgbClr val="FFFF00"/>
                                  </a:solidFill>
                                  <a:latin typeface="Cambria Math"/>
                                </a:rPr>
                                <m:t>𝟓</m:t>
                              </m:r>
                            </m:den>
                          </m:f>
                        </m:e>
                      </m:func>
                    </m:oMath>
                  </m:oMathPara>
                </a14:m>
                <a:endParaRPr lang="en-US" b="1" dirty="0" smtClean="0">
                  <a:solidFill>
                    <a:srgbClr val="FFFF00"/>
                  </a:solidFill>
                </a:endParaRPr>
              </a:p>
              <a:p>
                <a:pPr algn="l"/>
                <a:endParaRPr lang="en-US" b="1" dirty="0" smtClean="0">
                  <a:solidFill>
                    <a:srgbClr val="FFFF00"/>
                  </a:solidFill>
                </a:endParaRPr>
              </a:p>
              <a:p>
                <a:pPr algn="l"/>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m:t>
                      </m:r>
                      <m:r>
                        <a:rPr lang="en-US" b="1" i="1" smtClean="0">
                          <a:solidFill>
                            <a:srgbClr val="FFFF00"/>
                          </a:solidFill>
                          <a:latin typeface="Cambria Math"/>
                        </a:rPr>
                        <m:t>𝟏</m:t>
                      </m:r>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𝟏</m:t>
                          </m:r>
                        </m:num>
                        <m:den>
                          <m:r>
                            <a:rPr lang="en-US" b="1" i="1" smtClean="0">
                              <a:solidFill>
                                <a:srgbClr val="FFFF00"/>
                              </a:solidFill>
                              <a:latin typeface="Cambria Math"/>
                              <a:ea typeface="Cambria Math"/>
                            </a:rPr>
                            <m:t>𝟓</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𝟓</m:t>
                          </m:r>
                        </m:den>
                      </m:f>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𝟏</m:t>
                          </m:r>
                        </m:num>
                        <m:den>
                          <m:r>
                            <a:rPr lang="en-US" b="1" i="1" smtClean="0">
                              <a:solidFill>
                                <a:srgbClr val="FFFF00"/>
                              </a:solidFill>
                              <a:latin typeface="Cambria Math"/>
                              <a:ea typeface="Cambria Math"/>
                            </a:rPr>
                            <m:t>𝟏𝟎</m:t>
                          </m:r>
                        </m:den>
                      </m:f>
                    </m:oMath>
                  </m:oMathPara>
                </a14:m>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692696"/>
                <a:ext cx="9144000" cy="6165304"/>
              </a:xfrm>
              <a:blipFill rotWithShape="1">
                <a:blip r:embed="rId2"/>
                <a:stretch>
                  <a:fillRect l="-14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70919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036496" cy="4666530"/>
          </a:xfrm>
        </p:spPr>
        <p:txBody>
          <a:bodyPr>
            <a:normAutofit/>
          </a:bodyPr>
          <a:lstStyle/>
          <a:p>
            <a:r>
              <a:rPr lang="en-US" sz="5400" b="1" dirty="0">
                <a:solidFill>
                  <a:srgbClr val="FF0000"/>
                </a:solidFill>
              </a:rPr>
              <a:t>Thank you for your Attention </a:t>
            </a:r>
            <a:r>
              <a:rPr lang="ar-JO" sz="5400" b="1" dirty="0">
                <a:solidFill>
                  <a:schemeClr val="bg1"/>
                </a:solidFill>
              </a:rPr>
              <a:t> </a:t>
            </a:r>
            <a:r>
              <a:rPr lang="ar-SA" sz="5400" b="1" dirty="0">
                <a:solidFill>
                  <a:schemeClr val="bg1"/>
                </a:solidFill>
              </a:rPr>
              <a:t/>
            </a:r>
            <a:br>
              <a:rPr lang="ar-SA" sz="5400" b="1" dirty="0">
                <a:solidFill>
                  <a:schemeClr val="bg1"/>
                </a:solidFill>
              </a:rPr>
            </a:br>
            <a:endParaRPr lang="en-US" sz="5400"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3212976"/>
            <a:ext cx="3403601" cy="24384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1890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9736"/>
            <a:ext cx="7772400" cy="1470025"/>
          </a:xfrm>
        </p:spPr>
        <p:txBody>
          <a:bodyPr>
            <a:normAutofit/>
          </a:bodyPr>
          <a:lstStyle/>
          <a:p>
            <a:endParaRPr lang="en-US" dirty="0">
              <a:solidFill>
                <a:srgbClr val="FF0000"/>
              </a:solidFill>
            </a:endParaRPr>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836712"/>
                <a:ext cx="9144000" cy="6021288"/>
              </a:xfrm>
            </p:spPr>
            <p:txBody>
              <a:bodyPr>
                <a:normAutofit lnSpcReduction="10000"/>
              </a:bodyPr>
              <a:lstStyle/>
              <a:p>
                <a:pPr marL="457200" indent="-457200" algn="l" rtl="0" eaLnBrk="0">
                  <a:buFont typeface="Wingdings" panose="05000000000000000000" pitchFamily="2" charset="2"/>
                  <a:buChar char="q"/>
                </a:pPr>
                <a:r>
                  <a:rPr lang="en-US" b="1" dirty="0" smtClean="0"/>
                  <a:t>In this section we will extend the concept of limit to allow for infinite limits, which are not really limits at all but provide useful symbolism for describing the behavior of functions whose values become arbitrarily large, positive or negative.</a:t>
                </a:r>
              </a:p>
              <a:p>
                <a:pPr marL="457200" indent="-457200" algn="l" rtl="0" eaLnBrk="0">
                  <a:buFont typeface="Wingdings" panose="05000000000000000000" pitchFamily="2" charset="2"/>
                  <a:buChar char="q"/>
                </a:pPr>
                <a:r>
                  <a:rPr lang="en-US" b="1" dirty="0"/>
                  <a:t>Infinite limits provide useful symbols and language for describing the behavior of functions whose values become arbitrarily large, positive or negative. We continue our analysis of graphs of rational functions using vertical asymptotes </a:t>
                </a:r>
                <a:endParaRPr lang="en-US" b="1" dirty="0" smtClean="0"/>
              </a:p>
              <a:p>
                <a:pPr algn="l" rtl="0" eaLnBrk="0"/>
                <a:r>
                  <a:rPr lang="en-US" b="1" dirty="0"/>
                  <a:t> </a:t>
                </a:r>
                <a:r>
                  <a:rPr lang="en-US" b="1" dirty="0" smtClean="0"/>
                  <a:t>   and </a:t>
                </a:r>
                <a:r>
                  <a:rPr lang="en-US" b="1" dirty="0"/>
                  <a:t>dominant terms for numerically large values of </a:t>
                </a:r>
                <a14:m>
                  <m:oMath xmlns:m="http://schemas.openxmlformats.org/officeDocument/2006/math">
                    <m:r>
                      <a:rPr lang="en-US" b="1" i="1" smtClean="0">
                        <a:latin typeface="Cambria Math"/>
                      </a:rPr>
                      <m:t>𝒙</m:t>
                    </m:r>
                  </m:oMath>
                </a14:m>
                <a:r>
                  <a:rPr lang="en-US" b="1" dirty="0"/>
                  <a:t> .</a:t>
                </a:r>
                <a:endParaRPr lang="ar-JO"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836712"/>
                <a:ext cx="9144000" cy="6021288"/>
              </a:xfrm>
              <a:blipFill rotWithShape="1">
                <a:blip r:embed="rId2"/>
                <a:stretch>
                  <a:fillRect l="-1667" t="-2126" r="-18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27511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9736"/>
            <a:ext cx="838396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764704"/>
                <a:ext cx="9144000" cy="6093296"/>
              </a:xfrm>
            </p:spPr>
            <p:txBody>
              <a:bodyPr/>
              <a:lstStyle/>
              <a:p>
                <a:pPr algn="l"/>
                <a:r>
                  <a:rPr lang="en-US" b="1" dirty="0" smtClean="0"/>
                  <a:t>Example:</a:t>
                </a:r>
                <a:r>
                  <a:rPr lang="en-US" dirty="0"/>
                  <a:t> Let us look again at the </a:t>
                </a:r>
                <a:r>
                  <a:rPr lang="en-US" dirty="0" smtClean="0"/>
                  <a:t>function </a:t>
                </a:r>
                <a14:m>
                  <m:oMath xmlns:m="http://schemas.openxmlformats.org/officeDocument/2006/math">
                    <m:r>
                      <a:rPr lang="en-US" b="0" i="1" smtClean="0">
                        <a:latin typeface="Cambria Math"/>
                      </a:rPr>
                      <m:t>𝑓</m:t>
                    </m:r>
                    <m:d>
                      <m:dPr>
                        <m:ctrlPr>
                          <a:rPr lang="en-US" b="0" i="1" smtClean="0">
                            <a:latin typeface="Cambria Math"/>
                          </a:rPr>
                        </m:ctrlPr>
                      </m:dPr>
                      <m:e>
                        <m:r>
                          <a:rPr lang="en-US" b="0" i="1" smtClean="0">
                            <a:latin typeface="Cambria Math"/>
                          </a:rPr>
                          <m:t>𝑥</m:t>
                        </m:r>
                      </m:e>
                    </m:d>
                    <m:r>
                      <a:rPr lang="en-US" b="0" i="1" smtClean="0">
                        <a:latin typeface="Cambria Math"/>
                      </a:rPr>
                      <m:t>=</m:t>
                    </m:r>
                    <m:f>
                      <m:fPr>
                        <m:ctrlPr>
                          <a:rPr lang="en-US" b="0" i="1" smtClean="0">
                            <a:latin typeface="Cambria Math"/>
                          </a:rPr>
                        </m:ctrlPr>
                      </m:fPr>
                      <m:num>
                        <m:r>
                          <a:rPr lang="en-US" b="0" i="1" smtClean="0">
                            <a:latin typeface="Cambria Math"/>
                          </a:rPr>
                          <m:t>1</m:t>
                        </m:r>
                      </m:num>
                      <m:den>
                        <m:r>
                          <a:rPr lang="en-US" b="0" i="1" smtClean="0">
                            <a:latin typeface="Cambria Math"/>
                          </a:rPr>
                          <m:t>𝑥</m:t>
                        </m:r>
                      </m:den>
                    </m:f>
                  </m:oMath>
                </a14:m>
                <a:r>
                  <a:rPr lang="en-US" dirty="0" smtClean="0"/>
                  <a:t>.</a:t>
                </a:r>
                <a:endParaRPr lang="en-US" dirty="0"/>
              </a:p>
              <a:p>
                <a:pPr algn="l"/>
                <a:endParaRPr lang="en-US"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764704"/>
                <a:ext cx="9144000" cy="6093296"/>
              </a:xfrm>
              <a:blipFill rotWithShape="1">
                <a:blip r:embed="rId2"/>
                <a:stretch>
                  <a:fillRect l="-1600"/>
                </a:stretch>
              </a:blipFill>
            </p:spPr>
            <p:txBody>
              <a:bodyPr/>
              <a:lstStyle/>
              <a:p>
                <a:r>
                  <a:rPr lang="en-US">
                    <a:noFill/>
                  </a:rPr>
                  <a:t> </a:t>
                </a:r>
              </a:p>
            </p:txBody>
          </p:sp>
        </mc:Fallback>
      </mc:AlternateContent>
      <p:pic>
        <p:nvPicPr>
          <p:cNvPr id="4" name="Picture 3" descr="Picture51.jpg"/>
          <p:cNvPicPr>
            <a:picLocks noChangeAspect="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tretch>
            <a:fillRect/>
          </a:stretch>
        </p:blipFill>
        <p:spPr>
          <a:xfrm>
            <a:off x="539552" y="1556792"/>
            <a:ext cx="7992888" cy="5184576"/>
          </a:xfrm>
          <a:prstGeom prst="rect">
            <a:avLst/>
          </a:prstGeom>
        </p:spPr>
      </p:pic>
    </p:spTree>
    <p:extLst>
      <p:ext uri="{BB962C8B-B14F-4D97-AF65-F5344CB8AC3E}">
        <p14:creationId xmlns:p14="http://schemas.microsoft.com/office/powerpoint/2010/main" val="27055348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9736"/>
            <a:ext cx="77724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836712"/>
                <a:ext cx="9144000" cy="6021288"/>
              </a:xfrm>
            </p:spPr>
            <p:txBody>
              <a:bodyPr>
                <a:normAutofit lnSpcReduction="10000"/>
              </a:bodyPr>
              <a:lstStyle/>
              <a:p>
                <a:pPr marL="834390" lvl="1" indent="-514350" algn="l" rtl="0" eaLnBrk="0">
                  <a:buFont typeface="+mj-lt"/>
                  <a:buAutoNum type="arabicPeriod"/>
                </a:pPr>
                <a:r>
                  <a:rPr lang="en-US" b="1" dirty="0" smtClean="0"/>
                  <a:t>We write </a:t>
                </a:r>
                <a14:m>
                  <m:oMath xmlns:m="http://schemas.openxmlformats.org/officeDocument/2006/math">
                    <m:func>
                      <m:funcPr>
                        <m:ctrlPr>
                          <a:rPr lang="en-US" b="1" i="1" smtClean="0">
                            <a:latin typeface="Cambria Math"/>
                          </a:rPr>
                        </m:ctrlPr>
                      </m:funcPr>
                      <m:fName>
                        <m:limLow>
                          <m:limLowPr>
                            <m:ctrlPr>
                              <a:rPr lang="en-US" b="1" i="1" smtClean="0">
                                <a:latin typeface="Cambria Math"/>
                              </a:rPr>
                            </m:ctrlPr>
                          </m:limLowPr>
                          <m:e>
                            <m:r>
                              <m:rPr>
                                <m:sty m:val="p"/>
                              </m:rPr>
                              <a:rPr lang="en-US" b="0" i="0" smtClean="0">
                                <a:latin typeface="Cambria Math"/>
                              </a:rPr>
                              <m:t>lim</m:t>
                            </m:r>
                          </m:e>
                          <m:lim>
                            <m:r>
                              <a:rPr lang="en-US" b="1" i="1" smtClean="0">
                                <a:latin typeface="Cambria Math"/>
                              </a:rPr>
                              <m:t>𝒙</m:t>
                            </m:r>
                            <m:r>
                              <a:rPr lang="en-US" b="1" i="1" smtClean="0">
                                <a:latin typeface="Cambria Math"/>
                                <a:ea typeface="Cambria Math"/>
                              </a:rPr>
                              <m:t>→</m:t>
                            </m:r>
                            <m:sSup>
                              <m:sSupPr>
                                <m:ctrlPr>
                                  <a:rPr lang="en-US" b="1" i="1" smtClean="0">
                                    <a:latin typeface="Cambria Math"/>
                                    <a:ea typeface="Cambria Math"/>
                                  </a:rPr>
                                </m:ctrlPr>
                              </m:sSupPr>
                              <m:e>
                                <m:r>
                                  <a:rPr lang="en-US" b="1" i="1" smtClean="0">
                                    <a:latin typeface="Cambria Math"/>
                                    <a:ea typeface="Cambria Math"/>
                                  </a:rPr>
                                  <m:t>∞</m:t>
                                </m:r>
                              </m:e>
                              <m:sup>
                                <m:r>
                                  <a:rPr lang="en-US" b="1" i="1" smtClean="0">
                                    <a:latin typeface="Cambria Math"/>
                                    <a:ea typeface="Cambria Math"/>
                                  </a:rPr>
                                  <m:t>+</m:t>
                                </m:r>
                              </m:sup>
                            </m:sSup>
                          </m:lim>
                        </m:limLow>
                      </m:fName>
                      <m:e>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e>
                    </m:func>
                    <m:r>
                      <a:rPr lang="en-US" b="1" i="1" smtClean="0">
                        <a:latin typeface="Cambria Math"/>
                      </a:rPr>
                      <m:t>=</m:t>
                    </m:r>
                    <m:func>
                      <m:funcPr>
                        <m:ctrlPr>
                          <a:rPr lang="en-US" b="1" i="1" smtClean="0">
                            <a:latin typeface="Cambria Math"/>
                          </a:rPr>
                        </m:ctrlPr>
                      </m:funcPr>
                      <m:fName>
                        <m:limLow>
                          <m:limLowPr>
                            <m:ctrlPr>
                              <a:rPr lang="en-US" b="1" i="1" smtClean="0">
                                <a:latin typeface="Cambria Math"/>
                              </a:rPr>
                            </m:ctrlPr>
                          </m:limLowPr>
                          <m:e>
                            <m:r>
                              <m:rPr>
                                <m:sty m:val="p"/>
                              </m:rPr>
                              <a:rPr lang="en-US" b="0" i="0" smtClean="0">
                                <a:latin typeface="Cambria Math"/>
                              </a:rPr>
                              <m:t>lim</m:t>
                            </m:r>
                          </m:e>
                          <m:lim>
                            <m:r>
                              <a:rPr lang="en-US" b="1" i="1">
                                <a:latin typeface="Cambria Math"/>
                              </a:rPr>
                              <m:t>𝒙</m:t>
                            </m:r>
                            <m:r>
                              <a:rPr lang="en-US" b="1" i="1">
                                <a:latin typeface="Cambria Math"/>
                                <a:ea typeface="Cambria Math"/>
                              </a:rPr>
                              <m:t>→</m:t>
                            </m:r>
                            <m:sSup>
                              <m:sSupPr>
                                <m:ctrlPr>
                                  <a:rPr lang="en-US" b="1" i="1">
                                    <a:latin typeface="Cambria Math"/>
                                    <a:ea typeface="Cambria Math"/>
                                  </a:rPr>
                                </m:ctrlPr>
                              </m:sSupPr>
                              <m:e>
                                <m:r>
                                  <a:rPr lang="en-US" b="1" i="1">
                                    <a:latin typeface="Cambria Math"/>
                                    <a:ea typeface="Cambria Math"/>
                                  </a:rPr>
                                  <m:t>∞</m:t>
                                </m:r>
                              </m:e>
                              <m:sup>
                                <m:r>
                                  <a:rPr lang="en-US" b="1" i="1">
                                    <a:latin typeface="Cambria Math"/>
                                    <a:ea typeface="Cambria Math"/>
                                  </a:rPr>
                                  <m:t>+</m:t>
                                </m:r>
                              </m:sup>
                            </m:sSup>
                          </m:lim>
                        </m:limLow>
                      </m:fName>
                      <m:e>
                        <m:f>
                          <m:fPr>
                            <m:ctrlPr>
                              <a:rPr lang="en-US" b="1" i="1" smtClean="0">
                                <a:latin typeface="Cambria Math"/>
                              </a:rPr>
                            </m:ctrlPr>
                          </m:fPr>
                          <m:num>
                            <m:r>
                              <a:rPr lang="en-US" b="1" i="1" smtClean="0">
                                <a:latin typeface="Cambria Math"/>
                              </a:rPr>
                              <m:t>𝟏</m:t>
                            </m:r>
                          </m:num>
                          <m:den>
                            <m:r>
                              <a:rPr lang="en-US" b="1" i="1" smtClean="0">
                                <a:latin typeface="Cambria Math"/>
                              </a:rPr>
                              <m:t>𝒙</m:t>
                            </m:r>
                          </m:den>
                        </m:f>
                      </m:e>
                    </m:func>
                    <m:r>
                      <a:rPr lang="en-US" b="1" i="1" smtClean="0">
                        <a:latin typeface="Cambria Math"/>
                      </a:rPr>
                      <m:t>=</m:t>
                    </m:r>
                    <m:r>
                      <a:rPr lang="en-US" b="1" i="1" smtClean="0">
                        <a:latin typeface="Cambria Math"/>
                        <a:ea typeface="Cambria Math"/>
                      </a:rPr>
                      <m:t>∞</m:t>
                    </m:r>
                  </m:oMath>
                </a14:m>
                <a:r>
                  <a:rPr lang="en-US" b="1" dirty="0"/>
                  <a:t> . In writing this, we are not saying that the limit exists. Nor are we saying that there is a real number </a:t>
                </a:r>
                <a14:m>
                  <m:oMath xmlns:m="http://schemas.openxmlformats.org/officeDocument/2006/math">
                    <m:r>
                      <a:rPr lang="en-US" b="1" i="1" smtClean="0">
                        <a:latin typeface="Cambria Math"/>
                        <a:ea typeface="Cambria Math"/>
                      </a:rPr>
                      <m:t>∞</m:t>
                    </m:r>
                  </m:oMath>
                </a14:m>
                <a:r>
                  <a:rPr lang="en-US" b="1" dirty="0" smtClean="0"/>
                  <a:t>, </a:t>
                </a:r>
                <a:r>
                  <a:rPr lang="en-US" b="1" dirty="0"/>
                  <a:t>for there is no such number. Rather, we are saying that </a:t>
                </a:r>
                <a14:m>
                  <m:oMath xmlns:m="http://schemas.openxmlformats.org/officeDocument/2006/math">
                    <m:func>
                      <m:funcPr>
                        <m:ctrlPr>
                          <a:rPr lang="en-US" b="1" i="1">
                            <a:latin typeface="Cambria Math"/>
                          </a:rPr>
                        </m:ctrlPr>
                      </m:funcPr>
                      <m:fName>
                        <m:limLow>
                          <m:limLowPr>
                            <m:ctrlPr>
                              <a:rPr lang="en-US" b="1" i="1">
                                <a:latin typeface="Cambria Math"/>
                              </a:rPr>
                            </m:ctrlPr>
                          </m:limLowPr>
                          <m:e>
                            <m:r>
                              <m:rPr>
                                <m:sty m:val="p"/>
                              </m:rPr>
                              <a:rPr lang="en-US">
                                <a:latin typeface="Cambria Math"/>
                              </a:rPr>
                              <m:t>lim</m:t>
                            </m:r>
                          </m:e>
                          <m:lim>
                            <m:r>
                              <a:rPr lang="en-US" b="1" i="1">
                                <a:latin typeface="Cambria Math"/>
                              </a:rPr>
                              <m:t>𝒙</m:t>
                            </m:r>
                            <m:r>
                              <a:rPr lang="en-US" b="1" i="1">
                                <a:latin typeface="Cambria Math"/>
                                <a:ea typeface="Cambria Math"/>
                              </a:rPr>
                              <m:t>→</m:t>
                            </m:r>
                            <m:sSup>
                              <m:sSupPr>
                                <m:ctrlPr>
                                  <a:rPr lang="en-US" b="1" i="1">
                                    <a:latin typeface="Cambria Math"/>
                                    <a:ea typeface="Cambria Math"/>
                                  </a:rPr>
                                </m:ctrlPr>
                              </m:sSupPr>
                              <m:e>
                                <m:r>
                                  <a:rPr lang="en-US" b="1" i="1">
                                    <a:latin typeface="Cambria Math"/>
                                    <a:ea typeface="Cambria Math"/>
                                  </a:rPr>
                                  <m:t>∞</m:t>
                                </m:r>
                              </m:e>
                              <m:sup>
                                <m:r>
                                  <a:rPr lang="en-US" b="1" i="1">
                                    <a:latin typeface="Cambria Math"/>
                                    <a:ea typeface="Cambria Math"/>
                                  </a:rPr>
                                  <m:t>+</m:t>
                                </m:r>
                              </m:sup>
                            </m:sSup>
                          </m:lim>
                        </m:limLow>
                      </m:fName>
                      <m:e>
                        <m:f>
                          <m:fPr>
                            <m:ctrlPr>
                              <a:rPr lang="en-US" b="1" i="1">
                                <a:latin typeface="Cambria Math"/>
                              </a:rPr>
                            </m:ctrlPr>
                          </m:fPr>
                          <m:num>
                            <m:r>
                              <a:rPr lang="en-US" b="1" i="1">
                                <a:latin typeface="Cambria Math"/>
                              </a:rPr>
                              <m:t>𝟏</m:t>
                            </m:r>
                          </m:num>
                          <m:den>
                            <m:r>
                              <a:rPr lang="en-US" b="1" i="1">
                                <a:latin typeface="Cambria Math"/>
                              </a:rPr>
                              <m:t>𝒙</m:t>
                            </m:r>
                          </m:den>
                        </m:f>
                      </m:e>
                    </m:func>
                  </m:oMath>
                </a14:m>
                <a:r>
                  <a:rPr lang="en-US" b="1" dirty="0" smtClean="0"/>
                  <a:t> </a:t>
                </a:r>
                <a:r>
                  <a:rPr lang="en-US" b="1" dirty="0"/>
                  <a:t>does not exist because </a:t>
                </a:r>
                <a14:m>
                  <m:oMath xmlns:m="http://schemas.openxmlformats.org/officeDocument/2006/math">
                    <m:f>
                      <m:fPr>
                        <m:ctrlPr>
                          <a:rPr lang="en-US" b="1" i="1" smtClean="0">
                            <a:latin typeface="Cambria Math"/>
                          </a:rPr>
                        </m:ctrlPr>
                      </m:fPr>
                      <m:num>
                        <m:r>
                          <a:rPr lang="en-US" b="1" i="1" smtClean="0">
                            <a:latin typeface="Cambria Math"/>
                          </a:rPr>
                          <m:t>𝟏</m:t>
                        </m:r>
                      </m:num>
                      <m:den>
                        <m:r>
                          <a:rPr lang="en-US" b="1" i="1" smtClean="0">
                            <a:latin typeface="Cambria Math"/>
                          </a:rPr>
                          <m:t>𝒙</m:t>
                        </m:r>
                      </m:den>
                    </m:f>
                  </m:oMath>
                </a14:m>
                <a:r>
                  <a:rPr lang="en-US" b="1" dirty="0" smtClean="0"/>
                  <a:t> </a:t>
                </a:r>
                <a:r>
                  <a:rPr lang="en-US" b="1" dirty="0"/>
                  <a:t>becomes arbitrarily large and positive as </a:t>
                </a:r>
                <a14:m>
                  <m:oMath xmlns:m="http://schemas.openxmlformats.org/officeDocument/2006/math">
                    <m:r>
                      <a:rPr lang="en-US" b="1" i="1" smtClean="0">
                        <a:latin typeface="Cambria Math"/>
                      </a:rPr>
                      <m:t>𝒙</m:t>
                    </m:r>
                    <m:r>
                      <a:rPr lang="en-US" b="1" i="1" smtClean="0">
                        <a:latin typeface="Cambria Math"/>
                        <a:ea typeface="Cambria Math"/>
                      </a:rPr>
                      <m:t>→</m:t>
                    </m:r>
                    <m:sSup>
                      <m:sSupPr>
                        <m:ctrlPr>
                          <a:rPr lang="en-US" b="1" i="1" smtClean="0">
                            <a:latin typeface="Cambria Math"/>
                            <a:ea typeface="Cambria Math"/>
                          </a:rPr>
                        </m:ctrlPr>
                      </m:sSupPr>
                      <m:e>
                        <m:r>
                          <a:rPr lang="en-US" b="1" i="1" smtClean="0">
                            <a:latin typeface="Cambria Math"/>
                            <a:ea typeface="Cambria Math"/>
                          </a:rPr>
                          <m:t>∞</m:t>
                        </m:r>
                      </m:e>
                      <m:sup>
                        <m:r>
                          <a:rPr lang="en-US" b="1" i="1" smtClean="0">
                            <a:latin typeface="Cambria Math"/>
                            <a:ea typeface="Cambria Math"/>
                          </a:rPr>
                          <m:t>+</m:t>
                        </m:r>
                      </m:sup>
                    </m:sSup>
                  </m:oMath>
                </a14:m>
                <a:r>
                  <a:rPr lang="en-US" b="1" dirty="0" smtClean="0"/>
                  <a:t>.</a:t>
                </a:r>
                <a:endParaRPr lang="en-US" b="1" dirty="0"/>
              </a:p>
              <a:p>
                <a:pPr marL="834390" lvl="1" indent="-514350" algn="l" rtl="0" eaLnBrk="0">
                  <a:buFont typeface="+mj-lt"/>
                  <a:buAutoNum type="arabicPeriod"/>
                </a:pPr>
                <a:r>
                  <a:rPr lang="en-US" b="1" dirty="0"/>
                  <a:t>We write </a:t>
                </a:r>
                <a14:m>
                  <m:oMath xmlns:m="http://schemas.openxmlformats.org/officeDocument/2006/math">
                    <m:func>
                      <m:funcPr>
                        <m:ctrlPr>
                          <a:rPr lang="en-US" b="1" i="1">
                            <a:latin typeface="Cambria Math"/>
                          </a:rPr>
                        </m:ctrlPr>
                      </m:funcPr>
                      <m:fName>
                        <m:limLow>
                          <m:limLowPr>
                            <m:ctrlPr>
                              <a:rPr lang="en-US" b="1" i="1">
                                <a:latin typeface="Cambria Math"/>
                              </a:rPr>
                            </m:ctrlPr>
                          </m:limLowPr>
                          <m:e>
                            <m:r>
                              <m:rPr>
                                <m:sty m:val="p"/>
                              </m:rPr>
                              <a:rPr lang="en-US">
                                <a:latin typeface="Cambria Math"/>
                              </a:rPr>
                              <m:t>lim</m:t>
                            </m:r>
                          </m:e>
                          <m:lim>
                            <m:r>
                              <a:rPr lang="en-US" b="1" i="1">
                                <a:latin typeface="Cambria Math"/>
                              </a:rPr>
                              <m:t>𝒙</m:t>
                            </m:r>
                            <m:r>
                              <a:rPr lang="en-US" b="1" i="1">
                                <a:latin typeface="Cambria Math"/>
                                <a:ea typeface="Cambria Math"/>
                              </a:rPr>
                              <m:t>→</m:t>
                            </m:r>
                            <m:sSup>
                              <m:sSupPr>
                                <m:ctrlPr>
                                  <a:rPr lang="en-US" b="1" i="1">
                                    <a:latin typeface="Cambria Math"/>
                                    <a:ea typeface="Cambria Math"/>
                                  </a:rPr>
                                </m:ctrlPr>
                              </m:sSupPr>
                              <m:e>
                                <m:r>
                                  <a:rPr lang="en-US" b="1" i="1">
                                    <a:latin typeface="Cambria Math"/>
                                    <a:ea typeface="Cambria Math"/>
                                  </a:rPr>
                                  <m:t>∞</m:t>
                                </m:r>
                              </m:e>
                              <m:sup>
                                <m:r>
                                  <a:rPr lang="en-US" b="1" i="1" smtClean="0">
                                    <a:latin typeface="Cambria Math"/>
                                    <a:ea typeface="Cambria Math"/>
                                  </a:rPr>
                                  <m:t>−</m:t>
                                </m:r>
                              </m:sup>
                            </m:sSup>
                          </m:lim>
                        </m:limLow>
                      </m:fName>
                      <m:e>
                        <m:r>
                          <a:rPr lang="en-US" b="1" i="1">
                            <a:latin typeface="Cambria Math"/>
                          </a:rPr>
                          <m:t>𝒇</m:t>
                        </m:r>
                        <m:r>
                          <a:rPr lang="en-US" b="1" i="1">
                            <a:latin typeface="Cambria Math"/>
                          </a:rPr>
                          <m:t>(</m:t>
                        </m:r>
                        <m:r>
                          <a:rPr lang="en-US" b="1" i="1">
                            <a:latin typeface="Cambria Math"/>
                          </a:rPr>
                          <m:t>𝒙</m:t>
                        </m:r>
                        <m:r>
                          <a:rPr lang="en-US" b="1" i="1">
                            <a:latin typeface="Cambria Math"/>
                          </a:rPr>
                          <m:t>)</m:t>
                        </m:r>
                      </m:e>
                    </m:func>
                    <m:r>
                      <a:rPr lang="en-US" b="1" i="1">
                        <a:latin typeface="Cambria Math"/>
                      </a:rPr>
                      <m:t>=</m:t>
                    </m:r>
                    <m:func>
                      <m:funcPr>
                        <m:ctrlPr>
                          <a:rPr lang="en-US" b="1" i="1">
                            <a:latin typeface="Cambria Math"/>
                          </a:rPr>
                        </m:ctrlPr>
                      </m:funcPr>
                      <m:fName>
                        <m:limLow>
                          <m:limLowPr>
                            <m:ctrlPr>
                              <a:rPr lang="en-US" b="1" i="1">
                                <a:latin typeface="Cambria Math"/>
                              </a:rPr>
                            </m:ctrlPr>
                          </m:limLowPr>
                          <m:e>
                            <m:r>
                              <m:rPr>
                                <m:sty m:val="p"/>
                              </m:rPr>
                              <a:rPr lang="en-US">
                                <a:latin typeface="Cambria Math"/>
                              </a:rPr>
                              <m:t>lim</m:t>
                            </m:r>
                          </m:e>
                          <m:lim>
                            <m:r>
                              <a:rPr lang="en-US" b="1" i="1">
                                <a:latin typeface="Cambria Math"/>
                              </a:rPr>
                              <m:t>𝒙</m:t>
                            </m:r>
                            <m:r>
                              <a:rPr lang="en-US" b="1" i="1">
                                <a:latin typeface="Cambria Math"/>
                                <a:ea typeface="Cambria Math"/>
                              </a:rPr>
                              <m:t>→</m:t>
                            </m:r>
                            <m:sSup>
                              <m:sSupPr>
                                <m:ctrlPr>
                                  <a:rPr lang="en-US" b="1" i="1">
                                    <a:latin typeface="Cambria Math"/>
                                    <a:ea typeface="Cambria Math"/>
                                  </a:rPr>
                                </m:ctrlPr>
                              </m:sSupPr>
                              <m:e>
                                <m:r>
                                  <a:rPr lang="en-US" b="1" i="1">
                                    <a:latin typeface="Cambria Math"/>
                                    <a:ea typeface="Cambria Math"/>
                                  </a:rPr>
                                  <m:t>∞</m:t>
                                </m:r>
                              </m:e>
                              <m:sup>
                                <m:r>
                                  <a:rPr lang="en-US" b="1" i="1" smtClean="0">
                                    <a:latin typeface="Cambria Math"/>
                                    <a:ea typeface="Cambria Math"/>
                                  </a:rPr>
                                  <m:t>−</m:t>
                                </m:r>
                              </m:sup>
                            </m:sSup>
                          </m:lim>
                        </m:limLow>
                      </m:fName>
                      <m:e>
                        <m:f>
                          <m:fPr>
                            <m:ctrlPr>
                              <a:rPr lang="en-US" b="1" i="1">
                                <a:latin typeface="Cambria Math"/>
                              </a:rPr>
                            </m:ctrlPr>
                          </m:fPr>
                          <m:num>
                            <m:r>
                              <a:rPr lang="en-US" b="1" i="1">
                                <a:latin typeface="Cambria Math"/>
                              </a:rPr>
                              <m:t>𝟏</m:t>
                            </m:r>
                          </m:num>
                          <m:den>
                            <m:r>
                              <a:rPr lang="en-US" b="1" i="1">
                                <a:latin typeface="Cambria Math"/>
                              </a:rPr>
                              <m:t>𝒙</m:t>
                            </m:r>
                          </m:den>
                        </m:f>
                      </m:e>
                    </m:func>
                    <m:r>
                      <a:rPr lang="en-US" b="1" i="1">
                        <a:latin typeface="Cambria Math"/>
                      </a:rPr>
                      <m:t>=</m:t>
                    </m:r>
                    <m:r>
                      <a:rPr lang="en-US" b="1" i="1" smtClean="0">
                        <a:latin typeface="Cambria Math"/>
                      </a:rPr>
                      <m:t>−</m:t>
                    </m:r>
                    <m:r>
                      <a:rPr lang="en-US" b="1" i="1">
                        <a:latin typeface="Cambria Math"/>
                        <a:ea typeface="Cambria Math"/>
                      </a:rPr>
                      <m:t>∞</m:t>
                    </m:r>
                  </m:oMath>
                </a14:m>
                <a:r>
                  <a:rPr lang="en-US" b="1" dirty="0" smtClean="0"/>
                  <a:t>. </a:t>
                </a:r>
                <a:r>
                  <a:rPr lang="en-US" b="1" dirty="0"/>
                  <a:t>Again, we are not saying that the limit exists and equals the number </a:t>
                </a:r>
                <a14:m>
                  <m:oMath xmlns:m="http://schemas.openxmlformats.org/officeDocument/2006/math">
                    <m:r>
                      <a:rPr lang="en-US" b="1" i="1" smtClean="0">
                        <a:latin typeface="Cambria Math"/>
                      </a:rPr>
                      <m:t>−</m:t>
                    </m:r>
                    <m:r>
                      <a:rPr lang="en-US" b="1" i="1" smtClean="0">
                        <a:latin typeface="Cambria Math"/>
                        <a:ea typeface="Cambria Math"/>
                      </a:rPr>
                      <m:t>∞</m:t>
                    </m:r>
                  </m:oMath>
                </a14:m>
                <a:r>
                  <a:rPr lang="en-US" b="1" dirty="0" smtClean="0"/>
                  <a:t>. </a:t>
                </a:r>
                <a:r>
                  <a:rPr lang="en-US" b="1" dirty="0"/>
                  <a:t>There is no real number </a:t>
                </a:r>
                <a14:m>
                  <m:oMath xmlns:m="http://schemas.openxmlformats.org/officeDocument/2006/math">
                    <m:r>
                      <a:rPr lang="en-US" b="1" i="1">
                        <a:latin typeface="Cambria Math"/>
                      </a:rPr>
                      <m:t>−</m:t>
                    </m:r>
                    <m:r>
                      <a:rPr lang="en-US" b="1" i="1">
                        <a:latin typeface="Cambria Math"/>
                        <a:ea typeface="Cambria Math"/>
                      </a:rPr>
                      <m:t>∞</m:t>
                    </m:r>
                  </m:oMath>
                </a14:m>
                <a:r>
                  <a:rPr lang="en-US" b="1" dirty="0" smtClean="0"/>
                  <a:t>. </a:t>
                </a:r>
                <a:r>
                  <a:rPr lang="en-US" b="1" dirty="0"/>
                  <a:t>We are describing the behavior of a function whose limit as </a:t>
                </a:r>
                <a14:m>
                  <m:oMath xmlns:m="http://schemas.openxmlformats.org/officeDocument/2006/math">
                    <m:r>
                      <a:rPr lang="en-US" b="1" i="1" smtClean="0">
                        <a:latin typeface="Cambria Math"/>
                      </a:rPr>
                      <m:t>𝒙</m:t>
                    </m:r>
                    <m:r>
                      <a:rPr lang="en-US" b="1" i="1" smtClean="0">
                        <a:latin typeface="Cambria Math"/>
                        <a:ea typeface="Cambria Math"/>
                      </a:rPr>
                      <m:t>→</m:t>
                    </m:r>
                    <m:sSup>
                      <m:sSupPr>
                        <m:ctrlPr>
                          <a:rPr lang="en-US" b="1" i="1" smtClean="0">
                            <a:latin typeface="Cambria Math"/>
                            <a:ea typeface="Cambria Math"/>
                          </a:rPr>
                        </m:ctrlPr>
                      </m:sSupPr>
                      <m:e>
                        <m:r>
                          <a:rPr lang="en-US" b="1" i="1" smtClean="0">
                            <a:latin typeface="Cambria Math"/>
                            <a:ea typeface="Cambria Math"/>
                          </a:rPr>
                          <m:t>∞</m:t>
                        </m:r>
                      </m:e>
                      <m:sup>
                        <m:r>
                          <a:rPr lang="en-US" b="1" i="1" smtClean="0">
                            <a:latin typeface="Cambria Math"/>
                            <a:ea typeface="Cambria Math"/>
                          </a:rPr>
                          <m:t>−</m:t>
                        </m:r>
                      </m:sup>
                    </m:sSup>
                  </m:oMath>
                </a14:m>
                <a:r>
                  <a:rPr lang="en-US" b="1" dirty="0" smtClean="0"/>
                  <a:t> </a:t>
                </a:r>
                <a:r>
                  <a:rPr lang="en-US" b="1" dirty="0"/>
                  <a:t>does not exist because its values become </a:t>
                </a:r>
                <a:endParaRPr lang="en-US" b="1" dirty="0" smtClean="0"/>
              </a:p>
              <a:p>
                <a:pPr marL="320040" lvl="1" algn="l" rtl="0" eaLnBrk="0"/>
                <a:r>
                  <a:rPr lang="en-US" b="1" dirty="0"/>
                  <a:t> </a:t>
                </a:r>
                <a:r>
                  <a:rPr lang="en-US" b="1" dirty="0" smtClean="0"/>
                  <a:t>     arbitrarily </a:t>
                </a:r>
                <a:r>
                  <a:rPr lang="en-US" b="1" dirty="0"/>
                  <a:t>large and negative.</a:t>
                </a:r>
                <a:endParaRPr lang="ar-JO" b="1" dirty="0"/>
              </a:p>
              <a:p>
                <a:pPr algn="l"/>
                <a:endParaRPr lang="en-US" sz="2800"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836712"/>
                <a:ext cx="9144000" cy="6021288"/>
              </a:xfrm>
              <a:blipFill rotWithShape="1">
                <a:blip r:embed="rId2"/>
                <a:stretch>
                  <a:fillRect t="-202" r="-20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7574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0"/>
            <a:ext cx="77724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836712"/>
                <a:ext cx="9144000" cy="6021288"/>
              </a:xfrm>
            </p:spPr>
            <p:txBody>
              <a:bodyPr/>
              <a:lstStyle/>
              <a:p>
                <a:pPr algn="l" rtl="0" eaLnBrk="0"/>
                <a:r>
                  <a:rPr lang="en-US" b="1" dirty="0" smtClean="0"/>
                  <a:t>Example: Find </a:t>
                </a:r>
                <a14:m>
                  <m:oMath xmlns:m="http://schemas.openxmlformats.org/officeDocument/2006/math">
                    <m:func>
                      <m:funcPr>
                        <m:ctrlPr>
                          <a:rPr lang="en-US" b="1" i="1" smtClean="0">
                            <a:latin typeface="Cambria Math"/>
                          </a:rPr>
                        </m:ctrlPr>
                      </m:funcPr>
                      <m:fName>
                        <m:limLow>
                          <m:limLowPr>
                            <m:ctrlPr>
                              <a:rPr lang="en-US" b="1" i="1" smtClean="0">
                                <a:latin typeface="Cambria Math"/>
                              </a:rPr>
                            </m:ctrlPr>
                          </m:limLowPr>
                          <m:e>
                            <m:r>
                              <m:rPr>
                                <m:sty m:val="p"/>
                              </m:rPr>
                              <a:rPr lang="en-US" b="0" i="0" smtClean="0">
                                <a:latin typeface="Cambria Math"/>
                              </a:rPr>
                              <m:t>lim</m:t>
                            </m:r>
                          </m:e>
                          <m:lim>
                            <m:r>
                              <a:rPr lang="en-US" b="1" i="1" smtClean="0">
                                <a:latin typeface="Cambria Math"/>
                              </a:rPr>
                              <m:t>𝒙</m:t>
                            </m:r>
                            <m:r>
                              <a:rPr lang="en-US" b="1" i="1" smtClean="0">
                                <a:latin typeface="Cambria Math"/>
                                <a:ea typeface="Cambria Math"/>
                              </a:rPr>
                              <m:t>→</m:t>
                            </m:r>
                            <m:sSup>
                              <m:sSupPr>
                                <m:ctrlPr>
                                  <a:rPr lang="en-US" b="1" i="1" smtClean="0">
                                    <a:latin typeface="Cambria Math"/>
                                    <a:ea typeface="Cambria Math"/>
                                  </a:rPr>
                                </m:ctrlPr>
                              </m:sSupPr>
                              <m:e>
                                <m:r>
                                  <a:rPr lang="en-US" b="1" i="1" smtClean="0">
                                    <a:latin typeface="Cambria Math"/>
                                    <a:ea typeface="Cambria Math"/>
                                  </a:rPr>
                                  <m:t>𝟏</m:t>
                                </m:r>
                              </m:e>
                              <m:sup>
                                <m:r>
                                  <a:rPr lang="en-US" b="1" i="1" smtClean="0">
                                    <a:latin typeface="Cambria Math"/>
                                    <a:ea typeface="Cambria Math"/>
                                  </a:rPr>
                                  <m:t>+</m:t>
                                </m:r>
                              </m:sup>
                            </m:sSup>
                          </m:lim>
                        </m:limLow>
                      </m:fName>
                      <m:e>
                        <m:f>
                          <m:fPr>
                            <m:ctrlPr>
                              <a:rPr lang="en-US" b="1" i="1" smtClean="0">
                                <a:latin typeface="Cambria Math"/>
                              </a:rPr>
                            </m:ctrlPr>
                          </m:fPr>
                          <m:num>
                            <m:r>
                              <a:rPr lang="en-US" b="1" i="1" smtClean="0">
                                <a:latin typeface="Cambria Math"/>
                              </a:rPr>
                              <m:t>𝟏</m:t>
                            </m:r>
                          </m:num>
                          <m:den>
                            <m:r>
                              <a:rPr lang="en-US" b="1" i="1" smtClean="0">
                                <a:latin typeface="Cambria Math"/>
                              </a:rPr>
                              <m:t>𝒙</m:t>
                            </m:r>
                            <m:r>
                              <a:rPr lang="en-US" b="1" i="1" smtClean="0">
                                <a:latin typeface="Cambria Math"/>
                              </a:rPr>
                              <m:t>−</m:t>
                            </m:r>
                            <m:r>
                              <a:rPr lang="en-US" b="1" i="1" smtClean="0">
                                <a:latin typeface="Cambria Math"/>
                              </a:rPr>
                              <m:t>𝟏</m:t>
                            </m:r>
                          </m:den>
                        </m:f>
                      </m:e>
                    </m:func>
                  </m:oMath>
                </a14:m>
                <a:r>
                  <a:rPr lang="en-US" b="1" dirty="0" smtClean="0"/>
                  <a:t> </a:t>
                </a:r>
                <a:r>
                  <a:rPr lang="en-US" b="1" dirty="0"/>
                  <a:t>and </a:t>
                </a:r>
                <a14:m>
                  <m:oMath xmlns:m="http://schemas.openxmlformats.org/officeDocument/2006/math">
                    <m:func>
                      <m:funcPr>
                        <m:ctrlPr>
                          <a:rPr lang="en-US" b="1" i="1">
                            <a:latin typeface="Cambria Math"/>
                          </a:rPr>
                        </m:ctrlPr>
                      </m:funcPr>
                      <m:fName>
                        <m:limLow>
                          <m:limLowPr>
                            <m:ctrlPr>
                              <a:rPr lang="en-US" b="1" i="1">
                                <a:latin typeface="Cambria Math"/>
                              </a:rPr>
                            </m:ctrlPr>
                          </m:limLowPr>
                          <m:e>
                            <m:r>
                              <m:rPr>
                                <m:sty m:val="p"/>
                              </m:rPr>
                              <a:rPr lang="en-US">
                                <a:latin typeface="Cambria Math"/>
                              </a:rPr>
                              <m:t>lim</m:t>
                            </m:r>
                          </m:e>
                          <m:lim>
                            <m:r>
                              <a:rPr lang="en-US" b="1" i="1">
                                <a:latin typeface="Cambria Math"/>
                              </a:rPr>
                              <m:t>𝒙</m:t>
                            </m:r>
                            <m:r>
                              <a:rPr lang="en-US" b="1" i="1">
                                <a:latin typeface="Cambria Math"/>
                                <a:ea typeface="Cambria Math"/>
                              </a:rPr>
                              <m:t>→</m:t>
                            </m:r>
                            <m:sSup>
                              <m:sSupPr>
                                <m:ctrlPr>
                                  <a:rPr lang="en-US" b="1" i="1">
                                    <a:latin typeface="Cambria Math"/>
                                    <a:ea typeface="Cambria Math"/>
                                  </a:rPr>
                                </m:ctrlPr>
                              </m:sSupPr>
                              <m:e>
                                <m:r>
                                  <a:rPr lang="en-US" b="1" i="1">
                                    <a:latin typeface="Cambria Math"/>
                                    <a:ea typeface="Cambria Math"/>
                                  </a:rPr>
                                  <m:t>𝟏</m:t>
                                </m:r>
                              </m:e>
                              <m:sup>
                                <m:r>
                                  <a:rPr lang="en-US" b="1" i="1" smtClean="0">
                                    <a:latin typeface="Cambria Math"/>
                                    <a:ea typeface="Cambria Math"/>
                                  </a:rPr>
                                  <m:t>−</m:t>
                                </m:r>
                              </m:sup>
                            </m:sSup>
                          </m:lim>
                        </m:limLow>
                      </m:fName>
                      <m:e>
                        <m:f>
                          <m:fPr>
                            <m:ctrlPr>
                              <a:rPr lang="en-US" b="1" i="1">
                                <a:latin typeface="Cambria Math"/>
                              </a:rPr>
                            </m:ctrlPr>
                          </m:fPr>
                          <m:num>
                            <m:r>
                              <a:rPr lang="en-US" b="1" i="1">
                                <a:latin typeface="Cambria Math"/>
                              </a:rPr>
                              <m:t>𝟏</m:t>
                            </m:r>
                          </m:num>
                          <m:den>
                            <m:r>
                              <a:rPr lang="en-US" b="1" i="1">
                                <a:latin typeface="Cambria Math"/>
                              </a:rPr>
                              <m:t>𝒙</m:t>
                            </m:r>
                            <m:r>
                              <a:rPr lang="en-US" b="1" i="1">
                                <a:latin typeface="Cambria Math"/>
                              </a:rPr>
                              <m:t>−</m:t>
                            </m:r>
                            <m:r>
                              <a:rPr lang="en-US" b="1" i="1">
                                <a:latin typeface="Cambria Math"/>
                              </a:rPr>
                              <m:t>𝟏</m:t>
                            </m:r>
                          </m:den>
                        </m:f>
                      </m:e>
                    </m:func>
                  </m:oMath>
                </a14:m>
                <a:r>
                  <a:rPr lang="en-US" b="1" dirty="0" smtClean="0"/>
                  <a:t> .</a:t>
                </a:r>
                <a:endParaRPr lang="en-US" b="1" dirty="0"/>
              </a:p>
              <a:p>
                <a:pPr algn="l" rtl="0" eaLnBrk="0"/>
                <a:r>
                  <a:rPr lang="en-US" b="1" dirty="0"/>
                  <a:t>Solution: Think about the number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𝟏</m:t>
                    </m:r>
                  </m:oMath>
                </a14:m>
                <a:r>
                  <a:rPr lang="en-US" b="1" dirty="0" smtClean="0"/>
                  <a:t> </a:t>
                </a:r>
                <a:r>
                  <a:rPr lang="en-US" b="1" dirty="0"/>
                  <a:t>and its </a:t>
                </a:r>
                <a:r>
                  <a:rPr lang="en-US" b="1" dirty="0" smtClean="0"/>
                  <a:t>reciprocal</a:t>
                </a:r>
                <a:r>
                  <a:rPr lang="en-US" b="1" dirty="0"/>
                  <a:t>. As </a:t>
                </a:r>
                <a14:m>
                  <m:oMath xmlns:m="http://schemas.openxmlformats.org/officeDocument/2006/math">
                    <m:r>
                      <a:rPr lang="en-US" b="1" i="1" smtClean="0">
                        <a:latin typeface="Cambria Math"/>
                      </a:rPr>
                      <m:t>𝒙</m:t>
                    </m:r>
                    <m:r>
                      <a:rPr lang="en-US" b="1" i="1" smtClean="0">
                        <a:latin typeface="Cambria Math"/>
                        <a:ea typeface="Cambria Math"/>
                      </a:rPr>
                      <m:t>→</m:t>
                    </m:r>
                    <m:sSup>
                      <m:sSupPr>
                        <m:ctrlPr>
                          <a:rPr lang="en-US" b="1" i="1" smtClean="0">
                            <a:latin typeface="Cambria Math"/>
                            <a:ea typeface="Cambria Math"/>
                          </a:rPr>
                        </m:ctrlPr>
                      </m:sSupPr>
                      <m:e>
                        <m:r>
                          <a:rPr lang="en-US" b="1" i="1" smtClean="0">
                            <a:latin typeface="Cambria Math"/>
                            <a:ea typeface="Cambria Math"/>
                          </a:rPr>
                          <m:t>𝟏</m:t>
                        </m:r>
                      </m:e>
                      <m:sup>
                        <m:r>
                          <a:rPr lang="en-US" b="1" i="1" smtClean="0">
                            <a:latin typeface="Cambria Math"/>
                            <a:ea typeface="Cambria Math"/>
                          </a:rPr>
                          <m:t>+</m:t>
                        </m:r>
                      </m:sup>
                    </m:sSup>
                  </m:oMath>
                </a14:m>
                <a:r>
                  <a:rPr lang="en-US" b="1" dirty="0" smtClean="0"/>
                  <a:t> </a:t>
                </a:r>
                <a:r>
                  <a:rPr lang="en-US" b="1" dirty="0"/>
                  <a:t>, we have </a:t>
                </a:r>
                <a14:m>
                  <m:oMath xmlns:m="http://schemas.openxmlformats.org/officeDocument/2006/math">
                    <m:r>
                      <a:rPr lang="en-US" b="1" i="1" smtClean="0">
                        <a:latin typeface="Cambria Math"/>
                      </a:rPr>
                      <m:t>(</m:t>
                    </m:r>
                    <m:r>
                      <a:rPr lang="en-US" b="1" i="1" smtClean="0">
                        <a:latin typeface="Cambria Math"/>
                      </a:rPr>
                      <m:t>𝒙</m:t>
                    </m:r>
                    <m:r>
                      <a:rPr lang="en-US" b="1" i="1" smtClean="0">
                        <a:latin typeface="Cambria Math"/>
                      </a:rPr>
                      <m:t>−</m:t>
                    </m:r>
                    <m:r>
                      <a:rPr lang="en-US" b="1" i="1" smtClean="0">
                        <a:latin typeface="Cambria Math"/>
                      </a:rPr>
                      <m:t>𝟏</m:t>
                    </m:r>
                    <m:r>
                      <a:rPr lang="en-US" b="1" i="1" smtClean="0">
                        <a:latin typeface="Cambria Math"/>
                      </a:rPr>
                      <m:t>)→</m:t>
                    </m:r>
                    <m:sSup>
                      <m:sSupPr>
                        <m:ctrlPr>
                          <a:rPr lang="en-US" b="1" i="1" smtClean="0">
                            <a:latin typeface="Cambria Math"/>
                            <a:ea typeface="Cambria Math"/>
                          </a:rPr>
                        </m:ctrlPr>
                      </m:sSupPr>
                      <m:e>
                        <m:r>
                          <a:rPr lang="en-US" b="1" i="1" smtClean="0">
                            <a:latin typeface="Cambria Math"/>
                            <a:ea typeface="Cambria Math"/>
                          </a:rPr>
                          <m:t>𝟎</m:t>
                        </m:r>
                      </m:e>
                      <m:sup>
                        <m:r>
                          <a:rPr lang="en-US" b="1" i="1" smtClean="0">
                            <a:latin typeface="Cambria Math"/>
                            <a:ea typeface="Cambria Math"/>
                          </a:rPr>
                          <m:t>+</m:t>
                        </m:r>
                      </m:sup>
                    </m:sSup>
                  </m:oMath>
                </a14:m>
                <a:r>
                  <a:rPr lang="en-US" b="1" dirty="0" smtClean="0"/>
                  <a:t> </a:t>
                </a:r>
                <a:r>
                  <a:rPr lang="en-US" b="1" dirty="0"/>
                  <a:t>and </a:t>
                </a:r>
                <a14:m>
                  <m:oMath xmlns:m="http://schemas.openxmlformats.org/officeDocument/2006/math">
                    <m:f>
                      <m:fPr>
                        <m:ctrlPr>
                          <a:rPr lang="en-US" b="1" i="1">
                            <a:latin typeface="Cambria Math"/>
                          </a:rPr>
                        </m:ctrlPr>
                      </m:fPr>
                      <m:num>
                        <m:r>
                          <a:rPr lang="en-US" b="1" i="1">
                            <a:latin typeface="Cambria Math"/>
                          </a:rPr>
                          <m:t>𝟏</m:t>
                        </m:r>
                      </m:num>
                      <m:den>
                        <m:r>
                          <a:rPr lang="en-US" b="1" i="1">
                            <a:latin typeface="Cambria Math"/>
                          </a:rPr>
                          <m:t>𝒙</m:t>
                        </m:r>
                        <m:r>
                          <a:rPr lang="en-US" b="1" i="1">
                            <a:latin typeface="Cambria Math"/>
                          </a:rPr>
                          <m:t>−</m:t>
                        </m:r>
                        <m:r>
                          <a:rPr lang="en-US" b="1" i="1">
                            <a:latin typeface="Cambria Math"/>
                          </a:rPr>
                          <m:t>𝟏</m:t>
                        </m:r>
                      </m:den>
                    </m:f>
                    <m:r>
                      <a:rPr lang="en-US" b="1" i="1" smtClean="0">
                        <a:latin typeface="Cambria Math"/>
                        <a:ea typeface="Cambria Math"/>
                      </a:rPr>
                      <m:t>→∞</m:t>
                    </m:r>
                  </m:oMath>
                </a14:m>
                <a:r>
                  <a:rPr lang="en-US" b="1" dirty="0" smtClean="0"/>
                  <a:t>. </a:t>
                </a:r>
                <a:r>
                  <a:rPr lang="en-US" b="1" dirty="0"/>
                  <a:t>As </a:t>
                </a:r>
                <a14:m>
                  <m:oMath xmlns:m="http://schemas.openxmlformats.org/officeDocument/2006/math">
                    <m:r>
                      <a:rPr lang="en-US" b="1" i="1" smtClean="0">
                        <a:latin typeface="Cambria Math"/>
                      </a:rPr>
                      <m:t>𝒙</m:t>
                    </m:r>
                    <m:r>
                      <a:rPr lang="en-US" b="1" i="1" smtClean="0">
                        <a:latin typeface="Cambria Math"/>
                        <a:ea typeface="Cambria Math"/>
                      </a:rPr>
                      <m:t>→</m:t>
                    </m:r>
                    <m:sSup>
                      <m:sSupPr>
                        <m:ctrlPr>
                          <a:rPr lang="en-US" b="1" i="1" smtClean="0">
                            <a:latin typeface="Cambria Math"/>
                            <a:ea typeface="Cambria Math"/>
                          </a:rPr>
                        </m:ctrlPr>
                      </m:sSupPr>
                      <m:e>
                        <m:r>
                          <a:rPr lang="en-US" b="1" i="1" smtClean="0">
                            <a:latin typeface="Cambria Math"/>
                            <a:ea typeface="Cambria Math"/>
                          </a:rPr>
                          <m:t>𝟏</m:t>
                        </m:r>
                      </m:e>
                      <m:sup>
                        <m:r>
                          <a:rPr lang="en-US" b="1" i="1" smtClean="0">
                            <a:latin typeface="Cambria Math"/>
                            <a:ea typeface="Cambria Math"/>
                          </a:rPr>
                          <m:t>−</m:t>
                        </m:r>
                      </m:sup>
                    </m:sSup>
                  </m:oMath>
                </a14:m>
                <a:r>
                  <a:rPr lang="en-US" b="1" dirty="0"/>
                  <a:t> , we have </a:t>
                </a:r>
                <a14:m>
                  <m:oMath xmlns:m="http://schemas.openxmlformats.org/officeDocument/2006/math">
                    <m:r>
                      <a:rPr lang="en-US" b="1" i="1">
                        <a:latin typeface="Cambria Math"/>
                      </a:rPr>
                      <m:t>(</m:t>
                    </m:r>
                    <m:r>
                      <a:rPr lang="en-US" b="1" i="1">
                        <a:latin typeface="Cambria Math"/>
                      </a:rPr>
                      <m:t>𝒙</m:t>
                    </m:r>
                    <m:r>
                      <a:rPr lang="en-US" b="1" i="1">
                        <a:latin typeface="Cambria Math"/>
                      </a:rPr>
                      <m:t>−</m:t>
                    </m:r>
                    <m:r>
                      <a:rPr lang="en-US" b="1" i="1">
                        <a:latin typeface="Cambria Math"/>
                      </a:rPr>
                      <m:t>𝟏</m:t>
                    </m:r>
                    <m:r>
                      <a:rPr lang="en-US" b="1" i="1">
                        <a:latin typeface="Cambria Math"/>
                      </a:rPr>
                      <m:t>)→</m:t>
                    </m:r>
                    <m:sSup>
                      <m:sSupPr>
                        <m:ctrlPr>
                          <a:rPr lang="en-US" b="1" i="1">
                            <a:latin typeface="Cambria Math"/>
                            <a:ea typeface="Cambria Math"/>
                          </a:rPr>
                        </m:ctrlPr>
                      </m:sSupPr>
                      <m:e>
                        <m:r>
                          <a:rPr lang="en-US" b="1" i="1">
                            <a:latin typeface="Cambria Math"/>
                            <a:ea typeface="Cambria Math"/>
                          </a:rPr>
                          <m:t>𝟎</m:t>
                        </m:r>
                      </m:e>
                      <m:sup>
                        <m:r>
                          <a:rPr lang="en-US" b="1" i="1" smtClean="0">
                            <a:latin typeface="Cambria Math"/>
                            <a:ea typeface="Cambria Math"/>
                          </a:rPr>
                          <m:t>−</m:t>
                        </m:r>
                      </m:sup>
                    </m:sSup>
                  </m:oMath>
                </a14:m>
                <a:r>
                  <a:rPr lang="en-US" b="1" dirty="0" smtClean="0"/>
                  <a:t> </a:t>
                </a:r>
                <a:r>
                  <a:rPr lang="en-US" b="1" dirty="0"/>
                  <a:t>and </a:t>
                </a:r>
                <a14:m>
                  <m:oMath xmlns:m="http://schemas.openxmlformats.org/officeDocument/2006/math">
                    <m:f>
                      <m:fPr>
                        <m:ctrlPr>
                          <a:rPr lang="en-US" sz="4000" b="1" i="1">
                            <a:latin typeface="Cambria Math"/>
                          </a:rPr>
                        </m:ctrlPr>
                      </m:fPr>
                      <m:num>
                        <m:r>
                          <a:rPr lang="en-US" sz="4000" b="1" i="1">
                            <a:latin typeface="Cambria Math"/>
                          </a:rPr>
                          <m:t>𝟏</m:t>
                        </m:r>
                      </m:num>
                      <m:den>
                        <m:r>
                          <a:rPr lang="en-US" sz="4000" b="1" i="1">
                            <a:latin typeface="Cambria Math"/>
                          </a:rPr>
                          <m:t>𝒙</m:t>
                        </m:r>
                        <m:r>
                          <a:rPr lang="en-US" sz="4000" b="1" i="1">
                            <a:latin typeface="Cambria Math"/>
                          </a:rPr>
                          <m:t>−</m:t>
                        </m:r>
                        <m:r>
                          <a:rPr lang="en-US" sz="4000" b="1" i="1">
                            <a:latin typeface="Cambria Math"/>
                          </a:rPr>
                          <m:t>𝟏</m:t>
                        </m:r>
                      </m:den>
                    </m:f>
                    <m:r>
                      <a:rPr lang="en-US" sz="4000" b="1" i="1">
                        <a:latin typeface="Cambria Math"/>
                        <a:ea typeface="Cambria Math"/>
                      </a:rPr>
                      <m:t>→</m:t>
                    </m:r>
                    <m:r>
                      <a:rPr lang="en-US" sz="4000" b="1" i="1" smtClean="0">
                        <a:latin typeface="Cambria Math"/>
                        <a:ea typeface="Cambria Math"/>
                      </a:rPr>
                      <m:t>−</m:t>
                    </m:r>
                    <m:r>
                      <a:rPr lang="en-US" sz="4000" b="1" i="1">
                        <a:latin typeface="Cambria Math"/>
                        <a:ea typeface="Cambria Math"/>
                      </a:rPr>
                      <m:t>∞ </m:t>
                    </m:r>
                  </m:oMath>
                </a14:m>
                <a:r>
                  <a:rPr lang="en-US" sz="4000" b="1" dirty="0"/>
                  <a:t> </a:t>
                </a:r>
                <a:r>
                  <a:rPr lang="en-US" b="1" dirty="0" smtClean="0"/>
                  <a:t>.</a:t>
                </a:r>
                <a:endParaRPr lang="en-US" b="1" dirty="0"/>
              </a:p>
              <a:p>
                <a:pPr algn="l" rtl="0" eaLnBrk="0"/>
                <a:r>
                  <a:rPr lang="en-US" b="1" dirty="0" smtClean="0"/>
                  <a:t>Definition</a:t>
                </a:r>
                <a:r>
                  <a:rPr lang="en-US" b="1" dirty="0"/>
                  <a:t>: A line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𝒂</m:t>
                    </m:r>
                  </m:oMath>
                </a14:m>
                <a:r>
                  <a:rPr lang="en-US" b="1" dirty="0" smtClean="0"/>
                  <a:t> </a:t>
                </a:r>
                <a:r>
                  <a:rPr lang="en-US" b="1" dirty="0"/>
                  <a:t>is a vertical asymptote of the graph of a function </a:t>
                </a:r>
                <a14:m>
                  <m:oMath xmlns:m="http://schemas.openxmlformats.org/officeDocument/2006/math">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a14:m>
                <a:r>
                  <a:rPr lang="en-US" b="1" dirty="0" smtClean="0"/>
                  <a:t> </a:t>
                </a:r>
                <a:r>
                  <a:rPr lang="en-US" b="1" dirty="0"/>
                  <a:t>if </a:t>
                </a:r>
                <a:r>
                  <a:rPr lang="en-US" sz="2800" b="1" dirty="0"/>
                  <a:t>either </a:t>
                </a:r>
                <a14:m>
                  <m:oMath xmlns:m="http://schemas.openxmlformats.org/officeDocument/2006/math">
                    <m:func>
                      <m:funcPr>
                        <m:ctrlPr>
                          <a:rPr lang="en-US" sz="2800" b="1" i="1" smtClean="0">
                            <a:solidFill>
                              <a:srgbClr val="FFFF00"/>
                            </a:solidFill>
                            <a:latin typeface="Cambria Math"/>
                          </a:rPr>
                        </m:ctrlPr>
                      </m:funcPr>
                      <m:fName>
                        <m:limLow>
                          <m:limLowPr>
                            <m:ctrlPr>
                              <a:rPr lang="en-US" sz="2800" b="1" i="1" smtClean="0">
                                <a:solidFill>
                                  <a:srgbClr val="FFFF00"/>
                                </a:solidFill>
                                <a:latin typeface="Cambria Math"/>
                              </a:rPr>
                            </m:ctrlPr>
                          </m:limLowPr>
                          <m:e>
                            <m:r>
                              <m:rPr>
                                <m:sty m:val="p"/>
                              </m:rPr>
                              <a:rPr lang="en-US" sz="2800" b="0" i="0" smtClean="0">
                                <a:solidFill>
                                  <a:srgbClr val="FFFF00"/>
                                </a:solidFill>
                                <a:latin typeface="Cambria Math"/>
                              </a:rPr>
                              <m:t>lim</m:t>
                            </m:r>
                          </m:e>
                          <m:lim>
                            <m:r>
                              <a:rPr lang="en-US" sz="2800" b="1" i="1" smtClean="0">
                                <a:solidFill>
                                  <a:srgbClr val="FFFF00"/>
                                </a:solidFill>
                                <a:latin typeface="Cambria Math"/>
                              </a:rPr>
                              <m:t>𝒙</m:t>
                            </m:r>
                            <m:r>
                              <a:rPr lang="en-US" sz="2800" b="1" i="1" smtClean="0">
                                <a:solidFill>
                                  <a:srgbClr val="FFFF00"/>
                                </a:solidFill>
                                <a:latin typeface="Cambria Math"/>
                                <a:ea typeface="Cambria Math"/>
                              </a:rPr>
                              <m:t>→</m:t>
                            </m:r>
                            <m:sSup>
                              <m:sSupPr>
                                <m:ctrlPr>
                                  <a:rPr lang="en-US" sz="2800" b="1" i="1" smtClean="0">
                                    <a:solidFill>
                                      <a:srgbClr val="FFFF00"/>
                                    </a:solidFill>
                                    <a:latin typeface="Cambria Math"/>
                                    <a:ea typeface="Cambria Math"/>
                                  </a:rPr>
                                </m:ctrlPr>
                              </m:sSupPr>
                              <m:e>
                                <m:r>
                                  <a:rPr lang="en-US" sz="2800" b="1" i="1" smtClean="0">
                                    <a:solidFill>
                                      <a:srgbClr val="FFFF00"/>
                                    </a:solidFill>
                                    <a:latin typeface="Cambria Math"/>
                                    <a:ea typeface="Cambria Math"/>
                                  </a:rPr>
                                  <m:t>𝒂</m:t>
                                </m:r>
                              </m:e>
                              <m:sup>
                                <m:r>
                                  <a:rPr lang="en-US" sz="2800" b="1" i="1" smtClean="0">
                                    <a:solidFill>
                                      <a:srgbClr val="FFFF00"/>
                                    </a:solidFill>
                                    <a:latin typeface="Cambria Math"/>
                                    <a:ea typeface="Cambria Math"/>
                                  </a:rPr>
                                  <m:t>−</m:t>
                                </m:r>
                              </m:sup>
                            </m:sSup>
                          </m:lim>
                        </m:limLow>
                      </m:fName>
                      <m:e>
                        <m:r>
                          <a:rPr lang="en-US" sz="2800" b="1" i="1" smtClean="0">
                            <a:solidFill>
                              <a:srgbClr val="FFFF00"/>
                            </a:solidFill>
                            <a:latin typeface="Cambria Math"/>
                          </a:rPr>
                          <m:t>𝒇</m:t>
                        </m:r>
                        <m:r>
                          <a:rPr lang="en-US" sz="2800" b="1" i="1" smtClean="0">
                            <a:solidFill>
                              <a:srgbClr val="FFFF00"/>
                            </a:solidFill>
                            <a:latin typeface="Cambria Math"/>
                          </a:rPr>
                          <m:t>(</m:t>
                        </m:r>
                        <m:r>
                          <a:rPr lang="en-US" sz="2800" b="1" i="1" smtClean="0">
                            <a:solidFill>
                              <a:srgbClr val="FFFF00"/>
                            </a:solidFill>
                            <a:latin typeface="Cambria Math"/>
                          </a:rPr>
                          <m:t>𝒙</m:t>
                        </m:r>
                        <m:r>
                          <a:rPr lang="en-US" sz="2800" b="1" i="1" smtClean="0">
                            <a:solidFill>
                              <a:srgbClr val="FFFF00"/>
                            </a:solidFill>
                            <a:latin typeface="Cambria Math"/>
                          </a:rPr>
                          <m:t>)</m:t>
                        </m:r>
                      </m:e>
                    </m:func>
                    <m:r>
                      <a:rPr lang="en-US" sz="2800" b="1" i="1" smtClean="0">
                        <a:solidFill>
                          <a:srgbClr val="FFFF00"/>
                        </a:solidFill>
                        <a:latin typeface="Cambria Math"/>
                      </a:rPr>
                      <m:t>=</m:t>
                    </m:r>
                    <m:r>
                      <a:rPr lang="en-US" sz="2800" b="1" i="1" smtClean="0">
                        <a:solidFill>
                          <a:srgbClr val="FFFF00"/>
                        </a:solidFill>
                        <a:latin typeface="Cambria Math"/>
                        <a:ea typeface="Cambria Math"/>
                      </a:rPr>
                      <m:t>±∞</m:t>
                    </m:r>
                  </m:oMath>
                </a14:m>
                <a:r>
                  <a:rPr lang="en-US" sz="2800" b="1" dirty="0" smtClean="0">
                    <a:solidFill>
                      <a:srgbClr val="FFFF00"/>
                    </a:solidFill>
                  </a:rPr>
                  <a:t> </a:t>
                </a:r>
                <a:r>
                  <a:rPr lang="en-US" sz="2800" b="1" dirty="0" smtClean="0"/>
                  <a:t>or </a:t>
                </a:r>
                <a14:m>
                  <m:oMath xmlns:m="http://schemas.openxmlformats.org/officeDocument/2006/math">
                    <m:func>
                      <m:funcPr>
                        <m:ctrlPr>
                          <a:rPr lang="en-US" sz="2800" b="1" i="1" smtClean="0">
                            <a:solidFill>
                              <a:srgbClr val="FFFF00"/>
                            </a:solidFill>
                            <a:latin typeface="Cambria Math"/>
                          </a:rPr>
                        </m:ctrlPr>
                      </m:funcPr>
                      <m:fName>
                        <m:limLow>
                          <m:limLowPr>
                            <m:ctrlPr>
                              <a:rPr lang="en-US" sz="2800" b="1" i="1">
                                <a:solidFill>
                                  <a:srgbClr val="FFFF00"/>
                                </a:solidFill>
                                <a:latin typeface="Cambria Math"/>
                              </a:rPr>
                            </m:ctrlPr>
                          </m:limLowPr>
                          <m:e>
                            <m:r>
                              <m:rPr>
                                <m:sty m:val="p"/>
                              </m:rPr>
                              <a:rPr lang="en-US" sz="2800">
                                <a:solidFill>
                                  <a:srgbClr val="FFFF00"/>
                                </a:solidFill>
                                <a:latin typeface="Cambria Math"/>
                              </a:rPr>
                              <m:t>lim</m:t>
                            </m:r>
                          </m:e>
                          <m:lim>
                            <m:r>
                              <a:rPr lang="en-US" sz="2800" b="1" i="1">
                                <a:solidFill>
                                  <a:srgbClr val="FFFF00"/>
                                </a:solidFill>
                                <a:latin typeface="Cambria Math"/>
                              </a:rPr>
                              <m:t>𝒙</m:t>
                            </m:r>
                            <m:r>
                              <a:rPr lang="en-US" sz="2800" b="1" i="1">
                                <a:solidFill>
                                  <a:srgbClr val="FFFF00"/>
                                </a:solidFill>
                                <a:latin typeface="Cambria Math"/>
                                <a:ea typeface="Cambria Math"/>
                              </a:rPr>
                              <m:t>→</m:t>
                            </m:r>
                            <m:sSup>
                              <m:sSupPr>
                                <m:ctrlPr>
                                  <a:rPr lang="en-US" sz="2800" b="1" i="1">
                                    <a:solidFill>
                                      <a:srgbClr val="FFFF00"/>
                                    </a:solidFill>
                                    <a:latin typeface="Cambria Math"/>
                                    <a:ea typeface="Cambria Math"/>
                                  </a:rPr>
                                </m:ctrlPr>
                              </m:sSupPr>
                              <m:e>
                                <m:r>
                                  <a:rPr lang="en-US" sz="2800" b="1" i="1">
                                    <a:solidFill>
                                      <a:srgbClr val="FFFF00"/>
                                    </a:solidFill>
                                    <a:latin typeface="Cambria Math"/>
                                    <a:ea typeface="Cambria Math"/>
                                  </a:rPr>
                                  <m:t>𝒂</m:t>
                                </m:r>
                              </m:e>
                              <m:sup>
                                <m:r>
                                  <a:rPr lang="en-US" sz="2800" b="1" i="1" smtClean="0">
                                    <a:solidFill>
                                      <a:srgbClr val="FFFF00"/>
                                    </a:solidFill>
                                    <a:latin typeface="Cambria Math"/>
                                    <a:ea typeface="Cambria Math"/>
                                  </a:rPr>
                                  <m:t>+</m:t>
                                </m:r>
                              </m:sup>
                            </m:sSup>
                          </m:lim>
                        </m:limLow>
                      </m:fName>
                      <m:e>
                        <m:r>
                          <a:rPr lang="en-US" sz="2800" b="1" i="1">
                            <a:solidFill>
                              <a:srgbClr val="FFFF00"/>
                            </a:solidFill>
                            <a:latin typeface="Cambria Math"/>
                          </a:rPr>
                          <m:t>𝒇</m:t>
                        </m:r>
                        <m:r>
                          <a:rPr lang="en-US" sz="2800" b="1" i="1">
                            <a:solidFill>
                              <a:srgbClr val="FFFF00"/>
                            </a:solidFill>
                            <a:latin typeface="Cambria Math"/>
                          </a:rPr>
                          <m:t>(</m:t>
                        </m:r>
                        <m:r>
                          <a:rPr lang="en-US" sz="2800" b="1" i="1">
                            <a:solidFill>
                              <a:srgbClr val="FFFF00"/>
                            </a:solidFill>
                            <a:latin typeface="Cambria Math"/>
                          </a:rPr>
                          <m:t>𝒙</m:t>
                        </m:r>
                        <m:r>
                          <a:rPr lang="en-US" sz="2800" b="1" i="1">
                            <a:solidFill>
                              <a:srgbClr val="FFFF00"/>
                            </a:solidFill>
                            <a:latin typeface="Cambria Math"/>
                          </a:rPr>
                          <m:t>)</m:t>
                        </m:r>
                      </m:e>
                    </m:func>
                    <m:r>
                      <a:rPr lang="en-US" sz="2800" b="1" i="1">
                        <a:solidFill>
                          <a:srgbClr val="FFFF00"/>
                        </a:solidFill>
                        <a:latin typeface="Cambria Math"/>
                      </a:rPr>
                      <m:t>=</m:t>
                    </m:r>
                    <m:r>
                      <a:rPr lang="en-US" sz="2800" b="1" i="1">
                        <a:solidFill>
                          <a:srgbClr val="FFFF00"/>
                        </a:solidFill>
                        <a:latin typeface="Cambria Math"/>
                        <a:ea typeface="Cambria Math"/>
                      </a:rPr>
                      <m:t>±∞</m:t>
                    </m:r>
                  </m:oMath>
                </a14:m>
                <a:r>
                  <a:rPr lang="en-US" sz="2800" b="1" dirty="0">
                    <a:solidFill>
                      <a:srgbClr val="FFFF00"/>
                    </a:solidFill>
                  </a:rPr>
                  <a:t> </a:t>
                </a:r>
                <a:r>
                  <a:rPr lang="en-US" sz="2800" b="1" dirty="0"/>
                  <a:t> .</a:t>
                </a:r>
                <a:endParaRPr lang="ar-JO" sz="2800"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836712"/>
                <a:ext cx="9144000" cy="6021288"/>
              </a:xfrm>
              <a:blipFill rotWithShape="1">
                <a:blip r:embed="rId2"/>
                <a:stretch>
                  <a:fillRect l="-1667" r="-2200"/>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6919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0"/>
            <a:ext cx="77724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692696"/>
                <a:ext cx="9144000" cy="6165304"/>
              </a:xfrm>
            </p:spPr>
            <p:txBody>
              <a:bodyPr>
                <a:normAutofit fontScale="92500" lnSpcReduction="10000"/>
              </a:bodyPr>
              <a:lstStyle/>
              <a:p>
                <a:pPr marL="457200" indent="-457200" algn="l" rtl="0" eaLnBrk="0">
                  <a:buFont typeface="Wingdings" panose="05000000000000000000" pitchFamily="2" charset="2"/>
                  <a:buChar char="q"/>
                </a:pPr>
                <a:r>
                  <a:rPr lang="en-US" b="1" dirty="0" smtClean="0"/>
                  <a:t>Example: Find the horizontal and vertical asymptotes of the curve </a:t>
                </a:r>
                <a14:m>
                  <m:oMath xmlns:m="http://schemas.openxmlformats.org/officeDocument/2006/math">
                    <m:r>
                      <a:rPr lang="en-US" b="1" i="1" smtClean="0">
                        <a:latin typeface="Cambria Math"/>
                      </a:rPr>
                      <m:t>𝒇</m:t>
                    </m:r>
                    <m:d>
                      <m:dPr>
                        <m:ctrlPr>
                          <a:rPr lang="en-US" b="1" i="1" smtClean="0">
                            <a:latin typeface="Cambria Math"/>
                          </a:rPr>
                        </m:ctrlPr>
                      </m:dPr>
                      <m:e>
                        <m:r>
                          <a:rPr lang="en-US" b="1" i="1" smtClean="0">
                            <a:latin typeface="Cambria Math"/>
                          </a:rPr>
                          <m:t>𝒙</m:t>
                        </m:r>
                      </m:e>
                    </m:d>
                    <m:r>
                      <a:rPr lang="en-US" b="1" i="1" smtClean="0">
                        <a:latin typeface="Cambria Math"/>
                      </a:rPr>
                      <m:t>=</m:t>
                    </m:r>
                    <m:f>
                      <m:fPr>
                        <m:ctrlPr>
                          <a:rPr lang="en-US" b="1" i="1" smtClean="0">
                            <a:latin typeface="Cambria Math"/>
                          </a:rPr>
                        </m:ctrlPr>
                      </m:fPr>
                      <m:num>
                        <m:r>
                          <a:rPr lang="en-US" b="1" i="1" smtClean="0">
                            <a:latin typeface="Cambria Math"/>
                          </a:rPr>
                          <m:t>𝒙</m:t>
                        </m:r>
                        <m:r>
                          <a:rPr lang="en-US" b="1" i="1" smtClean="0">
                            <a:latin typeface="Cambria Math"/>
                          </a:rPr>
                          <m:t>+</m:t>
                        </m:r>
                        <m:r>
                          <a:rPr lang="en-US" b="1" i="1" smtClean="0">
                            <a:latin typeface="Cambria Math"/>
                          </a:rPr>
                          <m:t>𝟑</m:t>
                        </m:r>
                      </m:num>
                      <m:den>
                        <m:r>
                          <a:rPr lang="en-US" b="1" i="1" smtClean="0">
                            <a:latin typeface="Cambria Math"/>
                          </a:rPr>
                          <m:t>𝒙</m:t>
                        </m:r>
                        <m:r>
                          <a:rPr lang="en-US" b="1" i="1" smtClean="0">
                            <a:latin typeface="Cambria Math"/>
                          </a:rPr>
                          <m:t>+</m:t>
                        </m:r>
                        <m:r>
                          <a:rPr lang="en-US" b="1" i="1" smtClean="0">
                            <a:latin typeface="Cambria Math"/>
                          </a:rPr>
                          <m:t>𝟐</m:t>
                        </m:r>
                      </m:den>
                    </m:f>
                  </m:oMath>
                </a14:m>
                <a:r>
                  <a:rPr lang="en-US" b="1" dirty="0" smtClean="0"/>
                  <a:t>.</a:t>
                </a:r>
                <a:endParaRPr lang="en-US" b="1" dirty="0"/>
              </a:p>
              <a:p>
                <a:pPr algn="l" rtl="0" eaLnBrk="0"/>
                <a:endParaRPr lang="en-US" sz="600" b="1" dirty="0"/>
              </a:p>
              <a:p>
                <a:pPr marL="457200" indent="-457200" algn="l" rtl="0" eaLnBrk="0">
                  <a:buFont typeface="Wingdings" panose="05000000000000000000" pitchFamily="2" charset="2"/>
                  <a:buChar char="q"/>
                </a:pPr>
                <a:r>
                  <a:rPr lang="en-US" b="1" dirty="0"/>
                  <a:t>Solution: We are interested in the behavior as </a:t>
                </a:r>
                <a14:m>
                  <m:oMath xmlns:m="http://schemas.openxmlformats.org/officeDocument/2006/math">
                    <m:r>
                      <a:rPr lang="en-US" b="1" i="1" smtClean="0">
                        <a:latin typeface="Cambria Math"/>
                      </a:rPr>
                      <m:t>𝒙</m:t>
                    </m:r>
                    <m:r>
                      <a:rPr lang="en-US" b="1" i="1" smtClean="0">
                        <a:latin typeface="Cambria Math"/>
                        <a:ea typeface="Cambria Math"/>
                      </a:rPr>
                      <m:t>→±∞</m:t>
                    </m:r>
                  </m:oMath>
                </a14:m>
                <a:r>
                  <a:rPr lang="en-US" b="1" dirty="0" smtClean="0"/>
                  <a:t> </a:t>
                </a:r>
                <a:r>
                  <a:rPr lang="en-US" b="1" dirty="0"/>
                  <a:t>and as </a:t>
                </a:r>
                <a14:m>
                  <m:oMath xmlns:m="http://schemas.openxmlformats.org/officeDocument/2006/math">
                    <m:r>
                      <a:rPr lang="en-US" b="1" i="1" smtClean="0">
                        <a:latin typeface="Cambria Math"/>
                      </a:rPr>
                      <m:t>𝒙</m:t>
                    </m:r>
                    <m:r>
                      <a:rPr lang="en-US" b="1" i="1" smtClean="0">
                        <a:latin typeface="Cambria Math"/>
                        <a:ea typeface="Cambria Math"/>
                      </a:rPr>
                      <m:t>→−</m:t>
                    </m:r>
                    <m:r>
                      <a:rPr lang="en-US" b="1" i="1" smtClean="0">
                        <a:latin typeface="Cambria Math"/>
                        <a:ea typeface="Cambria Math"/>
                      </a:rPr>
                      <m:t>𝟐</m:t>
                    </m:r>
                  </m:oMath>
                </a14:m>
                <a:r>
                  <a:rPr lang="en-US" b="1" dirty="0"/>
                  <a:t> where the denominator is zero. Since</a:t>
                </a:r>
              </a:p>
              <a:p>
                <a:pPr algn="l" rtl="0" eaLnBrk="0"/>
                <a:r>
                  <a:rPr lang="en-US" sz="4800" b="1" dirty="0"/>
                  <a:t>      </a:t>
                </a:r>
                <a14:m>
                  <m:oMath xmlns:m="http://schemas.openxmlformats.org/officeDocument/2006/math">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𝒙</m:t>
                            </m:r>
                            <m:r>
                              <a:rPr lang="en-US" b="1" i="1" smtClean="0">
                                <a:solidFill>
                                  <a:srgbClr val="FFFF00"/>
                                </a:solidFill>
                                <a:latin typeface="Cambria Math"/>
                                <a:ea typeface="Cambria Math"/>
                              </a:rPr>
                              <m:t>→±∞</m:t>
                            </m:r>
                          </m:lim>
                        </m:limLow>
                      </m:fName>
                      <m:e>
                        <m:f>
                          <m:fPr>
                            <m:ctrlPr>
                              <a:rPr lang="en-US" b="1" i="1">
                                <a:solidFill>
                                  <a:srgbClr val="FFFF00"/>
                                </a:solidFill>
                                <a:latin typeface="Cambria Math"/>
                              </a:rPr>
                            </m:ctrlPr>
                          </m:fPr>
                          <m:num>
                            <m:r>
                              <a:rPr lang="en-US" b="1" i="1">
                                <a:solidFill>
                                  <a:srgbClr val="FFFF00"/>
                                </a:solidFill>
                                <a:latin typeface="Cambria Math"/>
                              </a:rPr>
                              <m:t>𝒙</m:t>
                            </m:r>
                            <m:r>
                              <a:rPr lang="en-US" b="1" i="1">
                                <a:solidFill>
                                  <a:srgbClr val="FFFF00"/>
                                </a:solidFill>
                                <a:latin typeface="Cambria Math"/>
                              </a:rPr>
                              <m:t>+</m:t>
                            </m:r>
                            <m:r>
                              <a:rPr lang="en-US" b="1" i="1">
                                <a:solidFill>
                                  <a:srgbClr val="FFFF00"/>
                                </a:solidFill>
                                <a:latin typeface="Cambria Math"/>
                              </a:rPr>
                              <m:t>𝟑</m:t>
                            </m:r>
                          </m:num>
                          <m:den>
                            <m:r>
                              <a:rPr lang="en-US" b="1" i="1">
                                <a:solidFill>
                                  <a:srgbClr val="FFFF00"/>
                                </a:solidFill>
                                <a:latin typeface="Cambria Math"/>
                              </a:rPr>
                              <m:t>𝒙</m:t>
                            </m:r>
                            <m:r>
                              <a:rPr lang="en-US" b="1" i="1">
                                <a:solidFill>
                                  <a:srgbClr val="FFFF00"/>
                                </a:solidFill>
                                <a:latin typeface="Cambria Math"/>
                              </a:rPr>
                              <m:t>+</m:t>
                            </m:r>
                            <m:r>
                              <a:rPr lang="en-US" b="1" i="1">
                                <a:solidFill>
                                  <a:srgbClr val="FFFF00"/>
                                </a:solidFill>
                                <a:latin typeface="Cambria Math"/>
                              </a:rPr>
                              <m:t>𝟐</m:t>
                            </m:r>
                          </m:den>
                        </m:f>
                      </m:e>
                    </m:func>
                    <m:r>
                      <a:rPr lang="en-US" b="1" i="1"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𝒙</m:t>
                            </m:r>
                            <m:r>
                              <a:rPr lang="en-US" b="1" i="1" smtClean="0">
                                <a:solidFill>
                                  <a:srgbClr val="FFFF00"/>
                                </a:solidFill>
                                <a:latin typeface="Cambria Math"/>
                                <a:ea typeface="Cambria Math"/>
                              </a:rPr>
                              <m:t>→±∞</m:t>
                            </m:r>
                          </m:lim>
                        </m:limLow>
                      </m:fName>
                      <m:e>
                        <m:f>
                          <m:fPr>
                            <m:ctrlPr>
                              <a:rPr lang="en-US" b="1" i="1" smtClean="0">
                                <a:solidFill>
                                  <a:srgbClr val="FFFF00"/>
                                </a:solidFill>
                                <a:latin typeface="Cambria Math"/>
                              </a:rPr>
                            </m:ctrlPr>
                          </m:fPr>
                          <m:num>
                            <m:r>
                              <a:rPr lang="en-US" b="1" i="1" smtClean="0">
                                <a:solidFill>
                                  <a:srgbClr val="FFFF00"/>
                                </a:solidFill>
                                <a:latin typeface="Cambria Math"/>
                              </a:rPr>
                              <m:t>𝟏</m:t>
                            </m:r>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𝟑</m:t>
                                </m:r>
                              </m:num>
                              <m:den>
                                <m:r>
                                  <a:rPr lang="en-US" b="1" i="1" smtClean="0">
                                    <a:solidFill>
                                      <a:srgbClr val="FFFF00"/>
                                    </a:solidFill>
                                    <a:latin typeface="Cambria Math"/>
                                  </a:rPr>
                                  <m:t>𝒙</m:t>
                                </m:r>
                              </m:den>
                            </m:f>
                            <m:r>
                              <a:rPr lang="en-US" b="1" i="1" smtClean="0">
                                <a:solidFill>
                                  <a:srgbClr val="FFFF00"/>
                                </a:solidFill>
                                <a:latin typeface="Cambria Math"/>
                              </a:rPr>
                              <m:t>)</m:t>
                            </m:r>
                          </m:num>
                          <m:den>
                            <m:r>
                              <a:rPr lang="en-US" b="1" i="1" smtClean="0">
                                <a:solidFill>
                                  <a:srgbClr val="FFFF00"/>
                                </a:solidFill>
                                <a:latin typeface="Cambria Math"/>
                              </a:rPr>
                              <m:t>𝟏</m:t>
                            </m:r>
                            <m:r>
                              <a:rPr lang="en-US" b="1" i="1" smtClean="0">
                                <a:solidFill>
                                  <a:srgbClr val="FFFF00"/>
                                </a:solidFill>
                                <a:latin typeface="Cambria Math"/>
                              </a:rPr>
                              <m:t>+</m:t>
                            </m:r>
                            <m:d>
                              <m:dPr>
                                <m:ctrlPr>
                                  <a:rPr lang="en-US" b="1" i="1" smtClean="0">
                                    <a:solidFill>
                                      <a:srgbClr val="FFFF00"/>
                                    </a:solidFill>
                                    <a:latin typeface="Cambria Math"/>
                                  </a:rPr>
                                </m:ctrlPr>
                              </m:dPr>
                              <m:e>
                                <m:f>
                                  <m:fPr>
                                    <m:ctrlPr>
                                      <a:rPr lang="en-US" b="1" i="1" smtClean="0">
                                        <a:solidFill>
                                          <a:srgbClr val="FFFF00"/>
                                        </a:solidFill>
                                        <a:latin typeface="Cambria Math"/>
                                      </a:rPr>
                                    </m:ctrlPr>
                                  </m:fPr>
                                  <m:num>
                                    <m:r>
                                      <a:rPr lang="en-US" b="1" i="1" smtClean="0">
                                        <a:solidFill>
                                          <a:srgbClr val="FFFF00"/>
                                        </a:solidFill>
                                        <a:latin typeface="Cambria Math"/>
                                      </a:rPr>
                                      <m:t>𝟐</m:t>
                                    </m:r>
                                  </m:num>
                                  <m:den>
                                    <m:r>
                                      <a:rPr lang="en-US" b="1" i="1" smtClean="0">
                                        <a:solidFill>
                                          <a:srgbClr val="FFFF00"/>
                                        </a:solidFill>
                                        <a:latin typeface="Cambria Math"/>
                                      </a:rPr>
                                      <m:t>𝒙</m:t>
                                    </m:r>
                                  </m:den>
                                </m:f>
                              </m:e>
                            </m:d>
                          </m:den>
                        </m:f>
                      </m:e>
                    </m:func>
                    <m:r>
                      <a:rPr lang="en-US" b="1" i="1" smtClean="0">
                        <a:solidFill>
                          <a:srgbClr val="FFFF00"/>
                        </a:solidFill>
                        <a:latin typeface="Cambria Math"/>
                      </a:rPr>
                      <m:t>=</m:t>
                    </m:r>
                    <m:r>
                      <a:rPr lang="en-US" b="1" i="1" smtClean="0">
                        <a:solidFill>
                          <a:srgbClr val="FFFF00"/>
                        </a:solidFill>
                        <a:latin typeface="Cambria Math"/>
                      </a:rPr>
                      <m:t>𝟏</m:t>
                    </m:r>
                  </m:oMath>
                </a14:m>
                <a:r>
                  <a:rPr lang="en-US" sz="4800" b="1" dirty="0">
                    <a:solidFill>
                      <a:srgbClr val="FFFF00"/>
                    </a:solidFill>
                  </a:rPr>
                  <a:t> </a:t>
                </a:r>
                <a:r>
                  <a:rPr lang="en-US" sz="4800" b="1" dirty="0"/>
                  <a:t>                  </a:t>
                </a:r>
              </a:p>
              <a:p>
                <a:pPr algn="l" rtl="0" eaLnBrk="0"/>
                <a:r>
                  <a:rPr lang="en-US" b="1" dirty="0" smtClean="0"/>
                  <a:t>and</a:t>
                </a:r>
                <a:endParaRPr lang="en-US" b="1" dirty="0"/>
              </a:p>
              <a:p>
                <a:pPr algn="l" rtl="0" eaLnBrk="0"/>
                <a:r>
                  <a:rPr lang="en-US" sz="4000" b="1" dirty="0" smtClean="0">
                    <a:solidFill>
                      <a:srgbClr val="FFFF00"/>
                    </a:solidFill>
                  </a:rPr>
                  <a:t> </a:t>
                </a:r>
                <a14:m>
                  <m:oMath xmlns:m="http://schemas.openxmlformats.org/officeDocument/2006/math">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𝒙</m:t>
                            </m:r>
                            <m:r>
                              <a:rPr lang="en-US" b="1" i="1">
                                <a:solidFill>
                                  <a:srgbClr val="FFFF00"/>
                                </a:solidFill>
                                <a:latin typeface="Cambria Math"/>
                                <a:ea typeface="Cambria Math"/>
                              </a:rPr>
                              <m:t>→</m:t>
                            </m:r>
                            <m:sSup>
                              <m:sSupPr>
                                <m:ctrlPr>
                                  <a:rPr lang="en-US" b="1" i="1" smtClean="0">
                                    <a:solidFill>
                                      <a:srgbClr val="FFFF00"/>
                                    </a:solidFill>
                                    <a:latin typeface="Cambria Math"/>
                                    <a:ea typeface="Cambria Math"/>
                                  </a:rPr>
                                </m:ctrlPr>
                              </m:sSupPr>
                              <m:e>
                                <m:r>
                                  <a:rPr lang="en-US" b="1" i="1" smtClean="0">
                                    <a:solidFill>
                                      <a:srgbClr val="FFFF00"/>
                                    </a:solidFill>
                                    <a:latin typeface="Cambria Math"/>
                                    <a:ea typeface="Cambria Math"/>
                                  </a:rPr>
                                  <m:t>−</m:t>
                                </m:r>
                                <m:r>
                                  <a:rPr lang="en-US" b="1" i="1" smtClean="0">
                                    <a:solidFill>
                                      <a:srgbClr val="FFFF00"/>
                                    </a:solidFill>
                                    <a:latin typeface="Cambria Math"/>
                                    <a:ea typeface="Cambria Math"/>
                                  </a:rPr>
                                  <m:t>𝟐</m:t>
                                </m:r>
                              </m:e>
                              <m:sup>
                                <m:r>
                                  <a:rPr lang="en-US" b="1" i="1" smtClean="0">
                                    <a:solidFill>
                                      <a:srgbClr val="FFFF00"/>
                                    </a:solidFill>
                                    <a:latin typeface="Cambria Math"/>
                                    <a:ea typeface="Cambria Math"/>
                                  </a:rPr>
                                  <m:t>+</m:t>
                                </m:r>
                              </m:sup>
                            </m:sSup>
                          </m:lim>
                        </m:limLow>
                      </m:fName>
                      <m:e>
                        <m:f>
                          <m:fPr>
                            <m:ctrlPr>
                              <a:rPr lang="en-US" b="1" i="1">
                                <a:solidFill>
                                  <a:srgbClr val="FFFF00"/>
                                </a:solidFill>
                                <a:latin typeface="Cambria Math"/>
                              </a:rPr>
                            </m:ctrlPr>
                          </m:fPr>
                          <m:num>
                            <m:r>
                              <a:rPr lang="en-US" b="1" i="1">
                                <a:solidFill>
                                  <a:srgbClr val="FFFF00"/>
                                </a:solidFill>
                                <a:latin typeface="Cambria Math"/>
                              </a:rPr>
                              <m:t>𝒙</m:t>
                            </m:r>
                            <m:r>
                              <a:rPr lang="en-US" b="1" i="1">
                                <a:solidFill>
                                  <a:srgbClr val="FFFF00"/>
                                </a:solidFill>
                                <a:latin typeface="Cambria Math"/>
                              </a:rPr>
                              <m:t>+</m:t>
                            </m:r>
                            <m:r>
                              <a:rPr lang="en-US" b="1" i="1">
                                <a:solidFill>
                                  <a:srgbClr val="FFFF00"/>
                                </a:solidFill>
                                <a:latin typeface="Cambria Math"/>
                              </a:rPr>
                              <m:t>𝟑</m:t>
                            </m:r>
                          </m:num>
                          <m:den>
                            <m:r>
                              <a:rPr lang="en-US" b="1" i="1">
                                <a:solidFill>
                                  <a:srgbClr val="FFFF00"/>
                                </a:solidFill>
                                <a:latin typeface="Cambria Math"/>
                              </a:rPr>
                              <m:t>𝒙</m:t>
                            </m:r>
                            <m:r>
                              <a:rPr lang="en-US" b="1" i="1">
                                <a:solidFill>
                                  <a:srgbClr val="FFFF00"/>
                                </a:solidFill>
                                <a:latin typeface="Cambria Math"/>
                              </a:rPr>
                              <m:t>+</m:t>
                            </m:r>
                            <m:r>
                              <a:rPr lang="en-US" b="1" i="1">
                                <a:solidFill>
                                  <a:srgbClr val="FFFF00"/>
                                </a:solidFill>
                                <a:latin typeface="Cambria Math"/>
                              </a:rPr>
                              <m:t>𝟐</m:t>
                            </m:r>
                          </m:den>
                        </m:f>
                      </m:e>
                    </m:func>
                    <m:r>
                      <a:rPr lang="en-US" b="1" i="1" smtClean="0">
                        <a:solidFill>
                          <a:srgbClr val="FFFF00"/>
                        </a:solidFill>
                        <a:latin typeface="Cambria Math"/>
                      </a:rPr>
                      <m:t>=</m:t>
                    </m:r>
                    <m:r>
                      <a:rPr lang="en-US" b="1" i="1" smtClean="0">
                        <a:solidFill>
                          <a:srgbClr val="FFFF00"/>
                        </a:solidFill>
                        <a:latin typeface="Cambria Math"/>
                        <a:ea typeface="Cambria Math"/>
                      </a:rPr>
                      <m:t>∞</m:t>
                    </m:r>
                  </m:oMath>
                </a14:m>
                <a:r>
                  <a:rPr lang="en-US" b="1" dirty="0" smtClean="0">
                    <a:solidFill>
                      <a:srgbClr val="FFFF00"/>
                    </a:solidFill>
                  </a:rPr>
                  <a:t> </a:t>
                </a:r>
                <a:r>
                  <a:rPr lang="en-US" b="1" dirty="0"/>
                  <a:t>and </a:t>
                </a:r>
                <a:r>
                  <a:rPr lang="en-US" sz="4000" b="1" dirty="0"/>
                  <a:t>  </a:t>
                </a:r>
                <a14:m>
                  <m:oMath xmlns:m="http://schemas.openxmlformats.org/officeDocument/2006/math">
                    <m:func>
                      <m:funcPr>
                        <m:ctrlPr>
                          <a:rPr lang="en-US" sz="3500" b="1" i="1" smtClean="0">
                            <a:solidFill>
                              <a:srgbClr val="FFFF00"/>
                            </a:solidFill>
                            <a:latin typeface="Cambria Math"/>
                          </a:rPr>
                        </m:ctrlPr>
                      </m:funcPr>
                      <m:fName>
                        <m:limLow>
                          <m:limLowPr>
                            <m:ctrlPr>
                              <a:rPr lang="en-US" sz="3500" b="1" i="1">
                                <a:solidFill>
                                  <a:srgbClr val="FFFF00"/>
                                </a:solidFill>
                                <a:latin typeface="Cambria Math"/>
                              </a:rPr>
                            </m:ctrlPr>
                          </m:limLowPr>
                          <m:e>
                            <m:r>
                              <m:rPr>
                                <m:sty m:val="p"/>
                              </m:rPr>
                              <a:rPr lang="en-US" sz="3500">
                                <a:solidFill>
                                  <a:srgbClr val="FFFF00"/>
                                </a:solidFill>
                                <a:latin typeface="Cambria Math"/>
                              </a:rPr>
                              <m:t>lim</m:t>
                            </m:r>
                          </m:e>
                          <m:lim>
                            <m:r>
                              <a:rPr lang="en-US" sz="3500" b="1" i="1">
                                <a:solidFill>
                                  <a:srgbClr val="FFFF00"/>
                                </a:solidFill>
                                <a:latin typeface="Cambria Math"/>
                              </a:rPr>
                              <m:t>𝒙</m:t>
                            </m:r>
                            <m:r>
                              <a:rPr lang="en-US" sz="3500" b="1" i="1">
                                <a:solidFill>
                                  <a:srgbClr val="FFFF00"/>
                                </a:solidFill>
                                <a:latin typeface="Cambria Math"/>
                                <a:ea typeface="Cambria Math"/>
                              </a:rPr>
                              <m:t>→</m:t>
                            </m:r>
                            <m:sSup>
                              <m:sSupPr>
                                <m:ctrlPr>
                                  <a:rPr lang="en-US" sz="3500" b="1" i="1">
                                    <a:solidFill>
                                      <a:srgbClr val="FFFF00"/>
                                    </a:solidFill>
                                    <a:latin typeface="Cambria Math"/>
                                    <a:ea typeface="Cambria Math"/>
                                  </a:rPr>
                                </m:ctrlPr>
                              </m:sSupPr>
                              <m:e>
                                <m:r>
                                  <a:rPr lang="en-US" sz="3500" b="1" i="1">
                                    <a:solidFill>
                                      <a:srgbClr val="FFFF00"/>
                                    </a:solidFill>
                                    <a:latin typeface="Cambria Math"/>
                                    <a:ea typeface="Cambria Math"/>
                                  </a:rPr>
                                  <m:t>−</m:t>
                                </m:r>
                                <m:r>
                                  <a:rPr lang="en-US" sz="3500" b="1" i="1">
                                    <a:solidFill>
                                      <a:srgbClr val="FFFF00"/>
                                    </a:solidFill>
                                    <a:latin typeface="Cambria Math"/>
                                    <a:ea typeface="Cambria Math"/>
                                  </a:rPr>
                                  <m:t>𝟐</m:t>
                                </m:r>
                              </m:e>
                              <m:sup>
                                <m:r>
                                  <a:rPr lang="en-US" sz="3500" b="1" i="1" smtClean="0">
                                    <a:solidFill>
                                      <a:srgbClr val="FFFF00"/>
                                    </a:solidFill>
                                    <a:latin typeface="Cambria Math"/>
                                    <a:ea typeface="Cambria Math"/>
                                  </a:rPr>
                                  <m:t>+</m:t>
                                </m:r>
                              </m:sup>
                            </m:sSup>
                          </m:lim>
                        </m:limLow>
                      </m:fName>
                      <m:e>
                        <m:f>
                          <m:fPr>
                            <m:ctrlPr>
                              <a:rPr lang="en-US" sz="3500" b="1" i="1">
                                <a:solidFill>
                                  <a:srgbClr val="FFFF00"/>
                                </a:solidFill>
                                <a:latin typeface="Cambria Math"/>
                              </a:rPr>
                            </m:ctrlPr>
                          </m:fPr>
                          <m:num>
                            <m:r>
                              <a:rPr lang="en-US" sz="3500" b="1" i="1">
                                <a:solidFill>
                                  <a:srgbClr val="FFFF00"/>
                                </a:solidFill>
                                <a:latin typeface="Cambria Math"/>
                              </a:rPr>
                              <m:t>𝒙</m:t>
                            </m:r>
                            <m:r>
                              <a:rPr lang="en-US" sz="3500" b="1" i="1">
                                <a:solidFill>
                                  <a:srgbClr val="FFFF00"/>
                                </a:solidFill>
                                <a:latin typeface="Cambria Math"/>
                              </a:rPr>
                              <m:t>+</m:t>
                            </m:r>
                            <m:r>
                              <a:rPr lang="en-US" sz="3500" b="1" i="1">
                                <a:solidFill>
                                  <a:srgbClr val="FFFF00"/>
                                </a:solidFill>
                                <a:latin typeface="Cambria Math"/>
                              </a:rPr>
                              <m:t>𝟑</m:t>
                            </m:r>
                          </m:num>
                          <m:den>
                            <m:r>
                              <a:rPr lang="en-US" sz="3500" b="1" i="1">
                                <a:solidFill>
                                  <a:srgbClr val="FFFF00"/>
                                </a:solidFill>
                                <a:latin typeface="Cambria Math"/>
                              </a:rPr>
                              <m:t>𝒙</m:t>
                            </m:r>
                            <m:r>
                              <a:rPr lang="en-US" sz="3500" b="1" i="1">
                                <a:solidFill>
                                  <a:srgbClr val="FFFF00"/>
                                </a:solidFill>
                                <a:latin typeface="Cambria Math"/>
                              </a:rPr>
                              <m:t>+</m:t>
                            </m:r>
                            <m:r>
                              <a:rPr lang="en-US" sz="3500" b="1" i="1">
                                <a:solidFill>
                                  <a:srgbClr val="FFFF00"/>
                                </a:solidFill>
                                <a:latin typeface="Cambria Math"/>
                              </a:rPr>
                              <m:t>𝟐</m:t>
                            </m:r>
                          </m:den>
                        </m:f>
                      </m:e>
                    </m:func>
                    <m:r>
                      <a:rPr lang="en-US" sz="3500" b="1" i="1">
                        <a:solidFill>
                          <a:srgbClr val="FFFF00"/>
                        </a:solidFill>
                        <a:latin typeface="Cambria Math"/>
                      </a:rPr>
                      <m:t>=</m:t>
                    </m:r>
                    <m:r>
                      <a:rPr lang="en-US" sz="3500" b="1" i="1" smtClean="0">
                        <a:solidFill>
                          <a:srgbClr val="FFFF00"/>
                        </a:solidFill>
                        <a:latin typeface="Cambria Math"/>
                      </a:rPr>
                      <m:t>−</m:t>
                    </m:r>
                    <m:r>
                      <a:rPr lang="en-US" sz="3500" b="1" i="1">
                        <a:solidFill>
                          <a:srgbClr val="FFFF00"/>
                        </a:solidFill>
                        <a:latin typeface="Cambria Math"/>
                        <a:ea typeface="Cambria Math"/>
                      </a:rPr>
                      <m:t>∞</m:t>
                    </m:r>
                  </m:oMath>
                </a14:m>
                <a:r>
                  <a:rPr lang="en-US" sz="3500" b="1" dirty="0">
                    <a:solidFill>
                      <a:srgbClr val="FFFF00"/>
                    </a:solidFill>
                  </a:rPr>
                  <a:t> </a:t>
                </a:r>
                <a:r>
                  <a:rPr lang="en-US" sz="4000" b="1" dirty="0"/>
                  <a:t>               </a:t>
                </a:r>
              </a:p>
              <a:p>
                <a:pPr algn="l" rtl="0" eaLnBrk="0"/>
                <a:r>
                  <a:rPr lang="en-US" b="1" dirty="0" smtClean="0"/>
                  <a:t> then</a:t>
                </a:r>
                <a:r>
                  <a:rPr lang="en-US" b="1" dirty="0"/>
                  <a:t>: the horizontal asymptote is </a:t>
                </a:r>
                <a14:m>
                  <m:oMath xmlns:m="http://schemas.openxmlformats.org/officeDocument/2006/math">
                    <m:r>
                      <a:rPr lang="en-US" b="1" i="1" smtClean="0">
                        <a:latin typeface="Cambria Math"/>
                      </a:rPr>
                      <m:t>𝒚</m:t>
                    </m:r>
                    <m:r>
                      <a:rPr lang="en-US" b="1" i="1" smtClean="0">
                        <a:latin typeface="Cambria Math"/>
                      </a:rPr>
                      <m:t>=</m:t>
                    </m:r>
                    <m:r>
                      <a:rPr lang="en-US" b="1" i="1" smtClean="0">
                        <a:latin typeface="Cambria Math"/>
                      </a:rPr>
                      <m:t>𝟏</m:t>
                    </m:r>
                  </m:oMath>
                </a14:m>
                <a:r>
                  <a:rPr lang="en-US" b="1" dirty="0" smtClean="0"/>
                  <a:t> </a:t>
                </a:r>
              </a:p>
              <a:p>
                <a:pPr algn="l" rtl="0" eaLnBrk="0"/>
                <a:r>
                  <a:rPr lang="en-US" b="1" dirty="0" smtClean="0"/>
                  <a:t> and </a:t>
                </a:r>
                <a:r>
                  <a:rPr lang="en-US" b="1" dirty="0"/>
                  <a:t>the vertical asymptote is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𝟐</m:t>
                    </m:r>
                  </m:oMath>
                </a14:m>
                <a:r>
                  <a:rPr lang="en-US" b="1" dirty="0" smtClean="0"/>
                  <a:t>.</a:t>
                </a:r>
                <a:endParaRPr lang="ar-JO"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692696"/>
                <a:ext cx="9144000" cy="6165304"/>
              </a:xfrm>
              <a:blipFill rotWithShape="1">
                <a:blip r:embed="rId2"/>
                <a:stretch>
                  <a:fillRect l="-2667" t="-1978" r="-933" b="-989"/>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4433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0"/>
            <a:ext cx="77724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764704"/>
                <a:ext cx="9144000" cy="6093296"/>
              </a:xfrm>
            </p:spPr>
            <p:txBody>
              <a:bodyPr>
                <a:normAutofit fontScale="85000" lnSpcReduction="20000"/>
              </a:bodyPr>
              <a:lstStyle/>
              <a:p>
                <a:pPr marL="457200" indent="-457200" algn="l" rtl="0" eaLnBrk="0">
                  <a:buFont typeface="Wingdings" panose="05000000000000000000" pitchFamily="2" charset="2"/>
                  <a:buChar char="q"/>
                </a:pPr>
                <a:r>
                  <a:rPr lang="en-US" b="1" dirty="0" smtClean="0"/>
                  <a:t>Example: Find the horizontal and vertical asymptotes of the curve </a:t>
                </a:r>
                <a14:m>
                  <m:oMath xmlns:m="http://schemas.openxmlformats.org/officeDocument/2006/math">
                    <m:r>
                      <a:rPr lang="en-US" b="1" i="1" smtClean="0">
                        <a:solidFill>
                          <a:srgbClr val="FFFF00"/>
                        </a:solidFill>
                        <a:latin typeface="Cambria Math"/>
                      </a:rPr>
                      <m:t>𝒈</m:t>
                    </m:r>
                    <m:d>
                      <m:dPr>
                        <m:ctrlPr>
                          <a:rPr lang="en-US" b="1" i="1" smtClean="0">
                            <a:solidFill>
                              <a:srgbClr val="FFFF00"/>
                            </a:solidFill>
                            <a:latin typeface="Cambria Math"/>
                          </a:rPr>
                        </m:ctrlPr>
                      </m:dPr>
                      <m:e>
                        <m:r>
                          <a:rPr lang="en-US" b="1" i="1" smtClean="0">
                            <a:solidFill>
                              <a:srgbClr val="FFFF00"/>
                            </a:solidFill>
                            <a:latin typeface="Cambria Math"/>
                          </a:rPr>
                          <m:t>𝒙</m:t>
                        </m:r>
                      </m:e>
                    </m:d>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m:t>
                        </m:r>
                        <m:r>
                          <a:rPr lang="en-US" b="1" i="1" smtClean="0">
                            <a:solidFill>
                              <a:srgbClr val="FFFF00"/>
                            </a:solidFill>
                            <a:latin typeface="Cambria Math"/>
                          </a:rPr>
                          <m:t>𝟖</m:t>
                        </m:r>
                      </m:num>
                      <m:den>
                        <m:sSup>
                          <m:sSupPr>
                            <m:ctrlPr>
                              <a:rPr lang="en-US" b="1" i="1" smtClean="0">
                                <a:solidFill>
                                  <a:srgbClr val="FFFF00"/>
                                </a:solidFill>
                                <a:latin typeface="Cambria Math"/>
                              </a:rPr>
                            </m:ctrlPr>
                          </m:sSupPr>
                          <m:e>
                            <m:r>
                              <a:rPr lang="en-US" b="1" i="1" smtClean="0">
                                <a:solidFill>
                                  <a:srgbClr val="FFFF00"/>
                                </a:solidFill>
                                <a:latin typeface="Cambria Math"/>
                              </a:rPr>
                              <m:t>𝒙</m:t>
                            </m:r>
                          </m:e>
                          <m:sup>
                            <m:r>
                              <a:rPr lang="en-US" b="1" i="1" smtClean="0">
                                <a:solidFill>
                                  <a:srgbClr val="FFFF00"/>
                                </a:solidFill>
                                <a:latin typeface="Cambria Math"/>
                              </a:rPr>
                              <m:t>𝟐</m:t>
                            </m:r>
                          </m:sup>
                        </m:sSup>
                        <m:r>
                          <a:rPr lang="en-US" b="1" i="1" smtClean="0">
                            <a:solidFill>
                              <a:srgbClr val="FFFF00"/>
                            </a:solidFill>
                            <a:latin typeface="Cambria Math"/>
                          </a:rPr>
                          <m:t>−</m:t>
                        </m:r>
                        <m:r>
                          <a:rPr lang="en-US" b="1" i="1" smtClean="0">
                            <a:solidFill>
                              <a:srgbClr val="FFFF00"/>
                            </a:solidFill>
                            <a:latin typeface="Cambria Math"/>
                          </a:rPr>
                          <m:t>𝟒</m:t>
                        </m:r>
                      </m:den>
                    </m:f>
                  </m:oMath>
                </a14:m>
                <a:endParaRPr lang="en-US" b="1" dirty="0"/>
              </a:p>
              <a:p>
                <a:pPr algn="l" rtl="0" eaLnBrk="0"/>
                <a:endParaRPr lang="en-US" sz="600" b="1" dirty="0"/>
              </a:p>
              <a:p>
                <a:pPr marL="457200" indent="-457200" algn="l" rtl="0" eaLnBrk="0">
                  <a:buFont typeface="Wingdings" panose="05000000000000000000" pitchFamily="2" charset="2"/>
                  <a:buChar char="q"/>
                </a:pPr>
                <a:r>
                  <a:rPr lang="en-US" b="1" dirty="0"/>
                  <a:t>Solution: We are interested in the behavior as </a:t>
                </a:r>
                <a14:m>
                  <m:oMath xmlns:m="http://schemas.openxmlformats.org/officeDocument/2006/math">
                    <m:r>
                      <a:rPr lang="en-US" b="1" i="1" smtClean="0">
                        <a:latin typeface="Cambria Math"/>
                      </a:rPr>
                      <m:t>𝒙</m:t>
                    </m:r>
                    <m:r>
                      <a:rPr lang="en-US" b="1" i="1" smtClean="0">
                        <a:latin typeface="Cambria Math"/>
                        <a:ea typeface="Cambria Math"/>
                      </a:rPr>
                      <m:t>→±∞</m:t>
                    </m:r>
                  </m:oMath>
                </a14:m>
                <a:r>
                  <a:rPr lang="en-US" b="1" dirty="0" smtClean="0"/>
                  <a:t> </a:t>
                </a:r>
                <a:r>
                  <a:rPr lang="en-US" b="1" dirty="0"/>
                  <a:t>and as </a:t>
                </a:r>
                <a14:m>
                  <m:oMath xmlns:m="http://schemas.openxmlformats.org/officeDocument/2006/math">
                    <m:r>
                      <a:rPr lang="en-US" b="1" i="1" smtClean="0">
                        <a:latin typeface="Cambria Math"/>
                      </a:rPr>
                      <m:t>𝒙</m:t>
                    </m:r>
                    <m:r>
                      <a:rPr lang="en-US" b="1" i="1" smtClean="0">
                        <a:latin typeface="Cambria Math"/>
                        <a:ea typeface="Cambria Math"/>
                      </a:rPr>
                      <m:t>→±</m:t>
                    </m:r>
                    <m:r>
                      <a:rPr lang="en-US" b="1" i="1" smtClean="0">
                        <a:latin typeface="Cambria Math"/>
                        <a:ea typeface="Cambria Math"/>
                      </a:rPr>
                      <m:t>𝟐</m:t>
                    </m:r>
                  </m:oMath>
                </a14:m>
                <a:r>
                  <a:rPr lang="en-US" b="1" dirty="0" smtClean="0"/>
                  <a:t> </a:t>
                </a:r>
                <a:r>
                  <a:rPr lang="en-US" b="1" dirty="0"/>
                  <a:t>where the denominator is zero. Since</a:t>
                </a:r>
              </a:p>
              <a:p>
                <a:pPr algn="l" rtl="0" eaLnBrk="0"/>
                <a:r>
                  <a:rPr lang="en-US" sz="4000" b="1" dirty="0"/>
                  <a:t>                  </a:t>
                </a:r>
                <a14:m>
                  <m:oMath xmlns:m="http://schemas.openxmlformats.org/officeDocument/2006/math">
                    <m:func>
                      <m:funcPr>
                        <m:ctrlPr>
                          <a:rPr lang="en-US" sz="3800" b="1" i="1" smtClean="0">
                            <a:solidFill>
                              <a:srgbClr val="FFFF00"/>
                            </a:solidFill>
                            <a:latin typeface="Cambria Math"/>
                          </a:rPr>
                        </m:ctrlPr>
                      </m:funcPr>
                      <m:fName>
                        <m:limLow>
                          <m:limLowPr>
                            <m:ctrlPr>
                              <a:rPr lang="en-US" sz="3800" b="1" i="1" smtClean="0">
                                <a:solidFill>
                                  <a:srgbClr val="FFFF00"/>
                                </a:solidFill>
                                <a:latin typeface="Cambria Math"/>
                              </a:rPr>
                            </m:ctrlPr>
                          </m:limLowPr>
                          <m:e>
                            <m:r>
                              <m:rPr>
                                <m:sty m:val="p"/>
                              </m:rPr>
                              <a:rPr lang="en-US" sz="3800" b="0" i="0" smtClean="0">
                                <a:solidFill>
                                  <a:srgbClr val="FFFF00"/>
                                </a:solidFill>
                                <a:latin typeface="Cambria Math"/>
                              </a:rPr>
                              <m:t>lim</m:t>
                            </m:r>
                          </m:e>
                          <m:lim>
                            <m:r>
                              <a:rPr lang="en-US" sz="3800" b="1" i="1" smtClean="0">
                                <a:solidFill>
                                  <a:srgbClr val="FFFF00"/>
                                </a:solidFill>
                                <a:latin typeface="Cambria Math"/>
                              </a:rPr>
                              <m:t>𝒙</m:t>
                            </m:r>
                            <m:r>
                              <a:rPr lang="en-US" sz="3800" b="1" i="1" smtClean="0">
                                <a:solidFill>
                                  <a:srgbClr val="FFFF00"/>
                                </a:solidFill>
                                <a:latin typeface="Cambria Math"/>
                                <a:ea typeface="Cambria Math"/>
                              </a:rPr>
                              <m:t>→±∞</m:t>
                            </m:r>
                          </m:lim>
                        </m:limLow>
                      </m:fName>
                      <m:e>
                        <m:f>
                          <m:fPr>
                            <m:ctrlPr>
                              <a:rPr lang="en-US" sz="3800" b="1" i="1">
                                <a:solidFill>
                                  <a:srgbClr val="FFFF00"/>
                                </a:solidFill>
                                <a:latin typeface="Cambria Math"/>
                              </a:rPr>
                            </m:ctrlPr>
                          </m:fPr>
                          <m:num>
                            <m:r>
                              <a:rPr lang="en-US" sz="3800" b="1" i="1">
                                <a:solidFill>
                                  <a:srgbClr val="FFFF00"/>
                                </a:solidFill>
                                <a:latin typeface="Cambria Math"/>
                              </a:rPr>
                              <m:t>−</m:t>
                            </m:r>
                            <m:r>
                              <a:rPr lang="en-US" sz="3800" b="1" i="1">
                                <a:solidFill>
                                  <a:srgbClr val="FFFF00"/>
                                </a:solidFill>
                                <a:latin typeface="Cambria Math"/>
                              </a:rPr>
                              <m:t>𝟖</m:t>
                            </m:r>
                          </m:num>
                          <m:den>
                            <m:sSup>
                              <m:sSupPr>
                                <m:ctrlPr>
                                  <a:rPr lang="en-US" sz="3800" b="1" i="1">
                                    <a:solidFill>
                                      <a:srgbClr val="FFFF00"/>
                                    </a:solidFill>
                                    <a:latin typeface="Cambria Math"/>
                                  </a:rPr>
                                </m:ctrlPr>
                              </m:sSupPr>
                              <m:e>
                                <m:r>
                                  <a:rPr lang="en-US" sz="3800" b="1" i="1">
                                    <a:solidFill>
                                      <a:srgbClr val="FFFF00"/>
                                    </a:solidFill>
                                    <a:latin typeface="Cambria Math"/>
                                  </a:rPr>
                                  <m:t>𝒙</m:t>
                                </m:r>
                              </m:e>
                              <m:sup>
                                <m:r>
                                  <a:rPr lang="en-US" sz="3800" b="1" i="1">
                                    <a:solidFill>
                                      <a:srgbClr val="FFFF00"/>
                                    </a:solidFill>
                                    <a:latin typeface="Cambria Math"/>
                                  </a:rPr>
                                  <m:t>𝟐</m:t>
                                </m:r>
                              </m:sup>
                            </m:sSup>
                            <m:r>
                              <a:rPr lang="en-US" sz="3800" b="1" i="1">
                                <a:solidFill>
                                  <a:srgbClr val="FFFF00"/>
                                </a:solidFill>
                                <a:latin typeface="Cambria Math"/>
                              </a:rPr>
                              <m:t>−</m:t>
                            </m:r>
                            <m:r>
                              <a:rPr lang="en-US" sz="3800" b="1" i="1">
                                <a:solidFill>
                                  <a:srgbClr val="FFFF00"/>
                                </a:solidFill>
                                <a:latin typeface="Cambria Math"/>
                              </a:rPr>
                              <m:t>𝟒</m:t>
                            </m:r>
                          </m:den>
                        </m:f>
                      </m:e>
                    </m:func>
                  </m:oMath>
                </a14:m>
                <a:endParaRPr lang="en-US" sz="3800" b="1" dirty="0"/>
              </a:p>
              <a:p>
                <a:pPr algn="l" rtl="0" eaLnBrk="0"/>
                <a:r>
                  <a:rPr lang="en-US" b="1" dirty="0" smtClean="0"/>
                  <a:t>the </a:t>
                </a:r>
                <a:r>
                  <a:rPr lang="en-US" b="1" dirty="0"/>
                  <a:t>line </a:t>
                </a:r>
                <a14:m>
                  <m:oMath xmlns:m="http://schemas.openxmlformats.org/officeDocument/2006/math">
                    <m:r>
                      <a:rPr lang="en-US" b="1" i="1" smtClean="0">
                        <a:latin typeface="Cambria Math"/>
                      </a:rPr>
                      <m:t>𝒚</m:t>
                    </m:r>
                    <m:r>
                      <a:rPr lang="en-US" b="1" i="1" smtClean="0">
                        <a:latin typeface="Cambria Math"/>
                      </a:rPr>
                      <m:t>=</m:t>
                    </m:r>
                    <m:r>
                      <a:rPr lang="en-US" b="1" i="1" smtClean="0">
                        <a:latin typeface="Cambria Math"/>
                      </a:rPr>
                      <m:t>𝟎</m:t>
                    </m:r>
                  </m:oMath>
                </a14:m>
                <a:r>
                  <a:rPr lang="en-US" b="1" dirty="0" smtClean="0"/>
                  <a:t> </a:t>
                </a:r>
                <a:r>
                  <a:rPr lang="en-US" b="1" dirty="0"/>
                  <a:t>is a horizontal asymptote of the graph of </a:t>
                </a:r>
                <a14:m>
                  <m:oMath xmlns:m="http://schemas.openxmlformats.org/officeDocument/2006/math">
                    <m:r>
                      <a:rPr lang="en-US" b="1" i="1" smtClean="0">
                        <a:latin typeface="Cambria Math"/>
                      </a:rPr>
                      <m:t>𝒈</m:t>
                    </m:r>
                  </m:oMath>
                </a14:m>
                <a:r>
                  <a:rPr lang="en-US" b="1" dirty="0"/>
                  <a:t> . </a:t>
                </a:r>
                <a:r>
                  <a:rPr lang="en-US" b="1" dirty="0" smtClean="0"/>
                  <a:t>Since</a:t>
                </a:r>
                <a:endParaRPr lang="en-US" b="1" dirty="0"/>
              </a:p>
              <a:p>
                <a:pPr algn="l" rtl="0" eaLnBrk="0"/>
                <a14:m>
                  <m:oMath xmlns:m="http://schemas.openxmlformats.org/officeDocument/2006/math">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𝒙</m:t>
                            </m:r>
                            <m:r>
                              <a:rPr lang="en-US" b="1" i="1">
                                <a:solidFill>
                                  <a:srgbClr val="FFFF00"/>
                                </a:solidFill>
                                <a:latin typeface="Cambria Math"/>
                                <a:ea typeface="Cambria Math"/>
                              </a:rPr>
                              <m:t>→</m:t>
                            </m:r>
                            <m:sSup>
                              <m:sSupPr>
                                <m:ctrlPr>
                                  <a:rPr lang="en-US" b="1" i="1" smtClean="0">
                                    <a:solidFill>
                                      <a:srgbClr val="FFFF00"/>
                                    </a:solidFill>
                                    <a:latin typeface="Cambria Math"/>
                                    <a:ea typeface="Cambria Math"/>
                                  </a:rPr>
                                </m:ctrlPr>
                              </m:sSupPr>
                              <m:e>
                                <m:r>
                                  <a:rPr lang="en-US" b="1" i="1" smtClean="0">
                                    <a:solidFill>
                                      <a:srgbClr val="FFFF00"/>
                                    </a:solidFill>
                                    <a:latin typeface="Cambria Math"/>
                                    <a:ea typeface="Cambria Math"/>
                                  </a:rPr>
                                  <m:t>𝟐</m:t>
                                </m:r>
                              </m:e>
                              <m:sup>
                                <m:r>
                                  <a:rPr lang="en-US" b="1" i="1" smtClean="0">
                                    <a:solidFill>
                                      <a:srgbClr val="FFFF00"/>
                                    </a:solidFill>
                                    <a:latin typeface="Cambria Math"/>
                                    <a:ea typeface="Cambria Math"/>
                                  </a:rPr>
                                  <m:t>+</m:t>
                                </m:r>
                              </m:sup>
                            </m:sSup>
                          </m:lim>
                        </m:limLow>
                      </m:fName>
                      <m:e>
                        <m:f>
                          <m:fPr>
                            <m:ctrlPr>
                              <a:rPr lang="en-US" b="1" i="1">
                                <a:solidFill>
                                  <a:srgbClr val="FFFF00"/>
                                </a:solidFill>
                                <a:latin typeface="Cambria Math"/>
                              </a:rPr>
                            </m:ctrlPr>
                          </m:fPr>
                          <m:num>
                            <m:r>
                              <a:rPr lang="en-US" b="1" i="1">
                                <a:solidFill>
                                  <a:srgbClr val="FFFF00"/>
                                </a:solidFill>
                                <a:latin typeface="Cambria Math"/>
                              </a:rPr>
                              <m:t>−</m:t>
                            </m:r>
                            <m:r>
                              <a:rPr lang="en-US" b="1" i="1">
                                <a:solidFill>
                                  <a:srgbClr val="FFFF00"/>
                                </a:solidFill>
                                <a:latin typeface="Cambria Math"/>
                              </a:rPr>
                              <m:t>𝟖</m:t>
                            </m:r>
                          </m:num>
                          <m:den>
                            <m:sSup>
                              <m:sSupPr>
                                <m:ctrlPr>
                                  <a:rPr lang="en-US" b="1" i="1">
                                    <a:solidFill>
                                      <a:srgbClr val="FFFF00"/>
                                    </a:solidFill>
                                    <a:latin typeface="Cambria Math"/>
                                  </a:rPr>
                                </m:ctrlPr>
                              </m:sSupPr>
                              <m:e>
                                <m:r>
                                  <a:rPr lang="en-US" b="1" i="1">
                                    <a:solidFill>
                                      <a:srgbClr val="FFFF00"/>
                                    </a:solidFill>
                                    <a:latin typeface="Cambria Math"/>
                                  </a:rPr>
                                  <m:t>𝒙</m:t>
                                </m:r>
                              </m:e>
                              <m:sup>
                                <m:r>
                                  <a:rPr lang="en-US" b="1" i="1">
                                    <a:solidFill>
                                      <a:srgbClr val="FFFF00"/>
                                    </a:solidFill>
                                    <a:latin typeface="Cambria Math"/>
                                  </a:rPr>
                                  <m:t>𝟐</m:t>
                                </m:r>
                              </m:sup>
                            </m:sSup>
                            <m:r>
                              <a:rPr lang="en-US" b="1" i="1">
                                <a:solidFill>
                                  <a:srgbClr val="FFFF00"/>
                                </a:solidFill>
                                <a:latin typeface="Cambria Math"/>
                              </a:rPr>
                              <m:t>−</m:t>
                            </m:r>
                            <m:r>
                              <a:rPr lang="en-US" b="1" i="1">
                                <a:solidFill>
                                  <a:srgbClr val="FFFF00"/>
                                </a:solidFill>
                                <a:latin typeface="Cambria Math"/>
                              </a:rPr>
                              <m:t>𝟒</m:t>
                            </m:r>
                          </m:den>
                        </m:f>
                      </m:e>
                    </m:func>
                    <m:r>
                      <a:rPr lang="en-US" b="1" i="1" smtClean="0">
                        <a:solidFill>
                          <a:srgbClr val="FFFF00"/>
                        </a:solidFill>
                        <a:latin typeface="Cambria Math"/>
                      </a:rPr>
                      <m:t>=−</m:t>
                    </m:r>
                    <m:r>
                      <a:rPr lang="en-US" b="1" i="1" smtClean="0">
                        <a:solidFill>
                          <a:srgbClr val="FFFF00"/>
                        </a:solidFill>
                        <a:latin typeface="Cambria Math"/>
                        <a:ea typeface="Cambria Math"/>
                      </a:rPr>
                      <m:t>∞</m:t>
                    </m:r>
                  </m:oMath>
                </a14:m>
                <a:r>
                  <a:rPr lang="en-US" b="1" dirty="0" smtClean="0"/>
                  <a:t> </a:t>
                </a:r>
                <a:r>
                  <a:rPr lang="en-US" b="1" dirty="0"/>
                  <a:t>and </a:t>
                </a:r>
                <a14:m>
                  <m:oMath xmlns:m="http://schemas.openxmlformats.org/officeDocument/2006/math">
                    <m:func>
                      <m:funcPr>
                        <m:ctrlPr>
                          <a:rPr lang="en-US" sz="3600" b="1" i="1">
                            <a:solidFill>
                              <a:srgbClr val="FFFF00"/>
                            </a:solidFill>
                            <a:latin typeface="Cambria Math"/>
                          </a:rPr>
                        </m:ctrlPr>
                      </m:funcPr>
                      <m:fName>
                        <m:limLow>
                          <m:limLowPr>
                            <m:ctrlPr>
                              <a:rPr lang="en-US" sz="3600" b="1" i="1">
                                <a:solidFill>
                                  <a:srgbClr val="FFFF00"/>
                                </a:solidFill>
                                <a:latin typeface="Cambria Math"/>
                              </a:rPr>
                            </m:ctrlPr>
                          </m:limLowPr>
                          <m:e>
                            <m:r>
                              <m:rPr>
                                <m:sty m:val="p"/>
                              </m:rPr>
                              <a:rPr lang="en-US" sz="3600">
                                <a:solidFill>
                                  <a:srgbClr val="FFFF00"/>
                                </a:solidFill>
                                <a:latin typeface="Cambria Math"/>
                              </a:rPr>
                              <m:t>lim</m:t>
                            </m:r>
                          </m:e>
                          <m:lim>
                            <m:r>
                              <a:rPr lang="en-US" sz="3600" b="1" i="1">
                                <a:solidFill>
                                  <a:srgbClr val="FFFF00"/>
                                </a:solidFill>
                                <a:latin typeface="Cambria Math"/>
                              </a:rPr>
                              <m:t>𝒙</m:t>
                            </m:r>
                            <m:r>
                              <a:rPr lang="en-US" sz="3600" b="1" i="1">
                                <a:solidFill>
                                  <a:srgbClr val="FFFF00"/>
                                </a:solidFill>
                                <a:latin typeface="Cambria Math"/>
                                <a:ea typeface="Cambria Math"/>
                              </a:rPr>
                              <m:t>→</m:t>
                            </m:r>
                            <m:sSup>
                              <m:sSupPr>
                                <m:ctrlPr>
                                  <a:rPr lang="en-US" sz="3600" b="1" i="1">
                                    <a:solidFill>
                                      <a:srgbClr val="FFFF00"/>
                                    </a:solidFill>
                                    <a:latin typeface="Cambria Math"/>
                                    <a:ea typeface="Cambria Math"/>
                                  </a:rPr>
                                </m:ctrlPr>
                              </m:sSupPr>
                              <m:e>
                                <m:r>
                                  <a:rPr lang="en-US" sz="3600" b="1" i="1">
                                    <a:solidFill>
                                      <a:srgbClr val="FFFF00"/>
                                    </a:solidFill>
                                    <a:latin typeface="Cambria Math"/>
                                    <a:ea typeface="Cambria Math"/>
                                  </a:rPr>
                                  <m:t>𝟐</m:t>
                                </m:r>
                              </m:e>
                              <m:sup>
                                <m:r>
                                  <a:rPr lang="en-US" sz="3600" b="1" i="1" smtClean="0">
                                    <a:solidFill>
                                      <a:srgbClr val="FFFF00"/>
                                    </a:solidFill>
                                    <a:latin typeface="Cambria Math"/>
                                    <a:ea typeface="Cambria Math"/>
                                  </a:rPr>
                                  <m:t>−</m:t>
                                </m:r>
                              </m:sup>
                            </m:sSup>
                          </m:lim>
                        </m:limLow>
                      </m:fName>
                      <m:e>
                        <m:f>
                          <m:fPr>
                            <m:ctrlPr>
                              <a:rPr lang="en-US" sz="3600" b="1" i="1">
                                <a:solidFill>
                                  <a:srgbClr val="FFFF00"/>
                                </a:solidFill>
                                <a:latin typeface="Cambria Math"/>
                              </a:rPr>
                            </m:ctrlPr>
                          </m:fPr>
                          <m:num>
                            <m:r>
                              <a:rPr lang="en-US" sz="3600" b="1" i="1">
                                <a:solidFill>
                                  <a:srgbClr val="FFFF00"/>
                                </a:solidFill>
                                <a:latin typeface="Cambria Math"/>
                              </a:rPr>
                              <m:t>−</m:t>
                            </m:r>
                            <m:r>
                              <a:rPr lang="en-US" sz="3600" b="1" i="1">
                                <a:solidFill>
                                  <a:srgbClr val="FFFF00"/>
                                </a:solidFill>
                                <a:latin typeface="Cambria Math"/>
                              </a:rPr>
                              <m:t>𝟖</m:t>
                            </m:r>
                          </m:num>
                          <m:den>
                            <m:sSup>
                              <m:sSupPr>
                                <m:ctrlPr>
                                  <a:rPr lang="en-US" sz="3600" b="1" i="1">
                                    <a:solidFill>
                                      <a:srgbClr val="FFFF00"/>
                                    </a:solidFill>
                                    <a:latin typeface="Cambria Math"/>
                                  </a:rPr>
                                </m:ctrlPr>
                              </m:sSupPr>
                              <m:e>
                                <m:r>
                                  <a:rPr lang="en-US" sz="3600" b="1" i="1">
                                    <a:solidFill>
                                      <a:srgbClr val="FFFF00"/>
                                    </a:solidFill>
                                    <a:latin typeface="Cambria Math"/>
                                  </a:rPr>
                                  <m:t>𝒙</m:t>
                                </m:r>
                              </m:e>
                              <m:sup>
                                <m:r>
                                  <a:rPr lang="en-US" sz="3600" b="1" i="1">
                                    <a:solidFill>
                                      <a:srgbClr val="FFFF00"/>
                                    </a:solidFill>
                                    <a:latin typeface="Cambria Math"/>
                                  </a:rPr>
                                  <m:t>𝟐</m:t>
                                </m:r>
                              </m:sup>
                            </m:sSup>
                            <m:r>
                              <a:rPr lang="en-US" sz="3600" b="1" i="1">
                                <a:solidFill>
                                  <a:srgbClr val="FFFF00"/>
                                </a:solidFill>
                                <a:latin typeface="Cambria Math"/>
                              </a:rPr>
                              <m:t>−</m:t>
                            </m:r>
                            <m:r>
                              <a:rPr lang="en-US" sz="3600" b="1" i="1">
                                <a:solidFill>
                                  <a:srgbClr val="FFFF00"/>
                                </a:solidFill>
                                <a:latin typeface="Cambria Math"/>
                              </a:rPr>
                              <m:t>𝟒</m:t>
                            </m:r>
                          </m:den>
                        </m:f>
                      </m:e>
                    </m:func>
                    <m:r>
                      <a:rPr lang="en-US" sz="3600" b="1" i="1">
                        <a:solidFill>
                          <a:srgbClr val="FFFF00"/>
                        </a:solidFill>
                        <a:latin typeface="Cambria Math"/>
                      </a:rPr>
                      <m:t>=</m:t>
                    </m:r>
                    <m:r>
                      <a:rPr lang="en-US" sz="3600" b="1" i="1">
                        <a:solidFill>
                          <a:srgbClr val="FFFF00"/>
                        </a:solidFill>
                        <a:latin typeface="Cambria Math"/>
                        <a:ea typeface="Cambria Math"/>
                      </a:rPr>
                      <m:t>∞</m:t>
                    </m:r>
                  </m:oMath>
                </a14:m>
                <a:r>
                  <a:rPr lang="en-US" sz="3600" b="1" dirty="0"/>
                  <a:t> </a:t>
                </a:r>
                <a:r>
                  <a:rPr lang="en-US" sz="4000" b="1" dirty="0"/>
                  <a:t>                  </a:t>
                </a:r>
              </a:p>
              <a:p>
                <a:pPr algn="l" rtl="0" eaLnBrk="0"/>
                <a:r>
                  <a:rPr lang="en-US" b="1" dirty="0" smtClean="0"/>
                  <a:t>and</a:t>
                </a:r>
                <a:endParaRPr lang="en-US" b="1" dirty="0"/>
              </a:p>
              <a:p>
                <a:pPr algn="l" rtl="0" eaLnBrk="0"/>
                <a:r>
                  <a:rPr lang="en-US" sz="4000" b="1" dirty="0"/>
                  <a:t> </a:t>
                </a:r>
                <a:r>
                  <a:rPr lang="en-US" b="1" dirty="0">
                    <a:solidFill>
                      <a:srgbClr val="FFFF00"/>
                    </a:solidFill>
                  </a:rPr>
                  <a:t> </a:t>
                </a:r>
                <a14:m>
                  <m:oMath xmlns:m="http://schemas.openxmlformats.org/officeDocument/2006/math">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𝒙</m:t>
                            </m:r>
                            <m:r>
                              <a:rPr lang="en-US" b="1" i="1">
                                <a:solidFill>
                                  <a:srgbClr val="FFFF00"/>
                                </a:solidFill>
                                <a:latin typeface="Cambria Math"/>
                                <a:ea typeface="Cambria Math"/>
                              </a:rPr>
                              <m:t>→</m:t>
                            </m:r>
                            <m:sSup>
                              <m:sSupPr>
                                <m:ctrlPr>
                                  <a:rPr lang="en-US" b="1" i="1">
                                    <a:solidFill>
                                      <a:srgbClr val="FFFF00"/>
                                    </a:solidFill>
                                    <a:latin typeface="Cambria Math"/>
                                    <a:ea typeface="Cambria Math"/>
                                  </a:rPr>
                                </m:ctrlPr>
                              </m:sSupPr>
                              <m:e>
                                <m:r>
                                  <a:rPr lang="en-US" b="1" i="1">
                                    <a:solidFill>
                                      <a:srgbClr val="FFFF00"/>
                                    </a:solidFill>
                                    <a:latin typeface="Cambria Math"/>
                                    <a:ea typeface="Cambria Math"/>
                                  </a:rPr>
                                  <m:t>𝟐</m:t>
                                </m:r>
                              </m:e>
                              <m:sup>
                                <m:r>
                                  <a:rPr lang="en-US" b="1" i="1">
                                    <a:solidFill>
                                      <a:srgbClr val="FFFF00"/>
                                    </a:solidFill>
                                    <a:latin typeface="Cambria Math"/>
                                    <a:ea typeface="Cambria Math"/>
                                  </a:rPr>
                                  <m:t>+</m:t>
                                </m:r>
                              </m:sup>
                            </m:sSup>
                          </m:lim>
                        </m:limLow>
                      </m:fName>
                      <m:e>
                        <m:f>
                          <m:fPr>
                            <m:ctrlPr>
                              <a:rPr lang="en-US" b="1" i="1">
                                <a:solidFill>
                                  <a:srgbClr val="FFFF00"/>
                                </a:solidFill>
                                <a:latin typeface="Cambria Math"/>
                              </a:rPr>
                            </m:ctrlPr>
                          </m:fPr>
                          <m:num>
                            <m:r>
                              <a:rPr lang="en-US" b="1" i="1">
                                <a:solidFill>
                                  <a:srgbClr val="FFFF00"/>
                                </a:solidFill>
                                <a:latin typeface="Cambria Math"/>
                              </a:rPr>
                              <m:t>−</m:t>
                            </m:r>
                            <m:r>
                              <a:rPr lang="en-US" b="1" i="1">
                                <a:solidFill>
                                  <a:srgbClr val="FFFF00"/>
                                </a:solidFill>
                                <a:latin typeface="Cambria Math"/>
                              </a:rPr>
                              <m:t>𝟖</m:t>
                            </m:r>
                          </m:num>
                          <m:den>
                            <m:sSup>
                              <m:sSupPr>
                                <m:ctrlPr>
                                  <a:rPr lang="en-US" b="1" i="1">
                                    <a:solidFill>
                                      <a:srgbClr val="FFFF00"/>
                                    </a:solidFill>
                                    <a:latin typeface="Cambria Math"/>
                                  </a:rPr>
                                </m:ctrlPr>
                              </m:sSupPr>
                              <m:e>
                                <m:r>
                                  <a:rPr lang="en-US" b="1" i="1">
                                    <a:solidFill>
                                      <a:srgbClr val="FFFF00"/>
                                    </a:solidFill>
                                    <a:latin typeface="Cambria Math"/>
                                  </a:rPr>
                                  <m:t>𝒙</m:t>
                                </m:r>
                              </m:e>
                              <m:sup>
                                <m:r>
                                  <a:rPr lang="en-US" b="1" i="1">
                                    <a:solidFill>
                                      <a:srgbClr val="FFFF00"/>
                                    </a:solidFill>
                                    <a:latin typeface="Cambria Math"/>
                                  </a:rPr>
                                  <m:t>𝟐</m:t>
                                </m:r>
                              </m:sup>
                            </m:sSup>
                            <m:r>
                              <a:rPr lang="en-US" b="1" i="1">
                                <a:solidFill>
                                  <a:srgbClr val="FFFF00"/>
                                </a:solidFill>
                                <a:latin typeface="Cambria Math"/>
                              </a:rPr>
                              <m:t>−</m:t>
                            </m:r>
                            <m:r>
                              <a:rPr lang="en-US" b="1" i="1">
                                <a:solidFill>
                                  <a:srgbClr val="FFFF00"/>
                                </a:solidFill>
                                <a:latin typeface="Cambria Math"/>
                              </a:rPr>
                              <m:t>𝟒</m:t>
                            </m:r>
                          </m:den>
                        </m:f>
                      </m:e>
                    </m:func>
                    <m:r>
                      <a:rPr lang="en-US" b="1" i="1">
                        <a:solidFill>
                          <a:srgbClr val="FFFF00"/>
                        </a:solidFill>
                        <a:latin typeface="Cambria Math"/>
                      </a:rPr>
                      <m:t>=</m:t>
                    </m:r>
                    <m:r>
                      <a:rPr lang="en-US" b="1" i="1">
                        <a:solidFill>
                          <a:srgbClr val="FFFF00"/>
                        </a:solidFill>
                        <a:latin typeface="Cambria Math"/>
                        <a:ea typeface="Cambria Math"/>
                      </a:rPr>
                      <m:t>∞</m:t>
                    </m:r>
                  </m:oMath>
                </a14:m>
                <a:r>
                  <a:rPr lang="en-US" b="1" dirty="0" smtClean="0"/>
                  <a:t> </a:t>
                </a:r>
                <a:r>
                  <a:rPr lang="en-US" b="1" dirty="0"/>
                  <a:t>and </a:t>
                </a:r>
                <a:r>
                  <a:rPr lang="en-US" sz="4000" b="1" dirty="0"/>
                  <a:t> </a:t>
                </a:r>
                <a:r>
                  <a:rPr lang="en-US" sz="3600" b="1" dirty="0">
                    <a:solidFill>
                      <a:srgbClr val="FFFF00"/>
                    </a:solidFill>
                  </a:rPr>
                  <a:t> </a:t>
                </a:r>
                <a14:m>
                  <m:oMath xmlns:m="http://schemas.openxmlformats.org/officeDocument/2006/math">
                    <m:func>
                      <m:funcPr>
                        <m:ctrlPr>
                          <a:rPr lang="en-US" sz="3600" b="1" i="1">
                            <a:solidFill>
                              <a:srgbClr val="FFFF00"/>
                            </a:solidFill>
                            <a:latin typeface="Cambria Math"/>
                          </a:rPr>
                        </m:ctrlPr>
                      </m:funcPr>
                      <m:fName>
                        <m:limLow>
                          <m:limLowPr>
                            <m:ctrlPr>
                              <a:rPr lang="en-US" sz="3600" b="1" i="1">
                                <a:solidFill>
                                  <a:srgbClr val="FFFF00"/>
                                </a:solidFill>
                                <a:latin typeface="Cambria Math"/>
                              </a:rPr>
                            </m:ctrlPr>
                          </m:limLowPr>
                          <m:e>
                            <m:r>
                              <m:rPr>
                                <m:sty m:val="p"/>
                              </m:rPr>
                              <a:rPr lang="en-US" sz="3600">
                                <a:solidFill>
                                  <a:srgbClr val="FFFF00"/>
                                </a:solidFill>
                                <a:latin typeface="Cambria Math"/>
                              </a:rPr>
                              <m:t>lim</m:t>
                            </m:r>
                          </m:e>
                          <m:lim>
                            <m:r>
                              <a:rPr lang="en-US" sz="3600" b="1" i="1">
                                <a:solidFill>
                                  <a:srgbClr val="FFFF00"/>
                                </a:solidFill>
                                <a:latin typeface="Cambria Math"/>
                              </a:rPr>
                              <m:t>𝒙</m:t>
                            </m:r>
                            <m:r>
                              <a:rPr lang="en-US" sz="3600" b="1" i="1">
                                <a:solidFill>
                                  <a:srgbClr val="FFFF00"/>
                                </a:solidFill>
                                <a:latin typeface="Cambria Math"/>
                                <a:ea typeface="Cambria Math"/>
                              </a:rPr>
                              <m:t>→</m:t>
                            </m:r>
                            <m:sSup>
                              <m:sSupPr>
                                <m:ctrlPr>
                                  <a:rPr lang="en-US" sz="3600" b="1" i="1">
                                    <a:solidFill>
                                      <a:srgbClr val="FFFF00"/>
                                    </a:solidFill>
                                    <a:latin typeface="Cambria Math"/>
                                    <a:ea typeface="Cambria Math"/>
                                  </a:rPr>
                                </m:ctrlPr>
                              </m:sSupPr>
                              <m:e>
                                <m:r>
                                  <a:rPr lang="en-US" sz="3600" b="1" i="1">
                                    <a:solidFill>
                                      <a:srgbClr val="FFFF00"/>
                                    </a:solidFill>
                                    <a:latin typeface="Cambria Math"/>
                                    <a:ea typeface="Cambria Math"/>
                                  </a:rPr>
                                  <m:t>𝟐</m:t>
                                </m:r>
                              </m:e>
                              <m:sup>
                                <m:r>
                                  <a:rPr lang="en-US" sz="3600" b="1" i="1" smtClean="0">
                                    <a:solidFill>
                                      <a:srgbClr val="FFFF00"/>
                                    </a:solidFill>
                                    <a:latin typeface="Cambria Math"/>
                                    <a:ea typeface="Cambria Math"/>
                                  </a:rPr>
                                  <m:t>−</m:t>
                                </m:r>
                              </m:sup>
                            </m:sSup>
                          </m:lim>
                        </m:limLow>
                      </m:fName>
                      <m:e>
                        <m:f>
                          <m:fPr>
                            <m:ctrlPr>
                              <a:rPr lang="en-US" sz="3600" b="1" i="1">
                                <a:solidFill>
                                  <a:srgbClr val="FFFF00"/>
                                </a:solidFill>
                                <a:latin typeface="Cambria Math"/>
                              </a:rPr>
                            </m:ctrlPr>
                          </m:fPr>
                          <m:num>
                            <m:r>
                              <a:rPr lang="en-US" sz="3600" b="1" i="1">
                                <a:solidFill>
                                  <a:srgbClr val="FFFF00"/>
                                </a:solidFill>
                                <a:latin typeface="Cambria Math"/>
                              </a:rPr>
                              <m:t>−</m:t>
                            </m:r>
                            <m:r>
                              <a:rPr lang="en-US" sz="3600" b="1" i="1">
                                <a:solidFill>
                                  <a:srgbClr val="FFFF00"/>
                                </a:solidFill>
                                <a:latin typeface="Cambria Math"/>
                              </a:rPr>
                              <m:t>𝟖</m:t>
                            </m:r>
                          </m:num>
                          <m:den>
                            <m:sSup>
                              <m:sSupPr>
                                <m:ctrlPr>
                                  <a:rPr lang="en-US" sz="3600" b="1" i="1">
                                    <a:solidFill>
                                      <a:srgbClr val="FFFF00"/>
                                    </a:solidFill>
                                    <a:latin typeface="Cambria Math"/>
                                  </a:rPr>
                                </m:ctrlPr>
                              </m:sSupPr>
                              <m:e>
                                <m:r>
                                  <a:rPr lang="en-US" sz="3600" b="1" i="1">
                                    <a:solidFill>
                                      <a:srgbClr val="FFFF00"/>
                                    </a:solidFill>
                                    <a:latin typeface="Cambria Math"/>
                                  </a:rPr>
                                  <m:t>𝒙</m:t>
                                </m:r>
                              </m:e>
                              <m:sup>
                                <m:r>
                                  <a:rPr lang="en-US" sz="3600" b="1" i="1">
                                    <a:solidFill>
                                      <a:srgbClr val="FFFF00"/>
                                    </a:solidFill>
                                    <a:latin typeface="Cambria Math"/>
                                  </a:rPr>
                                  <m:t>𝟐</m:t>
                                </m:r>
                              </m:sup>
                            </m:sSup>
                            <m:r>
                              <a:rPr lang="en-US" sz="3600" b="1" i="1">
                                <a:solidFill>
                                  <a:srgbClr val="FFFF00"/>
                                </a:solidFill>
                                <a:latin typeface="Cambria Math"/>
                              </a:rPr>
                              <m:t>−</m:t>
                            </m:r>
                            <m:r>
                              <a:rPr lang="en-US" sz="3600" b="1" i="1">
                                <a:solidFill>
                                  <a:srgbClr val="FFFF00"/>
                                </a:solidFill>
                                <a:latin typeface="Cambria Math"/>
                              </a:rPr>
                              <m:t>𝟒</m:t>
                            </m:r>
                          </m:den>
                        </m:f>
                      </m:e>
                    </m:func>
                    <m:r>
                      <a:rPr lang="en-US" sz="3600" b="1" i="1">
                        <a:solidFill>
                          <a:srgbClr val="FFFF00"/>
                        </a:solidFill>
                        <a:latin typeface="Cambria Math"/>
                      </a:rPr>
                      <m:t>=−</m:t>
                    </m:r>
                    <m:r>
                      <a:rPr lang="en-US" sz="3600" b="1" i="1">
                        <a:solidFill>
                          <a:srgbClr val="FFFF00"/>
                        </a:solidFill>
                        <a:latin typeface="Cambria Math"/>
                        <a:ea typeface="Cambria Math"/>
                      </a:rPr>
                      <m:t>∞</m:t>
                    </m:r>
                  </m:oMath>
                </a14:m>
                <a:r>
                  <a:rPr lang="en-US" sz="3600" b="1" dirty="0"/>
                  <a:t> </a:t>
                </a:r>
                <a:r>
                  <a:rPr lang="en-US" sz="4000" b="1" dirty="0"/>
                  <a:t>                     </a:t>
                </a:r>
              </a:p>
              <a:p>
                <a:pPr algn="l" rtl="0" eaLnBrk="0"/>
                <a:r>
                  <a:rPr lang="en-US" b="1" dirty="0" smtClean="0"/>
                  <a:t>then </a:t>
                </a:r>
                <a:r>
                  <a:rPr lang="en-US" b="1" dirty="0"/>
                  <a:t>the lines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𝟐</m:t>
                    </m:r>
                  </m:oMath>
                </a14:m>
                <a:r>
                  <a:rPr lang="en-US" b="1" dirty="0" smtClean="0"/>
                  <a:t> </a:t>
                </a:r>
                <a:r>
                  <a:rPr lang="en-US" b="1" dirty="0"/>
                  <a:t>and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𝟐</m:t>
                    </m:r>
                  </m:oMath>
                </a14:m>
                <a:r>
                  <a:rPr lang="en-US" b="1" dirty="0" smtClean="0"/>
                  <a:t> </a:t>
                </a:r>
              </a:p>
              <a:p>
                <a:pPr algn="l" rtl="0" eaLnBrk="0"/>
                <a:r>
                  <a:rPr lang="en-US" b="1" dirty="0" smtClean="0"/>
                  <a:t>are </a:t>
                </a:r>
                <a:r>
                  <a:rPr lang="en-US" b="1" dirty="0"/>
                  <a:t>vertical asymptotes of the graph of </a:t>
                </a:r>
                <a14:m>
                  <m:oMath xmlns:m="http://schemas.openxmlformats.org/officeDocument/2006/math">
                    <m:r>
                      <a:rPr lang="en-US" b="1" i="1" smtClean="0">
                        <a:latin typeface="Cambria Math"/>
                      </a:rPr>
                      <m:t>𝒈</m:t>
                    </m:r>
                  </m:oMath>
                </a14:m>
                <a:r>
                  <a:rPr lang="en-US" b="1" dirty="0"/>
                  <a:t> .</a:t>
                </a:r>
                <a:endParaRPr lang="ar-JO"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764704"/>
                <a:ext cx="9144000" cy="6093296"/>
              </a:xfrm>
              <a:blipFill rotWithShape="1">
                <a:blip r:embed="rId2"/>
                <a:stretch>
                  <a:fillRect l="-1800" t="-2000" r="-16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16877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387424"/>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smtClean="0">
                <a:solidFill>
                  <a:srgbClr val="FF0000"/>
                </a:solidFill>
              </a:rPr>
              <a:t/>
            </a:r>
            <a:br>
              <a:rPr lang="en-US" b="1" dirty="0" smtClean="0">
                <a:solidFill>
                  <a:srgbClr val="FF0000"/>
                </a:solidFill>
              </a:rPr>
            </a:br>
            <a:r>
              <a:rPr lang="en-US" b="1" dirty="0" smtClean="0">
                <a:solidFill>
                  <a:srgbClr val="FF0000"/>
                </a:solidFill>
              </a:rPr>
              <a:t>Limits </a:t>
            </a:r>
            <a:r>
              <a:rPr lang="en-US" b="1" dirty="0">
                <a:solidFill>
                  <a:srgbClr val="FF0000"/>
                </a:solidFill>
              </a:rPr>
              <a:t>Involving             </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solidFill>
                <a:srgbClr val="FF0000"/>
              </a:solidFill>
            </a:endParaRPr>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764704"/>
                <a:ext cx="9144000" cy="6093296"/>
              </a:xfrm>
            </p:spPr>
            <p:txBody>
              <a:bodyPr>
                <a:normAutofit fontScale="92500" lnSpcReduction="10000"/>
              </a:bodyPr>
              <a:lstStyle/>
              <a:p>
                <a:pPr marL="457200" indent="-457200" algn="l" rtl="0" eaLnBrk="0">
                  <a:buFont typeface="Wingdings" panose="05000000000000000000" pitchFamily="2" charset="2"/>
                  <a:buChar char="q"/>
                </a:pPr>
                <a:r>
                  <a:rPr lang="en-US" b="1" dirty="0" smtClean="0"/>
                  <a:t>A central fact about </a:t>
                </a:r>
                <a14:m>
                  <m:oMath xmlns:m="http://schemas.openxmlformats.org/officeDocument/2006/math">
                    <m:r>
                      <a:rPr lang="en-US" b="1" i="0" smtClean="0">
                        <a:latin typeface="Cambria Math"/>
                      </a:rPr>
                      <m:t>(</m:t>
                    </m:r>
                    <m:func>
                      <m:funcPr>
                        <m:ctrlPr>
                          <a:rPr lang="en-US" b="1" i="1" smtClean="0">
                            <a:latin typeface="Cambria Math"/>
                          </a:rPr>
                        </m:ctrlPr>
                      </m:funcPr>
                      <m:fName>
                        <m:r>
                          <m:rPr>
                            <m:sty m:val="p"/>
                          </m:rPr>
                          <a:rPr lang="en-US" b="0" i="0" smtClean="0">
                            <a:latin typeface="Cambria Math"/>
                          </a:rPr>
                          <m:t>sin</m:t>
                        </m:r>
                      </m:fName>
                      <m:e>
                        <m:r>
                          <a:rPr lang="en-US" b="0" i="1" smtClean="0">
                            <a:latin typeface="Cambria Math"/>
                            <a:ea typeface="Cambria Math"/>
                          </a:rPr>
                          <m:t>𝜽</m:t>
                        </m:r>
                        <m:r>
                          <a:rPr lang="en-US" b="1" i="1" smtClean="0">
                            <a:latin typeface="Cambria Math"/>
                            <a:ea typeface="Cambria Math"/>
                          </a:rPr>
                          <m:t>)</m:t>
                        </m:r>
                      </m:e>
                    </m:func>
                    <m:r>
                      <a:rPr lang="en-US" b="1" i="1" smtClean="0">
                        <a:latin typeface="Cambria Math"/>
                      </a:rPr>
                      <m:t>/</m:t>
                    </m:r>
                    <m:r>
                      <a:rPr lang="en-US" b="1" i="1" smtClean="0">
                        <a:latin typeface="Cambria Math"/>
                        <a:ea typeface="Cambria Math"/>
                      </a:rPr>
                      <m:t>𝜽</m:t>
                    </m:r>
                  </m:oMath>
                </a14:m>
                <a:r>
                  <a:rPr lang="en-US" b="1" dirty="0" smtClean="0"/>
                  <a:t> </a:t>
                </a:r>
                <a:r>
                  <a:rPr lang="en-US" b="1" dirty="0"/>
                  <a:t>is that in radian measure its limit as </a:t>
                </a:r>
                <a14:m>
                  <m:oMath xmlns:m="http://schemas.openxmlformats.org/officeDocument/2006/math">
                    <m:r>
                      <a:rPr lang="en-US" b="1" i="1" smtClean="0">
                        <a:latin typeface="Cambria Math"/>
                        <a:ea typeface="Cambria Math"/>
                      </a:rPr>
                      <m:t>𝜽</m:t>
                    </m:r>
                    <m:r>
                      <a:rPr lang="en-US" b="1" i="1" smtClean="0">
                        <a:latin typeface="Cambria Math"/>
                        <a:ea typeface="Cambria Math"/>
                      </a:rPr>
                      <m:t>→</m:t>
                    </m:r>
                    <m:r>
                      <a:rPr lang="en-US" b="1" i="1" smtClean="0">
                        <a:latin typeface="Cambria Math"/>
                        <a:ea typeface="Cambria Math"/>
                      </a:rPr>
                      <m:t>𝒂</m:t>
                    </m:r>
                  </m:oMath>
                </a14:m>
                <a:r>
                  <a:rPr lang="en-US" b="1" dirty="0" smtClean="0"/>
                  <a:t> </a:t>
                </a:r>
                <a:r>
                  <a:rPr lang="en-US" b="1" dirty="0"/>
                  <a:t>is </a:t>
                </a:r>
                <a14:m>
                  <m:oMath xmlns:m="http://schemas.openxmlformats.org/officeDocument/2006/math">
                    <m:r>
                      <a:rPr lang="en-US" b="1" i="1" smtClean="0">
                        <a:latin typeface="Cambria Math"/>
                      </a:rPr>
                      <m:t>𝟏</m:t>
                    </m:r>
                  </m:oMath>
                </a14:m>
                <a:r>
                  <a:rPr lang="en-US" b="1" dirty="0"/>
                  <a:t> . We can see this in the figure below and confirm it algebraically using the Squeezing Theorem.</a:t>
                </a:r>
              </a:p>
              <a:p>
                <a:pPr algn="l" rtl="0" eaLnBrk="0"/>
                <a:endParaRPr lang="en-US" b="1" dirty="0"/>
              </a:p>
              <a:p>
                <a:pPr algn="l" rtl="0" eaLnBrk="0"/>
                <a:endParaRPr lang="en-US" b="1" dirty="0"/>
              </a:p>
              <a:p>
                <a:pPr algn="l" rtl="0" eaLnBrk="0"/>
                <a:endParaRPr lang="en-US" b="1" dirty="0" smtClean="0"/>
              </a:p>
              <a:p>
                <a:pPr algn="l" rtl="0" eaLnBrk="0"/>
                <a:endParaRPr lang="en-US" b="1" dirty="0"/>
              </a:p>
              <a:p>
                <a:pPr marL="457200" indent="-457200" algn="l" rtl="0" eaLnBrk="0">
                  <a:buFont typeface="Wingdings" panose="05000000000000000000" pitchFamily="2" charset="2"/>
                  <a:buChar char="q"/>
                </a:pPr>
                <a:r>
                  <a:rPr lang="en-US" b="1" dirty="0" smtClean="0"/>
                  <a:t>Theorem:</a:t>
                </a:r>
                <a14:m>
                  <m:oMath xmlns:m="http://schemas.openxmlformats.org/officeDocument/2006/math">
                    <m:func>
                      <m:funcPr>
                        <m:ctrlPr>
                          <a:rPr lang="en-US" b="1" i="1" smtClean="0">
                            <a:latin typeface="Cambria Math"/>
                          </a:rPr>
                        </m:ctrlPr>
                      </m:funcPr>
                      <m:fName>
                        <m:limLow>
                          <m:limLowPr>
                            <m:ctrlPr>
                              <a:rPr lang="en-US" b="1" i="1" smtClean="0">
                                <a:latin typeface="Cambria Math"/>
                              </a:rPr>
                            </m:ctrlPr>
                          </m:limLowPr>
                          <m:e>
                            <m:r>
                              <m:rPr>
                                <m:sty m:val="p"/>
                              </m:rPr>
                              <a:rPr lang="en-US" b="0" i="0" smtClean="0">
                                <a:latin typeface="Cambria Math"/>
                              </a:rPr>
                              <m:t>lim</m:t>
                            </m:r>
                          </m:e>
                          <m:lim>
                            <m:r>
                              <a:rPr lang="en-US" b="0" i="1" smtClean="0">
                                <a:latin typeface="Cambria Math"/>
                                <a:ea typeface="Cambria Math"/>
                              </a:rPr>
                              <m:t>𝜃</m:t>
                            </m:r>
                            <m:r>
                              <a:rPr lang="en-US" b="0" i="1" smtClean="0">
                                <a:latin typeface="Cambria Math"/>
                                <a:ea typeface="Cambria Math"/>
                              </a:rPr>
                              <m:t>→</m:t>
                            </m:r>
                          </m:lim>
                        </m:limLow>
                        <m:r>
                          <a:rPr lang="en-US" b="1" i="1" smtClean="0">
                            <a:latin typeface="Cambria Math"/>
                          </a:rPr>
                          <m:t>𝟎</m:t>
                        </m:r>
                      </m:fName>
                      <m:e>
                        <m:f>
                          <m:fPr>
                            <m:ctrlPr>
                              <a:rPr lang="en-US" b="1" i="1" smtClean="0">
                                <a:latin typeface="Cambria Math"/>
                              </a:rPr>
                            </m:ctrlPr>
                          </m:fPr>
                          <m:num>
                            <m:func>
                              <m:funcPr>
                                <m:ctrlPr>
                                  <a:rPr lang="en-US" b="1" i="1" smtClean="0">
                                    <a:latin typeface="Cambria Math"/>
                                  </a:rPr>
                                </m:ctrlPr>
                              </m:funcPr>
                              <m:fName>
                                <m:r>
                                  <m:rPr>
                                    <m:sty m:val="p"/>
                                  </m:rPr>
                                  <a:rPr lang="en-US" b="0" i="0" smtClean="0">
                                    <a:latin typeface="Cambria Math"/>
                                  </a:rPr>
                                  <m:t>sin</m:t>
                                </m:r>
                              </m:fName>
                              <m:e>
                                <m:r>
                                  <a:rPr lang="el-GR" b="1" i="1" smtClean="0">
                                    <a:latin typeface="Cambria Math"/>
                                  </a:rPr>
                                  <m:t>𝜽</m:t>
                                </m:r>
                              </m:e>
                            </m:func>
                          </m:num>
                          <m:den>
                            <m:r>
                              <a:rPr lang="en-US" b="1" i="1" smtClean="0">
                                <a:latin typeface="Cambria Math"/>
                                <a:ea typeface="Cambria Math"/>
                              </a:rPr>
                              <m:t>𝜽</m:t>
                            </m:r>
                          </m:den>
                        </m:f>
                      </m:e>
                    </m:func>
                    <m:r>
                      <a:rPr lang="en-US" b="1" i="1" smtClean="0">
                        <a:latin typeface="Cambria Math"/>
                      </a:rPr>
                      <m:t>=</m:t>
                    </m:r>
                    <m:r>
                      <a:rPr lang="en-US" b="1" i="1" smtClean="0">
                        <a:latin typeface="Cambria Math"/>
                      </a:rPr>
                      <m:t>𝟏</m:t>
                    </m:r>
                  </m:oMath>
                </a14:m>
                <a:r>
                  <a:rPr lang="en-US" sz="4000" b="1" dirty="0"/>
                  <a:t> </a:t>
                </a:r>
                <a:r>
                  <a:rPr lang="en-US" b="1" dirty="0"/>
                  <a:t> </a:t>
                </a:r>
                <a:r>
                  <a:rPr lang="en-US" b="1" dirty="0" smtClean="0"/>
                  <a:t>where </a:t>
                </a:r>
                <a14:m>
                  <m:oMath xmlns:m="http://schemas.openxmlformats.org/officeDocument/2006/math">
                    <m:r>
                      <a:rPr lang="en-US" b="1" i="1" smtClean="0">
                        <a:latin typeface="Cambria Math"/>
                        <a:ea typeface="Cambria Math"/>
                      </a:rPr>
                      <m:t>𝜽</m:t>
                    </m:r>
                  </m:oMath>
                </a14:m>
                <a:r>
                  <a:rPr lang="en-US" b="1" dirty="0" smtClean="0"/>
                  <a:t> in </a:t>
                </a:r>
                <a:r>
                  <a:rPr lang="en-US" b="1" dirty="0"/>
                  <a:t>radians.</a:t>
                </a:r>
              </a:p>
              <a:p>
                <a:pPr algn="l" rtl="0" eaLnBrk="0"/>
                <a:endParaRPr lang="en-US" sz="600" b="1" dirty="0"/>
              </a:p>
              <a:p>
                <a:pPr marL="457200" indent="-457200" algn="l" rtl="0" eaLnBrk="0">
                  <a:buFont typeface="Wingdings" panose="05000000000000000000" pitchFamily="2" charset="2"/>
                  <a:buChar char="q"/>
                </a:pPr>
                <a:r>
                  <a:rPr lang="en-US" b="1" dirty="0"/>
                  <a:t>Corollary: </a:t>
                </a:r>
                <a14:m>
                  <m:oMath xmlns:m="http://schemas.openxmlformats.org/officeDocument/2006/math">
                    <m:func>
                      <m:funcPr>
                        <m:ctrlPr>
                          <a:rPr lang="en-US" b="1" i="1">
                            <a:latin typeface="Cambria Math"/>
                          </a:rPr>
                        </m:ctrlPr>
                      </m:funcPr>
                      <m:fName>
                        <m:limLow>
                          <m:limLowPr>
                            <m:ctrlPr>
                              <a:rPr lang="en-US" b="1" i="1">
                                <a:latin typeface="Cambria Math"/>
                              </a:rPr>
                            </m:ctrlPr>
                          </m:limLowPr>
                          <m:e>
                            <m:r>
                              <m:rPr>
                                <m:sty m:val="p"/>
                              </m:rPr>
                              <a:rPr lang="en-US">
                                <a:latin typeface="Cambria Math"/>
                              </a:rPr>
                              <m:t>lim</m:t>
                            </m:r>
                          </m:e>
                          <m:lim>
                            <m:r>
                              <a:rPr lang="en-US" i="1">
                                <a:latin typeface="Cambria Math"/>
                                <a:ea typeface="Cambria Math"/>
                              </a:rPr>
                              <m:t>𝜃</m:t>
                            </m:r>
                            <m:r>
                              <a:rPr lang="en-US" i="1">
                                <a:latin typeface="Cambria Math"/>
                                <a:ea typeface="Cambria Math"/>
                              </a:rPr>
                              <m:t>→</m:t>
                            </m:r>
                          </m:lim>
                        </m:limLow>
                        <m:r>
                          <a:rPr lang="en-US" b="1" i="1">
                            <a:latin typeface="Cambria Math"/>
                          </a:rPr>
                          <m:t>𝟎</m:t>
                        </m:r>
                      </m:fName>
                      <m:e>
                        <m:f>
                          <m:fPr>
                            <m:ctrlPr>
                              <a:rPr lang="en-US" b="1" i="1">
                                <a:latin typeface="Cambria Math"/>
                              </a:rPr>
                            </m:ctrlPr>
                          </m:fPr>
                          <m:num>
                            <m:func>
                              <m:funcPr>
                                <m:ctrlPr>
                                  <a:rPr lang="en-US" b="1" i="1">
                                    <a:latin typeface="Cambria Math"/>
                                  </a:rPr>
                                </m:ctrlPr>
                              </m:funcPr>
                              <m:fName>
                                <m:r>
                                  <m:rPr>
                                    <m:sty m:val="p"/>
                                  </m:rPr>
                                  <a:rPr lang="en-US" b="0" i="0" smtClean="0">
                                    <a:latin typeface="Cambria Math"/>
                                  </a:rPr>
                                  <m:t>tan</m:t>
                                </m:r>
                              </m:fName>
                              <m:e>
                                <m:r>
                                  <a:rPr lang="el-GR" b="1" i="1">
                                    <a:latin typeface="Cambria Math"/>
                                  </a:rPr>
                                  <m:t>𝜽</m:t>
                                </m:r>
                              </m:e>
                            </m:func>
                          </m:num>
                          <m:den>
                            <m:r>
                              <a:rPr lang="en-US" b="1" i="1">
                                <a:latin typeface="Cambria Math"/>
                                <a:ea typeface="Cambria Math"/>
                              </a:rPr>
                              <m:t>𝜽</m:t>
                            </m:r>
                          </m:den>
                        </m:f>
                      </m:e>
                    </m:func>
                    <m:r>
                      <a:rPr lang="en-US" b="1" i="1">
                        <a:latin typeface="Cambria Math"/>
                      </a:rPr>
                      <m:t>=</m:t>
                    </m:r>
                    <m:r>
                      <a:rPr lang="en-US" b="1" i="1">
                        <a:latin typeface="Cambria Math"/>
                      </a:rPr>
                      <m:t>𝟏</m:t>
                    </m:r>
                  </m:oMath>
                </a14:m>
                <a:r>
                  <a:rPr lang="en-US" b="1" dirty="0" smtClean="0"/>
                  <a:t> where </a:t>
                </a:r>
                <a14:m>
                  <m:oMath xmlns:m="http://schemas.openxmlformats.org/officeDocument/2006/math">
                    <m:r>
                      <a:rPr lang="en-US" b="1" i="1">
                        <a:latin typeface="Cambria Math"/>
                        <a:ea typeface="Cambria Math"/>
                      </a:rPr>
                      <m:t>𝜽</m:t>
                    </m:r>
                  </m:oMath>
                </a14:m>
                <a:r>
                  <a:rPr lang="en-US" b="1" dirty="0" smtClean="0"/>
                  <a:t> </a:t>
                </a:r>
              </a:p>
              <a:p>
                <a:pPr algn="l" rtl="0" eaLnBrk="0"/>
                <a:r>
                  <a:rPr lang="en-US" b="1" dirty="0"/>
                  <a:t> </a:t>
                </a:r>
                <a:r>
                  <a:rPr lang="en-US" b="1" dirty="0" smtClean="0"/>
                  <a:t>   in </a:t>
                </a:r>
                <a:r>
                  <a:rPr lang="en-US" b="1" dirty="0"/>
                  <a:t>radians.</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764704"/>
                <a:ext cx="9144000" cy="6093296"/>
              </a:xfrm>
              <a:blipFill rotWithShape="1">
                <a:blip r:embed="rId2"/>
                <a:stretch>
                  <a:fillRect l="-1333" t="-2000" r="-2400"/>
                </a:stretch>
              </a:blipFill>
            </p:spPr>
            <p:txBody>
              <a:bodyPr/>
              <a:lstStyle/>
              <a:p>
                <a:r>
                  <a:rPr lang="en-US">
                    <a:noFill/>
                  </a:rPr>
                  <a:t> </a:t>
                </a:r>
              </a:p>
            </p:txBody>
          </p:sp>
        </mc:Fallback>
      </mc:AlternateContent>
      <p:pic>
        <p:nvPicPr>
          <p:cNvPr id="4" name="Picture 3" descr="Picture53.jpg"/>
          <p:cNvPicPr>
            <a:picLocks noChangeAspect="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tretch>
            <a:fillRect/>
          </a:stretch>
        </p:blipFill>
        <p:spPr>
          <a:xfrm>
            <a:off x="2164827" y="3124200"/>
            <a:ext cx="4814346" cy="1394005"/>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17226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0"/>
            <a:ext cx="77724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764704"/>
                <a:ext cx="9144000" cy="6093296"/>
              </a:xfrm>
            </p:spPr>
            <p:txBody>
              <a:bodyPr>
                <a:normAutofit/>
              </a:bodyPr>
              <a:lstStyle/>
              <a:p>
                <a:pPr marL="457200" indent="-457200" algn="just" rtl="0">
                  <a:buFont typeface="Wingdings" panose="05000000000000000000" pitchFamily="2" charset="2"/>
                  <a:buChar char="q"/>
                </a:pPr>
                <a:r>
                  <a:rPr lang="en-US" b="1" dirty="0" smtClean="0"/>
                  <a:t>Corollary: </a:t>
                </a:r>
              </a:p>
              <a:p>
                <a:pPr algn="just" rtl="0"/>
                <a14:m>
                  <m:oMathPara xmlns:m="http://schemas.openxmlformats.org/officeDocument/2006/math">
                    <m:oMathParaPr>
                      <m:jc m:val="centerGroup"/>
                    </m:oMathParaPr>
                    <m:oMath xmlns:m="http://schemas.openxmlformats.org/officeDocument/2006/math">
                      <m:d>
                        <m:dPr>
                          <m:ctrlPr>
                            <a:rPr lang="en-US" b="0" i="1" smtClean="0">
                              <a:solidFill>
                                <a:srgbClr val="FFFF00"/>
                              </a:solidFill>
                              <a:latin typeface="Cambria Math"/>
                            </a:rPr>
                          </m:ctrlPr>
                        </m:dPr>
                        <m:e>
                          <m:r>
                            <a:rPr lang="en-US" b="0" i="1" smtClean="0">
                              <a:solidFill>
                                <a:srgbClr val="FFFF00"/>
                              </a:solidFill>
                              <a:latin typeface="Cambria Math"/>
                            </a:rPr>
                            <m:t>1</m:t>
                          </m:r>
                        </m:e>
                      </m:d>
                      <m:r>
                        <a:rPr lang="en-US" b="0" i="1" smtClean="0">
                          <a:solidFill>
                            <a:srgbClr val="FFFF00"/>
                          </a:solidFill>
                          <a:latin typeface="Cambria Math"/>
                        </a:rPr>
                        <m:t> </m:t>
                      </m:r>
                      <m:func>
                        <m:funcPr>
                          <m:ctrlPr>
                            <a:rPr lang="en-US" b="0" i="1" smtClean="0">
                              <a:solidFill>
                                <a:srgbClr val="FFFF00"/>
                              </a:solidFill>
                              <a:latin typeface="Cambria Math"/>
                            </a:rPr>
                          </m:ctrlPr>
                        </m:funcPr>
                        <m:fName>
                          <m:limLow>
                            <m:limLowPr>
                              <m:ctrlPr>
                                <a:rPr lang="en-US" b="0" i="1" smtClean="0">
                                  <a:solidFill>
                                    <a:srgbClr val="FFFF00"/>
                                  </a:solidFill>
                                  <a:latin typeface="Cambria Math"/>
                                </a:rPr>
                              </m:ctrlPr>
                            </m:limLowPr>
                            <m:e>
                              <m:r>
                                <m:rPr>
                                  <m:sty m:val="p"/>
                                </m:rPr>
                                <a:rPr lang="en-US" b="0" i="0" smtClean="0">
                                  <a:solidFill>
                                    <a:srgbClr val="FFFF00"/>
                                  </a:solidFill>
                                  <a:latin typeface="Cambria Math"/>
                                </a:rPr>
                                <m:t>lim</m:t>
                              </m:r>
                            </m:e>
                            <m:lim>
                              <m:r>
                                <a:rPr lang="en-US" b="0" i="1" smtClean="0">
                                  <a:solidFill>
                                    <a:srgbClr val="FFFF00"/>
                                  </a:solidFill>
                                  <a:latin typeface="Cambria Math"/>
                                  <a:ea typeface="Cambria Math"/>
                                </a:rPr>
                                <m:t>𝜃</m:t>
                              </m:r>
                              <m:r>
                                <a:rPr lang="en-US" b="0" i="1" smtClean="0">
                                  <a:solidFill>
                                    <a:srgbClr val="FFFF00"/>
                                  </a:solidFill>
                                  <a:latin typeface="Cambria Math"/>
                                  <a:ea typeface="Cambria Math"/>
                                </a:rPr>
                                <m:t>→</m:t>
                              </m:r>
                              <m:r>
                                <a:rPr lang="en-US" b="0" i="1" smtClean="0">
                                  <a:solidFill>
                                    <a:srgbClr val="FFFF00"/>
                                  </a:solidFill>
                                  <a:latin typeface="Cambria Math"/>
                                  <a:ea typeface="Cambria Math"/>
                                </a:rPr>
                                <m:t>0</m:t>
                              </m:r>
                            </m:lim>
                          </m:limLow>
                        </m:fName>
                        <m:e>
                          <m:f>
                            <m:fPr>
                              <m:ctrlPr>
                                <a:rPr lang="en-US" b="0" i="1" smtClean="0">
                                  <a:solidFill>
                                    <a:srgbClr val="FFFF00"/>
                                  </a:solidFill>
                                  <a:latin typeface="Cambria Math"/>
                                </a:rPr>
                              </m:ctrlPr>
                            </m:fPr>
                            <m:num>
                              <m:func>
                                <m:funcPr>
                                  <m:ctrlPr>
                                    <a:rPr lang="en-US" i="1">
                                      <a:solidFill>
                                        <a:srgbClr val="FFFF00"/>
                                      </a:solidFill>
                                      <a:latin typeface="Cambria Math"/>
                                    </a:rPr>
                                  </m:ctrlPr>
                                </m:funcPr>
                                <m:fName>
                                  <m:r>
                                    <m:rPr>
                                      <m:sty m:val="p"/>
                                    </m:rPr>
                                    <a:rPr lang="en-US">
                                      <a:solidFill>
                                        <a:srgbClr val="FFFF00"/>
                                      </a:solidFill>
                                      <a:latin typeface="Cambria Math"/>
                                    </a:rPr>
                                    <m:t>sin</m:t>
                                  </m:r>
                                </m:fName>
                                <m:e>
                                  <m:r>
                                    <a:rPr lang="en-US" i="1">
                                      <a:solidFill>
                                        <a:srgbClr val="FFFF00"/>
                                      </a:solidFill>
                                      <a:latin typeface="Cambria Math"/>
                                    </a:rPr>
                                    <m:t>𝑎</m:t>
                                  </m:r>
                                  <m:r>
                                    <a:rPr lang="en-US" i="1">
                                      <a:solidFill>
                                        <a:srgbClr val="FFFF00"/>
                                      </a:solidFill>
                                      <a:latin typeface="Cambria Math"/>
                                      <a:ea typeface="Cambria Math"/>
                                    </a:rPr>
                                    <m:t>𝜃</m:t>
                                  </m:r>
                                </m:e>
                              </m:func>
                            </m:num>
                            <m:den>
                              <m:r>
                                <a:rPr lang="en-US" b="0" i="1" smtClean="0">
                                  <a:solidFill>
                                    <a:srgbClr val="FFFF00"/>
                                  </a:solidFill>
                                  <a:latin typeface="Cambria Math"/>
                                </a:rPr>
                                <m:t>𝑏</m:t>
                              </m:r>
                              <m:r>
                                <a:rPr lang="en-US" b="0" i="1" smtClean="0">
                                  <a:solidFill>
                                    <a:srgbClr val="FFFF00"/>
                                  </a:solidFill>
                                  <a:latin typeface="Cambria Math"/>
                                  <a:ea typeface="Cambria Math"/>
                                </a:rPr>
                                <m:t>𝜃</m:t>
                              </m:r>
                            </m:den>
                          </m:f>
                        </m:e>
                      </m:func>
                      <m:r>
                        <a:rPr lang="en-US" b="0" i="1" smtClean="0">
                          <a:solidFill>
                            <a:srgbClr val="FFFF00"/>
                          </a:solidFill>
                          <a:latin typeface="Cambria Math"/>
                        </a:rPr>
                        <m:t>=</m:t>
                      </m:r>
                      <m:func>
                        <m:funcPr>
                          <m:ctrlPr>
                            <a:rPr lang="en-US" b="0" i="1" smtClean="0">
                              <a:solidFill>
                                <a:srgbClr val="FFFF00"/>
                              </a:solidFill>
                              <a:latin typeface="Cambria Math"/>
                            </a:rPr>
                          </m:ctrlPr>
                        </m:funcPr>
                        <m:fName>
                          <m:limLow>
                            <m:limLowPr>
                              <m:ctrlPr>
                                <a:rPr lang="en-US" b="0" i="1" smtClean="0">
                                  <a:solidFill>
                                    <a:srgbClr val="FFFF00"/>
                                  </a:solidFill>
                                  <a:latin typeface="Cambria Math"/>
                                </a:rPr>
                              </m:ctrlPr>
                            </m:limLowPr>
                            <m:e>
                              <m:r>
                                <m:rPr>
                                  <m:sty m:val="p"/>
                                </m:rPr>
                                <a:rPr lang="en-US" b="0" i="0" smtClean="0">
                                  <a:solidFill>
                                    <a:srgbClr val="FFFF00"/>
                                  </a:solidFill>
                                  <a:latin typeface="Cambria Math"/>
                                </a:rPr>
                                <m:t>lim</m:t>
                              </m:r>
                            </m:e>
                            <m:lim>
                              <m:r>
                                <a:rPr lang="en-US" i="1">
                                  <a:solidFill>
                                    <a:srgbClr val="FFFF00"/>
                                  </a:solidFill>
                                  <a:latin typeface="Cambria Math"/>
                                  <a:ea typeface="Cambria Math"/>
                                </a:rPr>
                                <m:t>𝜃</m:t>
                              </m:r>
                              <m:r>
                                <a:rPr lang="en-US" i="1">
                                  <a:solidFill>
                                    <a:srgbClr val="FFFF00"/>
                                  </a:solidFill>
                                  <a:latin typeface="Cambria Math"/>
                                  <a:ea typeface="Cambria Math"/>
                                </a:rPr>
                                <m:t>→</m:t>
                              </m:r>
                              <m:r>
                                <a:rPr lang="en-US" i="1">
                                  <a:solidFill>
                                    <a:srgbClr val="FFFF00"/>
                                  </a:solidFill>
                                  <a:latin typeface="Cambria Math"/>
                                  <a:ea typeface="Cambria Math"/>
                                </a:rPr>
                                <m:t>0</m:t>
                              </m:r>
                            </m:lim>
                          </m:limLow>
                        </m:fName>
                        <m:e>
                          <m:f>
                            <m:fPr>
                              <m:ctrlPr>
                                <a:rPr lang="en-US" b="0" i="1" smtClean="0">
                                  <a:solidFill>
                                    <a:srgbClr val="FFFF00"/>
                                  </a:solidFill>
                                  <a:latin typeface="Cambria Math"/>
                                </a:rPr>
                              </m:ctrlPr>
                            </m:fPr>
                            <m:num>
                              <m:r>
                                <a:rPr lang="en-US" b="0" i="1" smtClean="0">
                                  <a:solidFill>
                                    <a:srgbClr val="FFFF00"/>
                                  </a:solidFill>
                                  <a:latin typeface="Cambria Math"/>
                                </a:rPr>
                                <m:t>𝑎</m:t>
                              </m:r>
                              <m:r>
                                <a:rPr lang="en-US" b="0" i="1" smtClean="0">
                                  <a:solidFill>
                                    <a:srgbClr val="FFFF00"/>
                                  </a:solidFill>
                                  <a:latin typeface="Cambria Math"/>
                                  <a:ea typeface="Cambria Math"/>
                                </a:rPr>
                                <m:t>𝜃</m:t>
                              </m:r>
                            </m:num>
                            <m:den>
                              <m:func>
                                <m:funcPr>
                                  <m:ctrlPr>
                                    <a:rPr lang="en-US" b="0" i="1" smtClean="0">
                                      <a:solidFill>
                                        <a:srgbClr val="FFFF00"/>
                                      </a:solidFill>
                                      <a:latin typeface="Cambria Math"/>
                                    </a:rPr>
                                  </m:ctrlPr>
                                </m:funcPr>
                                <m:fName>
                                  <m:r>
                                    <m:rPr>
                                      <m:sty m:val="p"/>
                                    </m:rPr>
                                    <a:rPr lang="en-US" b="0" i="0" smtClean="0">
                                      <a:solidFill>
                                        <a:srgbClr val="FFFF00"/>
                                      </a:solidFill>
                                      <a:latin typeface="Cambria Math"/>
                                    </a:rPr>
                                    <m:t>sin</m:t>
                                  </m:r>
                                </m:fName>
                                <m:e>
                                  <m:r>
                                    <a:rPr lang="en-US" b="0" i="1" smtClean="0">
                                      <a:solidFill>
                                        <a:srgbClr val="FFFF00"/>
                                      </a:solidFill>
                                      <a:latin typeface="Cambria Math"/>
                                    </a:rPr>
                                    <m:t>𝑏</m:t>
                                  </m:r>
                                  <m:r>
                                    <a:rPr lang="en-US" b="0" i="1" smtClean="0">
                                      <a:solidFill>
                                        <a:srgbClr val="FFFF00"/>
                                      </a:solidFill>
                                      <a:latin typeface="Cambria Math"/>
                                      <a:ea typeface="Cambria Math"/>
                                    </a:rPr>
                                    <m:t>𝜃</m:t>
                                  </m:r>
                                </m:e>
                              </m:func>
                            </m:den>
                          </m:f>
                        </m:e>
                      </m:func>
                      <m:r>
                        <a:rPr lang="en-US" b="0" i="1" smtClean="0">
                          <a:solidFill>
                            <a:srgbClr val="FFFF00"/>
                          </a:solidFill>
                          <a:latin typeface="Cambria Math"/>
                        </a:rPr>
                        <m:t>=</m:t>
                      </m:r>
                      <m:func>
                        <m:funcPr>
                          <m:ctrlPr>
                            <a:rPr lang="en-US" b="0" i="1" smtClean="0">
                              <a:solidFill>
                                <a:srgbClr val="FFFF00"/>
                              </a:solidFill>
                              <a:latin typeface="Cambria Math"/>
                            </a:rPr>
                          </m:ctrlPr>
                        </m:funcPr>
                        <m:fName>
                          <m:limLow>
                            <m:limLowPr>
                              <m:ctrlPr>
                                <a:rPr lang="en-US" b="0" i="1" smtClean="0">
                                  <a:solidFill>
                                    <a:srgbClr val="FFFF00"/>
                                  </a:solidFill>
                                  <a:latin typeface="Cambria Math"/>
                                </a:rPr>
                              </m:ctrlPr>
                            </m:limLowPr>
                            <m:e>
                              <m:r>
                                <m:rPr>
                                  <m:sty m:val="p"/>
                                </m:rPr>
                                <a:rPr lang="en-US" b="0" i="0" smtClean="0">
                                  <a:solidFill>
                                    <a:srgbClr val="FFFF00"/>
                                  </a:solidFill>
                                  <a:latin typeface="Cambria Math"/>
                                </a:rPr>
                                <m:t>lim</m:t>
                              </m:r>
                            </m:e>
                            <m:lim>
                              <m:r>
                                <a:rPr lang="en-US" i="1">
                                  <a:solidFill>
                                    <a:srgbClr val="FFFF00"/>
                                  </a:solidFill>
                                  <a:latin typeface="Cambria Math"/>
                                  <a:ea typeface="Cambria Math"/>
                                </a:rPr>
                                <m:t>𝜃</m:t>
                              </m:r>
                              <m:r>
                                <a:rPr lang="en-US" i="1">
                                  <a:solidFill>
                                    <a:srgbClr val="FFFF00"/>
                                  </a:solidFill>
                                  <a:latin typeface="Cambria Math"/>
                                  <a:ea typeface="Cambria Math"/>
                                </a:rPr>
                                <m:t>→</m:t>
                              </m:r>
                              <m:r>
                                <a:rPr lang="en-US" i="1">
                                  <a:solidFill>
                                    <a:srgbClr val="FFFF00"/>
                                  </a:solidFill>
                                  <a:latin typeface="Cambria Math"/>
                                  <a:ea typeface="Cambria Math"/>
                                </a:rPr>
                                <m:t>0</m:t>
                              </m:r>
                            </m:lim>
                          </m:limLow>
                        </m:fName>
                        <m:e>
                          <m:f>
                            <m:fPr>
                              <m:ctrlPr>
                                <a:rPr lang="en-US" b="0" i="1" smtClean="0">
                                  <a:solidFill>
                                    <a:srgbClr val="FFFF00"/>
                                  </a:solidFill>
                                  <a:latin typeface="Cambria Math"/>
                                </a:rPr>
                              </m:ctrlPr>
                            </m:fPr>
                            <m:num>
                              <m:func>
                                <m:funcPr>
                                  <m:ctrlPr>
                                    <a:rPr lang="en-US" b="0" i="1" smtClean="0">
                                      <a:solidFill>
                                        <a:srgbClr val="FFFF00"/>
                                      </a:solidFill>
                                      <a:latin typeface="Cambria Math"/>
                                    </a:rPr>
                                  </m:ctrlPr>
                                </m:funcPr>
                                <m:fName>
                                  <m:r>
                                    <m:rPr>
                                      <m:sty m:val="p"/>
                                    </m:rPr>
                                    <a:rPr lang="en-US" b="0" i="0" smtClean="0">
                                      <a:solidFill>
                                        <a:srgbClr val="FFFF00"/>
                                      </a:solidFill>
                                      <a:latin typeface="Cambria Math"/>
                                    </a:rPr>
                                    <m:t>sin</m:t>
                                  </m:r>
                                </m:fName>
                                <m:e>
                                  <m:r>
                                    <a:rPr lang="en-US" b="0" i="1" smtClean="0">
                                      <a:solidFill>
                                        <a:srgbClr val="FFFF00"/>
                                      </a:solidFill>
                                      <a:latin typeface="Cambria Math"/>
                                    </a:rPr>
                                    <m:t>𝑎</m:t>
                                  </m:r>
                                  <m:r>
                                    <a:rPr lang="en-US" b="0" i="1" smtClean="0">
                                      <a:solidFill>
                                        <a:srgbClr val="FFFF00"/>
                                      </a:solidFill>
                                      <a:latin typeface="Cambria Math"/>
                                      <a:ea typeface="Cambria Math"/>
                                    </a:rPr>
                                    <m:t>𝜃</m:t>
                                  </m:r>
                                </m:e>
                              </m:func>
                            </m:num>
                            <m:den>
                              <m:func>
                                <m:funcPr>
                                  <m:ctrlPr>
                                    <a:rPr lang="en-US" b="0" i="1" smtClean="0">
                                      <a:solidFill>
                                        <a:srgbClr val="FFFF00"/>
                                      </a:solidFill>
                                      <a:latin typeface="Cambria Math"/>
                                    </a:rPr>
                                  </m:ctrlPr>
                                </m:funcPr>
                                <m:fName>
                                  <m:r>
                                    <m:rPr>
                                      <m:sty m:val="p"/>
                                    </m:rPr>
                                    <a:rPr lang="en-US" b="0" i="0" smtClean="0">
                                      <a:solidFill>
                                        <a:srgbClr val="FFFF00"/>
                                      </a:solidFill>
                                      <a:latin typeface="Cambria Math"/>
                                    </a:rPr>
                                    <m:t>sin</m:t>
                                  </m:r>
                                </m:fName>
                                <m:e>
                                  <m:r>
                                    <a:rPr lang="en-US" b="0" i="1" smtClean="0">
                                      <a:solidFill>
                                        <a:srgbClr val="FFFF00"/>
                                      </a:solidFill>
                                      <a:latin typeface="Cambria Math"/>
                                    </a:rPr>
                                    <m:t>𝑏</m:t>
                                  </m:r>
                                  <m:r>
                                    <a:rPr lang="en-US" b="0" i="1" smtClean="0">
                                      <a:solidFill>
                                        <a:srgbClr val="FFFF00"/>
                                      </a:solidFill>
                                      <a:latin typeface="Cambria Math"/>
                                      <a:ea typeface="Cambria Math"/>
                                    </a:rPr>
                                    <m:t>𝜃</m:t>
                                  </m:r>
                                </m:e>
                              </m:func>
                            </m:den>
                          </m:f>
                        </m:e>
                      </m:func>
                      <m:r>
                        <a:rPr lang="en-US" b="0" i="1" smtClean="0">
                          <a:solidFill>
                            <a:srgbClr val="FFFF00"/>
                          </a:solidFill>
                          <a:latin typeface="Cambria Math"/>
                        </a:rPr>
                        <m:t>=</m:t>
                      </m:r>
                      <m:f>
                        <m:fPr>
                          <m:ctrlPr>
                            <a:rPr lang="en-US" b="0" i="1" smtClean="0">
                              <a:solidFill>
                                <a:srgbClr val="FFFF00"/>
                              </a:solidFill>
                              <a:latin typeface="Cambria Math"/>
                            </a:rPr>
                          </m:ctrlPr>
                        </m:fPr>
                        <m:num>
                          <m:r>
                            <a:rPr lang="en-US" b="0" i="1" smtClean="0">
                              <a:solidFill>
                                <a:srgbClr val="FFFF00"/>
                              </a:solidFill>
                              <a:latin typeface="Cambria Math"/>
                            </a:rPr>
                            <m:t>𝑎</m:t>
                          </m:r>
                        </m:num>
                        <m:den>
                          <m:r>
                            <a:rPr lang="en-US" b="0" i="1" smtClean="0">
                              <a:solidFill>
                                <a:srgbClr val="FFFF00"/>
                              </a:solidFill>
                              <a:latin typeface="Cambria Math"/>
                            </a:rPr>
                            <m:t>𝑏</m:t>
                          </m:r>
                        </m:den>
                      </m:f>
                    </m:oMath>
                  </m:oMathPara>
                </a14:m>
                <a:endParaRPr lang="en-US" dirty="0" smtClean="0">
                  <a:solidFill>
                    <a:srgbClr val="FFFF00"/>
                  </a:solidFill>
                </a:endParaRPr>
              </a:p>
              <a:p>
                <a:pPr algn="just" rtl="0" eaLnBrk="0"/>
                <a14:m>
                  <m:oMathPara xmlns:m="http://schemas.openxmlformats.org/officeDocument/2006/math">
                    <m:oMathParaPr>
                      <m:jc m:val="centerGroup"/>
                    </m:oMathParaPr>
                    <m:oMath xmlns:m="http://schemas.openxmlformats.org/officeDocument/2006/math">
                      <m:d>
                        <m:dPr>
                          <m:ctrlPr>
                            <a:rPr lang="en-US" b="1" i="1" smtClean="0">
                              <a:solidFill>
                                <a:srgbClr val="FFFF00"/>
                              </a:solidFill>
                              <a:latin typeface="Cambria Math"/>
                            </a:rPr>
                          </m:ctrlPr>
                        </m:dPr>
                        <m:e>
                          <m:r>
                            <a:rPr lang="en-US" b="1" i="1" smtClean="0">
                              <a:solidFill>
                                <a:srgbClr val="FFFF00"/>
                              </a:solidFill>
                              <a:latin typeface="Cambria Math"/>
                            </a:rPr>
                            <m:t>𝟐</m:t>
                          </m:r>
                        </m:e>
                      </m:d>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ea typeface="Cambria Math"/>
                                </a:rPr>
                                <m:t>𝜃</m:t>
                              </m:r>
                              <m:r>
                                <a:rPr lang="en-US" i="1">
                                  <a:solidFill>
                                    <a:srgbClr val="FFFF00"/>
                                  </a:solidFill>
                                  <a:latin typeface="Cambria Math"/>
                                  <a:ea typeface="Cambria Math"/>
                                </a:rPr>
                                <m:t>→</m:t>
                              </m:r>
                              <m:r>
                                <a:rPr lang="en-US" i="1">
                                  <a:solidFill>
                                    <a:srgbClr val="FFFF00"/>
                                  </a:solidFill>
                                  <a:latin typeface="Cambria Math"/>
                                  <a:ea typeface="Cambria Math"/>
                                </a:rPr>
                                <m:t>0</m:t>
                              </m:r>
                            </m:lim>
                          </m:limLow>
                        </m:fName>
                        <m:e>
                          <m:f>
                            <m:fPr>
                              <m:ctrlPr>
                                <a:rPr lang="en-US" i="1">
                                  <a:solidFill>
                                    <a:srgbClr val="FFFF00"/>
                                  </a:solidFill>
                                  <a:latin typeface="Cambria Math"/>
                                </a:rPr>
                              </m:ctrlPr>
                            </m:fPr>
                            <m:num>
                              <m:func>
                                <m:funcPr>
                                  <m:ctrlPr>
                                    <a:rPr lang="en-US" i="1">
                                      <a:solidFill>
                                        <a:srgbClr val="FFFF00"/>
                                      </a:solidFill>
                                      <a:latin typeface="Cambria Math"/>
                                    </a:rPr>
                                  </m:ctrlPr>
                                </m:funcPr>
                                <m:fName>
                                  <m:r>
                                    <m:rPr>
                                      <m:sty m:val="p"/>
                                    </m:rPr>
                                    <a:rPr lang="en-US" b="0" i="0" smtClean="0">
                                      <a:solidFill>
                                        <a:srgbClr val="FFFF00"/>
                                      </a:solidFill>
                                      <a:latin typeface="Cambria Math"/>
                                    </a:rPr>
                                    <m:t>tan</m:t>
                                  </m:r>
                                </m:fName>
                                <m:e>
                                  <m:r>
                                    <a:rPr lang="en-US" i="1">
                                      <a:solidFill>
                                        <a:srgbClr val="FFFF00"/>
                                      </a:solidFill>
                                      <a:latin typeface="Cambria Math"/>
                                    </a:rPr>
                                    <m:t>𝑎</m:t>
                                  </m:r>
                                  <m:r>
                                    <a:rPr lang="en-US" i="1">
                                      <a:solidFill>
                                        <a:srgbClr val="FFFF00"/>
                                      </a:solidFill>
                                      <a:latin typeface="Cambria Math"/>
                                      <a:ea typeface="Cambria Math"/>
                                    </a:rPr>
                                    <m:t>𝜃</m:t>
                                  </m:r>
                                </m:e>
                              </m:func>
                            </m:num>
                            <m:den>
                              <m:r>
                                <a:rPr lang="en-US" i="1">
                                  <a:solidFill>
                                    <a:srgbClr val="FFFF00"/>
                                  </a:solidFill>
                                  <a:latin typeface="Cambria Math"/>
                                </a:rPr>
                                <m:t>𝑏</m:t>
                              </m:r>
                              <m:r>
                                <a:rPr lang="en-US" i="1">
                                  <a:solidFill>
                                    <a:srgbClr val="FFFF00"/>
                                  </a:solidFill>
                                  <a:latin typeface="Cambria Math"/>
                                  <a:ea typeface="Cambria Math"/>
                                </a:rPr>
                                <m:t>𝜃</m:t>
                              </m:r>
                            </m:den>
                          </m:f>
                        </m:e>
                      </m:func>
                      <m:r>
                        <a:rPr lang="en-US" i="1">
                          <a:solidFill>
                            <a:srgbClr val="FFFF00"/>
                          </a:solidFill>
                          <a:latin typeface="Cambria Math"/>
                        </a:rPr>
                        <m:t>=</m:t>
                      </m:r>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ea typeface="Cambria Math"/>
                                </a:rPr>
                                <m:t>𝜃</m:t>
                              </m:r>
                              <m:r>
                                <a:rPr lang="en-US" i="1">
                                  <a:solidFill>
                                    <a:srgbClr val="FFFF00"/>
                                  </a:solidFill>
                                  <a:latin typeface="Cambria Math"/>
                                  <a:ea typeface="Cambria Math"/>
                                </a:rPr>
                                <m:t>→</m:t>
                              </m:r>
                              <m:r>
                                <a:rPr lang="en-US" i="1">
                                  <a:solidFill>
                                    <a:srgbClr val="FFFF00"/>
                                  </a:solidFill>
                                  <a:latin typeface="Cambria Math"/>
                                  <a:ea typeface="Cambria Math"/>
                                </a:rPr>
                                <m:t>0</m:t>
                              </m:r>
                            </m:lim>
                          </m:limLow>
                        </m:fName>
                        <m:e>
                          <m:f>
                            <m:fPr>
                              <m:ctrlPr>
                                <a:rPr lang="en-US" i="1">
                                  <a:solidFill>
                                    <a:srgbClr val="FFFF00"/>
                                  </a:solidFill>
                                  <a:latin typeface="Cambria Math"/>
                                </a:rPr>
                              </m:ctrlPr>
                            </m:fPr>
                            <m:num>
                              <m:r>
                                <a:rPr lang="en-US" i="1">
                                  <a:solidFill>
                                    <a:srgbClr val="FFFF00"/>
                                  </a:solidFill>
                                  <a:latin typeface="Cambria Math"/>
                                </a:rPr>
                                <m:t>𝑎</m:t>
                              </m:r>
                              <m:r>
                                <a:rPr lang="en-US" i="1">
                                  <a:solidFill>
                                    <a:srgbClr val="FFFF00"/>
                                  </a:solidFill>
                                  <a:latin typeface="Cambria Math"/>
                                  <a:ea typeface="Cambria Math"/>
                                </a:rPr>
                                <m:t>𝜃</m:t>
                              </m:r>
                            </m:num>
                            <m:den>
                              <m:func>
                                <m:funcPr>
                                  <m:ctrlPr>
                                    <a:rPr lang="en-US" i="1">
                                      <a:solidFill>
                                        <a:srgbClr val="FFFF00"/>
                                      </a:solidFill>
                                      <a:latin typeface="Cambria Math"/>
                                    </a:rPr>
                                  </m:ctrlPr>
                                </m:funcPr>
                                <m:fName>
                                  <m:r>
                                    <m:rPr>
                                      <m:sty m:val="p"/>
                                    </m:rPr>
                                    <a:rPr lang="en-US" b="0" i="0" smtClean="0">
                                      <a:solidFill>
                                        <a:srgbClr val="FFFF00"/>
                                      </a:solidFill>
                                      <a:latin typeface="Cambria Math"/>
                                    </a:rPr>
                                    <m:t>tan</m:t>
                                  </m:r>
                                </m:fName>
                                <m:e>
                                  <m:r>
                                    <a:rPr lang="en-US" i="1">
                                      <a:solidFill>
                                        <a:srgbClr val="FFFF00"/>
                                      </a:solidFill>
                                      <a:latin typeface="Cambria Math"/>
                                    </a:rPr>
                                    <m:t>𝑏</m:t>
                                  </m:r>
                                  <m:r>
                                    <a:rPr lang="en-US" i="1">
                                      <a:solidFill>
                                        <a:srgbClr val="FFFF00"/>
                                      </a:solidFill>
                                      <a:latin typeface="Cambria Math"/>
                                      <a:ea typeface="Cambria Math"/>
                                    </a:rPr>
                                    <m:t>𝜃</m:t>
                                  </m:r>
                                </m:e>
                              </m:func>
                            </m:den>
                          </m:f>
                        </m:e>
                      </m:func>
                      <m:r>
                        <a:rPr lang="en-US" i="1">
                          <a:solidFill>
                            <a:srgbClr val="FFFF00"/>
                          </a:solidFill>
                          <a:latin typeface="Cambria Math"/>
                        </a:rPr>
                        <m:t>=</m:t>
                      </m:r>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ea typeface="Cambria Math"/>
                                </a:rPr>
                                <m:t>𝜃</m:t>
                              </m:r>
                              <m:r>
                                <a:rPr lang="en-US" i="1">
                                  <a:solidFill>
                                    <a:srgbClr val="FFFF00"/>
                                  </a:solidFill>
                                  <a:latin typeface="Cambria Math"/>
                                  <a:ea typeface="Cambria Math"/>
                                </a:rPr>
                                <m:t>→</m:t>
                              </m:r>
                              <m:r>
                                <a:rPr lang="en-US" i="1">
                                  <a:solidFill>
                                    <a:srgbClr val="FFFF00"/>
                                  </a:solidFill>
                                  <a:latin typeface="Cambria Math"/>
                                  <a:ea typeface="Cambria Math"/>
                                </a:rPr>
                                <m:t>0</m:t>
                              </m:r>
                            </m:lim>
                          </m:limLow>
                        </m:fName>
                        <m:e>
                          <m:f>
                            <m:fPr>
                              <m:ctrlPr>
                                <a:rPr lang="en-US" i="1">
                                  <a:solidFill>
                                    <a:srgbClr val="FFFF00"/>
                                  </a:solidFill>
                                  <a:latin typeface="Cambria Math"/>
                                </a:rPr>
                              </m:ctrlPr>
                            </m:fPr>
                            <m:num>
                              <m:func>
                                <m:funcPr>
                                  <m:ctrlPr>
                                    <a:rPr lang="en-US" i="1">
                                      <a:solidFill>
                                        <a:srgbClr val="FFFF00"/>
                                      </a:solidFill>
                                      <a:latin typeface="Cambria Math"/>
                                    </a:rPr>
                                  </m:ctrlPr>
                                </m:funcPr>
                                <m:fName>
                                  <m:r>
                                    <m:rPr>
                                      <m:sty m:val="p"/>
                                    </m:rPr>
                                    <a:rPr lang="en-US" b="0" i="0" smtClean="0">
                                      <a:solidFill>
                                        <a:srgbClr val="FFFF00"/>
                                      </a:solidFill>
                                      <a:latin typeface="Cambria Math"/>
                                    </a:rPr>
                                    <m:t>tan</m:t>
                                  </m:r>
                                </m:fName>
                                <m:e>
                                  <m:r>
                                    <a:rPr lang="en-US" i="1">
                                      <a:solidFill>
                                        <a:srgbClr val="FFFF00"/>
                                      </a:solidFill>
                                      <a:latin typeface="Cambria Math"/>
                                    </a:rPr>
                                    <m:t>𝑎</m:t>
                                  </m:r>
                                  <m:r>
                                    <a:rPr lang="en-US" i="1">
                                      <a:solidFill>
                                        <a:srgbClr val="FFFF00"/>
                                      </a:solidFill>
                                      <a:latin typeface="Cambria Math"/>
                                      <a:ea typeface="Cambria Math"/>
                                    </a:rPr>
                                    <m:t>𝜃</m:t>
                                  </m:r>
                                </m:e>
                              </m:func>
                            </m:num>
                            <m:den>
                              <m:func>
                                <m:funcPr>
                                  <m:ctrlPr>
                                    <a:rPr lang="en-US" i="1">
                                      <a:solidFill>
                                        <a:srgbClr val="FFFF00"/>
                                      </a:solidFill>
                                      <a:latin typeface="Cambria Math"/>
                                    </a:rPr>
                                  </m:ctrlPr>
                                </m:funcPr>
                                <m:fName>
                                  <m:r>
                                    <m:rPr>
                                      <m:sty m:val="p"/>
                                    </m:rPr>
                                    <a:rPr lang="en-US" b="0" i="0" smtClean="0">
                                      <a:solidFill>
                                        <a:srgbClr val="FFFF00"/>
                                      </a:solidFill>
                                      <a:latin typeface="Cambria Math"/>
                                    </a:rPr>
                                    <m:t>tan</m:t>
                                  </m:r>
                                </m:fName>
                                <m:e>
                                  <m:r>
                                    <a:rPr lang="en-US" i="1">
                                      <a:solidFill>
                                        <a:srgbClr val="FFFF00"/>
                                      </a:solidFill>
                                      <a:latin typeface="Cambria Math"/>
                                    </a:rPr>
                                    <m:t>𝑏</m:t>
                                  </m:r>
                                  <m:r>
                                    <a:rPr lang="en-US" i="1">
                                      <a:solidFill>
                                        <a:srgbClr val="FFFF00"/>
                                      </a:solidFill>
                                      <a:latin typeface="Cambria Math"/>
                                      <a:ea typeface="Cambria Math"/>
                                    </a:rPr>
                                    <m:t>𝜃</m:t>
                                  </m:r>
                                </m:e>
                              </m:func>
                            </m:den>
                          </m:f>
                        </m:e>
                      </m:func>
                      <m:r>
                        <a:rPr lang="en-US" i="1">
                          <a:solidFill>
                            <a:srgbClr val="FFFF00"/>
                          </a:solidFill>
                          <a:latin typeface="Cambria Math"/>
                        </a:rPr>
                        <m:t>=</m:t>
                      </m:r>
                      <m:f>
                        <m:fPr>
                          <m:ctrlPr>
                            <a:rPr lang="en-US" i="1">
                              <a:solidFill>
                                <a:srgbClr val="FFFF00"/>
                              </a:solidFill>
                              <a:latin typeface="Cambria Math"/>
                            </a:rPr>
                          </m:ctrlPr>
                        </m:fPr>
                        <m:num>
                          <m:r>
                            <a:rPr lang="en-US" i="1">
                              <a:solidFill>
                                <a:srgbClr val="FFFF00"/>
                              </a:solidFill>
                              <a:latin typeface="Cambria Math"/>
                            </a:rPr>
                            <m:t>𝑎</m:t>
                          </m:r>
                        </m:num>
                        <m:den>
                          <m:r>
                            <a:rPr lang="en-US" i="1">
                              <a:solidFill>
                                <a:srgbClr val="FFFF00"/>
                              </a:solidFill>
                              <a:latin typeface="Cambria Math"/>
                            </a:rPr>
                            <m:t>𝑏</m:t>
                          </m:r>
                        </m:den>
                      </m:f>
                    </m:oMath>
                  </m:oMathPara>
                </a14:m>
                <a:endParaRPr lang="en-US" b="1" dirty="0" smtClean="0">
                  <a:solidFill>
                    <a:srgbClr val="FFFF00"/>
                  </a:solidFill>
                </a:endParaRPr>
              </a:p>
              <a:p>
                <a:pPr algn="just" rtl="0" eaLnBrk="0"/>
                <a:r>
                  <a:rPr lang="en-US" b="1" dirty="0" smtClean="0">
                    <a:solidFill>
                      <a:srgbClr val="FFFF00"/>
                    </a:solidFill>
                  </a:rPr>
                  <a:t>      </a:t>
                </a:r>
                <a14:m>
                  <m:oMath xmlns:m="http://schemas.openxmlformats.org/officeDocument/2006/math">
                    <m:d>
                      <m:dPr>
                        <m:ctrlPr>
                          <a:rPr lang="en-US" b="1" i="1" smtClean="0">
                            <a:solidFill>
                              <a:srgbClr val="FFFF00"/>
                            </a:solidFill>
                            <a:latin typeface="Cambria Math"/>
                          </a:rPr>
                        </m:ctrlPr>
                      </m:dPr>
                      <m:e>
                        <m:r>
                          <a:rPr lang="en-US" b="1" i="1" smtClean="0">
                            <a:solidFill>
                              <a:srgbClr val="FFFF00"/>
                            </a:solidFill>
                            <a:latin typeface="Cambria Math"/>
                          </a:rPr>
                          <m:t>𝟑</m:t>
                        </m:r>
                      </m:e>
                    </m:d>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ea typeface="Cambria Math"/>
                              </a:rPr>
                              <m:t>𝜃</m:t>
                            </m:r>
                            <m:r>
                              <a:rPr lang="en-US" i="1">
                                <a:solidFill>
                                  <a:srgbClr val="FFFF00"/>
                                </a:solidFill>
                                <a:latin typeface="Cambria Math"/>
                                <a:ea typeface="Cambria Math"/>
                              </a:rPr>
                              <m:t>→</m:t>
                            </m:r>
                            <m:r>
                              <a:rPr lang="en-US" i="1">
                                <a:solidFill>
                                  <a:srgbClr val="FFFF00"/>
                                </a:solidFill>
                                <a:latin typeface="Cambria Math"/>
                                <a:ea typeface="Cambria Math"/>
                              </a:rPr>
                              <m:t>0</m:t>
                            </m:r>
                          </m:lim>
                        </m:limLow>
                      </m:fName>
                      <m:e>
                        <m:f>
                          <m:fPr>
                            <m:ctrlPr>
                              <a:rPr lang="en-US" i="1">
                                <a:solidFill>
                                  <a:srgbClr val="FFFF00"/>
                                </a:solidFill>
                                <a:latin typeface="Cambria Math"/>
                              </a:rPr>
                            </m:ctrlPr>
                          </m:fPr>
                          <m:num>
                            <m:func>
                              <m:funcPr>
                                <m:ctrlPr>
                                  <a:rPr lang="en-US" i="1">
                                    <a:solidFill>
                                      <a:srgbClr val="FFFF00"/>
                                    </a:solidFill>
                                    <a:latin typeface="Cambria Math"/>
                                  </a:rPr>
                                </m:ctrlPr>
                              </m:funcPr>
                              <m:fName>
                                <m:r>
                                  <m:rPr>
                                    <m:sty m:val="p"/>
                                  </m:rPr>
                                  <a:rPr lang="en-US" b="0" i="0" smtClean="0">
                                    <a:solidFill>
                                      <a:srgbClr val="FFFF00"/>
                                    </a:solidFill>
                                    <a:latin typeface="Cambria Math"/>
                                  </a:rPr>
                                  <m:t>tan</m:t>
                                </m:r>
                              </m:fName>
                              <m:e>
                                <m:r>
                                  <a:rPr lang="en-US" i="1">
                                    <a:solidFill>
                                      <a:srgbClr val="FFFF00"/>
                                    </a:solidFill>
                                    <a:latin typeface="Cambria Math"/>
                                  </a:rPr>
                                  <m:t>𝑎</m:t>
                                </m:r>
                                <m:r>
                                  <a:rPr lang="en-US" i="1">
                                    <a:solidFill>
                                      <a:srgbClr val="FFFF00"/>
                                    </a:solidFill>
                                    <a:latin typeface="Cambria Math"/>
                                    <a:ea typeface="Cambria Math"/>
                                  </a:rPr>
                                  <m:t>𝜃</m:t>
                                </m:r>
                              </m:e>
                            </m:func>
                          </m:num>
                          <m:den>
                            <m:func>
                              <m:funcPr>
                                <m:ctrlPr>
                                  <a:rPr lang="en-US" i="1" smtClean="0">
                                    <a:solidFill>
                                      <a:srgbClr val="FFFF00"/>
                                    </a:solidFill>
                                    <a:latin typeface="Cambria Math"/>
                                    <a:ea typeface="Cambria Math"/>
                                  </a:rPr>
                                </m:ctrlPr>
                              </m:funcPr>
                              <m:fName>
                                <m:r>
                                  <m:rPr>
                                    <m:sty m:val="p"/>
                                  </m:rPr>
                                  <a:rPr lang="en-US" i="0" smtClean="0">
                                    <a:solidFill>
                                      <a:srgbClr val="FFFF00"/>
                                    </a:solidFill>
                                    <a:latin typeface="Cambria Math"/>
                                    <a:ea typeface="Cambria Math"/>
                                  </a:rPr>
                                  <m:t>sin</m:t>
                                </m:r>
                              </m:fName>
                              <m:e>
                                <m:r>
                                  <a:rPr lang="en-US" i="1">
                                    <a:solidFill>
                                      <a:srgbClr val="FFFF00"/>
                                    </a:solidFill>
                                    <a:latin typeface="Cambria Math"/>
                                  </a:rPr>
                                  <m:t>𝑏</m:t>
                                </m:r>
                                <m:r>
                                  <a:rPr lang="en-US" i="1">
                                    <a:solidFill>
                                      <a:srgbClr val="FFFF00"/>
                                    </a:solidFill>
                                    <a:latin typeface="Cambria Math"/>
                                    <a:ea typeface="Cambria Math"/>
                                  </a:rPr>
                                  <m:t>𝜃</m:t>
                                </m:r>
                              </m:e>
                            </m:func>
                          </m:den>
                        </m:f>
                      </m:e>
                    </m:func>
                    <m:r>
                      <a:rPr lang="en-US" b="0" i="1" smtClean="0">
                        <a:solidFill>
                          <a:srgbClr val="FFFF00"/>
                        </a:solidFill>
                        <a:latin typeface="Cambria Math"/>
                        <a:ea typeface="Cambria Math"/>
                      </a:rPr>
                      <m:t>=</m:t>
                    </m:r>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ea typeface="Cambria Math"/>
                              </a:rPr>
                              <m:t>𝜃</m:t>
                            </m:r>
                            <m:r>
                              <a:rPr lang="en-US" i="1">
                                <a:solidFill>
                                  <a:srgbClr val="FFFF00"/>
                                </a:solidFill>
                                <a:latin typeface="Cambria Math"/>
                                <a:ea typeface="Cambria Math"/>
                              </a:rPr>
                              <m:t>→</m:t>
                            </m:r>
                            <m:r>
                              <a:rPr lang="en-US" i="1">
                                <a:solidFill>
                                  <a:srgbClr val="FFFF00"/>
                                </a:solidFill>
                                <a:latin typeface="Cambria Math"/>
                                <a:ea typeface="Cambria Math"/>
                              </a:rPr>
                              <m:t>0</m:t>
                            </m:r>
                          </m:lim>
                        </m:limLow>
                      </m:fName>
                      <m:e>
                        <m:f>
                          <m:fPr>
                            <m:ctrlPr>
                              <a:rPr lang="en-US" i="1">
                                <a:solidFill>
                                  <a:srgbClr val="FFFF00"/>
                                </a:solidFill>
                                <a:latin typeface="Cambria Math"/>
                              </a:rPr>
                            </m:ctrlPr>
                          </m:fPr>
                          <m:num>
                            <m:func>
                              <m:funcPr>
                                <m:ctrlPr>
                                  <a:rPr lang="en-US" i="1">
                                    <a:solidFill>
                                      <a:srgbClr val="FFFF00"/>
                                    </a:solidFill>
                                    <a:latin typeface="Cambria Math"/>
                                  </a:rPr>
                                </m:ctrlPr>
                              </m:funcPr>
                              <m:fName>
                                <m:r>
                                  <m:rPr>
                                    <m:sty m:val="p"/>
                                  </m:rPr>
                                  <a:rPr lang="en-US">
                                    <a:solidFill>
                                      <a:srgbClr val="FFFF00"/>
                                    </a:solidFill>
                                    <a:latin typeface="Cambria Math"/>
                                  </a:rPr>
                                  <m:t>sin</m:t>
                                </m:r>
                              </m:fName>
                              <m:e>
                                <m:r>
                                  <a:rPr lang="en-US" i="1">
                                    <a:solidFill>
                                      <a:srgbClr val="FFFF00"/>
                                    </a:solidFill>
                                    <a:latin typeface="Cambria Math"/>
                                  </a:rPr>
                                  <m:t>𝑎</m:t>
                                </m:r>
                                <m:r>
                                  <a:rPr lang="en-US" i="1">
                                    <a:solidFill>
                                      <a:srgbClr val="FFFF00"/>
                                    </a:solidFill>
                                    <a:latin typeface="Cambria Math"/>
                                    <a:ea typeface="Cambria Math"/>
                                  </a:rPr>
                                  <m:t>𝜃</m:t>
                                </m:r>
                              </m:e>
                            </m:func>
                          </m:num>
                          <m:den>
                            <m:func>
                              <m:funcPr>
                                <m:ctrlPr>
                                  <a:rPr lang="en-US" i="1">
                                    <a:solidFill>
                                      <a:srgbClr val="FFFF00"/>
                                    </a:solidFill>
                                    <a:latin typeface="Cambria Math"/>
                                  </a:rPr>
                                </m:ctrlPr>
                              </m:funcPr>
                              <m:fName>
                                <m:r>
                                  <m:rPr>
                                    <m:sty m:val="p"/>
                                  </m:rPr>
                                  <a:rPr lang="en-US" b="0" i="0" smtClean="0">
                                    <a:solidFill>
                                      <a:srgbClr val="FFFF00"/>
                                    </a:solidFill>
                                    <a:latin typeface="Cambria Math"/>
                                  </a:rPr>
                                  <m:t>tan</m:t>
                                </m:r>
                              </m:fName>
                              <m:e>
                                <m:r>
                                  <a:rPr lang="en-US" i="1">
                                    <a:solidFill>
                                      <a:srgbClr val="FFFF00"/>
                                    </a:solidFill>
                                    <a:latin typeface="Cambria Math"/>
                                  </a:rPr>
                                  <m:t>𝑏</m:t>
                                </m:r>
                                <m:r>
                                  <a:rPr lang="en-US" i="1">
                                    <a:solidFill>
                                      <a:srgbClr val="FFFF00"/>
                                    </a:solidFill>
                                    <a:latin typeface="Cambria Math"/>
                                    <a:ea typeface="Cambria Math"/>
                                  </a:rPr>
                                  <m:t>𝜃</m:t>
                                </m:r>
                              </m:e>
                            </m:func>
                          </m:den>
                        </m:f>
                      </m:e>
                    </m:func>
                    <m:r>
                      <a:rPr lang="en-US" i="1">
                        <a:solidFill>
                          <a:srgbClr val="FFFF00"/>
                        </a:solidFill>
                        <a:latin typeface="Cambria Math"/>
                      </a:rPr>
                      <m:t>=</m:t>
                    </m:r>
                    <m:f>
                      <m:fPr>
                        <m:ctrlPr>
                          <a:rPr lang="en-US" i="1">
                            <a:solidFill>
                              <a:srgbClr val="FFFF00"/>
                            </a:solidFill>
                            <a:latin typeface="Cambria Math"/>
                          </a:rPr>
                        </m:ctrlPr>
                      </m:fPr>
                      <m:num>
                        <m:r>
                          <a:rPr lang="en-US" i="1">
                            <a:solidFill>
                              <a:srgbClr val="FFFF00"/>
                            </a:solidFill>
                            <a:latin typeface="Cambria Math"/>
                          </a:rPr>
                          <m:t>𝑎</m:t>
                        </m:r>
                      </m:num>
                      <m:den>
                        <m:r>
                          <a:rPr lang="en-US" i="1">
                            <a:solidFill>
                              <a:srgbClr val="FFFF00"/>
                            </a:solidFill>
                            <a:latin typeface="Cambria Math"/>
                          </a:rPr>
                          <m:t>𝑏</m:t>
                        </m:r>
                      </m:den>
                    </m:f>
                  </m:oMath>
                </a14:m>
                <a:endParaRPr lang="en-US" b="1" dirty="0" smtClean="0"/>
              </a:p>
              <a:p>
                <a:pPr marL="457200" indent="-457200" algn="just" rtl="0" eaLnBrk="0">
                  <a:buFont typeface="Wingdings" panose="05000000000000000000" pitchFamily="2" charset="2"/>
                  <a:buChar char="q"/>
                </a:pPr>
                <a:r>
                  <a:rPr lang="en-US" b="1" dirty="0" smtClean="0"/>
                  <a:t>Example</a:t>
                </a:r>
                <a:r>
                  <a:rPr lang="en-US" b="1" dirty="0"/>
                  <a:t>:</a:t>
                </a:r>
                <a:r>
                  <a:rPr lang="en-US" dirty="0"/>
                  <a:t> Evaluate </a:t>
                </a:r>
                <a14:m>
                  <m:oMath xmlns:m="http://schemas.openxmlformats.org/officeDocument/2006/math">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ea typeface="Cambria Math"/>
                              </a:rPr>
                              <m:t>𝜃</m:t>
                            </m:r>
                            <m:r>
                              <a:rPr lang="en-US" i="1">
                                <a:solidFill>
                                  <a:srgbClr val="FFFF00"/>
                                </a:solidFill>
                                <a:latin typeface="Cambria Math"/>
                                <a:ea typeface="Cambria Math"/>
                              </a:rPr>
                              <m:t>→</m:t>
                            </m:r>
                            <m:r>
                              <a:rPr lang="en-US" i="1">
                                <a:solidFill>
                                  <a:srgbClr val="FFFF00"/>
                                </a:solidFill>
                                <a:latin typeface="Cambria Math"/>
                                <a:ea typeface="Cambria Math"/>
                              </a:rPr>
                              <m:t>0</m:t>
                            </m:r>
                          </m:lim>
                        </m:limLow>
                      </m:fName>
                      <m:e>
                        <m:f>
                          <m:fPr>
                            <m:ctrlPr>
                              <a:rPr lang="en-US" i="1">
                                <a:solidFill>
                                  <a:srgbClr val="FFFF00"/>
                                </a:solidFill>
                                <a:latin typeface="Cambria Math"/>
                              </a:rPr>
                            </m:ctrlPr>
                          </m:fPr>
                          <m:num>
                            <m:func>
                              <m:funcPr>
                                <m:ctrlPr>
                                  <a:rPr lang="en-US" i="1">
                                    <a:solidFill>
                                      <a:srgbClr val="FFFF00"/>
                                    </a:solidFill>
                                    <a:latin typeface="Cambria Math"/>
                                  </a:rPr>
                                </m:ctrlPr>
                              </m:funcPr>
                              <m:fName>
                                <m:r>
                                  <m:rPr>
                                    <m:sty m:val="p"/>
                                  </m:rPr>
                                  <a:rPr lang="en-US">
                                    <a:solidFill>
                                      <a:srgbClr val="FFFF00"/>
                                    </a:solidFill>
                                    <a:latin typeface="Cambria Math"/>
                                  </a:rPr>
                                  <m:t>tan</m:t>
                                </m:r>
                              </m:fName>
                              <m:e>
                                <m:r>
                                  <a:rPr lang="en-US" b="0" i="1" smtClean="0">
                                    <a:solidFill>
                                      <a:srgbClr val="FFFF00"/>
                                    </a:solidFill>
                                    <a:latin typeface="Cambria Math"/>
                                  </a:rPr>
                                  <m:t>5</m:t>
                                </m:r>
                                <m:r>
                                  <a:rPr lang="en-US" i="1">
                                    <a:solidFill>
                                      <a:srgbClr val="FFFF00"/>
                                    </a:solidFill>
                                    <a:latin typeface="Cambria Math"/>
                                    <a:ea typeface="Cambria Math"/>
                                  </a:rPr>
                                  <m:t>𝜃</m:t>
                                </m:r>
                              </m:e>
                            </m:func>
                          </m:num>
                          <m:den>
                            <m:func>
                              <m:funcPr>
                                <m:ctrlPr>
                                  <a:rPr lang="en-US" i="1">
                                    <a:solidFill>
                                      <a:srgbClr val="FFFF00"/>
                                    </a:solidFill>
                                    <a:latin typeface="Cambria Math"/>
                                    <a:ea typeface="Cambria Math"/>
                                  </a:rPr>
                                </m:ctrlPr>
                              </m:funcPr>
                              <m:fName>
                                <m:r>
                                  <m:rPr>
                                    <m:sty m:val="p"/>
                                  </m:rPr>
                                  <a:rPr lang="en-US">
                                    <a:solidFill>
                                      <a:srgbClr val="FFFF00"/>
                                    </a:solidFill>
                                    <a:latin typeface="Cambria Math"/>
                                    <a:ea typeface="Cambria Math"/>
                                  </a:rPr>
                                  <m:t>sin</m:t>
                                </m:r>
                              </m:fName>
                              <m:e>
                                <m:r>
                                  <a:rPr lang="en-US" b="0" i="1" smtClean="0">
                                    <a:solidFill>
                                      <a:srgbClr val="FFFF00"/>
                                    </a:solidFill>
                                    <a:latin typeface="Cambria Math"/>
                                  </a:rPr>
                                  <m:t>3</m:t>
                                </m:r>
                                <m:r>
                                  <a:rPr lang="en-US" i="1">
                                    <a:solidFill>
                                      <a:srgbClr val="FFFF00"/>
                                    </a:solidFill>
                                    <a:latin typeface="Cambria Math"/>
                                    <a:ea typeface="Cambria Math"/>
                                  </a:rPr>
                                  <m:t>𝜃</m:t>
                                </m:r>
                              </m:e>
                            </m:func>
                          </m:den>
                        </m:f>
                      </m:e>
                    </m:func>
                  </m:oMath>
                </a14:m>
                <a:r>
                  <a:rPr lang="en-US" sz="4400" dirty="0"/>
                  <a:t> </a:t>
                </a:r>
                <a:r>
                  <a:rPr lang="en-US" sz="4400" dirty="0" smtClean="0"/>
                  <a:t>.</a:t>
                </a:r>
                <a:endParaRPr lang="en-US" sz="800" dirty="0"/>
              </a:p>
              <a:p>
                <a:pPr marL="457200" indent="-457200" algn="just" rtl="0" eaLnBrk="0">
                  <a:buFont typeface="Wingdings" panose="05000000000000000000" pitchFamily="2" charset="2"/>
                  <a:buChar char="q"/>
                </a:pPr>
                <a:r>
                  <a:rPr lang="en-US" b="1" dirty="0"/>
                  <a:t>Solution:</a:t>
                </a:r>
                <a:r>
                  <a:rPr lang="en-US" dirty="0"/>
                  <a:t> </a:t>
                </a:r>
                <a:r>
                  <a:rPr lang="en-US" sz="4400" dirty="0"/>
                  <a:t> </a:t>
                </a:r>
                <a14:m>
                  <m:oMath xmlns:m="http://schemas.openxmlformats.org/officeDocument/2006/math">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ea typeface="Cambria Math"/>
                              </a:rPr>
                              <m:t>𝜃</m:t>
                            </m:r>
                            <m:r>
                              <a:rPr lang="en-US" i="1">
                                <a:solidFill>
                                  <a:srgbClr val="FFFF00"/>
                                </a:solidFill>
                                <a:latin typeface="Cambria Math"/>
                                <a:ea typeface="Cambria Math"/>
                              </a:rPr>
                              <m:t>→</m:t>
                            </m:r>
                            <m:r>
                              <a:rPr lang="en-US" i="1">
                                <a:solidFill>
                                  <a:srgbClr val="FFFF00"/>
                                </a:solidFill>
                                <a:latin typeface="Cambria Math"/>
                                <a:ea typeface="Cambria Math"/>
                              </a:rPr>
                              <m:t>0</m:t>
                            </m:r>
                          </m:lim>
                        </m:limLow>
                      </m:fName>
                      <m:e>
                        <m:f>
                          <m:fPr>
                            <m:ctrlPr>
                              <a:rPr lang="en-US" i="1">
                                <a:solidFill>
                                  <a:srgbClr val="FFFF00"/>
                                </a:solidFill>
                                <a:latin typeface="Cambria Math"/>
                              </a:rPr>
                            </m:ctrlPr>
                          </m:fPr>
                          <m:num>
                            <m:func>
                              <m:funcPr>
                                <m:ctrlPr>
                                  <a:rPr lang="en-US" i="1">
                                    <a:solidFill>
                                      <a:srgbClr val="FFFF00"/>
                                    </a:solidFill>
                                    <a:latin typeface="Cambria Math"/>
                                  </a:rPr>
                                </m:ctrlPr>
                              </m:funcPr>
                              <m:fName>
                                <m:r>
                                  <m:rPr>
                                    <m:sty m:val="p"/>
                                  </m:rPr>
                                  <a:rPr lang="en-US">
                                    <a:solidFill>
                                      <a:srgbClr val="FFFF00"/>
                                    </a:solidFill>
                                    <a:latin typeface="Cambria Math"/>
                                  </a:rPr>
                                  <m:t>tan</m:t>
                                </m:r>
                              </m:fName>
                              <m:e>
                                <m:r>
                                  <a:rPr lang="en-US" i="1">
                                    <a:solidFill>
                                      <a:srgbClr val="FFFF00"/>
                                    </a:solidFill>
                                    <a:latin typeface="Cambria Math"/>
                                  </a:rPr>
                                  <m:t>5</m:t>
                                </m:r>
                                <m:r>
                                  <a:rPr lang="en-US" i="1">
                                    <a:solidFill>
                                      <a:srgbClr val="FFFF00"/>
                                    </a:solidFill>
                                    <a:latin typeface="Cambria Math"/>
                                    <a:ea typeface="Cambria Math"/>
                                  </a:rPr>
                                  <m:t>𝜃</m:t>
                                </m:r>
                              </m:e>
                            </m:func>
                          </m:num>
                          <m:den>
                            <m:func>
                              <m:funcPr>
                                <m:ctrlPr>
                                  <a:rPr lang="en-US" i="1">
                                    <a:solidFill>
                                      <a:srgbClr val="FFFF00"/>
                                    </a:solidFill>
                                    <a:latin typeface="Cambria Math"/>
                                    <a:ea typeface="Cambria Math"/>
                                  </a:rPr>
                                </m:ctrlPr>
                              </m:funcPr>
                              <m:fName>
                                <m:r>
                                  <m:rPr>
                                    <m:sty m:val="p"/>
                                  </m:rPr>
                                  <a:rPr lang="en-US">
                                    <a:solidFill>
                                      <a:srgbClr val="FFFF00"/>
                                    </a:solidFill>
                                    <a:latin typeface="Cambria Math"/>
                                    <a:ea typeface="Cambria Math"/>
                                  </a:rPr>
                                  <m:t>sin</m:t>
                                </m:r>
                              </m:fName>
                              <m:e>
                                <m:r>
                                  <a:rPr lang="en-US" i="1">
                                    <a:solidFill>
                                      <a:srgbClr val="FFFF00"/>
                                    </a:solidFill>
                                    <a:latin typeface="Cambria Math"/>
                                  </a:rPr>
                                  <m:t>3</m:t>
                                </m:r>
                                <m:r>
                                  <a:rPr lang="en-US" i="1">
                                    <a:solidFill>
                                      <a:srgbClr val="FFFF00"/>
                                    </a:solidFill>
                                    <a:latin typeface="Cambria Math"/>
                                    <a:ea typeface="Cambria Math"/>
                                  </a:rPr>
                                  <m:t>𝜃</m:t>
                                </m:r>
                              </m:e>
                            </m:func>
                          </m:den>
                        </m:f>
                      </m:e>
                    </m:func>
                    <m:r>
                      <a:rPr lang="en-US" b="0" i="1" smtClean="0">
                        <a:solidFill>
                          <a:srgbClr val="FFFF00"/>
                        </a:solidFill>
                        <a:latin typeface="Cambria Math"/>
                        <a:ea typeface="Cambria Math"/>
                      </a:rPr>
                      <m:t>=</m:t>
                    </m:r>
                    <m:f>
                      <m:fPr>
                        <m:ctrlPr>
                          <a:rPr lang="en-US" b="0" i="1" smtClean="0">
                            <a:solidFill>
                              <a:srgbClr val="FFFF00"/>
                            </a:solidFill>
                            <a:latin typeface="Cambria Math"/>
                            <a:ea typeface="Cambria Math"/>
                          </a:rPr>
                        </m:ctrlPr>
                      </m:fPr>
                      <m:num>
                        <m:r>
                          <a:rPr lang="en-US" b="0" i="1" smtClean="0">
                            <a:solidFill>
                              <a:srgbClr val="FFFF00"/>
                            </a:solidFill>
                            <a:latin typeface="Cambria Math"/>
                            <a:ea typeface="Cambria Math"/>
                          </a:rPr>
                          <m:t>5</m:t>
                        </m:r>
                      </m:num>
                      <m:den>
                        <m:r>
                          <a:rPr lang="en-US" b="0" i="1" smtClean="0">
                            <a:solidFill>
                              <a:srgbClr val="FFFF00"/>
                            </a:solidFill>
                            <a:latin typeface="Cambria Math"/>
                            <a:ea typeface="Cambria Math"/>
                          </a:rPr>
                          <m:t>3</m:t>
                        </m:r>
                      </m:den>
                    </m:f>
                  </m:oMath>
                </a14:m>
                <a:r>
                  <a:rPr lang="en-US" dirty="0"/>
                  <a:t>               </a:t>
                </a:r>
              </a:p>
              <a:p>
                <a:endParaRPr lang="en-US"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764704"/>
                <a:ext cx="9144000" cy="6093296"/>
              </a:xfrm>
              <a:blipFill rotWithShape="1">
                <a:blip r:embed="rId2"/>
                <a:stretch>
                  <a:fillRect l="-1467" t="-1300"/>
                </a:stretch>
              </a:blipFill>
            </p:spPr>
            <p:txBody>
              <a:bodyPr/>
              <a:lstStyle/>
              <a:p>
                <a:r>
                  <a:rPr lang="en-US">
                    <a:noFill/>
                  </a:rPr>
                  <a:t> </a:t>
                </a:r>
              </a:p>
            </p:txBody>
          </p:sp>
        </mc:Fallback>
      </mc:AlternateContent>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9932975"/>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913</Words>
  <Application>Microsoft Office PowerPoint</Application>
  <PresentationFormat>On-screen Show (4:3)</PresentationFormat>
  <Paragraphs>78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سمة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Limits Involving               </vt:lpstr>
      <vt:lpstr>PowerPoint Presentation</vt:lpstr>
      <vt:lpstr>PowerPoint Presentation</vt:lpstr>
      <vt:lpstr>PowerPoint Presentation</vt:lpstr>
      <vt:lpstr>PowerPoint Presentation</vt:lpstr>
      <vt:lpstr>PowerPoint Presentation</vt:lpstr>
      <vt:lpstr>Thank you for your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Three Limits and Continuity</dc:title>
  <dc:creator>LAB-827</dc:creator>
  <cp:lastModifiedBy>WhiteBoard</cp:lastModifiedBy>
  <cp:revision>14</cp:revision>
  <dcterms:created xsi:type="dcterms:W3CDTF">2016-04-03T08:54:49Z</dcterms:created>
  <dcterms:modified xsi:type="dcterms:W3CDTF">2019-02-10T08:33:07Z</dcterms:modified>
</cp:coreProperties>
</file>