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05/06/1440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05/06/1440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05/06/1440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05/06/1440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9632" y="2996952"/>
            <a:ext cx="6656784" cy="2207096"/>
          </a:xfrm>
        </p:spPr>
        <p:txBody>
          <a:bodyPr>
            <a:noAutofit/>
          </a:bodyPr>
          <a:lstStyle/>
          <a:p>
            <a:endParaRPr lang="en-US" sz="4400" b="1" dirty="0" smtClean="0">
              <a:solidFill>
                <a:srgbClr val="FFFF00"/>
              </a:solidFill>
            </a:endParaRPr>
          </a:p>
          <a:p>
            <a:r>
              <a:rPr lang="en-US" sz="4400" b="1" dirty="0" smtClean="0">
                <a:solidFill>
                  <a:srgbClr val="FFFF00"/>
                </a:solidFill>
              </a:rPr>
              <a:t>Continuous </a:t>
            </a:r>
            <a:r>
              <a:rPr lang="en-US" sz="4400" b="1" dirty="0">
                <a:solidFill>
                  <a:srgbClr val="FFFF00"/>
                </a:solidFill>
              </a:rPr>
              <a:t>Functions</a:t>
            </a:r>
            <a:endParaRPr lang="ar-JO" sz="4400" b="1" dirty="0">
              <a:solidFill>
                <a:srgbClr val="FFFF00"/>
              </a:solidFill>
            </a:endParaRPr>
          </a:p>
          <a:p>
            <a:endParaRPr lang="en-US" sz="4400" b="1"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620688"/>
            <a:ext cx="340360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06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496"/>
            <a:ext cx="77724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764704"/>
                <a:ext cx="9144000" cy="6093296"/>
              </a:xfrm>
            </p:spPr>
            <p:txBody>
              <a:bodyPr/>
              <a:lstStyle/>
              <a:p>
                <a:pPr algn="just" rtl="0" eaLnBrk="0"/>
                <a:endParaRPr lang="en-US" sz="600" b="1" dirty="0" smtClean="0"/>
              </a:p>
              <a:p>
                <a:pPr marL="457200" indent="-457200" algn="just" rtl="0" eaLnBrk="0">
                  <a:buFont typeface="Wingdings" panose="05000000000000000000" pitchFamily="2" charset="2"/>
                  <a:buChar char="q"/>
                </a:pPr>
                <a:r>
                  <a:rPr lang="en-US" b="1" dirty="0"/>
                  <a:t>Example: Evaluate </a:t>
                </a:r>
                <a14:m>
                  <m:oMath xmlns:m="http://schemas.openxmlformats.org/officeDocument/2006/math">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lim</m:t>
                            </m:r>
                          </m:e>
                          <m:lim>
                            <m:r>
                              <a:rPr lang="en-US" b="1" i="1" smtClean="0">
                                <a:latin typeface="Cambria Math"/>
                              </a:rPr>
                              <m:t>𝒙</m:t>
                            </m:r>
                            <m:r>
                              <a:rPr lang="en-US" b="1" i="1" smtClean="0">
                                <a:latin typeface="Cambria Math"/>
                                <a:ea typeface="Cambria Math"/>
                              </a:rPr>
                              <m:t>→</m:t>
                            </m:r>
                            <m:r>
                              <a:rPr lang="en-US" b="1" i="1" smtClean="0">
                                <a:latin typeface="Cambria Math"/>
                                <a:ea typeface="Cambria Math"/>
                              </a:rPr>
                              <m:t>𝟏</m:t>
                            </m:r>
                          </m:lim>
                        </m:limLow>
                      </m:fName>
                      <m:e>
                        <m:func>
                          <m:funcPr>
                            <m:ctrlPr>
                              <a:rPr lang="en-US" b="1" i="1" smtClean="0">
                                <a:latin typeface="Cambria Math"/>
                              </a:rPr>
                            </m:ctrlPr>
                          </m:funcPr>
                          <m:fName>
                            <m:sSup>
                              <m:sSupPr>
                                <m:ctrlPr>
                                  <a:rPr lang="en-US" b="1" i="1" smtClean="0">
                                    <a:latin typeface="Cambria Math"/>
                                  </a:rPr>
                                </m:ctrlPr>
                              </m:sSupPr>
                              <m:e>
                                <m:r>
                                  <m:rPr>
                                    <m:sty m:val="p"/>
                                  </m:rPr>
                                  <a:rPr lang="en-US" b="0" i="0" smtClean="0">
                                    <a:latin typeface="Cambria Math"/>
                                  </a:rPr>
                                  <m:t>sin</m:t>
                                </m:r>
                              </m:e>
                              <m:sup>
                                <m:r>
                                  <a:rPr lang="en-US" b="1" i="1" smtClean="0">
                                    <a:latin typeface="Cambria Math"/>
                                  </a:rPr>
                                  <m:t>−</m:t>
                                </m:r>
                                <m:r>
                                  <a:rPr lang="en-US" b="1" i="1" smtClean="0">
                                    <a:latin typeface="Cambria Math"/>
                                  </a:rPr>
                                  <m:t>𝟏</m:t>
                                </m:r>
                              </m:sup>
                            </m:sSup>
                          </m:fName>
                          <m:e>
                            <m:r>
                              <a:rPr lang="en-US" b="1" i="1" smtClean="0">
                                <a:latin typeface="Cambria Math"/>
                              </a:rPr>
                              <m:t>(</m:t>
                            </m:r>
                            <m:f>
                              <m:fPr>
                                <m:ctrlPr>
                                  <a:rPr lang="en-US" b="1" i="1" smtClean="0">
                                    <a:latin typeface="Cambria Math"/>
                                  </a:rPr>
                                </m:ctrlPr>
                              </m:fPr>
                              <m:num>
                                <m:r>
                                  <a:rPr lang="en-US" b="1" i="1" smtClean="0">
                                    <a:latin typeface="Cambria Math"/>
                                  </a:rPr>
                                  <m:t>𝟏</m:t>
                                </m:r>
                                <m:r>
                                  <a:rPr lang="en-US" b="1" i="1" smtClean="0">
                                    <a:latin typeface="Cambria Math"/>
                                  </a:rPr>
                                  <m:t>−</m:t>
                                </m:r>
                                <m:rad>
                                  <m:radPr>
                                    <m:degHide m:val="on"/>
                                    <m:ctrlPr>
                                      <a:rPr lang="en-US" b="1" i="1" smtClean="0">
                                        <a:latin typeface="Cambria Math"/>
                                      </a:rPr>
                                    </m:ctrlPr>
                                  </m:radPr>
                                  <m:deg/>
                                  <m:e>
                                    <m:r>
                                      <a:rPr lang="en-US" b="1" i="1" smtClean="0">
                                        <a:latin typeface="Cambria Math"/>
                                      </a:rPr>
                                      <m:t>𝒙</m:t>
                                    </m:r>
                                  </m:e>
                                </m:rad>
                              </m:num>
                              <m:den>
                                <m:r>
                                  <a:rPr lang="en-US" b="1" i="1" smtClean="0">
                                    <a:latin typeface="Cambria Math"/>
                                  </a:rPr>
                                  <m:t>𝟏</m:t>
                                </m:r>
                                <m:r>
                                  <a:rPr lang="en-US" b="1" i="1" smtClean="0">
                                    <a:latin typeface="Cambria Math"/>
                                  </a:rPr>
                                  <m:t>−</m:t>
                                </m:r>
                                <m:r>
                                  <a:rPr lang="en-US" b="1" i="1" smtClean="0">
                                    <a:latin typeface="Cambria Math"/>
                                  </a:rPr>
                                  <m:t>𝒙</m:t>
                                </m:r>
                              </m:den>
                            </m:f>
                            <m:r>
                              <a:rPr lang="en-US" b="1" i="1" smtClean="0">
                                <a:latin typeface="Cambria Math"/>
                              </a:rPr>
                              <m:t>)</m:t>
                            </m:r>
                          </m:e>
                        </m:func>
                      </m:e>
                    </m:func>
                  </m:oMath>
                </a14:m>
                <a:r>
                  <a:rPr lang="en-US" b="1" dirty="0" smtClean="0"/>
                  <a:t>.</a:t>
                </a:r>
                <a:endParaRPr lang="en-US" b="1" dirty="0"/>
              </a:p>
              <a:p>
                <a:pPr algn="just" rtl="0" eaLnBrk="0"/>
                <a:endParaRPr lang="en-US" sz="600" b="1" dirty="0"/>
              </a:p>
              <a:p>
                <a:pPr marL="457200" indent="-457200" algn="just" rtl="0" eaLnBrk="0">
                  <a:buFont typeface="Wingdings" panose="05000000000000000000" pitchFamily="2" charset="2"/>
                  <a:buChar char="q"/>
                </a:pPr>
                <a:r>
                  <a:rPr lang="en-US" b="1" dirty="0"/>
                  <a:t>Solution</a:t>
                </a:r>
                <a:r>
                  <a:rPr lang="en-US" b="1" dirty="0" smtClean="0"/>
                  <a:t>:</a:t>
                </a:r>
              </a:p>
              <a:p>
                <a:pPr algn="just" rtl="0" eaLnBrk="0"/>
                <a14:m>
                  <m:oMathPara xmlns:m="http://schemas.openxmlformats.org/officeDocument/2006/math">
                    <m:oMathParaPr>
                      <m:jc m:val="centerGroup"/>
                    </m:oMathParaPr>
                    <m:oMath xmlns:m="http://schemas.openxmlformats.org/officeDocument/2006/math">
                      <m:func>
                        <m:funcPr>
                          <m:ctrlPr>
                            <a:rPr lang="en-US" b="1" i="1" smtClean="0">
                              <a:solidFill>
                                <a:srgbClr val="FFFF00"/>
                              </a:solidFill>
                              <a:latin typeface="Cambria Math"/>
                            </a:rPr>
                          </m:ctrlPr>
                        </m:funcPr>
                        <m:fName>
                          <m:limLow>
                            <m:limLowPr>
                              <m:ctrlPr>
                                <a:rPr lang="en-US" b="1" i="1">
                                  <a:solidFill>
                                    <a:srgbClr val="FFFF00"/>
                                  </a:solidFill>
                                  <a:latin typeface="Cambria Math"/>
                                </a:rPr>
                              </m:ctrlPr>
                            </m:limLowPr>
                            <m:e>
                              <m:r>
                                <m:rPr>
                                  <m:sty m:val="p"/>
                                </m:rPr>
                                <a:rPr lang="en-US">
                                  <a:solidFill>
                                    <a:srgbClr val="FFFF00"/>
                                  </a:solidFill>
                                  <a:latin typeface="Cambria Math"/>
                                </a:rPr>
                                <m:t>lim</m:t>
                              </m:r>
                            </m:e>
                            <m:lim>
                              <m:r>
                                <a:rPr lang="en-US" b="1" i="1">
                                  <a:solidFill>
                                    <a:srgbClr val="FFFF00"/>
                                  </a:solidFill>
                                  <a:latin typeface="Cambria Math"/>
                                </a:rPr>
                                <m:t>𝒙</m:t>
                              </m:r>
                              <m:r>
                                <a:rPr lang="en-US" b="1" i="1">
                                  <a:solidFill>
                                    <a:srgbClr val="FFFF00"/>
                                  </a:solidFill>
                                  <a:latin typeface="Cambria Math"/>
                                  <a:ea typeface="Cambria Math"/>
                                </a:rPr>
                                <m:t>→</m:t>
                              </m:r>
                              <m:r>
                                <a:rPr lang="en-US" b="1" i="1">
                                  <a:solidFill>
                                    <a:srgbClr val="FFFF00"/>
                                  </a:solidFill>
                                  <a:latin typeface="Cambria Math"/>
                                  <a:ea typeface="Cambria Math"/>
                                </a:rPr>
                                <m:t>𝟏</m:t>
                              </m:r>
                            </m:lim>
                          </m:limLow>
                        </m:fName>
                        <m:e>
                          <m:func>
                            <m:funcPr>
                              <m:ctrlPr>
                                <a:rPr lang="en-US" b="1" i="1">
                                  <a:solidFill>
                                    <a:srgbClr val="FFFF00"/>
                                  </a:solidFill>
                                  <a:latin typeface="Cambria Math"/>
                                </a:rPr>
                              </m:ctrlPr>
                            </m:funcPr>
                            <m:fName>
                              <m:sSup>
                                <m:sSupPr>
                                  <m:ctrlPr>
                                    <a:rPr lang="en-US" b="1" i="1">
                                      <a:solidFill>
                                        <a:srgbClr val="FFFF00"/>
                                      </a:solidFill>
                                      <a:latin typeface="Cambria Math"/>
                                    </a:rPr>
                                  </m:ctrlPr>
                                </m:sSupPr>
                                <m:e>
                                  <m:r>
                                    <m:rPr>
                                      <m:sty m:val="p"/>
                                    </m:rPr>
                                    <a:rPr lang="en-US">
                                      <a:solidFill>
                                        <a:srgbClr val="FFFF00"/>
                                      </a:solidFill>
                                      <a:latin typeface="Cambria Math"/>
                                    </a:rPr>
                                    <m:t>sin</m:t>
                                  </m:r>
                                </m:e>
                                <m:sup>
                                  <m:r>
                                    <a:rPr lang="en-US" b="1" i="1">
                                      <a:solidFill>
                                        <a:srgbClr val="FFFF00"/>
                                      </a:solidFill>
                                      <a:latin typeface="Cambria Math"/>
                                    </a:rPr>
                                    <m:t>−</m:t>
                                  </m:r>
                                  <m:r>
                                    <a:rPr lang="en-US" b="1" i="1">
                                      <a:solidFill>
                                        <a:srgbClr val="FFFF00"/>
                                      </a:solidFill>
                                      <a:latin typeface="Cambria Math"/>
                                    </a:rPr>
                                    <m:t>𝟏</m:t>
                                  </m:r>
                                </m:sup>
                              </m:sSup>
                            </m:fName>
                            <m:e>
                              <m:r>
                                <a:rPr lang="en-US" b="1" i="1">
                                  <a:solidFill>
                                    <a:srgbClr val="FFFF00"/>
                                  </a:solidFill>
                                  <a:latin typeface="Cambria Math"/>
                                </a:rPr>
                                <m:t>(</m:t>
                              </m:r>
                              <m:f>
                                <m:fPr>
                                  <m:ctrlPr>
                                    <a:rPr lang="en-US" b="1" i="1">
                                      <a:solidFill>
                                        <a:srgbClr val="FFFF00"/>
                                      </a:solidFill>
                                      <a:latin typeface="Cambria Math"/>
                                    </a:rPr>
                                  </m:ctrlPr>
                                </m:fPr>
                                <m:num>
                                  <m:r>
                                    <a:rPr lang="en-US" b="1" i="1">
                                      <a:solidFill>
                                        <a:srgbClr val="FFFF00"/>
                                      </a:solidFill>
                                      <a:latin typeface="Cambria Math"/>
                                    </a:rPr>
                                    <m:t>𝟏</m:t>
                                  </m:r>
                                  <m:r>
                                    <a:rPr lang="en-US" b="1" i="1">
                                      <a:solidFill>
                                        <a:srgbClr val="FFFF00"/>
                                      </a:solidFill>
                                      <a:latin typeface="Cambria Math"/>
                                    </a:rPr>
                                    <m:t>−</m:t>
                                  </m:r>
                                  <m:rad>
                                    <m:radPr>
                                      <m:degHide m:val="on"/>
                                      <m:ctrlPr>
                                        <a:rPr lang="en-US" b="1" i="1">
                                          <a:solidFill>
                                            <a:srgbClr val="FFFF00"/>
                                          </a:solidFill>
                                          <a:latin typeface="Cambria Math"/>
                                        </a:rPr>
                                      </m:ctrlPr>
                                    </m:radPr>
                                    <m:deg/>
                                    <m:e>
                                      <m:r>
                                        <a:rPr lang="en-US" b="1" i="1">
                                          <a:solidFill>
                                            <a:srgbClr val="FFFF00"/>
                                          </a:solidFill>
                                          <a:latin typeface="Cambria Math"/>
                                        </a:rPr>
                                        <m:t>𝒙</m:t>
                                      </m:r>
                                    </m:e>
                                  </m:rad>
                                </m:num>
                                <m:den>
                                  <m:r>
                                    <a:rPr lang="en-US" b="1" i="1">
                                      <a:solidFill>
                                        <a:srgbClr val="FFFF00"/>
                                      </a:solidFill>
                                      <a:latin typeface="Cambria Math"/>
                                    </a:rPr>
                                    <m:t>𝟏</m:t>
                                  </m:r>
                                  <m:r>
                                    <a:rPr lang="en-US" b="1" i="1">
                                      <a:solidFill>
                                        <a:srgbClr val="FFFF00"/>
                                      </a:solidFill>
                                      <a:latin typeface="Cambria Math"/>
                                    </a:rPr>
                                    <m:t>−</m:t>
                                  </m:r>
                                  <m:r>
                                    <a:rPr lang="en-US" b="1" i="1">
                                      <a:solidFill>
                                        <a:srgbClr val="FFFF00"/>
                                      </a:solidFill>
                                      <a:latin typeface="Cambria Math"/>
                                    </a:rPr>
                                    <m:t>𝒙</m:t>
                                  </m:r>
                                </m:den>
                              </m:f>
                              <m:r>
                                <a:rPr lang="en-US" b="1" i="1">
                                  <a:solidFill>
                                    <a:srgbClr val="FFFF00"/>
                                  </a:solidFill>
                                  <a:latin typeface="Cambria Math"/>
                                </a:rPr>
                                <m:t>)</m:t>
                              </m:r>
                            </m:e>
                          </m:func>
                        </m:e>
                      </m:func>
                      <m:r>
                        <a:rPr lang="en-US" b="1" i="0" smtClean="0">
                          <a:solidFill>
                            <a:srgbClr val="FFFF00"/>
                          </a:solidFill>
                          <a:latin typeface="Cambria Math"/>
                        </a:rPr>
                        <m:t>=</m:t>
                      </m:r>
                      <m:func>
                        <m:funcPr>
                          <m:ctrlPr>
                            <a:rPr lang="en-US" b="1" i="1" smtClean="0">
                              <a:solidFill>
                                <a:srgbClr val="FFFF00"/>
                              </a:solidFill>
                              <a:latin typeface="Cambria Math"/>
                            </a:rPr>
                          </m:ctrlPr>
                        </m:funcPr>
                        <m:fName>
                          <m:sSup>
                            <m:sSupPr>
                              <m:ctrlPr>
                                <a:rPr lang="en-US" b="1" i="1" smtClean="0">
                                  <a:solidFill>
                                    <a:srgbClr val="FFFF00"/>
                                  </a:solidFill>
                                  <a:latin typeface="Cambria Math"/>
                                </a:rPr>
                              </m:ctrlPr>
                            </m:sSupPr>
                            <m:e>
                              <m:r>
                                <m:rPr>
                                  <m:sty m:val="p"/>
                                </m:rPr>
                                <a:rPr lang="en-US" b="0" i="0" smtClean="0">
                                  <a:solidFill>
                                    <a:srgbClr val="FFFF00"/>
                                  </a:solidFill>
                                  <a:latin typeface="Cambria Math"/>
                                </a:rPr>
                                <m:t>sin</m:t>
                              </m:r>
                            </m:e>
                            <m:sup>
                              <m:r>
                                <a:rPr lang="en-US" b="1" i="1" smtClean="0">
                                  <a:solidFill>
                                    <a:srgbClr val="FFFF00"/>
                                  </a:solidFill>
                                  <a:latin typeface="Cambria Math"/>
                                </a:rPr>
                                <m:t>−</m:t>
                              </m:r>
                              <m:r>
                                <a:rPr lang="en-US" b="1" i="1" smtClean="0">
                                  <a:solidFill>
                                    <a:srgbClr val="FFFF00"/>
                                  </a:solidFill>
                                  <a:latin typeface="Cambria Math"/>
                                </a:rPr>
                                <m:t>𝟏</m:t>
                              </m:r>
                            </m:sup>
                          </m:sSup>
                        </m:fName>
                        <m:e>
                          <m:r>
                            <a:rPr lang="en-US" b="1" i="1" smtClean="0">
                              <a:solidFill>
                                <a:srgbClr val="FFFF00"/>
                              </a:solidFill>
                              <a:latin typeface="Cambria Math"/>
                            </a:rPr>
                            <m:t>(</m:t>
                          </m:r>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smtClean="0">
                                      <a:solidFill>
                                        <a:srgbClr val="FFFF00"/>
                                      </a:solidFill>
                                      <a:latin typeface="Cambria Math"/>
                                    </a:rPr>
                                    <m:t>𝒙</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𝟏</m:t>
                                  </m:r>
                                </m:lim>
                              </m:limLow>
                            </m:fName>
                            <m:e>
                              <m:f>
                                <m:fPr>
                                  <m:ctrlPr>
                                    <a:rPr lang="en-US" b="1" i="1">
                                      <a:solidFill>
                                        <a:srgbClr val="FFFF00"/>
                                      </a:solidFill>
                                      <a:latin typeface="Cambria Math"/>
                                    </a:rPr>
                                  </m:ctrlPr>
                                </m:fPr>
                                <m:num>
                                  <m:r>
                                    <a:rPr lang="en-US" b="1" i="1">
                                      <a:solidFill>
                                        <a:srgbClr val="FFFF00"/>
                                      </a:solidFill>
                                      <a:latin typeface="Cambria Math"/>
                                    </a:rPr>
                                    <m:t>𝟏</m:t>
                                  </m:r>
                                  <m:r>
                                    <a:rPr lang="en-US" b="1" i="1">
                                      <a:solidFill>
                                        <a:srgbClr val="FFFF00"/>
                                      </a:solidFill>
                                      <a:latin typeface="Cambria Math"/>
                                    </a:rPr>
                                    <m:t>−</m:t>
                                  </m:r>
                                  <m:rad>
                                    <m:radPr>
                                      <m:degHide m:val="on"/>
                                      <m:ctrlPr>
                                        <a:rPr lang="en-US" b="1" i="1">
                                          <a:solidFill>
                                            <a:srgbClr val="FFFF00"/>
                                          </a:solidFill>
                                          <a:latin typeface="Cambria Math"/>
                                        </a:rPr>
                                      </m:ctrlPr>
                                    </m:radPr>
                                    <m:deg/>
                                    <m:e>
                                      <m:r>
                                        <a:rPr lang="en-US" b="1" i="1">
                                          <a:solidFill>
                                            <a:srgbClr val="FFFF00"/>
                                          </a:solidFill>
                                          <a:latin typeface="Cambria Math"/>
                                        </a:rPr>
                                        <m:t>𝒙</m:t>
                                      </m:r>
                                    </m:e>
                                  </m:rad>
                                </m:num>
                                <m:den>
                                  <m:r>
                                    <a:rPr lang="en-US" b="1" i="1">
                                      <a:solidFill>
                                        <a:srgbClr val="FFFF00"/>
                                      </a:solidFill>
                                      <a:latin typeface="Cambria Math"/>
                                    </a:rPr>
                                    <m:t>𝟏</m:t>
                                  </m:r>
                                  <m:r>
                                    <a:rPr lang="en-US" b="1" i="1">
                                      <a:solidFill>
                                        <a:srgbClr val="FFFF00"/>
                                      </a:solidFill>
                                      <a:latin typeface="Cambria Math"/>
                                    </a:rPr>
                                    <m:t>−</m:t>
                                  </m:r>
                                  <m:r>
                                    <a:rPr lang="en-US" b="1" i="1">
                                      <a:solidFill>
                                        <a:srgbClr val="FFFF00"/>
                                      </a:solidFill>
                                      <a:latin typeface="Cambria Math"/>
                                    </a:rPr>
                                    <m:t>𝒙</m:t>
                                  </m:r>
                                </m:den>
                              </m:f>
                            </m:e>
                          </m:func>
                        </m:e>
                      </m:func>
                      <m:r>
                        <a:rPr lang="en-US" b="1" i="1" smtClean="0">
                          <a:solidFill>
                            <a:srgbClr val="FFFF00"/>
                          </a:solidFill>
                          <a:latin typeface="Cambria Math"/>
                        </a:rPr>
                        <m:t>)</m:t>
                      </m:r>
                    </m:oMath>
                  </m:oMathPara>
                </a14:m>
                <a:endParaRPr lang="en-US" b="1" dirty="0" smtClean="0">
                  <a:solidFill>
                    <a:srgbClr val="FFFF00"/>
                  </a:solidFill>
                </a:endParaRPr>
              </a:p>
              <a:p>
                <a:pPr algn="just" rtl="0" eaLnBrk="0"/>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unc>
                        <m:funcPr>
                          <m:ctrlPr>
                            <a:rPr lang="en-US" b="1" i="1" smtClean="0">
                              <a:solidFill>
                                <a:srgbClr val="FFFF00"/>
                              </a:solidFill>
                              <a:latin typeface="Cambria Math"/>
                            </a:rPr>
                          </m:ctrlPr>
                        </m:funcPr>
                        <m:fName>
                          <m:sSup>
                            <m:sSupPr>
                              <m:ctrlPr>
                                <a:rPr lang="en-US" b="1" i="1" smtClean="0">
                                  <a:solidFill>
                                    <a:srgbClr val="FFFF00"/>
                                  </a:solidFill>
                                  <a:latin typeface="Cambria Math"/>
                                </a:rPr>
                              </m:ctrlPr>
                            </m:sSupPr>
                            <m:e>
                              <m:r>
                                <m:rPr>
                                  <m:sty m:val="p"/>
                                </m:rPr>
                                <a:rPr lang="en-US" b="0" i="0" smtClean="0">
                                  <a:solidFill>
                                    <a:srgbClr val="FFFF00"/>
                                  </a:solidFill>
                                  <a:latin typeface="Cambria Math"/>
                                </a:rPr>
                                <m:t>sin</m:t>
                              </m:r>
                            </m:e>
                            <m:sup>
                              <m:r>
                                <a:rPr lang="en-US" b="1" i="1" smtClean="0">
                                  <a:solidFill>
                                    <a:srgbClr val="FFFF00"/>
                                  </a:solidFill>
                                  <a:latin typeface="Cambria Math"/>
                                </a:rPr>
                                <m:t>−</m:t>
                              </m:r>
                              <m:r>
                                <a:rPr lang="en-US" b="1" i="1" smtClean="0">
                                  <a:solidFill>
                                    <a:srgbClr val="FFFF00"/>
                                  </a:solidFill>
                                  <a:latin typeface="Cambria Math"/>
                                </a:rPr>
                                <m:t>𝟏</m:t>
                              </m:r>
                            </m:sup>
                          </m:sSup>
                        </m:fName>
                        <m:e>
                          <m:r>
                            <a:rPr lang="en-US" b="1" i="1" smtClean="0">
                              <a:solidFill>
                                <a:srgbClr val="FFFF00"/>
                              </a:solidFill>
                              <a:latin typeface="Cambria Math"/>
                            </a:rPr>
                            <m:t>(</m:t>
                          </m:r>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smtClean="0">
                                      <a:solidFill>
                                        <a:srgbClr val="FFFF00"/>
                                      </a:solidFill>
                                      <a:latin typeface="Cambria Math"/>
                                    </a:rPr>
                                    <m:t>𝒙</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𝟏</m:t>
                                  </m:r>
                                </m:lim>
                              </m:limLow>
                            </m:fName>
                            <m:e>
                              <m:f>
                                <m:fPr>
                                  <m:ctrlPr>
                                    <a:rPr lang="en-US" b="1" i="1" smtClean="0">
                                      <a:solidFill>
                                        <a:srgbClr val="FFFF00"/>
                                      </a:solidFill>
                                      <a:latin typeface="Cambria Math"/>
                                    </a:rPr>
                                  </m:ctrlPr>
                                </m:fPr>
                                <m:num>
                                  <m:r>
                                    <a:rPr lang="en-US" b="1" i="1" smtClean="0">
                                      <a:solidFill>
                                        <a:srgbClr val="FFFF00"/>
                                      </a:solidFill>
                                      <a:latin typeface="Cambria Math"/>
                                    </a:rPr>
                                    <m:t>𝟏</m:t>
                                  </m:r>
                                  <m:r>
                                    <a:rPr lang="en-US" b="1" i="1" smtClean="0">
                                      <a:solidFill>
                                        <a:srgbClr val="FFFF00"/>
                                      </a:solidFill>
                                      <a:latin typeface="Cambria Math"/>
                                    </a:rPr>
                                    <m:t>−</m:t>
                                  </m:r>
                                  <m:r>
                                    <a:rPr lang="en-US" b="1" i="1" smtClean="0">
                                      <a:solidFill>
                                        <a:srgbClr val="FFFF00"/>
                                      </a:solidFill>
                                      <a:latin typeface="Cambria Math"/>
                                    </a:rPr>
                                    <m:t>𝒙</m:t>
                                  </m:r>
                                </m:num>
                                <m:den>
                                  <m:r>
                                    <a:rPr lang="en-US" b="1" i="1" smtClean="0">
                                      <a:solidFill>
                                        <a:srgbClr val="FFFF00"/>
                                      </a:solidFill>
                                      <a:latin typeface="Cambria Math"/>
                                    </a:rPr>
                                    <m:t>(</m:t>
                                  </m:r>
                                  <m:r>
                                    <a:rPr lang="en-US" b="1" i="1" smtClean="0">
                                      <a:solidFill>
                                        <a:srgbClr val="FFFF00"/>
                                      </a:solidFill>
                                      <a:latin typeface="Cambria Math"/>
                                    </a:rPr>
                                    <m:t>𝟏</m:t>
                                  </m:r>
                                  <m:r>
                                    <a:rPr lang="en-US" b="1" i="1" smtClean="0">
                                      <a:solidFill>
                                        <a:srgbClr val="FFFF00"/>
                                      </a:solidFill>
                                      <a:latin typeface="Cambria Math"/>
                                    </a:rPr>
                                    <m:t>−</m:t>
                                  </m:r>
                                  <m:rad>
                                    <m:radPr>
                                      <m:degHide m:val="on"/>
                                      <m:ctrlPr>
                                        <a:rPr lang="en-US" b="1" i="1" smtClean="0">
                                          <a:solidFill>
                                            <a:srgbClr val="FFFF00"/>
                                          </a:solidFill>
                                          <a:latin typeface="Cambria Math"/>
                                        </a:rPr>
                                      </m:ctrlPr>
                                    </m:radPr>
                                    <m:deg/>
                                    <m:e>
                                      <m:r>
                                        <a:rPr lang="en-US" b="1" i="1" smtClean="0">
                                          <a:solidFill>
                                            <a:srgbClr val="FFFF00"/>
                                          </a:solidFill>
                                          <a:latin typeface="Cambria Math"/>
                                        </a:rPr>
                                        <m:t>𝒙</m:t>
                                      </m:r>
                                    </m:e>
                                  </m:rad>
                                  <m:r>
                                    <a:rPr lang="en-US" b="1" i="1" smtClean="0">
                                      <a:solidFill>
                                        <a:srgbClr val="FFFF00"/>
                                      </a:solidFill>
                                      <a:latin typeface="Cambria Math"/>
                                    </a:rPr>
                                    <m:t>)(</m:t>
                                  </m:r>
                                  <m:r>
                                    <a:rPr lang="en-US" b="1" i="1" smtClean="0">
                                      <a:solidFill>
                                        <a:srgbClr val="FFFF00"/>
                                      </a:solidFill>
                                      <a:latin typeface="Cambria Math"/>
                                    </a:rPr>
                                    <m:t>𝟏</m:t>
                                  </m:r>
                                  <m:r>
                                    <a:rPr lang="en-US" b="1" i="1" smtClean="0">
                                      <a:solidFill>
                                        <a:srgbClr val="FFFF00"/>
                                      </a:solidFill>
                                      <a:latin typeface="Cambria Math"/>
                                    </a:rPr>
                                    <m:t>+</m:t>
                                  </m:r>
                                  <m:rad>
                                    <m:radPr>
                                      <m:degHide m:val="on"/>
                                      <m:ctrlPr>
                                        <a:rPr lang="en-US" b="1" i="1" smtClean="0">
                                          <a:solidFill>
                                            <a:srgbClr val="FFFF00"/>
                                          </a:solidFill>
                                          <a:latin typeface="Cambria Math"/>
                                        </a:rPr>
                                      </m:ctrlPr>
                                    </m:radPr>
                                    <m:deg/>
                                    <m:e>
                                      <m:r>
                                        <a:rPr lang="en-US" b="1" i="1" smtClean="0">
                                          <a:solidFill>
                                            <a:srgbClr val="FFFF00"/>
                                          </a:solidFill>
                                          <a:latin typeface="Cambria Math"/>
                                        </a:rPr>
                                        <m:t>𝒙</m:t>
                                      </m:r>
                                    </m:e>
                                  </m:rad>
                                </m:den>
                              </m:f>
                            </m:e>
                          </m:func>
                        </m:e>
                      </m:func>
                      <m:r>
                        <a:rPr lang="en-US" b="1" i="0" smtClean="0">
                          <a:solidFill>
                            <a:srgbClr val="FFFF00"/>
                          </a:solidFill>
                          <a:latin typeface="Cambria Math"/>
                        </a:rPr>
                        <m:t>)=</m:t>
                      </m:r>
                      <m:func>
                        <m:funcPr>
                          <m:ctrlPr>
                            <a:rPr lang="en-US" b="1" i="1" smtClean="0">
                              <a:solidFill>
                                <a:srgbClr val="FFFF00"/>
                              </a:solidFill>
                              <a:latin typeface="Cambria Math"/>
                            </a:rPr>
                          </m:ctrlPr>
                        </m:funcPr>
                        <m:fName>
                          <m:sSup>
                            <m:sSupPr>
                              <m:ctrlPr>
                                <a:rPr lang="en-US" b="1" i="1" smtClean="0">
                                  <a:solidFill>
                                    <a:srgbClr val="FFFF00"/>
                                  </a:solidFill>
                                  <a:latin typeface="Cambria Math"/>
                                </a:rPr>
                              </m:ctrlPr>
                            </m:sSupPr>
                            <m:e>
                              <m:r>
                                <m:rPr>
                                  <m:sty m:val="p"/>
                                </m:rPr>
                                <a:rPr lang="en-US" b="0" i="0" smtClean="0">
                                  <a:solidFill>
                                    <a:srgbClr val="FFFF00"/>
                                  </a:solidFill>
                                  <a:latin typeface="Cambria Math"/>
                                </a:rPr>
                                <m:t>sin</m:t>
                              </m:r>
                            </m:e>
                            <m:sup>
                              <m:r>
                                <a:rPr lang="en-US" b="1" i="1" smtClean="0">
                                  <a:solidFill>
                                    <a:srgbClr val="FFFF00"/>
                                  </a:solidFill>
                                  <a:latin typeface="Cambria Math"/>
                                </a:rPr>
                                <m:t>−</m:t>
                              </m:r>
                              <m:r>
                                <a:rPr lang="en-US" b="1" i="1" smtClean="0">
                                  <a:solidFill>
                                    <a:srgbClr val="FFFF00"/>
                                  </a:solidFill>
                                  <a:latin typeface="Cambria Math"/>
                                </a:rPr>
                                <m:t>𝟏</m:t>
                              </m:r>
                            </m:sup>
                          </m:sSup>
                        </m:fName>
                        <m:e>
                          <m:r>
                            <a:rPr lang="en-US" b="1" i="1" smtClean="0">
                              <a:solidFill>
                                <a:srgbClr val="FFFF00"/>
                              </a:solidFill>
                              <a:latin typeface="Cambria Math"/>
                            </a:rPr>
                            <m:t>(</m:t>
                          </m:r>
                          <m:func>
                            <m:funcPr>
                              <m:ctrlPr>
                                <a:rPr lang="en-US" b="1" i="1" smtClean="0">
                                  <a:solidFill>
                                    <a:srgbClr val="FFFF00"/>
                                  </a:solidFill>
                                  <a:latin typeface="Cambria Math"/>
                                </a:rPr>
                              </m:ctrlPr>
                            </m:funcPr>
                            <m:fName>
                              <m:limLow>
                                <m:limLowPr>
                                  <m:ctrlPr>
                                    <a:rPr lang="en-US" b="1" i="1" smtClean="0">
                                      <a:solidFill>
                                        <a:srgbClr val="FFFF00"/>
                                      </a:solidFill>
                                      <a:latin typeface="Cambria Math"/>
                                    </a:rPr>
                                  </m:ctrlPr>
                                </m:limLowPr>
                                <m:e>
                                  <m:r>
                                    <m:rPr>
                                      <m:sty m:val="p"/>
                                    </m:rPr>
                                    <a:rPr lang="en-US" b="0" i="0" smtClean="0">
                                      <a:solidFill>
                                        <a:srgbClr val="FFFF00"/>
                                      </a:solidFill>
                                      <a:latin typeface="Cambria Math"/>
                                    </a:rPr>
                                    <m:t>lim</m:t>
                                  </m:r>
                                </m:e>
                                <m:lim>
                                  <m:r>
                                    <a:rPr lang="en-US" b="1" i="1" smtClean="0">
                                      <a:solidFill>
                                        <a:srgbClr val="FFFF00"/>
                                      </a:solidFill>
                                      <a:latin typeface="Cambria Math"/>
                                    </a:rPr>
                                    <m:t>𝒙</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𝟏</m:t>
                                  </m:r>
                                </m:lim>
                              </m:limLow>
                            </m:fName>
                            <m:e>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𝟏</m:t>
                                  </m:r>
                                  <m:r>
                                    <a:rPr lang="en-US" b="1" i="1" smtClean="0">
                                      <a:solidFill>
                                        <a:srgbClr val="FFFF00"/>
                                      </a:solidFill>
                                      <a:latin typeface="Cambria Math"/>
                                    </a:rPr>
                                    <m:t>+</m:t>
                                  </m:r>
                                  <m:rad>
                                    <m:radPr>
                                      <m:degHide m:val="on"/>
                                      <m:ctrlPr>
                                        <a:rPr lang="en-US" b="1" i="1" smtClean="0">
                                          <a:solidFill>
                                            <a:srgbClr val="FFFF00"/>
                                          </a:solidFill>
                                          <a:latin typeface="Cambria Math"/>
                                        </a:rPr>
                                      </m:ctrlPr>
                                    </m:radPr>
                                    <m:deg/>
                                    <m:e>
                                      <m:r>
                                        <a:rPr lang="en-US" b="1" i="1" smtClean="0">
                                          <a:solidFill>
                                            <a:srgbClr val="FFFF00"/>
                                          </a:solidFill>
                                          <a:latin typeface="Cambria Math"/>
                                        </a:rPr>
                                        <m:t>𝒙</m:t>
                                      </m:r>
                                    </m:e>
                                  </m:rad>
                                </m:den>
                              </m:f>
                            </m:e>
                          </m:func>
                        </m:e>
                      </m:func>
                    </m:oMath>
                  </m:oMathPara>
                </a14:m>
                <a:endParaRPr lang="en-US" b="1" dirty="0" smtClean="0">
                  <a:solidFill>
                    <a:srgbClr val="FFFF00"/>
                  </a:solidFill>
                </a:endParaRPr>
              </a:p>
              <a:p>
                <a:pPr algn="just" rtl="0" eaLnBrk="0"/>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m:t>
                      </m:r>
                      <m:func>
                        <m:funcPr>
                          <m:ctrlPr>
                            <a:rPr lang="en-US" b="1" i="1" smtClean="0">
                              <a:solidFill>
                                <a:srgbClr val="FFFF00"/>
                              </a:solidFill>
                              <a:latin typeface="Cambria Math"/>
                            </a:rPr>
                          </m:ctrlPr>
                        </m:funcPr>
                        <m:fName>
                          <m:sSup>
                            <m:sSupPr>
                              <m:ctrlPr>
                                <a:rPr lang="en-US" b="1" i="1" smtClean="0">
                                  <a:solidFill>
                                    <a:srgbClr val="FFFF00"/>
                                  </a:solidFill>
                                  <a:latin typeface="Cambria Math"/>
                                </a:rPr>
                              </m:ctrlPr>
                            </m:sSupPr>
                            <m:e>
                              <m:r>
                                <m:rPr>
                                  <m:sty m:val="p"/>
                                </m:rPr>
                                <a:rPr lang="en-US" b="0" i="0" smtClean="0">
                                  <a:solidFill>
                                    <a:srgbClr val="FFFF00"/>
                                  </a:solidFill>
                                  <a:latin typeface="Cambria Math"/>
                                </a:rPr>
                                <m:t>sin</m:t>
                              </m:r>
                            </m:e>
                            <m:sup>
                              <m:r>
                                <a:rPr lang="en-US" b="1" i="1" smtClean="0">
                                  <a:solidFill>
                                    <a:srgbClr val="FFFF00"/>
                                  </a:solidFill>
                                  <a:latin typeface="Cambria Math"/>
                                </a:rPr>
                                <m:t>−</m:t>
                              </m:r>
                              <m:r>
                                <a:rPr lang="en-US" b="1" i="1" smtClean="0">
                                  <a:solidFill>
                                    <a:srgbClr val="FFFF00"/>
                                  </a:solidFill>
                                  <a:latin typeface="Cambria Math"/>
                                </a:rPr>
                                <m:t>𝟏</m:t>
                              </m:r>
                            </m:sup>
                          </m:sSup>
                        </m:fName>
                        <m:e>
                          <m:d>
                            <m:dPr>
                              <m:ctrlPr>
                                <a:rPr lang="en-US" b="1" i="1" smtClean="0">
                                  <a:solidFill>
                                    <a:srgbClr val="FFFF00"/>
                                  </a:solidFill>
                                  <a:latin typeface="Cambria Math"/>
                                </a:rPr>
                              </m:ctrlPr>
                            </m:dPr>
                            <m:e>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𝟐</m:t>
                                  </m:r>
                                </m:den>
                              </m:f>
                            </m:e>
                          </m:d>
                          <m:r>
                            <a:rPr lang="en-US" b="1" i="1" smtClean="0">
                              <a:solidFill>
                                <a:srgbClr val="FFFF00"/>
                              </a:solidFill>
                              <a:latin typeface="Cambria Math"/>
                            </a:rPr>
                            <m:t>=</m:t>
                          </m:r>
                          <m:f>
                            <m:fPr>
                              <m:ctrlPr>
                                <a:rPr lang="en-US" b="1" i="1" smtClean="0">
                                  <a:solidFill>
                                    <a:srgbClr val="FFFF00"/>
                                  </a:solidFill>
                                  <a:latin typeface="Cambria Math"/>
                                  <a:ea typeface="Cambria Math"/>
                                </a:rPr>
                              </m:ctrlPr>
                            </m:fPr>
                            <m:num>
                              <m:r>
                                <a:rPr lang="en-US" b="1" i="1" smtClean="0">
                                  <a:solidFill>
                                    <a:srgbClr val="FFFF00"/>
                                  </a:solidFill>
                                  <a:latin typeface="Cambria Math"/>
                                  <a:ea typeface="Cambria Math"/>
                                </a:rPr>
                                <m:t>𝝅</m:t>
                              </m:r>
                            </m:num>
                            <m:den>
                              <m:r>
                                <a:rPr lang="en-US" b="1" i="1" smtClean="0">
                                  <a:solidFill>
                                    <a:srgbClr val="FFFF00"/>
                                  </a:solidFill>
                                  <a:latin typeface="Cambria Math"/>
                                  <a:ea typeface="Cambria Math"/>
                                </a:rPr>
                                <m:t>𝟔</m:t>
                              </m:r>
                            </m:den>
                          </m:f>
                        </m:e>
                      </m:func>
                    </m:oMath>
                  </m:oMathPara>
                </a14:m>
                <a:endParaRPr lang="en-US" b="1" dirty="0">
                  <a:solidFill>
                    <a:srgbClr val="FFFF00"/>
                  </a:solidFill>
                </a:endParaRPr>
              </a:p>
              <a:p>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764704"/>
                <a:ext cx="9144000" cy="6093296"/>
              </a:xfrm>
              <a:blipFill rotWithShape="1">
                <a:blip r:embed="rId2"/>
                <a:stretch>
                  <a:fillRect l="-1467"/>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74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4464496"/>
          </a:xfrm>
        </p:spPr>
        <p:txBody>
          <a:bodyPr>
            <a:normAutofit/>
          </a:bodyPr>
          <a:lstStyle/>
          <a:p>
            <a:r>
              <a:rPr lang="en-US" sz="5400" b="1" dirty="0">
                <a:solidFill>
                  <a:srgbClr val="FF0000"/>
                </a:solidFill>
              </a:rPr>
              <a:t>Thank you for your Attention </a:t>
            </a:r>
            <a:r>
              <a:rPr lang="ar-JO" sz="5400" b="1" dirty="0">
                <a:solidFill>
                  <a:schemeClr val="bg1"/>
                </a:solidFill>
              </a:rPr>
              <a:t> </a:t>
            </a:r>
            <a:r>
              <a:rPr lang="ar-SA" sz="5400" b="1" dirty="0">
                <a:solidFill>
                  <a:schemeClr val="bg1"/>
                </a:solidFill>
              </a:rPr>
              <a:t/>
            </a:r>
            <a:br>
              <a:rPr lang="ar-SA" sz="5400" b="1" dirty="0">
                <a:solidFill>
                  <a:schemeClr val="bg1"/>
                </a:solidFill>
              </a:rPr>
            </a:br>
            <a:endParaRPr lang="en-US" sz="5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356992"/>
            <a:ext cx="340360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507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7772400" cy="1470025"/>
          </a:xfrm>
        </p:spPr>
        <p:txBody>
          <a:bodyPr>
            <a:normAutofit/>
          </a:bodyPr>
          <a:lstStyle/>
          <a:p>
            <a:endParaRPr lang="en-US" dirty="0">
              <a:solidFill>
                <a:srgbClr val="FF0000"/>
              </a:solidFill>
            </a:endParaRP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764704"/>
                <a:ext cx="9144000" cy="6093296"/>
              </a:xfrm>
            </p:spPr>
            <p:txBody>
              <a:bodyPr/>
              <a:lstStyle/>
              <a:p>
                <a:pPr marL="457200" indent="-457200" algn="l" rtl="0" eaLnBrk="0">
                  <a:buFont typeface="Wingdings" panose="05000000000000000000" pitchFamily="2" charset="2"/>
                  <a:buChar char="q"/>
                </a:pPr>
                <a:r>
                  <a:rPr lang="en-US" dirty="0" smtClean="0"/>
                  <a:t>We noticed in sequence 21 that the limit of a function as </a:t>
                </a:r>
                <a14:m>
                  <m:oMath xmlns:m="http://schemas.openxmlformats.org/officeDocument/2006/math">
                    <m:r>
                      <a:rPr lang="en-US" b="0" i="1" smtClean="0">
                        <a:latin typeface="Cambria Math"/>
                      </a:rPr>
                      <m:t>𝑥</m:t>
                    </m:r>
                  </m:oMath>
                </a14:m>
                <a:r>
                  <a:rPr lang="en-US" dirty="0" smtClean="0"/>
                  <a:t> </a:t>
                </a:r>
                <a:r>
                  <a:rPr lang="en-US" dirty="0"/>
                  <a:t>approaches </a:t>
                </a:r>
                <a14:m>
                  <m:oMath xmlns:m="http://schemas.openxmlformats.org/officeDocument/2006/math">
                    <m:r>
                      <a:rPr lang="en-US" b="0" i="1" smtClean="0">
                        <a:latin typeface="Cambria Math"/>
                      </a:rPr>
                      <m:t>𝑎</m:t>
                    </m:r>
                  </m:oMath>
                </a14:m>
                <a:r>
                  <a:rPr lang="en-US" dirty="0" smtClean="0"/>
                  <a:t> </a:t>
                </a:r>
                <a:r>
                  <a:rPr lang="en-US" dirty="0"/>
                  <a:t>can often be found simply by calculating the value of the function at </a:t>
                </a:r>
                <a14:m>
                  <m:oMath xmlns:m="http://schemas.openxmlformats.org/officeDocument/2006/math">
                    <m:r>
                      <a:rPr lang="en-US" b="0" i="1" smtClean="0">
                        <a:latin typeface="Cambria Math"/>
                      </a:rPr>
                      <m:t>𝑎</m:t>
                    </m:r>
                  </m:oMath>
                </a14:m>
                <a:r>
                  <a:rPr lang="en-US" dirty="0"/>
                  <a:t>. Functions with this property are called </a:t>
                </a:r>
                <a:r>
                  <a:rPr lang="en-US" b="1" dirty="0"/>
                  <a:t>continuous at  </a:t>
                </a:r>
                <a14:m>
                  <m:oMath xmlns:m="http://schemas.openxmlformats.org/officeDocument/2006/math">
                    <m:r>
                      <a:rPr lang="en-US" b="1" i="1" smtClean="0">
                        <a:latin typeface="Cambria Math"/>
                      </a:rPr>
                      <m:t>𝒂</m:t>
                    </m:r>
                  </m:oMath>
                </a14:m>
                <a:r>
                  <a:rPr lang="en-US" b="1" dirty="0"/>
                  <a:t> </a:t>
                </a:r>
                <a:r>
                  <a:rPr lang="en-US" dirty="0"/>
                  <a:t>.</a:t>
                </a:r>
              </a:p>
              <a:p>
                <a:pPr marL="457200" indent="-457200" algn="l" rtl="0" eaLnBrk="0">
                  <a:buFont typeface="Wingdings" panose="05000000000000000000" pitchFamily="2" charset="2"/>
                  <a:buChar char="q"/>
                </a:pPr>
                <a:r>
                  <a:rPr lang="en-US" dirty="0"/>
                  <a:t>We will see that the mathematical definition of continuity corresponds closely with the meaning of the word continuity in everyday language. (A continuous process is one that takes place gradually, without interruption or abrupt change.)</a:t>
                </a:r>
              </a:p>
              <a:p>
                <a:pPr algn="l"/>
                <a:endParaRPr lang="en-US"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764704"/>
                <a:ext cx="9144000" cy="6093296"/>
              </a:xfrm>
              <a:blipFill rotWithShape="1">
                <a:blip r:embed="rId2"/>
                <a:stretch>
                  <a:fillRect l="-1467" t="-1300" r="-1933"/>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148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96"/>
            <a:ext cx="91440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764704"/>
                <a:ext cx="9144000" cy="6093296"/>
              </a:xfrm>
            </p:spPr>
            <p:txBody>
              <a:bodyPr/>
              <a:lstStyle/>
              <a:p>
                <a:pPr marL="457200" indent="-457200" algn="l" rtl="0" eaLnBrk="0">
                  <a:buFont typeface="Wingdings" panose="05000000000000000000" pitchFamily="2" charset="2"/>
                  <a:buChar char="q"/>
                </a:pPr>
                <a:r>
                  <a:rPr lang="en-US" b="1" dirty="0" smtClean="0"/>
                  <a:t>Definition:</a:t>
                </a:r>
                <a:r>
                  <a:rPr lang="en-US" b="1" dirty="0"/>
                  <a:t> A </a:t>
                </a:r>
                <a:r>
                  <a:rPr lang="en-US" b="1" dirty="0" smtClean="0"/>
                  <a:t>function </a:t>
                </a:r>
                <a14:m>
                  <m:oMath xmlns:m="http://schemas.openxmlformats.org/officeDocument/2006/math">
                    <m:r>
                      <a:rPr lang="en-US" b="1" i="1" smtClean="0">
                        <a:latin typeface="Cambria Math"/>
                      </a:rPr>
                      <m:t>𝒇</m:t>
                    </m:r>
                  </m:oMath>
                </a14:m>
                <a:r>
                  <a:rPr lang="en-US" b="1" dirty="0" smtClean="0"/>
                  <a:t> is </a:t>
                </a:r>
                <a:r>
                  <a:rPr lang="en-US" b="1" dirty="0"/>
                  <a:t>continuous at a </a:t>
                </a:r>
                <a:r>
                  <a:rPr lang="en-US" b="1" dirty="0" smtClean="0"/>
                  <a:t>number </a:t>
                </a:r>
                <a14:m>
                  <m:oMath xmlns:m="http://schemas.openxmlformats.org/officeDocument/2006/math">
                    <m:r>
                      <a:rPr lang="en-US" b="1" i="1" smtClean="0">
                        <a:latin typeface="Cambria Math"/>
                      </a:rPr>
                      <m:t>𝒂</m:t>
                    </m:r>
                  </m:oMath>
                </a14:m>
                <a:r>
                  <a:rPr lang="en-US" b="1" dirty="0" smtClean="0"/>
                  <a:t> if </a:t>
                </a:r>
                <a14:m>
                  <m:oMath xmlns:m="http://schemas.openxmlformats.org/officeDocument/2006/math">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lim</m:t>
                            </m:r>
                          </m:e>
                          <m:lim>
                            <m:r>
                              <a:rPr lang="en-US" b="1" i="1" smtClean="0">
                                <a:latin typeface="Cambria Math"/>
                              </a:rPr>
                              <m:t>𝒙</m:t>
                            </m:r>
                            <m:r>
                              <a:rPr lang="en-US" b="1" i="1" smtClean="0">
                                <a:latin typeface="Cambria Math"/>
                                <a:ea typeface="Cambria Math"/>
                              </a:rPr>
                              <m:t>→</m:t>
                            </m:r>
                            <m:r>
                              <a:rPr lang="en-US" b="1" i="1" smtClean="0">
                                <a:latin typeface="Cambria Math"/>
                                <a:ea typeface="Cambria Math"/>
                              </a:rPr>
                              <m:t>𝒂</m:t>
                            </m:r>
                          </m:lim>
                        </m:limLow>
                      </m:fName>
                      <m:e>
                        <m:r>
                          <a:rPr lang="en-US" b="1" i="1" smtClean="0">
                            <a:latin typeface="Cambria Math"/>
                          </a:rPr>
                          <m:t>𝒇</m:t>
                        </m:r>
                        <m:r>
                          <a:rPr lang="en-US" b="1" i="1" smtClean="0">
                            <a:latin typeface="Cambria Math"/>
                          </a:rPr>
                          <m:t>(</m:t>
                        </m:r>
                        <m:r>
                          <a:rPr lang="en-US" b="1" i="1" smtClean="0">
                            <a:latin typeface="Cambria Math"/>
                          </a:rPr>
                          <m:t>𝒙</m:t>
                        </m:r>
                        <m:r>
                          <a:rPr lang="en-US" b="1" i="1" smtClean="0">
                            <a:latin typeface="Cambria Math"/>
                          </a:rPr>
                          <m:t>)</m:t>
                        </m:r>
                      </m:e>
                    </m:func>
                    <m:r>
                      <a:rPr lang="en-US" b="1" i="1" smtClean="0">
                        <a:latin typeface="Cambria Math"/>
                      </a:rPr>
                      <m:t>=</m:t>
                    </m:r>
                    <m:r>
                      <a:rPr lang="en-US" b="1" i="1" smtClean="0">
                        <a:latin typeface="Cambria Math"/>
                      </a:rPr>
                      <m:t>𝒇</m:t>
                    </m:r>
                    <m:r>
                      <a:rPr lang="en-US" b="1" i="1" smtClean="0">
                        <a:latin typeface="Cambria Math"/>
                      </a:rPr>
                      <m:t>(</m:t>
                    </m:r>
                    <m:r>
                      <a:rPr lang="en-US" b="1" i="1" smtClean="0">
                        <a:latin typeface="Cambria Math"/>
                      </a:rPr>
                      <m:t>𝒂</m:t>
                    </m:r>
                    <m:r>
                      <a:rPr lang="en-US" b="1" i="1" smtClean="0">
                        <a:latin typeface="Cambria Math"/>
                      </a:rPr>
                      <m:t>)</m:t>
                    </m:r>
                  </m:oMath>
                </a14:m>
                <a:r>
                  <a:rPr lang="en-US" sz="2972" b="1" dirty="0"/>
                  <a:t>  </a:t>
                </a:r>
                <a:r>
                  <a:rPr lang="en-US" b="1" dirty="0" smtClean="0"/>
                  <a:t>.</a:t>
                </a:r>
                <a:endParaRPr lang="en-US" b="1" dirty="0"/>
              </a:p>
              <a:p>
                <a:pPr marL="457200" indent="-457200" algn="l" rtl="0" eaLnBrk="0">
                  <a:buFont typeface="Wingdings" panose="05000000000000000000" pitchFamily="2" charset="2"/>
                  <a:buChar char="q"/>
                </a:pPr>
                <a:r>
                  <a:rPr lang="en-US" b="1" dirty="0"/>
                  <a:t>Notice that the previous definition implicitly requires three things if </a:t>
                </a:r>
                <a14:m>
                  <m:oMath xmlns:m="http://schemas.openxmlformats.org/officeDocument/2006/math">
                    <m:r>
                      <a:rPr lang="en-US" b="1" i="1" smtClean="0">
                        <a:latin typeface="Cambria Math"/>
                      </a:rPr>
                      <m:t>𝒇</m:t>
                    </m:r>
                  </m:oMath>
                </a14:m>
                <a:r>
                  <a:rPr lang="en-US" b="1" dirty="0" smtClean="0"/>
                  <a:t> </a:t>
                </a:r>
                <a:r>
                  <a:rPr lang="en-US" b="1" dirty="0"/>
                  <a:t>is continuous at </a:t>
                </a:r>
                <a14:m>
                  <m:oMath xmlns:m="http://schemas.openxmlformats.org/officeDocument/2006/math">
                    <m:r>
                      <a:rPr lang="en-US" b="1" i="1" smtClean="0">
                        <a:latin typeface="Cambria Math"/>
                      </a:rPr>
                      <m:t>𝒂</m:t>
                    </m:r>
                  </m:oMath>
                </a14:m>
                <a:r>
                  <a:rPr lang="en-US" b="1" dirty="0"/>
                  <a:t> :</a:t>
                </a:r>
              </a:p>
              <a:p>
                <a:pPr marL="834390" lvl="1" indent="-514350" algn="l" rtl="0" eaLnBrk="0">
                  <a:buFont typeface="+mj-lt"/>
                  <a:buAutoNum type="arabicPeriod"/>
                </a:pPr>
                <a14:m>
                  <m:oMath xmlns:m="http://schemas.openxmlformats.org/officeDocument/2006/math">
                    <m:r>
                      <a:rPr lang="en-US" b="1" i="1" smtClean="0">
                        <a:latin typeface="Cambria Math"/>
                      </a:rPr>
                      <m:t>𝒇</m:t>
                    </m:r>
                    <m:r>
                      <a:rPr lang="en-US" b="1" i="1" smtClean="0">
                        <a:latin typeface="Cambria Math"/>
                      </a:rPr>
                      <m:t>(</m:t>
                    </m:r>
                    <m:r>
                      <a:rPr lang="en-US" b="1" i="1" smtClean="0">
                        <a:latin typeface="Cambria Math"/>
                      </a:rPr>
                      <m:t>𝒂</m:t>
                    </m:r>
                    <m:r>
                      <a:rPr lang="en-US" b="1" i="1" smtClean="0">
                        <a:latin typeface="Cambria Math"/>
                      </a:rPr>
                      <m:t>)</m:t>
                    </m:r>
                  </m:oMath>
                </a14:m>
                <a:r>
                  <a:rPr lang="en-US" b="1" dirty="0" smtClean="0"/>
                  <a:t> </a:t>
                </a:r>
                <a:r>
                  <a:rPr lang="en-US" b="1" dirty="0"/>
                  <a:t>is defined (that is, </a:t>
                </a:r>
                <a14:m>
                  <m:oMath xmlns:m="http://schemas.openxmlformats.org/officeDocument/2006/math">
                    <m:r>
                      <a:rPr lang="en-US" b="1" i="1" smtClean="0">
                        <a:latin typeface="Cambria Math"/>
                      </a:rPr>
                      <m:t>𝒂</m:t>
                    </m:r>
                  </m:oMath>
                </a14:m>
                <a:r>
                  <a:rPr lang="en-US" b="1" dirty="0" smtClean="0"/>
                  <a:t> </a:t>
                </a:r>
                <a:r>
                  <a:rPr lang="en-US" b="1" dirty="0"/>
                  <a:t>is in the domain of </a:t>
                </a:r>
                <a14:m>
                  <m:oMath xmlns:m="http://schemas.openxmlformats.org/officeDocument/2006/math">
                    <m:r>
                      <a:rPr lang="en-US" b="1" i="1" smtClean="0">
                        <a:latin typeface="Cambria Math"/>
                      </a:rPr>
                      <m:t>𝒇</m:t>
                    </m:r>
                  </m:oMath>
                </a14:m>
                <a:r>
                  <a:rPr lang="en-US" b="1" dirty="0"/>
                  <a:t> ),</a:t>
                </a:r>
              </a:p>
              <a:p>
                <a:pPr marL="834390" lvl="1" indent="-514350" algn="l" rtl="0" eaLnBrk="0">
                  <a:buFont typeface="+mj-lt"/>
                  <a:buAutoNum type="arabicPeriod"/>
                </a:pPr>
                <a14:m>
                  <m:oMath xmlns:m="http://schemas.openxmlformats.org/officeDocument/2006/math">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lim</m:t>
                            </m:r>
                          </m:e>
                          <m:lim>
                            <m:r>
                              <a:rPr lang="en-US" b="0" i="1" smtClean="0">
                                <a:latin typeface="Cambria Math"/>
                              </a:rPr>
                              <m:t>𝑥</m:t>
                            </m:r>
                            <m:r>
                              <a:rPr lang="en-US" b="0" i="1" smtClean="0">
                                <a:latin typeface="Cambria Math"/>
                                <a:ea typeface="Cambria Math"/>
                              </a:rPr>
                              <m:t>→</m:t>
                            </m:r>
                            <m:r>
                              <a:rPr lang="en-US" b="0" i="1" smtClean="0">
                                <a:latin typeface="Cambria Math"/>
                                <a:ea typeface="Cambria Math"/>
                              </a:rPr>
                              <m:t>𝑎</m:t>
                            </m:r>
                          </m:lim>
                        </m:limLow>
                      </m:fName>
                      <m:e>
                        <m:r>
                          <a:rPr lang="en-US" b="1" i="1" smtClean="0">
                            <a:latin typeface="Cambria Math"/>
                          </a:rPr>
                          <m:t>𝒇</m:t>
                        </m:r>
                        <m:r>
                          <a:rPr lang="en-US" b="1" i="1" smtClean="0">
                            <a:latin typeface="Cambria Math"/>
                          </a:rPr>
                          <m:t>(</m:t>
                        </m:r>
                        <m:r>
                          <a:rPr lang="en-US" b="1" i="1" smtClean="0">
                            <a:latin typeface="Cambria Math"/>
                          </a:rPr>
                          <m:t>𝒙</m:t>
                        </m:r>
                        <m:r>
                          <a:rPr lang="en-US" b="1" i="1" smtClean="0">
                            <a:latin typeface="Cambria Math"/>
                          </a:rPr>
                          <m:t>)</m:t>
                        </m:r>
                      </m:e>
                    </m:func>
                  </m:oMath>
                </a14:m>
                <a:r>
                  <a:rPr lang="en-US" b="1" dirty="0" smtClean="0"/>
                  <a:t> </a:t>
                </a:r>
                <a:r>
                  <a:rPr lang="en-US" b="1" dirty="0"/>
                  <a:t>exists,</a:t>
                </a:r>
              </a:p>
              <a:p>
                <a:pPr marL="834390" lvl="1" indent="-514350" algn="l" rtl="0" eaLnBrk="0">
                  <a:buFont typeface="+mj-lt"/>
                  <a:buAutoNum type="arabicPeriod"/>
                </a:pPr>
                <a14:m>
                  <m:oMath xmlns:m="http://schemas.openxmlformats.org/officeDocument/2006/math">
                    <m:func>
                      <m:funcPr>
                        <m:ctrlPr>
                          <a:rPr lang="en-US" sz="2400" b="1" i="1">
                            <a:latin typeface="Cambria Math"/>
                          </a:rPr>
                        </m:ctrlPr>
                      </m:funcPr>
                      <m:fName>
                        <m:limLow>
                          <m:limLowPr>
                            <m:ctrlPr>
                              <a:rPr lang="en-US" sz="2400" b="1" i="1">
                                <a:latin typeface="Cambria Math"/>
                              </a:rPr>
                            </m:ctrlPr>
                          </m:limLowPr>
                          <m:e>
                            <m:r>
                              <a:rPr lang="en-US" sz="2400" b="1" i="1">
                                <a:latin typeface="Cambria Math"/>
                              </a:rPr>
                              <m:t>𝒍𝒊𝒎</m:t>
                            </m:r>
                          </m:e>
                          <m:lim>
                            <m:r>
                              <a:rPr lang="en-US" sz="2400" b="1" i="1">
                                <a:latin typeface="Cambria Math"/>
                              </a:rPr>
                              <m:t>𝒙</m:t>
                            </m:r>
                            <m:r>
                              <a:rPr lang="en-US" sz="2400" b="1" i="1">
                                <a:latin typeface="Cambria Math"/>
                                <a:ea typeface="Cambria Math"/>
                              </a:rPr>
                              <m:t>→</m:t>
                            </m:r>
                            <m:r>
                              <a:rPr lang="en-US" sz="2400" b="1" i="1">
                                <a:latin typeface="Cambria Math"/>
                                <a:ea typeface="Cambria Math"/>
                              </a:rPr>
                              <m:t>𝒂</m:t>
                            </m:r>
                          </m:lim>
                        </m:limLow>
                      </m:fName>
                      <m:e>
                        <m:r>
                          <a:rPr lang="en-US" sz="2400" b="1" i="1">
                            <a:latin typeface="Cambria Math"/>
                          </a:rPr>
                          <m:t>𝒇</m:t>
                        </m:r>
                        <m:r>
                          <a:rPr lang="en-US" sz="2400" b="1" i="1">
                            <a:latin typeface="Cambria Math"/>
                          </a:rPr>
                          <m:t>(</m:t>
                        </m:r>
                        <m:r>
                          <a:rPr lang="en-US" sz="2400" b="1" i="1">
                            <a:latin typeface="Cambria Math"/>
                          </a:rPr>
                          <m:t>𝒙</m:t>
                        </m:r>
                        <m:r>
                          <a:rPr lang="en-US" sz="2400" b="1" i="1">
                            <a:latin typeface="Cambria Math"/>
                          </a:rPr>
                          <m:t>)</m:t>
                        </m:r>
                      </m:e>
                    </m:func>
                    <m:r>
                      <a:rPr lang="en-US" sz="2400" b="1" i="1" smtClean="0">
                        <a:latin typeface="Cambria Math"/>
                      </a:rPr>
                      <m:t>=</m:t>
                    </m:r>
                    <m:r>
                      <a:rPr lang="en-US" sz="2400" b="1" i="1" smtClean="0">
                        <a:latin typeface="Cambria Math"/>
                      </a:rPr>
                      <m:t>𝒇</m:t>
                    </m:r>
                    <m:r>
                      <a:rPr lang="en-US" sz="2400" b="1" i="1" smtClean="0">
                        <a:latin typeface="Cambria Math"/>
                      </a:rPr>
                      <m:t>(</m:t>
                    </m:r>
                    <m:r>
                      <a:rPr lang="en-US" sz="2400" b="1" i="1" smtClean="0">
                        <a:latin typeface="Cambria Math"/>
                      </a:rPr>
                      <m:t>𝒂</m:t>
                    </m:r>
                    <m:r>
                      <a:rPr lang="en-US" sz="2400" b="1" i="1" smtClean="0">
                        <a:latin typeface="Cambria Math"/>
                      </a:rPr>
                      <m:t>)</m:t>
                    </m:r>
                  </m:oMath>
                </a14:m>
                <a:r>
                  <a:rPr lang="en-US" sz="2664" b="1" dirty="0"/>
                  <a:t>  </a:t>
                </a:r>
                <a:r>
                  <a:rPr lang="en-US" b="1" dirty="0"/>
                  <a:t>.</a:t>
                </a:r>
              </a:p>
              <a:p>
                <a:pPr algn="l" rtl="0" eaLnBrk="0"/>
                <a:endParaRPr lang="en-US" sz="800" b="1" dirty="0"/>
              </a:p>
              <a:p>
                <a:pPr marL="457200" indent="-457200" algn="l" rtl="0" eaLnBrk="0">
                  <a:buFont typeface="Wingdings" panose="05000000000000000000" pitchFamily="2" charset="2"/>
                  <a:buChar char="q"/>
                </a:pPr>
                <a:r>
                  <a:rPr lang="en-US" b="1" dirty="0"/>
                  <a:t>We say that </a:t>
                </a:r>
                <a14:m>
                  <m:oMath xmlns:m="http://schemas.openxmlformats.org/officeDocument/2006/math">
                    <m:r>
                      <a:rPr lang="en-US" b="1" i="1">
                        <a:latin typeface="Cambria Math"/>
                      </a:rPr>
                      <m:t>𝒇</m:t>
                    </m:r>
                  </m:oMath>
                </a14:m>
                <a:r>
                  <a:rPr lang="en-US" b="1" dirty="0" smtClean="0"/>
                  <a:t> </a:t>
                </a:r>
                <a:r>
                  <a:rPr lang="en-US" b="1" dirty="0"/>
                  <a:t>is discontinuous at </a:t>
                </a:r>
                <a14:m>
                  <m:oMath xmlns:m="http://schemas.openxmlformats.org/officeDocument/2006/math">
                    <m:r>
                      <a:rPr lang="en-US" b="1" i="1" smtClean="0">
                        <a:latin typeface="Cambria Math"/>
                      </a:rPr>
                      <m:t>𝒂</m:t>
                    </m:r>
                  </m:oMath>
                </a14:m>
                <a:r>
                  <a:rPr lang="en-US" b="1" dirty="0" smtClean="0"/>
                  <a:t> </a:t>
                </a:r>
                <a:r>
                  <a:rPr lang="en-US" b="1" dirty="0"/>
                  <a:t>(or has a discontinuity at </a:t>
                </a:r>
                <a14:m>
                  <m:oMath xmlns:m="http://schemas.openxmlformats.org/officeDocument/2006/math">
                    <m:r>
                      <a:rPr lang="en-US" b="1" i="1" smtClean="0">
                        <a:latin typeface="Cambria Math"/>
                      </a:rPr>
                      <m:t>𝒂</m:t>
                    </m:r>
                  </m:oMath>
                </a14:m>
                <a:r>
                  <a:rPr lang="en-US" b="1" dirty="0" smtClean="0"/>
                  <a:t>) </a:t>
                </a:r>
                <a:r>
                  <a:rPr lang="en-US" b="1" dirty="0"/>
                  <a:t>if </a:t>
                </a:r>
                <a14:m>
                  <m:oMath xmlns:m="http://schemas.openxmlformats.org/officeDocument/2006/math">
                    <m:r>
                      <a:rPr lang="en-US" b="1" i="1" smtClean="0">
                        <a:latin typeface="Cambria Math"/>
                      </a:rPr>
                      <m:t>𝒇</m:t>
                    </m:r>
                  </m:oMath>
                </a14:m>
                <a:r>
                  <a:rPr lang="en-US" b="1" dirty="0" smtClean="0"/>
                  <a:t> </a:t>
                </a:r>
                <a:r>
                  <a:rPr lang="en-US" b="1" dirty="0"/>
                  <a:t>is not continuous at </a:t>
                </a:r>
                <a14:m>
                  <m:oMath xmlns:m="http://schemas.openxmlformats.org/officeDocument/2006/math">
                    <m:r>
                      <a:rPr lang="en-US" b="1" i="1" smtClean="0">
                        <a:latin typeface="Cambria Math"/>
                      </a:rPr>
                      <m:t>𝒂</m:t>
                    </m:r>
                  </m:oMath>
                </a14:m>
                <a:r>
                  <a:rPr lang="en-US" b="1" dirty="0"/>
                  <a:t> .</a:t>
                </a: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764704"/>
                <a:ext cx="9144000" cy="6093296"/>
              </a:xfrm>
              <a:blipFill rotWithShape="1">
                <a:blip r:embed="rId2"/>
                <a:stretch>
                  <a:fillRect l="-1467" t="-1200" r="-1800"/>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962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0"/>
            <a:ext cx="77724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836712"/>
                <a:ext cx="9144000" cy="6021288"/>
              </a:xfrm>
            </p:spPr>
            <p:txBody>
              <a:bodyPr>
                <a:normAutofit fontScale="92500"/>
              </a:bodyPr>
              <a:lstStyle/>
              <a:p>
                <a:pPr algn="l" rtl="0" eaLnBrk="0"/>
                <a:r>
                  <a:rPr lang="en-US" b="1" dirty="0" smtClean="0"/>
                  <a:t>Example: The figure below shows the graph of a function </a:t>
                </a:r>
                <a14:m>
                  <m:oMath xmlns:m="http://schemas.openxmlformats.org/officeDocument/2006/math">
                    <m:r>
                      <a:rPr lang="en-US" b="1" i="1" smtClean="0">
                        <a:latin typeface="Cambria Math"/>
                      </a:rPr>
                      <m:t>𝒇</m:t>
                    </m:r>
                  </m:oMath>
                </a14:m>
                <a:r>
                  <a:rPr lang="en-US" b="1" dirty="0" smtClean="0"/>
                  <a:t>. </a:t>
                </a:r>
                <a:r>
                  <a:rPr lang="en-US" b="1" dirty="0"/>
                  <a:t>At which numbers is </a:t>
                </a:r>
                <a14:m>
                  <m:oMath xmlns:m="http://schemas.openxmlformats.org/officeDocument/2006/math">
                    <m:r>
                      <a:rPr lang="en-US" b="1" i="1" smtClean="0">
                        <a:latin typeface="Cambria Math"/>
                      </a:rPr>
                      <m:t>𝒇</m:t>
                    </m:r>
                  </m:oMath>
                </a14:m>
                <a:r>
                  <a:rPr lang="en-US" b="1" dirty="0" smtClean="0"/>
                  <a:t> </a:t>
                </a:r>
                <a:r>
                  <a:rPr lang="en-US" b="1" dirty="0"/>
                  <a:t>discontinuous? Why?</a:t>
                </a:r>
              </a:p>
              <a:p>
                <a:pPr algn="l" rtl="0" eaLnBrk="0"/>
                <a:endParaRPr lang="en-US" b="1" dirty="0"/>
              </a:p>
              <a:p>
                <a:pPr algn="l" rtl="0" eaLnBrk="0"/>
                <a:endParaRPr lang="en-US" b="1" dirty="0"/>
              </a:p>
              <a:p>
                <a:pPr algn="l" rtl="0" eaLnBrk="0"/>
                <a:endParaRPr lang="en-US" b="1" dirty="0" smtClean="0"/>
              </a:p>
              <a:p>
                <a:pPr algn="l" rtl="0" eaLnBrk="0"/>
                <a:endParaRPr lang="en-US" b="1" dirty="0"/>
              </a:p>
              <a:p>
                <a:pPr algn="l" rtl="0" eaLnBrk="0"/>
                <a:r>
                  <a:rPr lang="en-US" b="1" dirty="0"/>
                  <a:t>Solution:</a:t>
                </a:r>
              </a:p>
              <a:p>
                <a:pPr marL="834390" lvl="1" indent="-514350" algn="l" rtl="0" eaLnBrk="0">
                  <a:buFont typeface="+mj-lt"/>
                  <a:buAutoNum type="arabicPeriod"/>
                </a:pPr>
                <a:r>
                  <a:rPr lang="en-US" sz="3200" b="1" dirty="0"/>
                  <a:t>It looks as if there is a discontinuity when </a:t>
                </a:r>
                <a14:m>
                  <m:oMath xmlns:m="http://schemas.openxmlformats.org/officeDocument/2006/math">
                    <m:r>
                      <a:rPr lang="en-US" sz="3200" b="1" i="1" smtClean="0">
                        <a:latin typeface="Cambria Math"/>
                      </a:rPr>
                      <m:t>𝒂</m:t>
                    </m:r>
                    <m:r>
                      <a:rPr lang="en-US" sz="3200" b="1" i="1" smtClean="0">
                        <a:latin typeface="Cambria Math"/>
                      </a:rPr>
                      <m:t>=</m:t>
                    </m:r>
                    <m:r>
                      <a:rPr lang="en-US" sz="3200" b="1" i="1" smtClean="0">
                        <a:latin typeface="Cambria Math"/>
                      </a:rPr>
                      <m:t>𝟏</m:t>
                    </m:r>
                  </m:oMath>
                </a14:m>
                <a:r>
                  <a:rPr lang="en-US" sz="3200" b="1" dirty="0" smtClean="0"/>
                  <a:t> </a:t>
                </a:r>
                <a:r>
                  <a:rPr lang="en-US" sz="3200" b="1" dirty="0"/>
                  <a:t>because the graph has a break there. The official reason that </a:t>
                </a:r>
                <a14:m>
                  <m:oMath xmlns:m="http://schemas.openxmlformats.org/officeDocument/2006/math">
                    <m:r>
                      <a:rPr lang="en-US" sz="3200" b="1" i="1" smtClean="0">
                        <a:latin typeface="Cambria Math"/>
                      </a:rPr>
                      <m:t>𝒇</m:t>
                    </m:r>
                  </m:oMath>
                </a14:m>
                <a:r>
                  <a:rPr lang="en-US" sz="3200" b="1" dirty="0" smtClean="0"/>
                  <a:t> </a:t>
                </a:r>
                <a:r>
                  <a:rPr lang="en-US" sz="3200" b="1" dirty="0"/>
                  <a:t>is discontinuous </a:t>
                </a:r>
                <a:endParaRPr lang="en-US" sz="3200" b="1" dirty="0" smtClean="0"/>
              </a:p>
              <a:p>
                <a:pPr marL="320040" lvl="1" algn="l" rtl="0" eaLnBrk="0"/>
                <a:r>
                  <a:rPr lang="en-US" sz="3200" b="1" dirty="0"/>
                  <a:t> </a:t>
                </a:r>
                <a:r>
                  <a:rPr lang="en-US" sz="3200" b="1" dirty="0" smtClean="0"/>
                  <a:t>     at </a:t>
                </a:r>
                <a14:m>
                  <m:oMath xmlns:m="http://schemas.openxmlformats.org/officeDocument/2006/math">
                    <m:r>
                      <a:rPr lang="en-US" sz="3200" b="1" i="1" smtClean="0">
                        <a:latin typeface="Cambria Math"/>
                      </a:rPr>
                      <m:t>𝟏</m:t>
                    </m:r>
                  </m:oMath>
                </a14:m>
                <a:r>
                  <a:rPr lang="en-US" sz="3200" b="1" dirty="0" smtClean="0"/>
                  <a:t> </a:t>
                </a:r>
                <a:r>
                  <a:rPr lang="en-US" sz="3200" b="1" dirty="0"/>
                  <a:t>is that </a:t>
                </a:r>
                <a14:m>
                  <m:oMath xmlns:m="http://schemas.openxmlformats.org/officeDocument/2006/math">
                    <m:r>
                      <a:rPr lang="en-US" sz="3200" b="1" i="1" smtClean="0">
                        <a:latin typeface="Cambria Math"/>
                      </a:rPr>
                      <m:t>𝒇</m:t>
                    </m:r>
                    <m:r>
                      <a:rPr lang="en-US" sz="3200" b="1" i="1" smtClean="0">
                        <a:latin typeface="Cambria Math"/>
                      </a:rPr>
                      <m:t>(</m:t>
                    </m:r>
                    <m:r>
                      <a:rPr lang="en-US" sz="3200" b="1" i="1" smtClean="0">
                        <a:latin typeface="Cambria Math"/>
                      </a:rPr>
                      <m:t>𝟏</m:t>
                    </m:r>
                    <m:r>
                      <a:rPr lang="en-US" sz="3200" b="1" i="1" smtClean="0">
                        <a:latin typeface="Cambria Math"/>
                      </a:rPr>
                      <m:t>)</m:t>
                    </m:r>
                  </m:oMath>
                </a14:m>
                <a:r>
                  <a:rPr lang="en-US" sz="3200" b="1" dirty="0" smtClean="0"/>
                  <a:t> </a:t>
                </a:r>
                <a:r>
                  <a:rPr lang="en-US" sz="3200" b="1" dirty="0"/>
                  <a:t>is not defined.</a:t>
                </a: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836712"/>
                <a:ext cx="9144000" cy="6021288"/>
              </a:xfrm>
              <a:blipFill rotWithShape="1">
                <a:blip r:embed="rId2"/>
                <a:stretch>
                  <a:fillRect l="-1533" t="-1215"/>
                </a:stretch>
              </a:blipFill>
            </p:spPr>
            <p:txBody>
              <a:bodyPr/>
              <a:lstStyle/>
              <a:p>
                <a:r>
                  <a:rPr lang="en-US">
                    <a:noFill/>
                  </a:rPr>
                  <a:t> </a:t>
                </a:r>
              </a:p>
            </p:txBody>
          </p:sp>
        </mc:Fallback>
      </mc:AlternateContent>
      <p:pic>
        <p:nvPicPr>
          <p:cNvPr id="4" name="Picture 3" descr="Picture54.jpg"/>
          <p:cNvPicPr>
            <a:picLocks noChangeAspect="1"/>
          </p:cNvPicPr>
          <p:nvPr/>
        </p:nvPicPr>
        <p:blipFill>
          <a:blip r:embed="rId3" cstate="print">
            <a:duotone>
              <a:prstClr val="black"/>
              <a:srgbClr val="FFC000">
                <a:tint val="45000"/>
                <a:satMod val="400000"/>
              </a:srgbClr>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3995936" y="2276872"/>
            <a:ext cx="2886075" cy="214151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078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4496"/>
            <a:ext cx="77724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764704"/>
                <a:ext cx="9144000" cy="6093296"/>
              </a:xfrm>
            </p:spPr>
            <p:txBody>
              <a:bodyPr>
                <a:normAutofit lnSpcReduction="10000"/>
              </a:bodyPr>
              <a:lstStyle/>
              <a:p>
                <a:pPr marL="834390" lvl="1" indent="-514350" algn="l" rtl="0" eaLnBrk="0">
                  <a:buFont typeface="+mj-lt"/>
                  <a:buAutoNum type="arabicPeriod" startAt="2"/>
                </a:pPr>
                <a:r>
                  <a:rPr lang="en-US" b="1" dirty="0" smtClean="0"/>
                  <a:t>The graph also has a break when </a:t>
                </a:r>
                <a14:m>
                  <m:oMath xmlns:m="http://schemas.openxmlformats.org/officeDocument/2006/math">
                    <m:r>
                      <a:rPr lang="en-US" b="1" i="1" smtClean="0">
                        <a:latin typeface="Cambria Math"/>
                      </a:rPr>
                      <m:t>𝒂</m:t>
                    </m:r>
                    <m:r>
                      <a:rPr lang="en-US" b="1" i="1" smtClean="0">
                        <a:latin typeface="Cambria Math"/>
                      </a:rPr>
                      <m:t>=</m:t>
                    </m:r>
                    <m:r>
                      <a:rPr lang="en-US" b="1" i="1" smtClean="0">
                        <a:latin typeface="Cambria Math"/>
                      </a:rPr>
                      <m:t>𝟑</m:t>
                    </m:r>
                  </m:oMath>
                </a14:m>
                <a:r>
                  <a:rPr lang="en-US" b="1" dirty="0" smtClean="0"/>
                  <a:t>, </a:t>
                </a:r>
                <a:r>
                  <a:rPr lang="en-US" b="1" dirty="0"/>
                  <a:t>but the reason for the discontinuity is different. Here, </a:t>
                </a:r>
                <a14:m>
                  <m:oMath xmlns:m="http://schemas.openxmlformats.org/officeDocument/2006/math">
                    <m:r>
                      <a:rPr lang="en-US" b="1" i="1" smtClean="0">
                        <a:latin typeface="Cambria Math"/>
                      </a:rPr>
                      <m:t>𝒇</m:t>
                    </m:r>
                    <m:r>
                      <a:rPr lang="en-US" b="1" i="1" smtClean="0">
                        <a:latin typeface="Cambria Math"/>
                      </a:rPr>
                      <m:t>(</m:t>
                    </m:r>
                    <m:r>
                      <a:rPr lang="en-US" b="1" i="1" smtClean="0">
                        <a:latin typeface="Cambria Math"/>
                      </a:rPr>
                      <m:t>𝟑</m:t>
                    </m:r>
                    <m:r>
                      <a:rPr lang="en-US" b="1" i="1" smtClean="0">
                        <a:latin typeface="Cambria Math"/>
                      </a:rPr>
                      <m:t>)</m:t>
                    </m:r>
                  </m:oMath>
                </a14:m>
                <a:r>
                  <a:rPr lang="en-US" b="1" dirty="0" smtClean="0"/>
                  <a:t> </a:t>
                </a:r>
                <a:r>
                  <a:rPr lang="en-US" b="1" dirty="0"/>
                  <a:t>is defined, but </a:t>
                </a:r>
                <a14:m>
                  <m:oMath xmlns:m="http://schemas.openxmlformats.org/officeDocument/2006/math">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lim</m:t>
                            </m:r>
                          </m:e>
                          <m:lim>
                            <m:r>
                              <a:rPr lang="en-US" b="1" i="1" smtClean="0">
                                <a:latin typeface="Cambria Math"/>
                              </a:rPr>
                              <m:t>𝒙</m:t>
                            </m:r>
                            <m:r>
                              <a:rPr lang="en-US" b="1" i="1" smtClean="0">
                                <a:latin typeface="Cambria Math"/>
                                <a:ea typeface="Cambria Math"/>
                              </a:rPr>
                              <m:t>→</m:t>
                            </m:r>
                            <m:r>
                              <a:rPr lang="en-US" b="1" i="1" smtClean="0">
                                <a:latin typeface="Cambria Math"/>
                                <a:ea typeface="Cambria Math"/>
                              </a:rPr>
                              <m:t>𝟑</m:t>
                            </m:r>
                          </m:lim>
                        </m:limLow>
                      </m:fName>
                      <m:e>
                        <m:r>
                          <a:rPr lang="en-US" b="1" i="1" smtClean="0">
                            <a:latin typeface="Cambria Math"/>
                          </a:rPr>
                          <m:t>𝒇</m:t>
                        </m:r>
                        <m:r>
                          <a:rPr lang="en-US" b="1" i="1" smtClean="0">
                            <a:latin typeface="Cambria Math"/>
                          </a:rPr>
                          <m:t>(</m:t>
                        </m:r>
                        <m:r>
                          <a:rPr lang="en-US" b="1" i="1" smtClean="0">
                            <a:latin typeface="Cambria Math"/>
                          </a:rPr>
                          <m:t>𝒙</m:t>
                        </m:r>
                        <m:r>
                          <a:rPr lang="en-US" b="1" i="1" smtClean="0">
                            <a:latin typeface="Cambria Math"/>
                          </a:rPr>
                          <m:t>)</m:t>
                        </m:r>
                      </m:e>
                    </m:func>
                  </m:oMath>
                </a14:m>
                <a:r>
                  <a:rPr lang="en-US" b="1" dirty="0" smtClean="0"/>
                  <a:t> </a:t>
                </a:r>
                <a:r>
                  <a:rPr lang="en-US" b="1" dirty="0"/>
                  <a:t>does not exist (because the left and right limits are different). So </a:t>
                </a:r>
                <a14:m>
                  <m:oMath xmlns:m="http://schemas.openxmlformats.org/officeDocument/2006/math">
                    <m:r>
                      <a:rPr lang="en-US" b="1" i="1" smtClean="0">
                        <a:latin typeface="Cambria Math"/>
                      </a:rPr>
                      <m:t>𝒇</m:t>
                    </m:r>
                  </m:oMath>
                </a14:m>
                <a:r>
                  <a:rPr lang="en-US" b="1" dirty="0" smtClean="0"/>
                  <a:t> </a:t>
                </a:r>
                <a:r>
                  <a:rPr lang="en-US" b="1" dirty="0"/>
                  <a:t>is discontinuous at </a:t>
                </a:r>
                <a14:m>
                  <m:oMath xmlns:m="http://schemas.openxmlformats.org/officeDocument/2006/math">
                    <m:r>
                      <a:rPr lang="en-US" b="1" i="1" smtClean="0">
                        <a:latin typeface="Cambria Math"/>
                      </a:rPr>
                      <m:t>𝟑</m:t>
                    </m:r>
                  </m:oMath>
                </a14:m>
                <a:r>
                  <a:rPr lang="en-US" b="1" dirty="0"/>
                  <a:t> .</a:t>
                </a:r>
              </a:p>
              <a:p>
                <a:pPr marL="834390" lvl="1" indent="-514350" algn="l" rtl="0" eaLnBrk="0">
                  <a:buFont typeface="+mj-lt"/>
                  <a:buAutoNum type="arabicPeriod" startAt="2"/>
                </a:pPr>
                <a:r>
                  <a:rPr lang="en-US" b="1" dirty="0"/>
                  <a:t>What about </a:t>
                </a:r>
                <a14:m>
                  <m:oMath xmlns:m="http://schemas.openxmlformats.org/officeDocument/2006/math">
                    <m:r>
                      <a:rPr lang="en-US" b="1" i="1" smtClean="0">
                        <a:latin typeface="Cambria Math"/>
                      </a:rPr>
                      <m:t>𝒂</m:t>
                    </m:r>
                    <m:r>
                      <a:rPr lang="en-US" b="1" i="1" smtClean="0">
                        <a:latin typeface="Cambria Math"/>
                      </a:rPr>
                      <m:t>=</m:t>
                    </m:r>
                    <m:r>
                      <a:rPr lang="en-US" b="1" i="1" smtClean="0">
                        <a:latin typeface="Cambria Math"/>
                      </a:rPr>
                      <m:t>𝟓</m:t>
                    </m:r>
                  </m:oMath>
                </a14:m>
                <a:r>
                  <a:rPr lang="en-US" b="1" dirty="0"/>
                  <a:t> ? Here, </a:t>
                </a:r>
                <a14:m>
                  <m:oMath xmlns:m="http://schemas.openxmlformats.org/officeDocument/2006/math">
                    <m:r>
                      <a:rPr lang="en-US" b="1" i="1" smtClean="0">
                        <a:latin typeface="Cambria Math"/>
                      </a:rPr>
                      <m:t>𝒇</m:t>
                    </m:r>
                    <m:r>
                      <a:rPr lang="en-US" b="1" i="1" smtClean="0">
                        <a:latin typeface="Cambria Math"/>
                      </a:rPr>
                      <m:t>(</m:t>
                    </m:r>
                    <m:r>
                      <a:rPr lang="en-US" b="1" i="1" smtClean="0">
                        <a:latin typeface="Cambria Math"/>
                      </a:rPr>
                      <m:t>𝟓</m:t>
                    </m:r>
                    <m:r>
                      <a:rPr lang="en-US" b="1" i="1" smtClean="0">
                        <a:latin typeface="Cambria Math"/>
                      </a:rPr>
                      <m:t>)</m:t>
                    </m:r>
                  </m:oMath>
                </a14:m>
                <a:r>
                  <a:rPr lang="en-US" b="1" dirty="0" smtClean="0"/>
                  <a:t> </a:t>
                </a:r>
                <a:r>
                  <a:rPr lang="en-US" b="1" dirty="0"/>
                  <a:t>is defined and </a:t>
                </a:r>
                <a14:m>
                  <m:oMath xmlns:m="http://schemas.openxmlformats.org/officeDocument/2006/math">
                    <m:func>
                      <m:funcPr>
                        <m:ctrlPr>
                          <a:rPr lang="en-US" b="1" i="1">
                            <a:latin typeface="Cambria Math"/>
                          </a:rPr>
                        </m:ctrlPr>
                      </m:funcPr>
                      <m:fName>
                        <m:limLow>
                          <m:limLowPr>
                            <m:ctrlPr>
                              <a:rPr lang="en-US" b="1" i="1">
                                <a:latin typeface="Cambria Math"/>
                              </a:rPr>
                            </m:ctrlPr>
                          </m:limLowPr>
                          <m:e>
                            <m:r>
                              <m:rPr>
                                <m:sty m:val="p"/>
                              </m:rPr>
                              <a:rPr lang="en-US">
                                <a:latin typeface="Cambria Math"/>
                              </a:rPr>
                              <m:t>lim</m:t>
                            </m:r>
                          </m:e>
                          <m:lim>
                            <m:r>
                              <a:rPr lang="en-US" b="1" i="1">
                                <a:latin typeface="Cambria Math"/>
                              </a:rPr>
                              <m:t>𝒙</m:t>
                            </m:r>
                            <m:r>
                              <a:rPr lang="en-US" b="1" i="1">
                                <a:latin typeface="Cambria Math"/>
                                <a:ea typeface="Cambria Math"/>
                              </a:rPr>
                              <m:t>→</m:t>
                            </m:r>
                            <m:r>
                              <a:rPr lang="en-US" b="1" i="1" smtClean="0">
                                <a:latin typeface="Cambria Math"/>
                                <a:ea typeface="Cambria Math"/>
                              </a:rPr>
                              <m:t>𝟓</m:t>
                            </m:r>
                          </m:lim>
                        </m:limLow>
                      </m:fName>
                      <m:e>
                        <m:r>
                          <a:rPr lang="en-US" b="1" i="1">
                            <a:latin typeface="Cambria Math"/>
                          </a:rPr>
                          <m:t>𝒇</m:t>
                        </m:r>
                        <m:r>
                          <a:rPr lang="en-US" b="1" i="1">
                            <a:latin typeface="Cambria Math"/>
                          </a:rPr>
                          <m:t>(</m:t>
                        </m:r>
                        <m:r>
                          <a:rPr lang="en-US" b="1" i="1">
                            <a:latin typeface="Cambria Math"/>
                          </a:rPr>
                          <m:t>𝒙</m:t>
                        </m:r>
                        <m:r>
                          <a:rPr lang="en-US" b="1" i="1">
                            <a:latin typeface="Cambria Math"/>
                          </a:rPr>
                          <m:t>)</m:t>
                        </m:r>
                      </m:e>
                    </m:func>
                  </m:oMath>
                </a14:m>
                <a:r>
                  <a:rPr lang="en-US" b="1" dirty="0" smtClean="0"/>
                  <a:t> </a:t>
                </a:r>
                <a:r>
                  <a:rPr lang="en-US" b="1" dirty="0"/>
                  <a:t>exists (because the left and right limits are the same). But </a:t>
                </a:r>
                <a14:m>
                  <m:oMath xmlns:m="http://schemas.openxmlformats.org/officeDocument/2006/math">
                    <m:func>
                      <m:funcPr>
                        <m:ctrlPr>
                          <a:rPr lang="en-US" sz="2400" b="1" i="1">
                            <a:latin typeface="Cambria Math"/>
                          </a:rPr>
                        </m:ctrlPr>
                      </m:funcPr>
                      <m:fName>
                        <m:limLow>
                          <m:limLowPr>
                            <m:ctrlPr>
                              <a:rPr lang="en-US" sz="2400" b="1" i="1">
                                <a:latin typeface="Cambria Math"/>
                              </a:rPr>
                            </m:ctrlPr>
                          </m:limLowPr>
                          <m:e>
                            <m:r>
                              <m:rPr>
                                <m:sty m:val="p"/>
                              </m:rPr>
                              <a:rPr lang="en-US" sz="2400">
                                <a:latin typeface="Cambria Math"/>
                              </a:rPr>
                              <m:t>lim</m:t>
                            </m:r>
                          </m:e>
                          <m:lim>
                            <m:r>
                              <a:rPr lang="en-US" sz="2400" b="1" i="1">
                                <a:latin typeface="Cambria Math"/>
                              </a:rPr>
                              <m:t>𝒙</m:t>
                            </m:r>
                            <m:r>
                              <a:rPr lang="en-US" sz="2400" b="1" i="1">
                                <a:latin typeface="Cambria Math"/>
                                <a:ea typeface="Cambria Math"/>
                              </a:rPr>
                              <m:t>→</m:t>
                            </m:r>
                            <m:r>
                              <a:rPr lang="en-US" sz="2400" b="1" i="1" smtClean="0">
                                <a:latin typeface="Cambria Math"/>
                                <a:ea typeface="Cambria Math"/>
                              </a:rPr>
                              <m:t>𝟓</m:t>
                            </m:r>
                          </m:lim>
                        </m:limLow>
                      </m:fName>
                      <m:e>
                        <m:r>
                          <a:rPr lang="en-US" sz="2400" b="1" i="1">
                            <a:latin typeface="Cambria Math"/>
                          </a:rPr>
                          <m:t>𝒇</m:t>
                        </m:r>
                        <m:r>
                          <a:rPr lang="en-US" sz="2400" b="1" i="1">
                            <a:latin typeface="Cambria Math"/>
                          </a:rPr>
                          <m:t>(</m:t>
                        </m:r>
                        <m:r>
                          <a:rPr lang="en-US" sz="2400" b="1" i="1">
                            <a:latin typeface="Cambria Math"/>
                          </a:rPr>
                          <m:t>𝒙</m:t>
                        </m:r>
                        <m:r>
                          <a:rPr lang="en-US" sz="2400" b="1" i="1">
                            <a:latin typeface="Cambria Math"/>
                          </a:rPr>
                          <m:t>)</m:t>
                        </m:r>
                      </m:e>
                    </m:func>
                    <m:r>
                      <a:rPr lang="en-US" sz="2400" b="1" i="1" smtClean="0">
                        <a:latin typeface="Cambria Math"/>
                        <a:ea typeface="Cambria Math"/>
                      </a:rPr>
                      <m:t>≠</m:t>
                    </m:r>
                    <m:r>
                      <a:rPr lang="en-US" sz="2400" b="1" i="1" smtClean="0">
                        <a:latin typeface="Cambria Math"/>
                        <a:ea typeface="Cambria Math"/>
                      </a:rPr>
                      <m:t>𝒇</m:t>
                    </m:r>
                    <m:r>
                      <a:rPr lang="en-US" sz="2400" b="1" i="1" smtClean="0">
                        <a:latin typeface="Cambria Math"/>
                        <a:ea typeface="Cambria Math"/>
                      </a:rPr>
                      <m:t>(</m:t>
                    </m:r>
                    <m:r>
                      <a:rPr lang="en-US" sz="2400" b="1" i="1" smtClean="0">
                        <a:latin typeface="Cambria Math"/>
                        <a:ea typeface="Cambria Math"/>
                      </a:rPr>
                      <m:t>𝟓</m:t>
                    </m:r>
                    <m:r>
                      <a:rPr lang="en-US" sz="2400" b="1" i="1" smtClean="0">
                        <a:latin typeface="Cambria Math"/>
                        <a:ea typeface="Cambria Math"/>
                      </a:rPr>
                      <m:t>)</m:t>
                    </m:r>
                  </m:oMath>
                </a14:m>
                <a:r>
                  <a:rPr lang="en-US" sz="2664" b="1" dirty="0"/>
                  <a:t> </a:t>
                </a:r>
                <a:r>
                  <a:rPr lang="en-US" b="1" dirty="0"/>
                  <a:t>. So </a:t>
                </a:r>
                <a14:m>
                  <m:oMath xmlns:m="http://schemas.openxmlformats.org/officeDocument/2006/math">
                    <m:r>
                      <a:rPr lang="en-US" b="1" i="1" smtClean="0">
                        <a:latin typeface="Cambria Math"/>
                      </a:rPr>
                      <m:t>𝟓</m:t>
                    </m:r>
                  </m:oMath>
                </a14:m>
                <a:r>
                  <a:rPr lang="en-US" b="1" dirty="0" smtClean="0"/>
                  <a:t> </a:t>
                </a:r>
                <a:r>
                  <a:rPr lang="en-US" b="1" dirty="0"/>
                  <a:t>is discontinuous at </a:t>
                </a:r>
                <a14:m>
                  <m:oMath xmlns:m="http://schemas.openxmlformats.org/officeDocument/2006/math">
                    <m:r>
                      <a:rPr lang="en-US" b="1" i="1" smtClean="0">
                        <a:latin typeface="Cambria Math"/>
                      </a:rPr>
                      <m:t>𝟓</m:t>
                    </m:r>
                  </m:oMath>
                </a14:m>
                <a:r>
                  <a:rPr lang="en-US" b="1" dirty="0"/>
                  <a:t> .</a:t>
                </a:r>
              </a:p>
              <a:p>
                <a:pPr algn="l" rtl="0" eaLnBrk="0"/>
                <a:endParaRPr lang="en-US" sz="700" b="1" dirty="0"/>
              </a:p>
              <a:p>
                <a:pPr algn="l" rtl="0" eaLnBrk="0"/>
                <a:r>
                  <a:rPr lang="en-US" b="1" dirty="0"/>
                  <a:t>Definition: A </a:t>
                </a:r>
                <a:r>
                  <a:rPr lang="en-US" b="1" dirty="0" smtClean="0"/>
                  <a:t>function </a:t>
                </a:r>
                <a14:m>
                  <m:oMath xmlns:m="http://schemas.openxmlformats.org/officeDocument/2006/math">
                    <m:r>
                      <a:rPr lang="en-US" b="1" i="1" smtClean="0">
                        <a:latin typeface="Cambria Math"/>
                      </a:rPr>
                      <m:t>𝒇</m:t>
                    </m:r>
                  </m:oMath>
                </a14:m>
                <a:r>
                  <a:rPr lang="en-US" b="1" dirty="0" smtClean="0"/>
                  <a:t> is </a:t>
                </a:r>
                <a:r>
                  <a:rPr lang="en-US" b="1" dirty="0"/>
                  <a:t>continuous from the right at a number </a:t>
                </a:r>
                <a14:m>
                  <m:oMath xmlns:m="http://schemas.openxmlformats.org/officeDocument/2006/math">
                    <m:r>
                      <a:rPr lang="en-US" b="1" i="1" smtClean="0">
                        <a:latin typeface="Cambria Math"/>
                      </a:rPr>
                      <m:t>𝒂</m:t>
                    </m:r>
                  </m:oMath>
                </a14:m>
                <a:r>
                  <a:rPr lang="en-US" b="1" dirty="0" smtClean="0"/>
                  <a:t> </a:t>
                </a:r>
                <a:r>
                  <a:rPr lang="en-US" b="1" dirty="0"/>
                  <a:t>if </a:t>
                </a:r>
                <a14:m>
                  <m:oMath xmlns:m="http://schemas.openxmlformats.org/officeDocument/2006/math">
                    <m:func>
                      <m:funcPr>
                        <m:ctrlPr>
                          <a:rPr lang="en-US" b="1" i="1" smtClean="0">
                            <a:latin typeface="Cambria Math"/>
                          </a:rPr>
                        </m:ctrlPr>
                      </m:funcPr>
                      <m:fName>
                        <m:limLow>
                          <m:limLowPr>
                            <m:ctrlPr>
                              <a:rPr lang="en-US" b="1" i="1" smtClean="0">
                                <a:latin typeface="Cambria Math"/>
                              </a:rPr>
                            </m:ctrlPr>
                          </m:limLowPr>
                          <m:e>
                            <m:r>
                              <m:rPr>
                                <m:sty m:val="p"/>
                              </m:rPr>
                              <a:rPr lang="en-US" b="0" i="0" smtClean="0">
                                <a:latin typeface="Cambria Math"/>
                              </a:rPr>
                              <m:t>lim</m:t>
                            </m:r>
                          </m:e>
                          <m:lim>
                            <m:r>
                              <a:rPr lang="en-US" b="1" i="1" smtClean="0">
                                <a:latin typeface="Cambria Math"/>
                              </a:rPr>
                              <m:t>𝒙</m:t>
                            </m:r>
                            <m:r>
                              <a:rPr lang="en-US" b="1" i="1" smtClean="0">
                                <a:latin typeface="Cambria Math"/>
                                <a:ea typeface="Cambria Math"/>
                              </a:rPr>
                              <m:t>→</m:t>
                            </m:r>
                            <m:sSup>
                              <m:sSupPr>
                                <m:ctrlPr>
                                  <a:rPr lang="en-US" b="1" i="1" smtClean="0">
                                    <a:latin typeface="Cambria Math"/>
                                    <a:ea typeface="Cambria Math"/>
                                  </a:rPr>
                                </m:ctrlPr>
                              </m:sSupPr>
                              <m:e>
                                <m:r>
                                  <a:rPr lang="en-US" b="1" i="1" smtClean="0">
                                    <a:latin typeface="Cambria Math"/>
                                    <a:ea typeface="Cambria Math"/>
                                  </a:rPr>
                                  <m:t>𝒂</m:t>
                                </m:r>
                              </m:e>
                              <m:sup>
                                <m:r>
                                  <a:rPr lang="en-US" b="1" i="1" smtClean="0">
                                    <a:latin typeface="Cambria Math"/>
                                    <a:ea typeface="Cambria Math"/>
                                  </a:rPr>
                                  <m:t>+</m:t>
                                </m:r>
                              </m:sup>
                            </m:sSup>
                          </m:lim>
                        </m:limLow>
                      </m:fName>
                      <m:e>
                        <m:r>
                          <a:rPr lang="en-US" b="1" i="1" smtClean="0">
                            <a:latin typeface="Cambria Math"/>
                          </a:rPr>
                          <m:t>𝒇</m:t>
                        </m:r>
                        <m:r>
                          <a:rPr lang="en-US" b="1" i="1" smtClean="0">
                            <a:latin typeface="Cambria Math"/>
                          </a:rPr>
                          <m:t>(</m:t>
                        </m:r>
                        <m:r>
                          <a:rPr lang="en-US" b="1" i="1" smtClean="0">
                            <a:latin typeface="Cambria Math"/>
                          </a:rPr>
                          <m:t>𝒙</m:t>
                        </m:r>
                        <m:r>
                          <a:rPr lang="en-US" b="1" i="1" smtClean="0">
                            <a:latin typeface="Cambria Math"/>
                          </a:rPr>
                          <m:t>)</m:t>
                        </m:r>
                      </m:e>
                    </m:func>
                    <m:r>
                      <a:rPr lang="en-US" b="1" i="1" smtClean="0">
                        <a:latin typeface="Cambria Math"/>
                      </a:rPr>
                      <m:t>=</m:t>
                    </m:r>
                    <m:r>
                      <a:rPr lang="en-US" b="1" i="1" smtClean="0">
                        <a:latin typeface="Cambria Math"/>
                      </a:rPr>
                      <m:t>𝒇</m:t>
                    </m:r>
                    <m:r>
                      <a:rPr lang="en-US" b="1" i="1" smtClean="0">
                        <a:latin typeface="Cambria Math"/>
                      </a:rPr>
                      <m:t>(</m:t>
                    </m:r>
                    <m:r>
                      <a:rPr lang="en-US" b="1" i="1" smtClean="0">
                        <a:latin typeface="Cambria Math"/>
                      </a:rPr>
                      <m:t>𝒂</m:t>
                    </m:r>
                    <m:r>
                      <a:rPr lang="en-US" b="1" i="1" smtClean="0">
                        <a:latin typeface="Cambria Math"/>
                      </a:rPr>
                      <m:t>)</m:t>
                    </m:r>
                  </m:oMath>
                </a14:m>
                <a:r>
                  <a:rPr lang="en-US" b="1" dirty="0" smtClean="0"/>
                  <a:t> and </a:t>
                </a:r>
                <a14:m>
                  <m:oMath xmlns:m="http://schemas.openxmlformats.org/officeDocument/2006/math">
                    <m:r>
                      <a:rPr lang="en-US" b="1" i="1" smtClean="0">
                        <a:latin typeface="Cambria Math"/>
                      </a:rPr>
                      <m:t>𝒇</m:t>
                    </m:r>
                  </m:oMath>
                </a14:m>
                <a:r>
                  <a:rPr lang="en-US" b="1" dirty="0" smtClean="0"/>
                  <a:t> </a:t>
                </a:r>
                <a:r>
                  <a:rPr lang="en-US" b="1" dirty="0"/>
                  <a:t>is continuous from the left at </a:t>
                </a:r>
                <a:r>
                  <a:rPr lang="en-US" b="1" dirty="0" smtClean="0"/>
                  <a:t>if </a:t>
                </a:r>
                <a:r>
                  <a:rPr lang="en-US" sz="3144" b="1" dirty="0"/>
                  <a:t> </a:t>
                </a:r>
                <a:r>
                  <a:rPr lang="en-US" sz="2800" b="1" dirty="0"/>
                  <a:t> </a:t>
                </a:r>
                <a14:m>
                  <m:oMath xmlns:m="http://schemas.openxmlformats.org/officeDocument/2006/math">
                    <m:func>
                      <m:funcPr>
                        <m:ctrlPr>
                          <a:rPr lang="en-US" sz="2800" b="1" i="1">
                            <a:latin typeface="Cambria Math"/>
                          </a:rPr>
                        </m:ctrlPr>
                      </m:funcPr>
                      <m:fName>
                        <m:limLow>
                          <m:limLowPr>
                            <m:ctrlPr>
                              <a:rPr lang="en-US" sz="2800" b="1" i="1">
                                <a:latin typeface="Cambria Math"/>
                              </a:rPr>
                            </m:ctrlPr>
                          </m:limLowPr>
                          <m:e>
                            <m:r>
                              <m:rPr>
                                <m:sty m:val="p"/>
                              </m:rPr>
                              <a:rPr lang="en-US" sz="2800">
                                <a:latin typeface="Cambria Math"/>
                              </a:rPr>
                              <m:t>lim</m:t>
                            </m:r>
                          </m:e>
                          <m:lim>
                            <m:r>
                              <a:rPr lang="en-US" sz="2800" b="1" i="1">
                                <a:latin typeface="Cambria Math"/>
                              </a:rPr>
                              <m:t>𝒙</m:t>
                            </m:r>
                            <m:r>
                              <a:rPr lang="en-US" sz="2800" b="1" i="1">
                                <a:latin typeface="Cambria Math"/>
                                <a:ea typeface="Cambria Math"/>
                              </a:rPr>
                              <m:t>→</m:t>
                            </m:r>
                            <m:sSup>
                              <m:sSupPr>
                                <m:ctrlPr>
                                  <a:rPr lang="en-US" sz="2800" b="1" i="1">
                                    <a:latin typeface="Cambria Math"/>
                                    <a:ea typeface="Cambria Math"/>
                                  </a:rPr>
                                </m:ctrlPr>
                              </m:sSupPr>
                              <m:e>
                                <m:r>
                                  <a:rPr lang="en-US" sz="2800" b="1" i="1">
                                    <a:latin typeface="Cambria Math"/>
                                    <a:ea typeface="Cambria Math"/>
                                  </a:rPr>
                                  <m:t>𝒂</m:t>
                                </m:r>
                              </m:e>
                              <m:sup>
                                <m:r>
                                  <a:rPr lang="en-US" sz="2800" b="1" i="1" smtClean="0">
                                    <a:latin typeface="Cambria Math"/>
                                    <a:ea typeface="Cambria Math"/>
                                  </a:rPr>
                                  <m:t>−</m:t>
                                </m:r>
                              </m:sup>
                            </m:sSup>
                          </m:lim>
                        </m:limLow>
                      </m:fName>
                      <m:e>
                        <m:r>
                          <a:rPr lang="en-US" sz="2800" b="1" i="1">
                            <a:latin typeface="Cambria Math"/>
                          </a:rPr>
                          <m:t>𝒇</m:t>
                        </m:r>
                        <m:r>
                          <a:rPr lang="en-US" sz="2800" b="1" i="1">
                            <a:latin typeface="Cambria Math"/>
                          </a:rPr>
                          <m:t>(</m:t>
                        </m:r>
                        <m:r>
                          <a:rPr lang="en-US" sz="2800" b="1" i="1">
                            <a:latin typeface="Cambria Math"/>
                          </a:rPr>
                          <m:t>𝒙</m:t>
                        </m:r>
                        <m:r>
                          <a:rPr lang="en-US" sz="2800" b="1" i="1">
                            <a:latin typeface="Cambria Math"/>
                          </a:rPr>
                          <m:t>)</m:t>
                        </m:r>
                      </m:e>
                    </m:func>
                    <m:r>
                      <a:rPr lang="en-US" sz="2800" b="1" i="1">
                        <a:latin typeface="Cambria Math"/>
                      </a:rPr>
                      <m:t>=</m:t>
                    </m:r>
                    <m:r>
                      <a:rPr lang="en-US" sz="2800" b="1" i="1">
                        <a:latin typeface="Cambria Math"/>
                      </a:rPr>
                      <m:t>𝒇</m:t>
                    </m:r>
                    <m:r>
                      <a:rPr lang="en-US" sz="2800" b="1" i="1">
                        <a:latin typeface="Cambria Math"/>
                      </a:rPr>
                      <m:t>(</m:t>
                    </m:r>
                    <m:r>
                      <a:rPr lang="en-US" sz="2800" b="1" i="1">
                        <a:latin typeface="Cambria Math"/>
                      </a:rPr>
                      <m:t>𝒂</m:t>
                    </m:r>
                    <m:r>
                      <a:rPr lang="en-US" sz="2800" b="1" i="1">
                        <a:latin typeface="Cambria Math"/>
                      </a:rPr>
                      <m:t>)</m:t>
                    </m:r>
                  </m:oMath>
                </a14:m>
                <a:r>
                  <a:rPr lang="en-US" sz="2800" b="1" dirty="0"/>
                  <a:t> </a:t>
                </a:r>
                <a:r>
                  <a:rPr lang="en-US" b="1" dirty="0" smtClean="0"/>
                  <a:t>.</a:t>
                </a:r>
                <a:endParaRPr lang="en-US" b="1" dirty="0"/>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764704"/>
                <a:ext cx="9144000" cy="6093296"/>
              </a:xfrm>
              <a:blipFill rotWithShape="1">
                <a:blip r:embed="rId2"/>
                <a:stretch>
                  <a:fillRect l="-1667" t="-1000" r="-2133"/>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910261"/>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402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77724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692696"/>
                <a:ext cx="9144000" cy="6165304"/>
              </a:xfrm>
            </p:spPr>
            <p:txBody>
              <a:bodyPr>
                <a:normAutofit fontScale="92500" lnSpcReduction="10000"/>
              </a:bodyPr>
              <a:lstStyle/>
              <a:p>
                <a:pPr marL="457200" indent="-457200" algn="l" rtl="0" eaLnBrk="0">
                  <a:buFont typeface="Wingdings" panose="05000000000000000000" pitchFamily="2" charset="2"/>
                  <a:buChar char="q"/>
                </a:pPr>
                <a:r>
                  <a:rPr lang="en-US" b="1" dirty="0" smtClean="0"/>
                  <a:t>Definition: A function </a:t>
                </a:r>
                <a14:m>
                  <m:oMath xmlns:m="http://schemas.openxmlformats.org/officeDocument/2006/math">
                    <m:r>
                      <a:rPr lang="en-US" b="1" i="1" smtClean="0">
                        <a:latin typeface="Cambria Math"/>
                      </a:rPr>
                      <m:t>𝒇</m:t>
                    </m:r>
                  </m:oMath>
                </a14:m>
                <a:r>
                  <a:rPr lang="en-US" b="1" dirty="0" smtClean="0"/>
                  <a:t> </a:t>
                </a:r>
                <a:r>
                  <a:rPr lang="en-US" b="1" dirty="0"/>
                  <a:t>is continuous on an interval if it is continuous at every number in the interval. (If </a:t>
                </a:r>
                <a14:m>
                  <m:oMath xmlns:m="http://schemas.openxmlformats.org/officeDocument/2006/math">
                    <m:r>
                      <a:rPr lang="en-US" b="1" i="1" smtClean="0">
                        <a:latin typeface="Cambria Math"/>
                      </a:rPr>
                      <m:t>𝒇</m:t>
                    </m:r>
                  </m:oMath>
                </a14:m>
                <a:r>
                  <a:rPr lang="en-US" b="1" dirty="0" smtClean="0"/>
                  <a:t> </a:t>
                </a:r>
                <a:r>
                  <a:rPr lang="en-US" b="1" dirty="0"/>
                  <a:t>is defined only on one side of an endpoint of the interval, we understand continuous at the endpoint to mean continuous from the right or continuous from the left.)</a:t>
                </a:r>
              </a:p>
              <a:p>
                <a:pPr marL="457200" indent="-457200" algn="l" rtl="0" eaLnBrk="0">
                  <a:buFont typeface="Wingdings" panose="05000000000000000000" pitchFamily="2" charset="2"/>
                  <a:buChar char="q"/>
                </a:pPr>
                <a:r>
                  <a:rPr lang="en-US" b="1" dirty="0"/>
                  <a:t>Theorem: All functions, except possibly piecewise functions, are continuous on its domain.</a:t>
                </a:r>
              </a:p>
              <a:p>
                <a:pPr marL="457200" indent="-457200" algn="l" rtl="0" eaLnBrk="0">
                  <a:buFont typeface="Wingdings" panose="05000000000000000000" pitchFamily="2" charset="2"/>
                  <a:buChar char="q"/>
                </a:pPr>
                <a:r>
                  <a:rPr lang="en-US" b="1" dirty="0"/>
                  <a:t>Theorem: If </a:t>
                </a:r>
                <a14:m>
                  <m:oMath xmlns:m="http://schemas.openxmlformats.org/officeDocument/2006/math">
                    <m:r>
                      <a:rPr lang="en-US" b="1" i="1" smtClean="0">
                        <a:latin typeface="Cambria Math"/>
                      </a:rPr>
                      <m:t>𝒇</m:t>
                    </m:r>
                  </m:oMath>
                </a14:m>
                <a:r>
                  <a:rPr lang="en-US" b="1" dirty="0" smtClean="0"/>
                  <a:t> </a:t>
                </a:r>
                <a:r>
                  <a:rPr lang="en-US" b="1" dirty="0"/>
                  <a:t>and </a:t>
                </a:r>
                <a14:m>
                  <m:oMath xmlns:m="http://schemas.openxmlformats.org/officeDocument/2006/math">
                    <m:r>
                      <a:rPr lang="en-US" b="1" i="1" smtClean="0">
                        <a:latin typeface="Cambria Math"/>
                      </a:rPr>
                      <m:t>𝒈</m:t>
                    </m:r>
                  </m:oMath>
                </a14:m>
                <a:r>
                  <a:rPr lang="en-US" b="1" dirty="0" smtClean="0"/>
                  <a:t> </a:t>
                </a:r>
                <a:r>
                  <a:rPr lang="en-US" b="1" dirty="0"/>
                  <a:t>are continuous at </a:t>
                </a:r>
                <a14:m>
                  <m:oMath xmlns:m="http://schemas.openxmlformats.org/officeDocument/2006/math">
                    <m:r>
                      <a:rPr lang="en-US" b="1" i="1" smtClean="0">
                        <a:latin typeface="Cambria Math"/>
                      </a:rPr>
                      <m:t>𝒂</m:t>
                    </m:r>
                  </m:oMath>
                </a14:m>
                <a:r>
                  <a:rPr lang="en-US" b="1" dirty="0" smtClean="0"/>
                  <a:t> </a:t>
                </a:r>
                <a:r>
                  <a:rPr lang="en-US" b="1" dirty="0"/>
                  <a:t>and </a:t>
                </a:r>
                <a14:m>
                  <m:oMath xmlns:m="http://schemas.openxmlformats.org/officeDocument/2006/math">
                    <m:r>
                      <a:rPr lang="en-US" b="1" i="1" smtClean="0">
                        <a:latin typeface="Cambria Math"/>
                      </a:rPr>
                      <m:t>𝒄</m:t>
                    </m:r>
                  </m:oMath>
                </a14:m>
                <a:r>
                  <a:rPr lang="en-US" b="1" dirty="0" smtClean="0"/>
                  <a:t> </a:t>
                </a:r>
                <a:r>
                  <a:rPr lang="en-US" b="1" dirty="0"/>
                  <a:t>is a constant, then the following functions are also continuous at   </a:t>
                </a:r>
                <a:r>
                  <a:rPr lang="en-US" b="1" dirty="0" smtClean="0"/>
                  <a:t>: </a:t>
                </a:r>
              </a:p>
              <a:p>
                <a:pPr algn="l" rtl="0" eaLnBrk="0"/>
                <a14:m>
                  <m:oMath xmlns:m="http://schemas.openxmlformats.org/officeDocument/2006/math">
                    <m:r>
                      <a:rPr lang="en-US" b="1" i="1" smtClean="0">
                        <a:solidFill>
                          <a:srgbClr val="FFFF00"/>
                        </a:solidFill>
                        <a:latin typeface="Cambria Math"/>
                      </a:rPr>
                      <m:t>𝟏</m:t>
                    </m:r>
                    <m:r>
                      <a:rPr lang="en-US" b="1" i="1" smtClean="0">
                        <a:solidFill>
                          <a:srgbClr val="FFFF00"/>
                        </a:solidFill>
                        <a:latin typeface="Cambria Math"/>
                      </a:rPr>
                      <m:t>. </m:t>
                    </m:r>
                    <m:r>
                      <a:rPr lang="en-US" b="1" i="1" smtClean="0">
                        <a:solidFill>
                          <a:srgbClr val="FFFF00"/>
                        </a:solidFill>
                        <a:latin typeface="Cambria Math"/>
                      </a:rPr>
                      <m:t>𝒇</m:t>
                    </m:r>
                    <m:r>
                      <a:rPr lang="en-US" b="1" i="1" smtClean="0">
                        <a:solidFill>
                          <a:srgbClr val="FFFF00"/>
                        </a:solidFill>
                        <a:latin typeface="Cambria Math"/>
                      </a:rPr>
                      <m:t>+</m:t>
                    </m:r>
                    <m:r>
                      <a:rPr lang="en-US" b="1" i="1" smtClean="0">
                        <a:solidFill>
                          <a:srgbClr val="FFFF00"/>
                        </a:solidFill>
                        <a:latin typeface="Cambria Math"/>
                      </a:rPr>
                      <m:t>𝒈</m:t>
                    </m:r>
                    <m:r>
                      <a:rPr lang="en-US" b="1" i="1" smtClean="0">
                        <a:solidFill>
                          <a:srgbClr val="FFFF00"/>
                        </a:solidFill>
                        <a:latin typeface="Cambria Math"/>
                      </a:rPr>
                      <m:t>        </m:t>
                    </m:r>
                    <m:r>
                      <a:rPr lang="en-US" b="1" i="1" smtClean="0">
                        <a:solidFill>
                          <a:srgbClr val="FFFF00"/>
                        </a:solidFill>
                        <a:latin typeface="Cambria Math"/>
                      </a:rPr>
                      <m:t>𝟐</m:t>
                    </m:r>
                    <m:r>
                      <a:rPr lang="en-US" b="1" i="1" smtClean="0">
                        <a:solidFill>
                          <a:srgbClr val="FFFF00"/>
                        </a:solidFill>
                        <a:latin typeface="Cambria Math"/>
                      </a:rPr>
                      <m:t>. </m:t>
                    </m:r>
                    <m:r>
                      <a:rPr lang="en-US" b="1" i="1" smtClean="0">
                        <a:solidFill>
                          <a:srgbClr val="FFFF00"/>
                        </a:solidFill>
                        <a:latin typeface="Cambria Math"/>
                      </a:rPr>
                      <m:t>𝒇</m:t>
                    </m:r>
                    <m:r>
                      <a:rPr lang="en-US" b="1" i="1" smtClean="0">
                        <a:solidFill>
                          <a:srgbClr val="FFFF00"/>
                        </a:solidFill>
                        <a:latin typeface="Cambria Math"/>
                      </a:rPr>
                      <m:t>−</m:t>
                    </m:r>
                    <m:r>
                      <a:rPr lang="en-US" b="1" i="1" smtClean="0">
                        <a:solidFill>
                          <a:srgbClr val="FFFF00"/>
                        </a:solidFill>
                        <a:latin typeface="Cambria Math"/>
                      </a:rPr>
                      <m:t>𝒈</m:t>
                    </m:r>
                    <m:r>
                      <a:rPr lang="en-US" b="1" i="1" smtClean="0">
                        <a:solidFill>
                          <a:srgbClr val="FFFF00"/>
                        </a:solidFill>
                        <a:latin typeface="Cambria Math"/>
                      </a:rPr>
                      <m:t>          </m:t>
                    </m:r>
                    <m:r>
                      <a:rPr lang="en-US" b="1" i="1" smtClean="0">
                        <a:solidFill>
                          <a:srgbClr val="FFFF00"/>
                        </a:solidFill>
                        <a:latin typeface="Cambria Math"/>
                      </a:rPr>
                      <m:t>𝟑</m:t>
                    </m:r>
                    <m:r>
                      <a:rPr lang="en-US" b="1" i="1" smtClean="0">
                        <a:solidFill>
                          <a:srgbClr val="FFFF00"/>
                        </a:solidFill>
                        <a:latin typeface="Cambria Math"/>
                      </a:rPr>
                      <m:t>.</m:t>
                    </m:r>
                    <m:r>
                      <a:rPr lang="en-US" b="1" i="1" smtClean="0">
                        <a:solidFill>
                          <a:srgbClr val="FFFF00"/>
                        </a:solidFill>
                        <a:latin typeface="Cambria Math"/>
                      </a:rPr>
                      <m:t>𝒄𝒇</m:t>
                    </m:r>
                  </m:oMath>
                </a14:m>
                <a:r>
                  <a:rPr lang="en-US" b="1" dirty="0" smtClean="0">
                    <a:solidFill>
                      <a:srgbClr val="FFFF00"/>
                    </a:solidFill>
                  </a:rPr>
                  <a:t> </a:t>
                </a:r>
              </a:p>
              <a:p>
                <a:pPr algn="l" rtl="0" eaLnBrk="0"/>
                <a14:m>
                  <m:oMath xmlns:m="http://schemas.openxmlformats.org/officeDocument/2006/math">
                    <m:r>
                      <a:rPr lang="en-US" b="1" i="1" smtClean="0">
                        <a:solidFill>
                          <a:srgbClr val="FFFF00"/>
                        </a:solidFill>
                        <a:latin typeface="Cambria Math"/>
                      </a:rPr>
                      <m:t>𝟒</m:t>
                    </m:r>
                    <m:r>
                      <a:rPr lang="en-US" b="1" i="1" smtClean="0">
                        <a:solidFill>
                          <a:srgbClr val="FFFF00"/>
                        </a:solidFill>
                        <a:latin typeface="Cambria Math"/>
                      </a:rPr>
                      <m:t>.</m:t>
                    </m:r>
                    <m:r>
                      <a:rPr lang="en-US" b="1" i="1" smtClean="0">
                        <a:solidFill>
                          <a:srgbClr val="FFFF00"/>
                        </a:solidFill>
                        <a:latin typeface="Cambria Math"/>
                      </a:rPr>
                      <m:t>𝒇</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𝒈</m:t>
                    </m:r>
                    <m:r>
                      <a:rPr lang="en-US" b="1" i="1" smtClean="0">
                        <a:solidFill>
                          <a:srgbClr val="FFFF00"/>
                        </a:solidFill>
                        <a:latin typeface="Cambria Math"/>
                        <a:ea typeface="Cambria Math"/>
                      </a:rPr>
                      <m:t>            </m:t>
                    </m:r>
                    <m:r>
                      <a:rPr lang="en-US" b="1" i="1" smtClean="0">
                        <a:solidFill>
                          <a:srgbClr val="FFFF00"/>
                        </a:solidFill>
                        <a:latin typeface="Cambria Math"/>
                        <a:ea typeface="Cambria Math"/>
                      </a:rPr>
                      <m:t>𝟓</m:t>
                    </m:r>
                    <m:r>
                      <a:rPr lang="en-US" b="1" i="1" smtClean="0">
                        <a:solidFill>
                          <a:srgbClr val="FFFF00"/>
                        </a:solidFill>
                        <a:latin typeface="Cambria Math"/>
                        <a:ea typeface="Cambria Math"/>
                      </a:rPr>
                      <m:t>.</m:t>
                    </m:r>
                    <m:f>
                      <m:fPr>
                        <m:ctrlPr>
                          <a:rPr lang="en-US" b="1" i="1" smtClean="0">
                            <a:solidFill>
                              <a:srgbClr val="FFFF00"/>
                            </a:solidFill>
                            <a:latin typeface="Cambria Math"/>
                            <a:ea typeface="Cambria Math"/>
                          </a:rPr>
                        </m:ctrlPr>
                      </m:fPr>
                      <m:num>
                        <m:r>
                          <a:rPr lang="en-US" b="1" i="1" smtClean="0">
                            <a:solidFill>
                              <a:srgbClr val="FFFF00"/>
                            </a:solidFill>
                            <a:latin typeface="Cambria Math"/>
                            <a:ea typeface="Cambria Math"/>
                          </a:rPr>
                          <m:t>𝒇</m:t>
                        </m:r>
                      </m:num>
                      <m:den>
                        <m:r>
                          <a:rPr lang="en-US" b="1" i="1" smtClean="0">
                            <a:solidFill>
                              <a:srgbClr val="FFFF00"/>
                            </a:solidFill>
                            <a:latin typeface="Cambria Math"/>
                            <a:ea typeface="Cambria Math"/>
                          </a:rPr>
                          <m:t>𝒈</m:t>
                        </m:r>
                      </m:den>
                    </m:f>
                    <m:r>
                      <a:rPr lang="en-US" b="1" i="1" smtClean="0">
                        <a:solidFill>
                          <a:srgbClr val="FFFF00"/>
                        </a:solidFill>
                        <a:latin typeface="Cambria Math"/>
                        <a:ea typeface="Cambria Math"/>
                      </a:rPr>
                      <m:t> </m:t>
                    </m:r>
                    <m:r>
                      <a:rPr lang="en-US" b="1" i="1" smtClean="0">
                        <a:solidFill>
                          <a:srgbClr val="FFFF00"/>
                        </a:solidFill>
                        <a:latin typeface="Cambria Math"/>
                        <a:ea typeface="Cambria Math"/>
                      </a:rPr>
                      <m:t>𝒊𝒇</m:t>
                    </m:r>
                    <m:r>
                      <a:rPr lang="en-US" b="1" i="1" smtClean="0">
                        <a:solidFill>
                          <a:srgbClr val="FFFF00"/>
                        </a:solidFill>
                        <a:latin typeface="Cambria Math"/>
                        <a:ea typeface="Cambria Math"/>
                      </a:rPr>
                      <m:t> </m:t>
                    </m:r>
                    <m:r>
                      <a:rPr lang="en-US" b="1" i="1" smtClean="0">
                        <a:solidFill>
                          <a:srgbClr val="FFFF00"/>
                        </a:solidFill>
                        <a:latin typeface="Cambria Math"/>
                        <a:ea typeface="Cambria Math"/>
                      </a:rPr>
                      <m:t>𝒈</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𝒂</m:t>
                    </m:r>
                    <m:r>
                      <a:rPr lang="en-US" b="1" i="1" smtClean="0">
                        <a:solidFill>
                          <a:srgbClr val="FFFF00"/>
                        </a:solidFill>
                        <a:latin typeface="Cambria Math"/>
                        <a:ea typeface="Cambria Math"/>
                      </a:rPr>
                      <m:t>)≠</m:t>
                    </m:r>
                    <m:r>
                      <a:rPr lang="en-US" b="1" i="1" smtClean="0">
                        <a:solidFill>
                          <a:srgbClr val="FFFF00"/>
                        </a:solidFill>
                        <a:latin typeface="Cambria Math"/>
                        <a:ea typeface="Cambria Math"/>
                      </a:rPr>
                      <m:t>𝟎</m:t>
                    </m:r>
                  </m:oMath>
                </a14:m>
                <a:r>
                  <a:rPr lang="en-US" b="1" dirty="0" smtClean="0">
                    <a:solidFill>
                      <a:srgbClr val="FFFF00"/>
                    </a:solidFill>
                  </a:rPr>
                  <a:t>    </a:t>
                </a:r>
                <a:endParaRPr lang="en-US" b="1" dirty="0">
                  <a:solidFill>
                    <a:srgbClr val="FFFF00"/>
                  </a:solidFill>
                </a:endParaRP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692696"/>
                <a:ext cx="9144000" cy="6165304"/>
              </a:xfrm>
              <a:blipFill rotWithShape="1">
                <a:blip r:embed="rId2"/>
                <a:stretch>
                  <a:fillRect l="-1333" t="-1978" r="-1867"/>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909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77724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764704"/>
                <a:ext cx="9144000" cy="6093296"/>
              </a:xfrm>
            </p:spPr>
            <p:txBody>
              <a:bodyPr>
                <a:normAutofit lnSpcReduction="10000"/>
              </a:bodyPr>
              <a:lstStyle/>
              <a:p>
                <a:pPr marL="457200" indent="-457200" algn="l" rtl="0" eaLnBrk="0">
                  <a:buFont typeface="Wingdings" panose="05000000000000000000" pitchFamily="2" charset="2"/>
                  <a:buChar char="q"/>
                </a:pPr>
                <a:r>
                  <a:rPr lang="en-US" b="1" dirty="0" smtClean="0"/>
                  <a:t>Example: Find the points of discontinuity.</a:t>
                </a:r>
              </a:p>
              <a:p>
                <a:pPr marL="834390" lvl="1" indent="-514350" algn="l" rtl="0" eaLnBrk="0">
                  <a:buFont typeface="+mj-lt"/>
                  <a:buAutoNum type="arabicPeriod"/>
                </a:pPr>
                <a14:m>
                  <m:oMath xmlns:m="http://schemas.openxmlformats.org/officeDocument/2006/math">
                    <m:r>
                      <a:rPr lang="en-US" sz="2900" b="1" i="1" smtClean="0">
                        <a:latin typeface="Cambria Math"/>
                      </a:rPr>
                      <m:t>𝒇</m:t>
                    </m:r>
                    <m:d>
                      <m:dPr>
                        <m:ctrlPr>
                          <a:rPr lang="en-US" sz="2900" b="1" i="1" smtClean="0">
                            <a:latin typeface="Cambria Math"/>
                          </a:rPr>
                        </m:ctrlPr>
                      </m:dPr>
                      <m:e>
                        <m:r>
                          <a:rPr lang="en-US" sz="2900" b="1" i="1" smtClean="0">
                            <a:latin typeface="Cambria Math"/>
                          </a:rPr>
                          <m:t>𝒙</m:t>
                        </m:r>
                      </m:e>
                    </m:d>
                    <m:r>
                      <a:rPr lang="en-US" sz="2900" b="1" i="1" smtClean="0">
                        <a:latin typeface="Cambria Math"/>
                      </a:rPr>
                      <m:t>=</m:t>
                    </m:r>
                    <m:r>
                      <a:rPr lang="en-US" sz="2900" b="1" i="1" smtClean="0">
                        <a:latin typeface="Cambria Math"/>
                      </a:rPr>
                      <m:t>𝟐</m:t>
                    </m:r>
                    <m:func>
                      <m:funcPr>
                        <m:ctrlPr>
                          <a:rPr lang="en-US" sz="2900" b="1" i="1" smtClean="0">
                            <a:latin typeface="Cambria Math"/>
                          </a:rPr>
                        </m:ctrlPr>
                      </m:funcPr>
                      <m:fName>
                        <m:r>
                          <m:rPr>
                            <m:sty m:val="p"/>
                          </m:rPr>
                          <a:rPr lang="en-US" sz="2900" b="0" i="0" smtClean="0">
                            <a:latin typeface="Cambria Math"/>
                          </a:rPr>
                          <m:t>ln</m:t>
                        </m:r>
                      </m:fName>
                      <m:e>
                        <m:rad>
                          <m:radPr>
                            <m:degHide m:val="on"/>
                            <m:ctrlPr>
                              <a:rPr lang="en-US" sz="2900" b="0" i="1" smtClean="0">
                                <a:latin typeface="Cambria Math"/>
                              </a:rPr>
                            </m:ctrlPr>
                          </m:radPr>
                          <m:deg/>
                          <m:e>
                            <m:r>
                              <a:rPr lang="en-US" sz="2900" b="0" i="1" smtClean="0">
                                <a:latin typeface="Cambria Math"/>
                              </a:rPr>
                              <m:t>1</m:t>
                            </m:r>
                            <m:r>
                              <a:rPr lang="en-US" sz="2900" b="0" i="1" smtClean="0">
                                <a:latin typeface="Cambria Math"/>
                              </a:rPr>
                              <m:t>−</m:t>
                            </m:r>
                            <m:r>
                              <a:rPr lang="en-US" sz="2900" b="0" i="1" smtClean="0">
                                <a:latin typeface="Cambria Math"/>
                              </a:rPr>
                              <m:t>𝑥</m:t>
                            </m:r>
                          </m:e>
                        </m:rad>
                      </m:e>
                    </m:func>
                  </m:oMath>
                </a14:m>
                <a:r>
                  <a:rPr lang="en-US" sz="2900" b="1" dirty="0"/>
                  <a:t>                         </a:t>
                </a:r>
              </a:p>
              <a:p>
                <a:pPr marL="834390" lvl="1" indent="-514350" algn="l" rtl="0" eaLnBrk="0">
                  <a:buFont typeface="+mj-lt"/>
                  <a:buAutoNum type="arabicPeriod"/>
                </a:pPr>
                <a14:m>
                  <m:oMath xmlns:m="http://schemas.openxmlformats.org/officeDocument/2006/math">
                    <m:r>
                      <a:rPr lang="en-US" sz="2900" b="1" i="1" smtClean="0">
                        <a:latin typeface="Cambria Math"/>
                      </a:rPr>
                      <m:t>𝒇</m:t>
                    </m:r>
                    <m:d>
                      <m:dPr>
                        <m:ctrlPr>
                          <a:rPr lang="en-US" sz="2900" b="1" i="1" smtClean="0">
                            <a:latin typeface="Cambria Math"/>
                          </a:rPr>
                        </m:ctrlPr>
                      </m:dPr>
                      <m:e>
                        <m:r>
                          <a:rPr lang="en-US" sz="2900" b="1" i="1" smtClean="0">
                            <a:latin typeface="Cambria Math"/>
                          </a:rPr>
                          <m:t>𝒙</m:t>
                        </m:r>
                      </m:e>
                    </m:d>
                    <m:r>
                      <a:rPr lang="en-US" sz="2900" b="1" i="1" smtClean="0">
                        <a:latin typeface="Cambria Math"/>
                      </a:rPr>
                      <m:t>=</m:t>
                    </m:r>
                    <m:d>
                      <m:dPr>
                        <m:begChr m:val="{"/>
                        <m:endChr m:val=""/>
                        <m:ctrlPr>
                          <a:rPr lang="en-US" sz="2900" b="1" i="1" smtClean="0">
                            <a:latin typeface="Cambria Math"/>
                          </a:rPr>
                        </m:ctrlPr>
                      </m:dPr>
                      <m:e>
                        <m:eqArr>
                          <m:eqArrPr>
                            <m:ctrlPr>
                              <a:rPr lang="en-US" sz="2900" b="1" i="1" smtClean="0">
                                <a:latin typeface="Cambria Math"/>
                              </a:rPr>
                            </m:ctrlPr>
                          </m:eqArrPr>
                          <m:e>
                            <m:r>
                              <a:rPr lang="en-US" sz="2900" b="1" i="1" smtClean="0">
                                <a:latin typeface="Cambria Math"/>
                              </a:rPr>
                              <m:t>𝟐</m:t>
                            </m:r>
                            <m:r>
                              <a:rPr lang="en-US" sz="2900" b="1" i="1" smtClean="0">
                                <a:latin typeface="Cambria Math"/>
                              </a:rPr>
                              <m:t>𝒙</m:t>
                            </m:r>
                            <m:r>
                              <a:rPr lang="en-US" sz="2900" b="1" i="1" smtClean="0">
                                <a:latin typeface="Cambria Math"/>
                              </a:rPr>
                              <m:t>−</m:t>
                            </m:r>
                            <m:r>
                              <a:rPr lang="en-US" sz="2900" b="1" i="1" smtClean="0">
                                <a:latin typeface="Cambria Math"/>
                              </a:rPr>
                              <m:t>𝟑</m:t>
                            </m:r>
                            <m:r>
                              <a:rPr lang="en-US" sz="2900" b="1" i="1" smtClean="0">
                                <a:latin typeface="Cambria Math"/>
                              </a:rPr>
                              <m:t>   </m:t>
                            </m:r>
                            <m:r>
                              <a:rPr lang="en-US" sz="2900" b="1" i="1" smtClean="0">
                                <a:latin typeface="Cambria Math"/>
                              </a:rPr>
                              <m:t>𝒊𝒇</m:t>
                            </m:r>
                            <m:r>
                              <a:rPr lang="en-US" sz="2900" b="1" i="1" smtClean="0">
                                <a:latin typeface="Cambria Math"/>
                              </a:rPr>
                              <m:t>   </m:t>
                            </m:r>
                            <m:r>
                              <a:rPr lang="en-US" sz="2900" b="1" i="1" smtClean="0">
                                <a:latin typeface="Cambria Math"/>
                              </a:rPr>
                              <m:t>𝒙</m:t>
                            </m:r>
                            <m:r>
                              <a:rPr lang="en-US" sz="2900" b="1" i="1" smtClean="0">
                                <a:latin typeface="Cambria Math"/>
                                <a:ea typeface="Cambria Math"/>
                              </a:rPr>
                              <m:t>≤</m:t>
                            </m:r>
                            <m:r>
                              <a:rPr lang="en-US" sz="2900" b="1" i="1" smtClean="0">
                                <a:latin typeface="Cambria Math"/>
                                <a:ea typeface="Cambria Math"/>
                              </a:rPr>
                              <m:t>𝟒</m:t>
                            </m:r>
                          </m:e>
                          <m:e>
                            <m:r>
                              <a:rPr lang="en-US" sz="2900" b="1" i="1" smtClean="0">
                                <a:latin typeface="Cambria Math"/>
                              </a:rPr>
                              <m:t>𝟏</m:t>
                            </m:r>
                            <m:r>
                              <a:rPr lang="en-US" sz="2900" b="1" i="1" smtClean="0">
                                <a:latin typeface="Cambria Math"/>
                              </a:rPr>
                              <m:t>+</m:t>
                            </m:r>
                            <m:f>
                              <m:fPr>
                                <m:ctrlPr>
                                  <a:rPr lang="en-US" sz="2900" b="1" i="1" smtClean="0">
                                    <a:latin typeface="Cambria Math"/>
                                  </a:rPr>
                                </m:ctrlPr>
                              </m:fPr>
                              <m:num>
                                <m:r>
                                  <a:rPr lang="en-US" sz="2900" b="1" i="1" smtClean="0">
                                    <a:latin typeface="Cambria Math"/>
                                  </a:rPr>
                                  <m:t>𝟏𝟔</m:t>
                                </m:r>
                              </m:num>
                              <m:den>
                                <m:r>
                                  <a:rPr lang="en-US" sz="2900" b="1" i="1" smtClean="0">
                                    <a:latin typeface="Cambria Math"/>
                                  </a:rPr>
                                  <m:t>𝒙</m:t>
                                </m:r>
                              </m:den>
                            </m:f>
                            <m:r>
                              <a:rPr lang="en-US" sz="2900" b="1" i="1" smtClean="0">
                                <a:latin typeface="Cambria Math"/>
                              </a:rPr>
                              <m:t>    </m:t>
                            </m:r>
                            <m:r>
                              <a:rPr lang="en-US" sz="2900" b="1" i="1" smtClean="0">
                                <a:latin typeface="Cambria Math"/>
                              </a:rPr>
                              <m:t>𝒊𝒇</m:t>
                            </m:r>
                            <m:r>
                              <a:rPr lang="en-US" sz="2900" b="1" i="1" smtClean="0">
                                <a:latin typeface="Cambria Math"/>
                              </a:rPr>
                              <m:t> </m:t>
                            </m:r>
                            <m:r>
                              <a:rPr lang="en-US" sz="2900" b="1" i="1" smtClean="0">
                                <a:latin typeface="Cambria Math"/>
                              </a:rPr>
                              <m:t>𝒙</m:t>
                            </m:r>
                            <m:r>
                              <a:rPr lang="en-US" sz="2900" b="1" i="1" smtClean="0">
                                <a:latin typeface="Cambria Math"/>
                                <a:ea typeface="Cambria Math"/>
                              </a:rPr>
                              <m:t>&gt;</m:t>
                            </m:r>
                            <m:r>
                              <a:rPr lang="en-US" sz="2900" b="1" i="1" smtClean="0">
                                <a:latin typeface="Cambria Math"/>
                                <a:ea typeface="Cambria Math"/>
                              </a:rPr>
                              <m:t>𝟒</m:t>
                            </m:r>
                            <m:r>
                              <a:rPr lang="en-US" sz="2900" b="1" i="1" smtClean="0">
                                <a:latin typeface="Cambria Math"/>
                                <a:ea typeface="Cambria Math"/>
                              </a:rPr>
                              <m:t> </m:t>
                            </m:r>
                          </m:e>
                        </m:eqArr>
                      </m:e>
                    </m:d>
                  </m:oMath>
                </a14:m>
                <a:r>
                  <a:rPr lang="en-US" sz="2900" b="1" dirty="0"/>
                  <a:t>  </a:t>
                </a:r>
                <a:r>
                  <a:rPr lang="en-US" sz="3855" b="1" dirty="0"/>
                  <a:t>                       </a:t>
                </a:r>
              </a:p>
              <a:p>
                <a:pPr marL="457200" indent="-457200" algn="l" rtl="0" eaLnBrk="0">
                  <a:buFont typeface="Wingdings" panose="05000000000000000000" pitchFamily="2" charset="2"/>
                  <a:buChar char="q"/>
                </a:pPr>
                <a:r>
                  <a:rPr lang="en-US" b="1" dirty="0"/>
                  <a:t>Solution:</a:t>
                </a:r>
              </a:p>
              <a:p>
                <a:pPr marL="834390" lvl="1" indent="-514350" algn="l" rtl="0" eaLnBrk="0">
                  <a:buFont typeface="+mj-lt"/>
                  <a:buAutoNum type="arabicPeriod"/>
                </a:pPr>
                <a:r>
                  <a:rPr lang="en-US" sz="2500" b="1" dirty="0"/>
                  <a:t>Since the domain of</a:t>
                </a:r>
                <a:r>
                  <a:rPr lang="en-US" sz="2500" b="1" dirty="0" smtClean="0"/>
                  <a:t> </a:t>
                </a:r>
                <a14:m>
                  <m:oMath xmlns:m="http://schemas.openxmlformats.org/officeDocument/2006/math">
                    <m:r>
                      <a:rPr lang="en-US" sz="2400" b="1" i="1">
                        <a:latin typeface="Cambria Math"/>
                      </a:rPr>
                      <m:t>𝒇</m:t>
                    </m:r>
                    <m:d>
                      <m:dPr>
                        <m:ctrlPr>
                          <a:rPr lang="en-US" sz="2400" b="1" i="1">
                            <a:latin typeface="Cambria Math"/>
                          </a:rPr>
                        </m:ctrlPr>
                      </m:dPr>
                      <m:e>
                        <m:r>
                          <a:rPr lang="en-US" sz="2400" b="1" i="1">
                            <a:latin typeface="Cambria Math"/>
                          </a:rPr>
                          <m:t>𝒙</m:t>
                        </m:r>
                      </m:e>
                    </m:d>
                    <m:r>
                      <a:rPr lang="en-US" sz="2400" b="1" i="1">
                        <a:latin typeface="Cambria Math"/>
                      </a:rPr>
                      <m:t>=</m:t>
                    </m:r>
                    <m:r>
                      <a:rPr lang="en-US" sz="2400" b="1" i="1">
                        <a:latin typeface="Cambria Math"/>
                      </a:rPr>
                      <m:t>𝟐</m:t>
                    </m:r>
                    <m:func>
                      <m:funcPr>
                        <m:ctrlPr>
                          <a:rPr lang="en-US" sz="2400" b="1" i="1">
                            <a:latin typeface="Cambria Math"/>
                          </a:rPr>
                        </m:ctrlPr>
                      </m:funcPr>
                      <m:fName>
                        <m:r>
                          <m:rPr>
                            <m:sty m:val="p"/>
                          </m:rPr>
                          <a:rPr lang="en-US" sz="2400">
                            <a:latin typeface="Cambria Math"/>
                          </a:rPr>
                          <m:t>ln</m:t>
                        </m:r>
                      </m:fName>
                      <m:e>
                        <m:rad>
                          <m:radPr>
                            <m:degHide m:val="on"/>
                            <m:ctrlPr>
                              <a:rPr lang="en-US" sz="2400" i="1">
                                <a:latin typeface="Cambria Math"/>
                              </a:rPr>
                            </m:ctrlPr>
                          </m:radPr>
                          <m:deg/>
                          <m:e>
                            <m:r>
                              <a:rPr lang="en-US" sz="2400" i="1">
                                <a:latin typeface="Cambria Math"/>
                              </a:rPr>
                              <m:t>1</m:t>
                            </m:r>
                            <m:r>
                              <a:rPr lang="en-US" sz="2400" i="1">
                                <a:latin typeface="Cambria Math"/>
                              </a:rPr>
                              <m:t>−</m:t>
                            </m:r>
                            <m:r>
                              <a:rPr lang="en-US" sz="2400" i="1">
                                <a:latin typeface="Cambria Math"/>
                              </a:rPr>
                              <m:t>𝑥</m:t>
                            </m:r>
                          </m:e>
                        </m:rad>
                      </m:e>
                    </m:func>
                  </m:oMath>
                </a14:m>
                <a:r>
                  <a:rPr lang="en-US" sz="2500" b="1" dirty="0"/>
                  <a:t>  is </a:t>
                </a:r>
                <a14:m>
                  <m:oMath xmlns:m="http://schemas.openxmlformats.org/officeDocument/2006/math">
                    <m:r>
                      <a:rPr lang="en-US" sz="2500" b="1" i="1" smtClean="0">
                        <a:latin typeface="Cambria Math"/>
                      </a:rPr>
                      <m:t>(−</m:t>
                    </m:r>
                    <m:r>
                      <a:rPr lang="en-US" sz="2500" b="1" i="1" smtClean="0">
                        <a:latin typeface="Cambria Math"/>
                        <a:ea typeface="Cambria Math"/>
                      </a:rPr>
                      <m:t>∞,</m:t>
                    </m:r>
                    <m:r>
                      <a:rPr lang="en-US" sz="2500" b="1" i="1" smtClean="0">
                        <a:latin typeface="Cambria Math"/>
                        <a:ea typeface="Cambria Math"/>
                      </a:rPr>
                      <m:t>𝟏</m:t>
                    </m:r>
                    <m:r>
                      <a:rPr lang="en-US" sz="2500" b="1" i="1" smtClean="0">
                        <a:latin typeface="Cambria Math"/>
                        <a:ea typeface="Cambria Math"/>
                      </a:rPr>
                      <m:t>)</m:t>
                    </m:r>
                  </m:oMath>
                </a14:m>
                <a:r>
                  <a:rPr lang="en-US" sz="2500" b="1" dirty="0" smtClean="0"/>
                  <a:t> </a:t>
                </a:r>
                <a:r>
                  <a:rPr lang="en-US" sz="2500" b="1" dirty="0"/>
                  <a:t>then </a:t>
                </a:r>
                <a14:m>
                  <m:oMath xmlns:m="http://schemas.openxmlformats.org/officeDocument/2006/math">
                    <m:r>
                      <a:rPr lang="en-US" sz="2500" b="1" i="1" smtClean="0">
                        <a:latin typeface="Cambria Math"/>
                      </a:rPr>
                      <m:t>𝒇</m:t>
                    </m:r>
                  </m:oMath>
                </a14:m>
                <a:r>
                  <a:rPr lang="en-US" sz="2500" b="1" dirty="0" smtClean="0"/>
                  <a:t> </a:t>
                </a:r>
                <a:r>
                  <a:rPr lang="en-US" sz="2500" b="1" dirty="0"/>
                  <a:t>is continuous on </a:t>
                </a:r>
                <a14:m>
                  <m:oMath xmlns:m="http://schemas.openxmlformats.org/officeDocument/2006/math">
                    <m:r>
                      <a:rPr lang="en-US" sz="2500" b="1" i="1">
                        <a:latin typeface="Cambria Math"/>
                      </a:rPr>
                      <m:t>(−</m:t>
                    </m:r>
                    <m:r>
                      <a:rPr lang="en-US" sz="2500" b="1" i="1">
                        <a:latin typeface="Cambria Math"/>
                        <a:ea typeface="Cambria Math"/>
                      </a:rPr>
                      <m:t>∞,</m:t>
                    </m:r>
                    <m:r>
                      <a:rPr lang="en-US" sz="2500" b="1" i="1">
                        <a:latin typeface="Cambria Math"/>
                        <a:ea typeface="Cambria Math"/>
                      </a:rPr>
                      <m:t>𝟏</m:t>
                    </m:r>
                    <m:r>
                      <a:rPr lang="en-US" sz="2500" b="1" i="1">
                        <a:latin typeface="Cambria Math"/>
                        <a:ea typeface="Cambria Math"/>
                      </a:rPr>
                      <m:t>)</m:t>
                    </m:r>
                  </m:oMath>
                </a14:m>
                <a:r>
                  <a:rPr lang="en-US" sz="2500" b="1" dirty="0"/>
                  <a:t> and discontinuous </a:t>
                </a:r>
                <a:r>
                  <a:rPr lang="en-US" sz="2500" b="1" dirty="0" smtClean="0"/>
                  <a:t>on </a:t>
                </a:r>
                <a14:m>
                  <m:oMath xmlns:m="http://schemas.openxmlformats.org/officeDocument/2006/math">
                    <m:r>
                      <a:rPr lang="en-US" sz="2500" b="1" i="1" smtClean="0">
                        <a:latin typeface="Cambria Math"/>
                        <a:ea typeface="Cambria Math"/>
                      </a:rPr>
                      <m:t>ℝ</m:t>
                    </m:r>
                    <m:r>
                      <a:rPr lang="en-US" sz="2500" b="1" i="1" smtClean="0">
                        <a:latin typeface="Cambria Math"/>
                        <a:ea typeface="Cambria Math"/>
                      </a:rPr>
                      <m:t>−</m:t>
                    </m:r>
                    <m:d>
                      <m:dPr>
                        <m:ctrlPr>
                          <a:rPr lang="en-US" sz="2500" b="1" i="1">
                            <a:latin typeface="Cambria Math"/>
                          </a:rPr>
                        </m:ctrlPr>
                      </m:dPr>
                      <m:e>
                        <m:r>
                          <a:rPr lang="en-US" sz="2500" b="1" i="1">
                            <a:latin typeface="Cambria Math"/>
                          </a:rPr>
                          <m:t>−</m:t>
                        </m:r>
                        <m:r>
                          <a:rPr lang="en-US" sz="2500" b="1" i="1">
                            <a:latin typeface="Cambria Math"/>
                            <a:ea typeface="Cambria Math"/>
                          </a:rPr>
                          <m:t>∞,</m:t>
                        </m:r>
                        <m:r>
                          <a:rPr lang="en-US" sz="2500" b="1" i="1">
                            <a:latin typeface="Cambria Math"/>
                            <a:ea typeface="Cambria Math"/>
                          </a:rPr>
                          <m:t>𝟏</m:t>
                        </m:r>
                      </m:e>
                    </m:d>
                    <m:r>
                      <a:rPr lang="en-US" sz="2500" b="1" i="1" smtClean="0">
                        <a:latin typeface="Cambria Math"/>
                        <a:ea typeface="Cambria Math"/>
                      </a:rPr>
                      <m:t>=[</m:t>
                    </m:r>
                    <m:r>
                      <a:rPr lang="en-US" sz="2500" b="1" i="1" smtClean="0">
                        <a:latin typeface="Cambria Math"/>
                        <a:ea typeface="Cambria Math"/>
                      </a:rPr>
                      <m:t>𝟏</m:t>
                    </m:r>
                    <m:r>
                      <a:rPr lang="en-US" sz="2500" b="1" i="1" smtClean="0">
                        <a:latin typeface="Cambria Math"/>
                        <a:ea typeface="Cambria Math"/>
                      </a:rPr>
                      <m:t>,∞)</m:t>
                    </m:r>
                  </m:oMath>
                </a14:m>
                <a:endParaRPr lang="en-US" sz="2500" b="1" dirty="0"/>
              </a:p>
              <a:p>
                <a:pPr marL="834390" lvl="1" indent="-514350" algn="l" rtl="0" eaLnBrk="0">
                  <a:buFont typeface="+mj-lt"/>
                  <a:buAutoNum type="arabicPeriod"/>
                </a:pPr>
                <a14:m>
                  <m:oMath xmlns:m="http://schemas.openxmlformats.org/officeDocument/2006/math">
                    <m:r>
                      <a:rPr lang="en-US" sz="2500" b="1" i="1" smtClean="0">
                        <a:latin typeface="Cambria Math"/>
                      </a:rPr>
                      <m:t>𝒇</m:t>
                    </m:r>
                  </m:oMath>
                </a14:m>
                <a:r>
                  <a:rPr lang="en-US" sz="2500" b="1" dirty="0" smtClean="0"/>
                  <a:t> </a:t>
                </a:r>
                <a:r>
                  <a:rPr lang="en-US" sz="2500" b="1" dirty="0"/>
                  <a:t>is piecewise function. Since </a:t>
                </a:r>
                <a14:m>
                  <m:oMath xmlns:m="http://schemas.openxmlformats.org/officeDocument/2006/math">
                    <m:r>
                      <a:rPr lang="en-US" sz="2400" b="1" i="0" smtClean="0">
                        <a:latin typeface="Cambria Math"/>
                      </a:rPr>
                      <m:t>𝐟</m:t>
                    </m:r>
                    <m:d>
                      <m:dPr>
                        <m:ctrlPr>
                          <a:rPr lang="en-US" sz="2400" b="1" i="1" smtClean="0">
                            <a:latin typeface="Cambria Math"/>
                          </a:rPr>
                        </m:ctrlPr>
                      </m:dPr>
                      <m:e>
                        <m:r>
                          <a:rPr lang="en-US" sz="2400" b="1" i="0" smtClean="0">
                            <a:latin typeface="Cambria Math"/>
                          </a:rPr>
                          <m:t>𝐱</m:t>
                        </m:r>
                      </m:e>
                    </m:d>
                    <m:r>
                      <a:rPr lang="en-US" sz="2400" b="1" i="0" smtClean="0">
                        <a:latin typeface="Cambria Math"/>
                      </a:rPr>
                      <m:t>=</m:t>
                    </m:r>
                    <m:r>
                      <a:rPr lang="en-US" sz="2400" b="1" i="1">
                        <a:latin typeface="Cambria Math"/>
                      </a:rPr>
                      <m:t>𝟐</m:t>
                    </m:r>
                    <m:r>
                      <a:rPr lang="en-US" sz="2400" b="1" i="1">
                        <a:latin typeface="Cambria Math"/>
                      </a:rPr>
                      <m:t>𝒙</m:t>
                    </m:r>
                    <m:r>
                      <a:rPr lang="en-US" sz="2400" b="1" i="1">
                        <a:latin typeface="Cambria Math"/>
                      </a:rPr>
                      <m:t>−</m:t>
                    </m:r>
                    <m:r>
                      <a:rPr lang="en-US" sz="2400" b="1" i="1">
                        <a:latin typeface="Cambria Math"/>
                      </a:rPr>
                      <m:t>𝟑</m:t>
                    </m:r>
                  </m:oMath>
                </a14:m>
                <a:r>
                  <a:rPr lang="en-US" sz="2500" b="1" dirty="0" smtClean="0"/>
                  <a:t> </a:t>
                </a:r>
                <a:r>
                  <a:rPr lang="en-US" sz="2500" b="1" dirty="0"/>
                  <a:t>when </a:t>
                </a:r>
                <a14:m>
                  <m:oMath xmlns:m="http://schemas.openxmlformats.org/officeDocument/2006/math">
                    <m:r>
                      <a:rPr lang="en-US" sz="2500" b="1" i="1" smtClean="0">
                        <a:latin typeface="Cambria Math"/>
                      </a:rPr>
                      <m:t>𝒙</m:t>
                    </m:r>
                    <m:r>
                      <a:rPr lang="en-US" sz="2500" b="1" i="1" smtClean="0">
                        <a:latin typeface="Cambria Math"/>
                      </a:rPr>
                      <m:t>&lt;</m:t>
                    </m:r>
                    <m:r>
                      <a:rPr lang="en-US" sz="2500" b="1" i="1" smtClean="0">
                        <a:latin typeface="Cambria Math"/>
                      </a:rPr>
                      <m:t>𝟒</m:t>
                    </m:r>
                  </m:oMath>
                </a14:m>
                <a:r>
                  <a:rPr lang="en-US" sz="2500" b="1" dirty="0" smtClean="0"/>
                  <a:t> </a:t>
                </a:r>
                <a:r>
                  <a:rPr lang="en-US" sz="2500" b="1" dirty="0"/>
                  <a:t>then it is continuous because </a:t>
                </a:r>
                <a14:m>
                  <m:oMath xmlns:m="http://schemas.openxmlformats.org/officeDocument/2006/math">
                    <m:r>
                      <a:rPr lang="en-US" sz="2400" b="1" i="1">
                        <a:latin typeface="Cambria Math"/>
                      </a:rPr>
                      <m:t>𝟐</m:t>
                    </m:r>
                    <m:r>
                      <a:rPr lang="en-US" sz="2400" b="1" i="1">
                        <a:latin typeface="Cambria Math"/>
                      </a:rPr>
                      <m:t>𝒙</m:t>
                    </m:r>
                    <m:r>
                      <a:rPr lang="en-US" sz="2400" b="1" i="1">
                        <a:latin typeface="Cambria Math"/>
                      </a:rPr>
                      <m:t>−</m:t>
                    </m:r>
                    <m:r>
                      <a:rPr lang="en-US" sz="2400" b="1" i="1">
                        <a:latin typeface="Cambria Math"/>
                      </a:rPr>
                      <m:t>𝟑</m:t>
                    </m:r>
                  </m:oMath>
                </a14:m>
                <a:r>
                  <a:rPr lang="en-US" sz="2500" b="1" dirty="0" smtClean="0"/>
                  <a:t> </a:t>
                </a:r>
                <a:r>
                  <a:rPr lang="en-US" sz="2500" b="1" dirty="0"/>
                  <a:t>is a polynomial continuous everywhere and has no discontinuity point. When </a:t>
                </a:r>
                <a14:m>
                  <m:oMath xmlns:m="http://schemas.openxmlformats.org/officeDocument/2006/math">
                    <m:r>
                      <a:rPr lang="en-US" sz="2500" b="1" i="1" smtClean="0">
                        <a:latin typeface="Cambria Math"/>
                      </a:rPr>
                      <m:t>𝒙</m:t>
                    </m:r>
                    <m:r>
                      <a:rPr lang="en-US" sz="2500" b="1" i="1" smtClean="0">
                        <a:latin typeface="Cambria Math"/>
                      </a:rPr>
                      <m:t>&gt;</m:t>
                    </m:r>
                    <m:r>
                      <a:rPr lang="en-US" sz="2500" b="1" i="1" smtClean="0">
                        <a:latin typeface="Cambria Math"/>
                      </a:rPr>
                      <m:t>𝟒</m:t>
                    </m:r>
                  </m:oMath>
                </a14:m>
                <a:r>
                  <a:rPr lang="en-US" sz="2500" b="1" dirty="0"/>
                  <a:t> , </a:t>
                </a:r>
                <a14:m>
                  <m:oMath xmlns:m="http://schemas.openxmlformats.org/officeDocument/2006/math">
                    <m:r>
                      <a:rPr lang="en-US" sz="2400" b="1" i="0" smtClean="0">
                        <a:latin typeface="Cambria Math"/>
                      </a:rPr>
                      <m:t>𝐟</m:t>
                    </m:r>
                    <m:d>
                      <m:dPr>
                        <m:ctrlPr>
                          <a:rPr lang="en-US" sz="2400" b="1" i="1" smtClean="0">
                            <a:latin typeface="Cambria Math"/>
                          </a:rPr>
                        </m:ctrlPr>
                      </m:dPr>
                      <m:e>
                        <m:r>
                          <a:rPr lang="en-US" sz="2400" b="1" i="0" smtClean="0">
                            <a:latin typeface="Cambria Math"/>
                          </a:rPr>
                          <m:t>𝐱</m:t>
                        </m:r>
                      </m:e>
                    </m:d>
                    <m:r>
                      <a:rPr lang="en-US" sz="2400" b="1" i="0" smtClean="0">
                        <a:latin typeface="Cambria Math"/>
                      </a:rPr>
                      <m:t>=</m:t>
                    </m:r>
                    <m:r>
                      <a:rPr lang="en-US" sz="2400" b="1" i="1">
                        <a:latin typeface="Cambria Math"/>
                      </a:rPr>
                      <m:t>𝟏</m:t>
                    </m:r>
                    <m:r>
                      <a:rPr lang="en-US" sz="2400" b="1" i="1">
                        <a:latin typeface="Cambria Math"/>
                      </a:rPr>
                      <m:t>+</m:t>
                    </m:r>
                    <m:f>
                      <m:fPr>
                        <m:ctrlPr>
                          <a:rPr lang="en-US" sz="2400" b="1" i="1">
                            <a:latin typeface="Cambria Math"/>
                          </a:rPr>
                        </m:ctrlPr>
                      </m:fPr>
                      <m:num>
                        <m:r>
                          <a:rPr lang="en-US" sz="2400" b="1" i="1">
                            <a:latin typeface="Cambria Math"/>
                          </a:rPr>
                          <m:t>𝟏𝟔</m:t>
                        </m:r>
                      </m:num>
                      <m:den>
                        <m:r>
                          <a:rPr lang="en-US" sz="2400" b="1" i="1">
                            <a:latin typeface="Cambria Math"/>
                          </a:rPr>
                          <m:t>𝒙</m:t>
                        </m:r>
                      </m:den>
                    </m:f>
                  </m:oMath>
                </a14:m>
                <a:r>
                  <a:rPr lang="en-US" sz="2500" b="1" dirty="0" smtClean="0"/>
                  <a:t> </a:t>
                </a:r>
                <a:r>
                  <a:rPr lang="en-US" sz="2500" b="1" dirty="0"/>
                  <a:t>also continuous, </a:t>
                </a:r>
                <a:endParaRPr lang="en-US" sz="2500" b="1" dirty="0" smtClean="0"/>
              </a:p>
              <a:p>
                <a:pPr marL="320040" lvl="1" algn="l" rtl="0" eaLnBrk="0"/>
                <a:r>
                  <a:rPr lang="en-US" sz="2500" b="1" dirty="0"/>
                  <a:t> </a:t>
                </a:r>
                <a:r>
                  <a:rPr lang="en-US" sz="2500" b="1" dirty="0" smtClean="0"/>
                  <a:t>       although </a:t>
                </a:r>
                <a:r>
                  <a:rPr lang="en-US" sz="2500" b="1" dirty="0"/>
                  <a:t>it is discontinuous at </a:t>
                </a:r>
                <a14:m>
                  <m:oMath xmlns:m="http://schemas.openxmlformats.org/officeDocument/2006/math">
                    <m:r>
                      <a:rPr lang="en-US" sz="2500" b="1" i="1" smtClean="0">
                        <a:latin typeface="Cambria Math"/>
                      </a:rPr>
                      <m:t>𝒙</m:t>
                    </m:r>
                    <m:r>
                      <a:rPr lang="en-US" sz="2500" b="1" i="1" smtClean="0">
                        <a:latin typeface="Cambria Math"/>
                      </a:rPr>
                      <m:t>=</m:t>
                    </m:r>
                    <m:r>
                      <a:rPr lang="en-US" sz="2500" b="1" i="1" smtClean="0">
                        <a:latin typeface="Cambria Math"/>
                      </a:rPr>
                      <m:t>𝟎</m:t>
                    </m:r>
                  </m:oMath>
                </a14:m>
                <a:r>
                  <a:rPr lang="en-US" sz="2500" b="1" dirty="0" smtClean="0"/>
                  <a:t> </a:t>
                </a:r>
                <a:r>
                  <a:rPr lang="en-US" sz="2500" b="1" dirty="0"/>
                  <a:t>but </a:t>
                </a:r>
                <a14:m>
                  <m:oMath xmlns:m="http://schemas.openxmlformats.org/officeDocument/2006/math">
                    <m:r>
                      <a:rPr lang="en-US" sz="2500" b="1" i="1" smtClean="0">
                        <a:latin typeface="Cambria Math"/>
                      </a:rPr>
                      <m:t>𝟎</m:t>
                    </m:r>
                    <m:r>
                      <a:rPr lang="en-US" sz="2500" b="1" i="1" smtClean="0">
                        <a:latin typeface="Cambria Math"/>
                        <a:ea typeface="Cambria Math"/>
                      </a:rPr>
                      <m:t>≯</m:t>
                    </m:r>
                    <m:r>
                      <a:rPr lang="en-US" sz="2500" b="1" i="1" smtClean="0">
                        <a:latin typeface="Cambria Math"/>
                        <a:ea typeface="Cambria Math"/>
                      </a:rPr>
                      <m:t>𝟒</m:t>
                    </m:r>
                  </m:oMath>
                </a14:m>
                <a:r>
                  <a:rPr lang="en-US" sz="2500" b="1" dirty="0" smtClean="0"/>
                  <a:t> </a:t>
                </a:r>
                <a:r>
                  <a:rPr lang="en-US" sz="2500" b="1" dirty="0"/>
                  <a:t> .</a:t>
                </a: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764704"/>
                <a:ext cx="9144000" cy="6093296"/>
              </a:xfrm>
              <a:blipFill rotWithShape="1">
                <a:blip r:embed="rId2"/>
                <a:stretch>
                  <a:fillRect l="-1467" t="-2100" r="-1667"/>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84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0"/>
            <a:ext cx="77724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764704"/>
                <a:ext cx="9144000" cy="6093296"/>
              </a:xfrm>
            </p:spPr>
            <p:txBody>
              <a:bodyPr/>
              <a:lstStyle/>
              <a:p>
                <a:pPr marL="834390" lvl="1" indent="-514350" algn="l" rtl="0" eaLnBrk="0"/>
                <a:r>
                  <a:rPr lang="en-US" sz="2500" b="1" dirty="0" smtClean="0"/>
                  <a:t>So</a:t>
                </a:r>
                <a:r>
                  <a:rPr lang="en-US" sz="2500" b="1" dirty="0"/>
                  <a:t>, the only possible discontinuity points of </a:t>
                </a:r>
                <a14:m>
                  <m:oMath xmlns:m="http://schemas.openxmlformats.org/officeDocument/2006/math">
                    <m:r>
                      <a:rPr lang="en-US" sz="2500" b="1" i="1" smtClean="0">
                        <a:latin typeface="Cambria Math"/>
                      </a:rPr>
                      <m:t>𝒇</m:t>
                    </m:r>
                    <m:r>
                      <a:rPr lang="en-US" sz="2500" b="1" i="1" smtClean="0">
                        <a:latin typeface="Cambria Math"/>
                      </a:rPr>
                      <m:t>(</m:t>
                    </m:r>
                    <m:r>
                      <a:rPr lang="en-US" sz="2500" b="1" i="1" smtClean="0">
                        <a:latin typeface="Cambria Math"/>
                      </a:rPr>
                      <m:t>𝒙</m:t>
                    </m:r>
                    <m:r>
                      <a:rPr lang="en-US" sz="2500" b="1" i="1" smtClean="0">
                        <a:latin typeface="Cambria Math"/>
                      </a:rPr>
                      <m:t>)</m:t>
                    </m:r>
                  </m:oMath>
                </a14:m>
                <a:r>
                  <a:rPr lang="en-US" sz="2500" b="1" dirty="0" smtClean="0"/>
                  <a:t> </a:t>
                </a:r>
                <a:r>
                  <a:rPr lang="en-US" sz="2500" b="1" dirty="0"/>
                  <a:t>is </a:t>
                </a:r>
                <a14:m>
                  <m:oMath xmlns:m="http://schemas.openxmlformats.org/officeDocument/2006/math">
                    <m:r>
                      <a:rPr lang="en-US" sz="2500" b="1" i="1" smtClean="0">
                        <a:latin typeface="Cambria Math"/>
                      </a:rPr>
                      <m:t>𝒙</m:t>
                    </m:r>
                    <m:r>
                      <a:rPr lang="en-US" sz="2500" b="1" i="1" smtClean="0">
                        <a:latin typeface="Cambria Math"/>
                      </a:rPr>
                      <m:t>=</m:t>
                    </m:r>
                    <m:r>
                      <a:rPr lang="en-US" sz="2500" b="1" i="1" smtClean="0">
                        <a:latin typeface="Cambria Math"/>
                      </a:rPr>
                      <m:t>𝟒</m:t>
                    </m:r>
                  </m:oMath>
                </a14:m>
                <a:r>
                  <a:rPr lang="en-US" sz="2500" b="1" dirty="0"/>
                  <a:t>  . However, </a:t>
                </a:r>
                <a14:m>
                  <m:oMath xmlns:m="http://schemas.openxmlformats.org/officeDocument/2006/math">
                    <m:r>
                      <a:rPr lang="en-US" sz="2500" b="1" i="1" smtClean="0">
                        <a:latin typeface="Cambria Math"/>
                      </a:rPr>
                      <m:t>𝒇</m:t>
                    </m:r>
                    <m:r>
                      <a:rPr lang="en-US" sz="2500" b="1" i="1" smtClean="0">
                        <a:latin typeface="Cambria Math"/>
                      </a:rPr>
                      <m:t>(</m:t>
                    </m:r>
                    <m:r>
                      <a:rPr lang="en-US" sz="2500" b="1" i="1" smtClean="0">
                        <a:latin typeface="Cambria Math"/>
                      </a:rPr>
                      <m:t>𝒙</m:t>
                    </m:r>
                    <m:r>
                      <a:rPr lang="en-US" sz="2500" b="1" i="1" smtClean="0">
                        <a:latin typeface="Cambria Math"/>
                      </a:rPr>
                      <m:t>)</m:t>
                    </m:r>
                  </m:oMath>
                </a14:m>
                <a:r>
                  <a:rPr lang="en-US" sz="2500" b="1" dirty="0" smtClean="0"/>
                  <a:t> </a:t>
                </a:r>
                <a:r>
                  <a:rPr lang="en-US" sz="2500" b="1" dirty="0"/>
                  <a:t>is continuous at </a:t>
                </a:r>
                <a14:m>
                  <m:oMath xmlns:m="http://schemas.openxmlformats.org/officeDocument/2006/math">
                    <m:r>
                      <a:rPr lang="en-US" sz="2500" b="1" i="1" smtClean="0">
                        <a:latin typeface="Cambria Math"/>
                      </a:rPr>
                      <m:t>𝒙</m:t>
                    </m:r>
                    <m:r>
                      <a:rPr lang="en-US" sz="2500" b="1" i="1" smtClean="0">
                        <a:latin typeface="Cambria Math"/>
                      </a:rPr>
                      <m:t>=</m:t>
                    </m:r>
                    <m:r>
                      <a:rPr lang="en-US" sz="2500" b="1" i="1" smtClean="0">
                        <a:latin typeface="Cambria Math"/>
                      </a:rPr>
                      <m:t>𝟒</m:t>
                    </m:r>
                  </m:oMath>
                </a14:m>
                <a:r>
                  <a:rPr lang="en-US" sz="2500" b="1" dirty="0" smtClean="0"/>
                  <a:t> </a:t>
                </a:r>
                <a:r>
                  <a:rPr lang="en-US" sz="2500" b="1" dirty="0"/>
                  <a:t>because:</a:t>
                </a:r>
              </a:p>
              <a:p>
                <a:pPr marL="834390" lvl="1" indent="-514350" algn="l" rtl="0" eaLnBrk="0">
                  <a:buFont typeface="Wingdings" pitchFamily="2" charset="2"/>
                  <a:buChar char="ü"/>
                </a:pPr>
                <a14:m>
                  <m:oMath xmlns:m="http://schemas.openxmlformats.org/officeDocument/2006/math">
                    <m:r>
                      <a:rPr lang="en-US" sz="2500" b="1" i="1" smtClean="0">
                        <a:latin typeface="Cambria Math"/>
                      </a:rPr>
                      <m:t>𝒇</m:t>
                    </m:r>
                    <m:d>
                      <m:dPr>
                        <m:ctrlPr>
                          <a:rPr lang="en-US" sz="2500" b="1" i="1" smtClean="0">
                            <a:latin typeface="Cambria Math"/>
                          </a:rPr>
                        </m:ctrlPr>
                      </m:dPr>
                      <m:e>
                        <m:r>
                          <a:rPr lang="en-US" sz="2500" b="1" i="1" smtClean="0">
                            <a:latin typeface="Cambria Math"/>
                          </a:rPr>
                          <m:t>𝟒</m:t>
                        </m:r>
                      </m:e>
                    </m:d>
                    <m:r>
                      <a:rPr lang="en-US" sz="2500" b="1" i="1" smtClean="0">
                        <a:latin typeface="Cambria Math"/>
                      </a:rPr>
                      <m:t>=</m:t>
                    </m:r>
                    <m:r>
                      <a:rPr lang="en-US" sz="2500" b="1" i="1" smtClean="0">
                        <a:latin typeface="Cambria Math"/>
                      </a:rPr>
                      <m:t>𝟐</m:t>
                    </m:r>
                    <m:r>
                      <a:rPr lang="en-US" sz="2500" b="1" i="1" smtClean="0">
                        <a:latin typeface="Cambria Math"/>
                        <a:ea typeface="Cambria Math"/>
                      </a:rPr>
                      <m:t>×</m:t>
                    </m:r>
                    <m:r>
                      <a:rPr lang="en-US" sz="2500" b="1" i="1" smtClean="0">
                        <a:latin typeface="Cambria Math"/>
                        <a:ea typeface="Cambria Math"/>
                      </a:rPr>
                      <m:t>𝟒</m:t>
                    </m:r>
                    <m:r>
                      <a:rPr lang="en-US" sz="2500" b="1" i="1" smtClean="0">
                        <a:latin typeface="Cambria Math"/>
                        <a:ea typeface="Cambria Math"/>
                      </a:rPr>
                      <m:t>−</m:t>
                    </m:r>
                    <m:r>
                      <a:rPr lang="en-US" sz="2500" b="1" i="1" smtClean="0">
                        <a:latin typeface="Cambria Math"/>
                        <a:ea typeface="Cambria Math"/>
                      </a:rPr>
                      <m:t>𝟑</m:t>
                    </m:r>
                  </m:oMath>
                </a14:m>
                <a:r>
                  <a:rPr lang="en-US" sz="2500" b="1" dirty="0"/>
                  <a:t>  is defined,</a:t>
                </a:r>
              </a:p>
              <a:p>
                <a:pPr marL="834390" lvl="1" indent="-514350" algn="l" rtl="0" eaLnBrk="0">
                  <a:buFont typeface="Wingdings" pitchFamily="2" charset="2"/>
                  <a:buChar char="ü"/>
                </a:pPr>
                <a:r>
                  <a:rPr lang="en-US" sz="2500" b="1" dirty="0"/>
                  <a:t>Since</a:t>
                </a:r>
              </a:p>
              <a:p>
                <a:pPr marL="834390" lvl="1" indent="-514350" algn="l" rtl="0" eaLnBrk="0"/>
                <a:r>
                  <a:rPr lang="en-US" sz="2500" b="1" dirty="0"/>
                  <a:t>	</a:t>
                </a:r>
                <a14:m>
                  <m:oMath xmlns:m="http://schemas.openxmlformats.org/officeDocument/2006/math">
                    <m:func>
                      <m:funcPr>
                        <m:ctrlPr>
                          <a:rPr lang="en-US" sz="2500" b="1" i="1" smtClean="0">
                            <a:solidFill>
                              <a:srgbClr val="FFFF00"/>
                            </a:solidFill>
                            <a:latin typeface="Cambria Math"/>
                          </a:rPr>
                        </m:ctrlPr>
                      </m:funcPr>
                      <m:fName>
                        <m:limLow>
                          <m:limLowPr>
                            <m:ctrlPr>
                              <a:rPr lang="en-US" sz="2500" b="1" i="1" smtClean="0">
                                <a:solidFill>
                                  <a:srgbClr val="FFFF00"/>
                                </a:solidFill>
                                <a:latin typeface="Cambria Math"/>
                              </a:rPr>
                            </m:ctrlPr>
                          </m:limLowPr>
                          <m:e>
                            <m:r>
                              <m:rPr>
                                <m:sty m:val="p"/>
                              </m:rPr>
                              <a:rPr lang="en-US" sz="2500" b="0" i="0" smtClean="0">
                                <a:solidFill>
                                  <a:srgbClr val="FFFF00"/>
                                </a:solidFill>
                                <a:latin typeface="Cambria Math"/>
                              </a:rPr>
                              <m:t>lim</m:t>
                            </m:r>
                          </m:e>
                          <m:lim>
                            <m:r>
                              <a:rPr lang="en-US" sz="2500" b="1" i="1" smtClean="0">
                                <a:solidFill>
                                  <a:srgbClr val="FFFF00"/>
                                </a:solidFill>
                                <a:latin typeface="Cambria Math"/>
                              </a:rPr>
                              <m:t>𝒙</m:t>
                            </m:r>
                            <m:r>
                              <a:rPr lang="en-US" sz="2500" b="1" i="1" smtClean="0">
                                <a:solidFill>
                                  <a:srgbClr val="FFFF00"/>
                                </a:solidFill>
                                <a:latin typeface="Cambria Math"/>
                                <a:ea typeface="Cambria Math"/>
                              </a:rPr>
                              <m:t>→</m:t>
                            </m:r>
                            <m:sSup>
                              <m:sSupPr>
                                <m:ctrlPr>
                                  <a:rPr lang="en-US" sz="2500" b="1" i="1" smtClean="0">
                                    <a:solidFill>
                                      <a:srgbClr val="FFFF00"/>
                                    </a:solidFill>
                                    <a:latin typeface="Cambria Math"/>
                                    <a:ea typeface="Cambria Math"/>
                                  </a:rPr>
                                </m:ctrlPr>
                              </m:sSupPr>
                              <m:e>
                                <m:r>
                                  <a:rPr lang="en-US" sz="2500" b="1" i="1" smtClean="0">
                                    <a:solidFill>
                                      <a:srgbClr val="FFFF00"/>
                                    </a:solidFill>
                                    <a:latin typeface="Cambria Math"/>
                                    <a:ea typeface="Cambria Math"/>
                                  </a:rPr>
                                  <m:t>𝟒</m:t>
                                </m:r>
                              </m:e>
                              <m:sup>
                                <m:r>
                                  <a:rPr lang="en-US" sz="2500" b="1" i="1" smtClean="0">
                                    <a:solidFill>
                                      <a:srgbClr val="FFFF00"/>
                                    </a:solidFill>
                                    <a:latin typeface="Cambria Math"/>
                                    <a:ea typeface="Cambria Math"/>
                                  </a:rPr>
                                  <m:t>+</m:t>
                                </m:r>
                              </m:sup>
                            </m:sSup>
                          </m:lim>
                        </m:limLow>
                      </m:fName>
                      <m:e>
                        <m:r>
                          <a:rPr lang="en-US" sz="2500" b="1" i="1" smtClean="0">
                            <a:solidFill>
                              <a:srgbClr val="FFFF00"/>
                            </a:solidFill>
                            <a:latin typeface="Cambria Math"/>
                          </a:rPr>
                          <m:t>𝒇</m:t>
                        </m:r>
                        <m:r>
                          <a:rPr lang="en-US" sz="2500" b="1" i="1" smtClean="0">
                            <a:solidFill>
                              <a:srgbClr val="FFFF00"/>
                            </a:solidFill>
                            <a:latin typeface="Cambria Math"/>
                          </a:rPr>
                          <m:t>(</m:t>
                        </m:r>
                        <m:r>
                          <a:rPr lang="en-US" sz="2500" b="1" i="1" smtClean="0">
                            <a:solidFill>
                              <a:srgbClr val="FFFF00"/>
                            </a:solidFill>
                            <a:latin typeface="Cambria Math"/>
                          </a:rPr>
                          <m:t>𝒙</m:t>
                        </m:r>
                        <m:r>
                          <a:rPr lang="en-US" sz="2500" b="1" i="1" smtClean="0">
                            <a:solidFill>
                              <a:srgbClr val="FFFF00"/>
                            </a:solidFill>
                            <a:latin typeface="Cambria Math"/>
                          </a:rPr>
                          <m:t>)</m:t>
                        </m:r>
                      </m:e>
                    </m:func>
                    <m:r>
                      <a:rPr lang="en-US" sz="2500" b="1" i="1" smtClean="0">
                        <a:solidFill>
                          <a:srgbClr val="FFFF00"/>
                        </a:solidFill>
                        <a:latin typeface="Cambria Math"/>
                      </a:rPr>
                      <m:t>=</m:t>
                    </m:r>
                    <m:func>
                      <m:funcPr>
                        <m:ctrlPr>
                          <a:rPr lang="en-US" sz="2500" b="1" i="1" smtClean="0">
                            <a:solidFill>
                              <a:srgbClr val="FFFF00"/>
                            </a:solidFill>
                            <a:latin typeface="Cambria Math"/>
                          </a:rPr>
                        </m:ctrlPr>
                      </m:funcPr>
                      <m:fName>
                        <m:limLow>
                          <m:limLowPr>
                            <m:ctrlPr>
                              <a:rPr lang="en-US" sz="2500" b="1" i="1" smtClean="0">
                                <a:solidFill>
                                  <a:srgbClr val="FFFF00"/>
                                </a:solidFill>
                                <a:latin typeface="Cambria Math"/>
                              </a:rPr>
                            </m:ctrlPr>
                          </m:limLowPr>
                          <m:e>
                            <m:r>
                              <m:rPr>
                                <m:sty m:val="p"/>
                              </m:rPr>
                              <a:rPr lang="en-US" sz="2500" b="0" i="0" smtClean="0">
                                <a:solidFill>
                                  <a:srgbClr val="FFFF00"/>
                                </a:solidFill>
                                <a:latin typeface="Cambria Math"/>
                              </a:rPr>
                              <m:t>lim</m:t>
                            </m:r>
                          </m:e>
                          <m:lim>
                            <m:r>
                              <a:rPr lang="en-US" sz="2500" b="1" i="1">
                                <a:solidFill>
                                  <a:srgbClr val="FFFF00"/>
                                </a:solidFill>
                                <a:latin typeface="Cambria Math"/>
                              </a:rPr>
                              <m:t>𝒙</m:t>
                            </m:r>
                            <m:r>
                              <a:rPr lang="en-US" sz="2500" b="1" i="1">
                                <a:solidFill>
                                  <a:srgbClr val="FFFF00"/>
                                </a:solidFill>
                                <a:latin typeface="Cambria Math"/>
                                <a:ea typeface="Cambria Math"/>
                              </a:rPr>
                              <m:t>→</m:t>
                            </m:r>
                            <m:sSup>
                              <m:sSupPr>
                                <m:ctrlPr>
                                  <a:rPr lang="en-US" sz="2500" b="1" i="1">
                                    <a:solidFill>
                                      <a:srgbClr val="FFFF00"/>
                                    </a:solidFill>
                                    <a:latin typeface="Cambria Math"/>
                                    <a:ea typeface="Cambria Math"/>
                                  </a:rPr>
                                </m:ctrlPr>
                              </m:sSupPr>
                              <m:e>
                                <m:r>
                                  <a:rPr lang="en-US" sz="2500" b="1" i="1">
                                    <a:solidFill>
                                      <a:srgbClr val="FFFF00"/>
                                    </a:solidFill>
                                    <a:latin typeface="Cambria Math"/>
                                    <a:ea typeface="Cambria Math"/>
                                  </a:rPr>
                                  <m:t>𝟒</m:t>
                                </m:r>
                              </m:e>
                              <m:sup>
                                <m:r>
                                  <a:rPr lang="en-US" sz="2500" b="1" i="1">
                                    <a:solidFill>
                                      <a:srgbClr val="FFFF00"/>
                                    </a:solidFill>
                                    <a:latin typeface="Cambria Math"/>
                                    <a:ea typeface="Cambria Math"/>
                                  </a:rPr>
                                  <m:t>+</m:t>
                                </m:r>
                              </m:sup>
                            </m:sSup>
                          </m:lim>
                        </m:limLow>
                      </m:fName>
                      <m:e>
                        <m:r>
                          <a:rPr lang="en-US" sz="2500" b="1" i="1" smtClean="0">
                            <a:solidFill>
                              <a:srgbClr val="FFFF00"/>
                            </a:solidFill>
                            <a:latin typeface="Cambria Math"/>
                          </a:rPr>
                          <m:t>(</m:t>
                        </m:r>
                        <m:r>
                          <a:rPr lang="en-US" sz="2500" b="1" i="1" smtClean="0">
                            <a:solidFill>
                              <a:srgbClr val="FFFF00"/>
                            </a:solidFill>
                            <a:latin typeface="Cambria Math"/>
                          </a:rPr>
                          <m:t>𝟏</m:t>
                        </m:r>
                        <m:r>
                          <a:rPr lang="en-US" sz="2500" b="1" i="1" smtClean="0">
                            <a:solidFill>
                              <a:srgbClr val="FFFF00"/>
                            </a:solidFill>
                            <a:latin typeface="Cambria Math"/>
                          </a:rPr>
                          <m:t>+</m:t>
                        </m:r>
                        <m:f>
                          <m:fPr>
                            <m:ctrlPr>
                              <a:rPr lang="en-US" sz="2500" b="1" i="1" smtClean="0">
                                <a:solidFill>
                                  <a:srgbClr val="FFFF00"/>
                                </a:solidFill>
                                <a:latin typeface="Cambria Math"/>
                              </a:rPr>
                            </m:ctrlPr>
                          </m:fPr>
                          <m:num>
                            <m:r>
                              <a:rPr lang="en-US" sz="2500" b="1" i="1" smtClean="0">
                                <a:solidFill>
                                  <a:srgbClr val="FFFF00"/>
                                </a:solidFill>
                                <a:latin typeface="Cambria Math"/>
                              </a:rPr>
                              <m:t>𝟏𝟔</m:t>
                            </m:r>
                          </m:num>
                          <m:den>
                            <m:r>
                              <a:rPr lang="en-US" sz="2500" b="1" i="1" smtClean="0">
                                <a:solidFill>
                                  <a:srgbClr val="FFFF00"/>
                                </a:solidFill>
                                <a:latin typeface="Cambria Math"/>
                              </a:rPr>
                              <m:t>𝒙</m:t>
                            </m:r>
                          </m:den>
                        </m:f>
                        <m:r>
                          <a:rPr lang="en-US" sz="2500" b="1" i="1" smtClean="0">
                            <a:solidFill>
                              <a:srgbClr val="FFFF00"/>
                            </a:solidFill>
                            <a:latin typeface="Cambria Math"/>
                          </a:rPr>
                          <m:t>)</m:t>
                        </m:r>
                      </m:e>
                    </m:func>
                    <m:r>
                      <a:rPr lang="en-US" sz="2500" b="1" i="1" smtClean="0">
                        <a:solidFill>
                          <a:srgbClr val="FFFF00"/>
                        </a:solidFill>
                        <a:latin typeface="Cambria Math"/>
                      </a:rPr>
                      <m:t>=</m:t>
                    </m:r>
                    <m:r>
                      <a:rPr lang="en-US" sz="2500" b="1" i="1" smtClean="0">
                        <a:solidFill>
                          <a:srgbClr val="FFFF00"/>
                        </a:solidFill>
                        <a:latin typeface="Cambria Math"/>
                      </a:rPr>
                      <m:t>𝟓</m:t>
                    </m:r>
                  </m:oMath>
                </a14:m>
                <a:endParaRPr lang="en-US" sz="2500" b="1" dirty="0">
                  <a:solidFill>
                    <a:srgbClr val="FFFF00"/>
                  </a:solidFill>
                </a:endParaRPr>
              </a:p>
              <a:p>
                <a:pPr marL="834390" lvl="1" indent="-514350" algn="l" rtl="0" eaLnBrk="0"/>
                <a:r>
                  <a:rPr lang="en-US" sz="2500" b="1" dirty="0">
                    <a:solidFill>
                      <a:srgbClr val="FFFF00"/>
                    </a:solidFill>
                  </a:rPr>
                  <a:t>	</a:t>
                </a:r>
                <a14:m>
                  <m:oMath xmlns:m="http://schemas.openxmlformats.org/officeDocument/2006/math">
                    <m:func>
                      <m:funcPr>
                        <m:ctrlPr>
                          <a:rPr lang="en-US" sz="2500" b="1" i="1">
                            <a:solidFill>
                              <a:srgbClr val="FFFF00"/>
                            </a:solidFill>
                            <a:latin typeface="Cambria Math"/>
                          </a:rPr>
                        </m:ctrlPr>
                      </m:funcPr>
                      <m:fName>
                        <m:limLow>
                          <m:limLowPr>
                            <m:ctrlPr>
                              <a:rPr lang="en-US" sz="2500" b="1" i="1">
                                <a:solidFill>
                                  <a:srgbClr val="FFFF00"/>
                                </a:solidFill>
                                <a:latin typeface="Cambria Math"/>
                              </a:rPr>
                            </m:ctrlPr>
                          </m:limLowPr>
                          <m:e>
                            <m:r>
                              <m:rPr>
                                <m:sty m:val="p"/>
                              </m:rPr>
                              <a:rPr lang="en-US" sz="2500">
                                <a:solidFill>
                                  <a:srgbClr val="FFFF00"/>
                                </a:solidFill>
                                <a:latin typeface="Cambria Math"/>
                              </a:rPr>
                              <m:t>lim</m:t>
                            </m:r>
                          </m:e>
                          <m:lim>
                            <m:r>
                              <a:rPr lang="en-US" sz="2500" b="1" i="1">
                                <a:solidFill>
                                  <a:srgbClr val="FFFF00"/>
                                </a:solidFill>
                                <a:latin typeface="Cambria Math"/>
                              </a:rPr>
                              <m:t>𝒙</m:t>
                            </m:r>
                            <m:r>
                              <a:rPr lang="en-US" sz="2500" b="1" i="1">
                                <a:solidFill>
                                  <a:srgbClr val="FFFF00"/>
                                </a:solidFill>
                                <a:latin typeface="Cambria Math"/>
                                <a:ea typeface="Cambria Math"/>
                              </a:rPr>
                              <m:t>→</m:t>
                            </m:r>
                            <m:sSup>
                              <m:sSupPr>
                                <m:ctrlPr>
                                  <a:rPr lang="en-US" sz="2500" b="1" i="1">
                                    <a:solidFill>
                                      <a:srgbClr val="FFFF00"/>
                                    </a:solidFill>
                                    <a:latin typeface="Cambria Math"/>
                                    <a:ea typeface="Cambria Math"/>
                                  </a:rPr>
                                </m:ctrlPr>
                              </m:sSupPr>
                              <m:e>
                                <m:r>
                                  <a:rPr lang="en-US" sz="2500" b="1" i="1">
                                    <a:solidFill>
                                      <a:srgbClr val="FFFF00"/>
                                    </a:solidFill>
                                    <a:latin typeface="Cambria Math"/>
                                    <a:ea typeface="Cambria Math"/>
                                  </a:rPr>
                                  <m:t>𝟒</m:t>
                                </m:r>
                              </m:e>
                              <m:sup>
                                <m:r>
                                  <a:rPr lang="en-US" sz="2500" b="1" i="1" smtClean="0">
                                    <a:solidFill>
                                      <a:srgbClr val="FFFF00"/>
                                    </a:solidFill>
                                    <a:latin typeface="Cambria Math"/>
                                    <a:ea typeface="Cambria Math"/>
                                  </a:rPr>
                                  <m:t>−</m:t>
                                </m:r>
                              </m:sup>
                            </m:sSup>
                          </m:lim>
                        </m:limLow>
                      </m:fName>
                      <m:e>
                        <m:r>
                          <a:rPr lang="en-US" sz="2500" b="1" i="1">
                            <a:solidFill>
                              <a:srgbClr val="FFFF00"/>
                            </a:solidFill>
                            <a:latin typeface="Cambria Math"/>
                          </a:rPr>
                          <m:t>𝒇</m:t>
                        </m:r>
                        <m:r>
                          <a:rPr lang="en-US" sz="2500" b="1" i="1">
                            <a:solidFill>
                              <a:srgbClr val="FFFF00"/>
                            </a:solidFill>
                            <a:latin typeface="Cambria Math"/>
                          </a:rPr>
                          <m:t>(</m:t>
                        </m:r>
                        <m:r>
                          <a:rPr lang="en-US" sz="2500" b="1" i="1">
                            <a:solidFill>
                              <a:srgbClr val="FFFF00"/>
                            </a:solidFill>
                            <a:latin typeface="Cambria Math"/>
                          </a:rPr>
                          <m:t>𝒙</m:t>
                        </m:r>
                        <m:r>
                          <a:rPr lang="en-US" sz="2500" b="1" i="1">
                            <a:solidFill>
                              <a:srgbClr val="FFFF00"/>
                            </a:solidFill>
                            <a:latin typeface="Cambria Math"/>
                          </a:rPr>
                          <m:t>)</m:t>
                        </m:r>
                      </m:e>
                    </m:func>
                    <m:r>
                      <a:rPr lang="en-US" sz="2500" b="1" i="1">
                        <a:solidFill>
                          <a:srgbClr val="FFFF00"/>
                        </a:solidFill>
                        <a:latin typeface="Cambria Math"/>
                      </a:rPr>
                      <m:t>=</m:t>
                    </m:r>
                    <m:func>
                      <m:funcPr>
                        <m:ctrlPr>
                          <a:rPr lang="en-US" sz="2500" b="1" i="1" smtClean="0">
                            <a:solidFill>
                              <a:srgbClr val="FFFF00"/>
                            </a:solidFill>
                            <a:latin typeface="Cambria Math"/>
                          </a:rPr>
                        </m:ctrlPr>
                      </m:funcPr>
                      <m:fName>
                        <m:limLow>
                          <m:limLowPr>
                            <m:ctrlPr>
                              <a:rPr lang="en-US" sz="2500" b="1" i="1">
                                <a:solidFill>
                                  <a:srgbClr val="FFFF00"/>
                                </a:solidFill>
                                <a:latin typeface="Cambria Math"/>
                              </a:rPr>
                            </m:ctrlPr>
                          </m:limLowPr>
                          <m:e>
                            <m:r>
                              <m:rPr>
                                <m:sty m:val="p"/>
                              </m:rPr>
                              <a:rPr lang="en-US" sz="2500">
                                <a:solidFill>
                                  <a:srgbClr val="FFFF00"/>
                                </a:solidFill>
                                <a:latin typeface="Cambria Math"/>
                              </a:rPr>
                              <m:t>lim</m:t>
                            </m:r>
                          </m:e>
                          <m:lim>
                            <m:r>
                              <a:rPr lang="en-US" sz="2500" b="1" i="1">
                                <a:solidFill>
                                  <a:srgbClr val="FFFF00"/>
                                </a:solidFill>
                                <a:latin typeface="Cambria Math"/>
                              </a:rPr>
                              <m:t>𝒙</m:t>
                            </m:r>
                            <m:r>
                              <a:rPr lang="en-US" sz="2500" b="1" i="1">
                                <a:solidFill>
                                  <a:srgbClr val="FFFF00"/>
                                </a:solidFill>
                                <a:latin typeface="Cambria Math"/>
                                <a:ea typeface="Cambria Math"/>
                              </a:rPr>
                              <m:t>→</m:t>
                            </m:r>
                            <m:sSup>
                              <m:sSupPr>
                                <m:ctrlPr>
                                  <a:rPr lang="en-US" sz="2500" b="1" i="1">
                                    <a:solidFill>
                                      <a:srgbClr val="FFFF00"/>
                                    </a:solidFill>
                                    <a:latin typeface="Cambria Math"/>
                                    <a:ea typeface="Cambria Math"/>
                                  </a:rPr>
                                </m:ctrlPr>
                              </m:sSupPr>
                              <m:e>
                                <m:r>
                                  <a:rPr lang="en-US" sz="2500" b="1" i="1">
                                    <a:solidFill>
                                      <a:srgbClr val="FFFF00"/>
                                    </a:solidFill>
                                    <a:latin typeface="Cambria Math"/>
                                    <a:ea typeface="Cambria Math"/>
                                  </a:rPr>
                                  <m:t>𝟒</m:t>
                                </m:r>
                              </m:e>
                              <m:sup>
                                <m:r>
                                  <a:rPr lang="en-US" sz="2500" b="1" i="1" smtClean="0">
                                    <a:solidFill>
                                      <a:srgbClr val="FFFF00"/>
                                    </a:solidFill>
                                    <a:latin typeface="Cambria Math"/>
                                    <a:ea typeface="Cambria Math"/>
                                  </a:rPr>
                                  <m:t>−</m:t>
                                </m:r>
                              </m:sup>
                            </m:sSup>
                          </m:lim>
                        </m:limLow>
                      </m:fName>
                      <m:e>
                        <m:r>
                          <a:rPr lang="en-US" sz="2500" b="1" i="1" smtClean="0">
                            <a:solidFill>
                              <a:srgbClr val="FFFF00"/>
                            </a:solidFill>
                            <a:latin typeface="Cambria Math"/>
                            <a:ea typeface="Cambria Math"/>
                          </a:rPr>
                          <m:t>(</m:t>
                        </m:r>
                        <m:r>
                          <a:rPr lang="en-US" sz="2500" b="1" i="1" smtClean="0">
                            <a:solidFill>
                              <a:srgbClr val="FFFF00"/>
                            </a:solidFill>
                            <a:latin typeface="Cambria Math"/>
                            <a:ea typeface="Cambria Math"/>
                          </a:rPr>
                          <m:t>𝟐</m:t>
                        </m:r>
                        <m:r>
                          <a:rPr lang="en-US" sz="2500" b="1" i="1" smtClean="0">
                            <a:solidFill>
                              <a:srgbClr val="FFFF00"/>
                            </a:solidFill>
                            <a:latin typeface="Cambria Math"/>
                            <a:ea typeface="Cambria Math"/>
                          </a:rPr>
                          <m:t>𝒙</m:t>
                        </m:r>
                        <m:r>
                          <a:rPr lang="en-US" sz="2500" b="1" i="1" smtClean="0">
                            <a:solidFill>
                              <a:srgbClr val="FFFF00"/>
                            </a:solidFill>
                            <a:latin typeface="Cambria Math"/>
                            <a:ea typeface="Cambria Math"/>
                          </a:rPr>
                          <m:t>−</m:t>
                        </m:r>
                        <m:r>
                          <a:rPr lang="en-US" sz="2500" b="1" i="1" smtClean="0">
                            <a:solidFill>
                              <a:srgbClr val="FFFF00"/>
                            </a:solidFill>
                            <a:latin typeface="Cambria Math"/>
                            <a:ea typeface="Cambria Math"/>
                          </a:rPr>
                          <m:t>𝟑</m:t>
                        </m:r>
                        <m:r>
                          <a:rPr lang="en-US" sz="2500" b="1" i="1" smtClean="0">
                            <a:solidFill>
                              <a:srgbClr val="FFFF00"/>
                            </a:solidFill>
                            <a:latin typeface="Cambria Math"/>
                            <a:ea typeface="Cambria Math"/>
                          </a:rPr>
                          <m:t>)</m:t>
                        </m:r>
                      </m:e>
                    </m:func>
                    <m:r>
                      <a:rPr lang="en-US" sz="2500" b="1" i="1">
                        <a:solidFill>
                          <a:srgbClr val="FFFF00"/>
                        </a:solidFill>
                        <a:latin typeface="Cambria Math"/>
                      </a:rPr>
                      <m:t>=</m:t>
                    </m:r>
                    <m:r>
                      <a:rPr lang="en-US" sz="2500" b="1" i="1">
                        <a:solidFill>
                          <a:srgbClr val="FFFF00"/>
                        </a:solidFill>
                        <a:latin typeface="Cambria Math"/>
                      </a:rPr>
                      <m:t>𝟓</m:t>
                    </m:r>
                  </m:oMath>
                </a14:m>
                <a:endParaRPr lang="en-US" sz="2500" b="1" dirty="0">
                  <a:solidFill>
                    <a:srgbClr val="FFFF00"/>
                  </a:solidFill>
                </a:endParaRPr>
              </a:p>
              <a:p>
                <a:pPr marL="834390" lvl="1" indent="-514350" algn="l" rtl="0" eaLnBrk="0"/>
                <a:endParaRPr lang="en-US" sz="2500" b="1" dirty="0"/>
              </a:p>
              <a:p>
                <a:pPr marL="834390" lvl="1" indent="-514350" algn="l" rtl="0" eaLnBrk="0"/>
                <a:r>
                  <a:rPr lang="en-US" sz="2500" b="1" dirty="0" smtClean="0"/>
                  <a:t>then </a:t>
                </a:r>
                <a14:m>
                  <m:oMath xmlns:m="http://schemas.openxmlformats.org/officeDocument/2006/math">
                    <m:func>
                      <m:funcPr>
                        <m:ctrlPr>
                          <a:rPr lang="en-US" sz="2500" b="1" i="1" smtClean="0">
                            <a:latin typeface="Cambria Math"/>
                          </a:rPr>
                        </m:ctrlPr>
                      </m:funcPr>
                      <m:fName>
                        <m:limLow>
                          <m:limLowPr>
                            <m:ctrlPr>
                              <a:rPr lang="en-US" sz="2500" b="1" i="1" smtClean="0">
                                <a:latin typeface="Cambria Math"/>
                              </a:rPr>
                            </m:ctrlPr>
                          </m:limLowPr>
                          <m:e>
                            <m:r>
                              <m:rPr>
                                <m:sty m:val="p"/>
                              </m:rPr>
                              <a:rPr lang="en-US" sz="2500" b="0" i="0" smtClean="0">
                                <a:latin typeface="Cambria Math"/>
                              </a:rPr>
                              <m:t>lim</m:t>
                            </m:r>
                          </m:e>
                          <m:lim>
                            <m:r>
                              <a:rPr lang="en-US" sz="2500" b="1" i="1" smtClean="0">
                                <a:latin typeface="Cambria Math"/>
                              </a:rPr>
                              <m:t>𝒙</m:t>
                            </m:r>
                            <m:r>
                              <a:rPr lang="en-US" sz="2500" b="1" i="1" smtClean="0">
                                <a:latin typeface="Cambria Math"/>
                                <a:ea typeface="Cambria Math"/>
                              </a:rPr>
                              <m:t>→</m:t>
                            </m:r>
                            <m:r>
                              <a:rPr lang="en-US" sz="2500" b="1" i="1" smtClean="0">
                                <a:latin typeface="Cambria Math"/>
                                <a:ea typeface="Cambria Math"/>
                              </a:rPr>
                              <m:t>𝟒</m:t>
                            </m:r>
                          </m:lim>
                        </m:limLow>
                      </m:fName>
                      <m:e>
                        <m:r>
                          <a:rPr lang="en-US" sz="2500" b="1" i="1" smtClean="0">
                            <a:latin typeface="Cambria Math"/>
                          </a:rPr>
                          <m:t>𝒇</m:t>
                        </m:r>
                        <m:r>
                          <a:rPr lang="en-US" sz="2500" b="1" i="1" smtClean="0">
                            <a:latin typeface="Cambria Math"/>
                          </a:rPr>
                          <m:t>(</m:t>
                        </m:r>
                        <m:r>
                          <a:rPr lang="en-US" sz="2500" b="1" i="1" smtClean="0">
                            <a:latin typeface="Cambria Math"/>
                          </a:rPr>
                          <m:t>𝒙</m:t>
                        </m:r>
                        <m:r>
                          <a:rPr lang="en-US" sz="2500" b="1" i="1" smtClean="0">
                            <a:latin typeface="Cambria Math"/>
                          </a:rPr>
                          <m:t>)</m:t>
                        </m:r>
                      </m:e>
                    </m:func>
                  </m:oMath>
                </a14:m>
                <a:r>
                  <a:rPr lang="en-US" sz="2500" b="1" dirty="0" smtClean="0"/>
                  <a:t> </a:t>
                </a:r>
                <a:r>
                  <a:rPr lang="en-US" sz="2500" b="1" dirty="0"/>
                  <a:t>exists and equals  </a:t>
                </a:r>
                <a14:m>
                  <m:oMath xmlns:m="http://schemas.openxmlformats.org/officeDocument/2006/math">
                    <m:r>
                      <a:rPr lang="en-US" sz="2500" b="1" i="1" smtClean="0">
                        <a:latin typeface="Cambria Math"/>
                      </a:rPr>
                      <m:t>𝟓</m:t>
                    </m:r>
                  </m:oMath>
                </a14:m>
                <a:r>
                  <a:rPr lang="en-US" sz="2500" b="1" dirty="0"/>
                  <a:t> .</a:t>
                </a:r>
              </a:p>
              <a:p>
                <a:pPr marL="834390" lvl="1" indent="-514350" algn="l" rtl="0" eaLnBrk="0">
                  <a:buFont typeface="Wingdings" pitchFamily="2" charset="2"/>
                  <a:buChar char="ü"/>
                </a:pPr>
                <a14:m>
                  <m:oMath xmlns:m="http://schemas.openxmlformats.org/officeDocument/2006/math">
                    <m:r>
                      <a:rPr lang="en-US" sz="2400" b="1" i="1" smtClean="0">
                        <a:solidFill>
                          <a:srgbClr val="FFFF00"/>
                        </a:solidFill>
                        <a:latin typeface="Cambria Math"/>
                      </a:rPr>
                      <m:t>𝒇</m:t>
                    </m:r>
                    <m:d>
                      <m:dPr>
                        <m:ctrlPr>
                          <a:rPr lang="en-US" sz="2400" b="1" i="1" smtClean="0">
                            <a:solidFill>
                              <a:srgbClr val="FFFF00"/>
                            </a:solidFill>
                            <a:latin typeface="Cambria Math"/>
                          </a:rPr>
                        </m:ctrlPr>
                      </m:dPr>
                      <m:e>
                        <m:r>
                          <a:rPr lang="en-US" sz="2400" b="1" i="1" smtClean="0">
                            <a:solidFill>
                              <a:srgbClr val="FFFF00"/>
                            </a:solidFill>
                            <a:latin typeface="Cambria Math"/>
                          </a:rPr>
                          <m:t>𝟒</m:t>
                        </m:r>
                      </m:e>
                    </m:d>
                    <m:r>
                      <a:rPr lang="en-US" sz="2400" b="1" i="1" smtClean="0">
                        <a:solidFill>
                          <a:srgbClr val="FFFF00"/>
                        </a:solidFill>
                        <a:latin typeface="Cambria Math"/>
                      </a:rPr>
                      <m:t>=</m:t>
                    </m:r>
                    <m:func>
                      <m:funcPr>
                        <m:ctrlPr>
                          <a:rPr lang="en-US" sz="2400" b="1" i="1">
                            <a:solidFill>
                              <a:srgbClr val="FFFF00"/>
                            </a:solidFill>
                            <a:latin typeface="Cambria Math"/>
                          </a:rPr>
                        </m:ctrlPr>
                      </m:funcPr>
                      <m:fName>
                        <m:limLow>
                          <m:limLowPr>
                            <m:ctrlPr>
                              <a:rPr lang="en-US" sz="2400" b="1" i="1">
                                <a:solidFill>
                                  <a:srgbClr val="FFFF00"/>
                                </a:solidFill>
                                <a:latin typeface="Cambria Math"/>
                              </a:rPr>
                            </m:ctrlPr>
                          </m:limLowPr>
                          <m:e>
                            <m:r>
                              <m:rPr>
                                <m:sty m:val="p"/>
                              </m:rPr>
                              <a:rPr lang="en-US" sz="2400">
                                <a:solidFill>
                                  <a:srgbClr val="FFFF00"/>
                                </a:solidFill>
                                <a:latin typeface="Cambria Math"/>
                              </a:rPr>
                              <m:t>lim</m:t>
                            </m:r>
                          </m:e>
                          <m:lim>
                            <m:r>
                              <a:rPr lang="en-US" sz="2400" b="1" i="1">
                                <a:solidFill>
                                  <a:srgbClr val="FFFF00"/>
                                </a:solidFill>
                                <a:latin typeface="Cambria Math"/>
                              </a:rPr>
                              <m:t>𝒙</m:t>
                            </m:r>
                            <m:r>
                              <a:rPr lang="en-US" sz="2400" b="1" i="1">
                                <a:solidFill>
                                  <a:srgbClr val="FFFF00"/>
                                </a:solidFill>
                                <a:latin typeface="Cambria Math"/>
                                <a:ea typeface="Cambria Math"/>
                              </a:rPr>
                              <m:t>→</m:t>
                            </m:r>
                            <m:r>
                              <a:rPr lang="en-US" sz="2400" b="1" i="1">
                                <a:solidFill>
                                  <a:srgbClr val="FFFF00"/>
                                </a:solidFill>
                                <a:latin typeface="Cambria Math"/>
                                <a:ea typeface="Cambria Math"/>
                              </a:rPr>
                              <m:t>𝟒</m:t>
                            </m:r>
                          </m:lim>
                        </m:limLow>
                      </m:fName>
                      <m:e>
                        <m:r>
                          <a:rPr lang="en-US" sz="2400" b="1" i="1">
                            <a:solidFill>
                              <a:srgbClr val="FFFF00"/>
                            </a:solidFill>
                            <a:latin typeface="Cambria Math"/>
                          </a:rPr>
                          <m:t>𝒇</m:t>
                        </m:r>
                        <m:r>
                          <a:rPr lang="en-US" sz="2400" b="1" i="1">
                            <a:solidFill>
                              <a:srgbClr val="FFFF00"/>
                            </a:solidFill>
                            <a:latin typeface="Cambria Math"/>
                          </a:rPr>
                          <m:t>(</m:t>
                        </m:r>
                        <m:r>
                          <a:rPr lang="en-US" sz="2400" b="1" i="1">
                            <a:solidFill>
                              <a:srgbClr val="FFFF00"/>
                            </a:solidFill>
                            <a:latin typeface="Cambria Math"/>
                          </a:rPr>
                          <m:t>𝒙</m:t>
                        </m:r>
                        <m:r>
                          <a:rPr lang="en-US" sz="2400" b="1" i="1">
                            <a:solidFill>
                              <a:srgbClr val="FFFF00"/>
                            </a:solidFill>
                            <a:latin typeface="Cambria Math"/>
                          </a:rPr>
                          <m:t>)</m:t>
                        </m:r>
                      </m:e>
                    </m:func>
                    <m:r>
                      <a:rPr lang="en-US" sz="2400" b="1" i="1" smtClean="0">
                        <a:solidFill>
                          <a:srgbClr val="FFFF00"/>
                        </a:solidFill>
                        <a:latin typeface="Cambria Math"/>
                      </a:rPr>
                      <m:t>=</m:t>
                    </m:r>
                    <m:r>
                      <a:rPr lang="en-US" sz="2400" b="1" i="1" smtClean="0">
                        <a:solidFill>
                          <a:srgbClr val="FFFF00"/>
                        </a:solidFill>
                        <a:latin typeface="Cambria Math"/>
                      </a:rPr>
                      <m:t>𝟓</m:t>
                    </m:r>
                  </m:oMath>
                </a14:m>
                <a:r>
                  <a:rPr lang="en-US" sz="2562" b="1" dirty="0"/>
                  <a:t>  </a:t>
                </a:r>
                <a:r>
                  <a:rPr lang="en-US" sz="2500" b="1" dirty="0"/>
                  <a:t>.</a:t>
                </a:r>
              </a:p>
              <a:p>
                <a:pPr marL="514350" indent="-514350" algn="l" rtl="0" eaLnBrk="0"/>
                <a:r>
                  <a:rPr lang="en-US" sz="2800" b="1" dirty="0" smtClean="0"/>
                  <a:t> Hence,</a:t>
                </a:r>
                <a14:m>
                  <m:oMath xmlns:m="http://schemas.openxmlformats.org/officeDocument/2006/math">
                    <m:r>
                      <a:rPr lang="en-US" sz="2800" b="1" i="1" smtClean="0">
                        <a:latin typeface="Cambria Math"/>
                      </a:rPr>
                      <m:t>𝒇</m:t>
                    </m:r>
                    <m:r>
                      <a:rPr lang="en-US" sz="2800" b="1" i="1" smtClean="0">
                        <a:latin typeface="Cambria Math"/>
                      </a:rPr>
                      <m:t>(</m:t>
                    </m:r>
                    <m:r>
                      <a:rPr lang="en-US" sz="2800" b="1" i="1" smtClean="0">
                        <a:latin typeface="Cambria Math"/>
                      </a:rPr>
                      <m:t>𝒙</m:t>
                    </m:r>
                    <m:r>
                      <a:rPr lang="en-US" sz="2800" b="1" i="1" smtClean="0">
                        <a:latin typeface="Cambria Math"/>
                      </a:rPr>
                      <m:t>)</m:t>
                    </m:r>
                  </m:oMath>
                </a14:m>
                <a:r>
                  <a:rPr lang="en-US" sz="2800" b="1" dirty="0" smtClean="0"/>
                  <a:t> </a:t>
                </a:r>
                <a:r>
                  <a:rPr lang="en-US" sz="2800" b="1" dirty="0"/>
                  <a:t>is continuous on </a:t>
                </a:r>
                <a14:m>
                  <m:oMath xmlns:m="http://schemas.openxmlformats.org/officeDocument/2006/math">
                    <m:r>
                      <a:rPr lang="en-US" sz="2800" b="1" i="1" smtClean="0">
                        <a:latin typeface="Cambria Math"/>
                        <a:ea typeface="Cambria Math"/>
                      </a:rPr>
                      <m:t>ℝ</m:t>
                    </m:r>
                  </m:oMath>
                </a14:m>
                <a:r>
                  <a:rPr lang="en-US" sz="2800" b="1" dirty="0" smtClean="0"/>
                  <a:t> </a:t>
                </a:r>
                <a:r>
                  <a:rPr lang="en-US" sz="2800" b="1" dirty="0"/>
                  <a:t>and has no discontinuity point.</a:t>
                </a:r>
              </a:p>
              <a:p>
                <a:pPr algn="l"/>
                <a:endParaRPr lang="en-US"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764704"/>
                <a:ext cx="9144000" cy="6093296"/>
              </a:xfrm>
              <a:blipFill rotWithShape="1">
                <a:blip r:embed="rId2"/>
                <a:stretch>
                  <a:fillRect l="-467" t="-700"/>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733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496"/>
            <a:ext cx="7772400" cy="1470025"/>
          </a:xfrm>
        </p:spPr>
        <p:txBody>
          <a:bodyPr>
            <a:normAutofit/>
          </a:bodyPr>
          <a:lstStyle/>
          <a:p>
            <a:endParaRPr lang="en-US"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764704"/>
                <a:ext cx="9144000" cy="6093296"/>
              </a:xfrm>
            </p:spPr>
            <p:txBody>
              <a:bodyPr>
                <a:normAutofit/>
              </a:bodyPr>
              <a:lstStyle/>
              <a:p>
                <a:pPr marL="457200" indent="-457200" algn="l" rtl="0" eaLnBrk="0">
                  <a:buFont typeface="Wingdings" panose="05000000000000000000" pitchFamily="2" charset="2"/>
                  <a:buChar char="q"/>
                </a:pPr>
                <a:r>
                  <a:rPr lang="en-US" sz="2800" b="1" dirty="0" smtClean="0"/>
                  <a:t>Another way of combining continuous functions </a:t>
                </a:r>
                <a14:m>
                  <m:oMath xmlns:m="http://schemas.openxmlformats.org/officeDocument/2006/math">
                    <m:r>
                      <a:rPr lang="en-US" sz="2800" b="1" i="1" smtClean="0">
                        <a:latin typeface="Cambria Math"/>
                      </a:rPr>
                      <m:t>𝒇</m:t>
                    </m:r>
                  </m:oMath>
                </a14:m>
                <a:r>
                  <a:rPr lang="en-US" sz="2800" b="1" dirty="0" smtClean="0"/>
                  <a:t>and </a:t>
                </a:r>
                <a14:m>
                  <m:oMath xmlns:m="http://schemas.openxmlformats.org/officeDocument/2006/math">
                    <m:r>
                      <a:rPr lang="en-US" sz="2800" b="1" i="1" smtClean="0">
                        <a:latin typeface="Cambria Math"/>
                      </a:rPr>
                      <m:t>𝒈</m:t>
                    </m:r>
                  </m:oMath>
                </a14:m>
                <a:r>
                  <a:rPr lang="en-US" sz="2800" b="1" dirty="0" smtClean="0"/>
                  <a:t> </a:t>
                </a:r>
                <a:r>
                  <a:rPr lang="en-US" sz="2800" b="1" dirty="0"/>
                  <a:t>to get a new continuous function is to form the composite function </a:t>
                </a:r>
                <a14:m>
                  <m:oMath xmlns:m="http://schemas.openxmlformats.org/officeDocument/2006/math">
                    <m:r>
                      <a:rPr lang="en-US" sz="2800" b="1" i="1">
                        <a:latin typeface="Cambria Math"/>
                      </a:rPr>
                      <m:t>𝒇</m:t>
                    </m:r>
                    <m:r>
                      <a:rPr lang="en-US" sz="2800" b="1" i="1">
                        <a:latin typeface="Cambria Math"/>
                        <a:ea typeface="Cambria Math"/>
                      </a:rPr>
                      <m:t>∘</m:t>
                    </m:r>
                    <m:r>
                      <a:rPr lang="en-US" sz="2800" b="1" i="1">
                        <a:latin typeface="Cambria Math"/>
                        <a:ea typeface="Cambria Math"/>
                      </a:rPr>
                      <m:t>𝒈</m:t>
                    </m:r>
                  </m:oMath>
                </a14:m>
                <a:r>
                  <a:rPr lang="en-US" sz="2800" b="1" dirty="0"/>
                  <a:t> </a:t>
                </a:r>
                <a:r>
                  <a:rPr lang="en-US" sz="2800" b="1" dirty="0" smtClean="0"/>
                  <a:t>. </a:t>
                </a:r>
                <a:r>
                  <a:rPr lang="en-US" sz="2800" b="1" dirty="0"/>
                  <a:t>This fact is a consequence of the following theorem</a:t>
                </a:r>
                <a:r>
                  <a:rPr lang="en-US" sz="2800" b="1" dirty="0" smtClean="0"/>
                  <a:t>.</a:t>
                </a:r>
              </a:p>
              <a:p>
                <a:pPr marL="457200" indent="-457200" algn="l" rtl="0" eaLnBrk="0">
                  <a:buFont typeface="Wingdings" panose="05000000000000000000" pitchFamily="2" charset="2"/>
                  <a:buChar char="q"/>
                </a:pPr>
                <a:r>
                  <a:rPr lang="en-US" sz="2800" b="1" dirty="0" smtClean="0"/>
                  <a:t>Theorem</a:t>
                </a:r>
                <a:r>
                  <a:rPr lang="en-US" sz="2800" b="1" dirty="0"/>
                  <a:t>: If </a:t>
                </a:r>
                <a14:m>
                  <m:oMath xmlns:m="http://schemas.openxmlformats.org/officeDocument/2006/math">
                    <m:r>
                      <a:rPr lang="en-US" sz="2800" b="1" i="1" smtClean="0">
                        <a:latin typeface="Cambria Math"/>
                      </a:rPr>
                      <m:t>𝒈</m:t>
                    </m:r>
                  </m:oMath>
                </a14:m>
                <a:r>
                  <a:rPr lang="en-US" sz="2800" b="1" dirty="0" smtClean="0"/>
                  <a:t> </a:t>
                </a:r>
                <a:r>
                  <a:rPr lang="en-US" sz="2800" b="1" dirty="0"/>
                  <a:t>is continuous at </a:t>
                </a:r>
                <a14:m>
                  <m:oMath xmlns:m="http://schemas.openxmlformats.org/officeDocument/2006/math">
                    <m:r>
                      <a:rPr lang="en-US" sz="2800" b="1" i="1" smtClean="0">
                        <a:latin typeface="Cambria Math"/>
                      </a:rPr>
                      <m:t>𝒂</m:t>
                    </m:r>
                  </m:oMath>
                </a14:m>
                <a:r>
                  <a:rPr lang="en-US" sz="2800" b="1" dirty="0" smtClean="0"/>
                  <a:t> </a:t>
                </a:r>
                <a:r>
                  <a:rPr lang="en-US" sz="2800" b="1" dirty="0"/>
                  <a:t>and </a:t>
                </a:r>
                <a14:m>
                  <m:oMath xmlns:m="http://schemas.openxmlformats.org/officeDocument/2006/math">
                    <m:r>
                      <a:rPr lang="en-US" sz="2800" b="1" i="1" smtClean="0">
                        <a:latin typeface="Cambria Math"/>
                      </a:rPr>
                      <m:t>𝒇</m:t>
                    </m:r>
                  </m:oMath>
                </a14:m>
                <a:r>
                  <a:rPr lang="en-US" sz="2800" b="1" dirty="0" smtClean="0"/>
                  <a:t> </a:t>
                </a:r>
                <a:r>
                  <a:rPr lang="en-US" sz="2800" b="1" dirty="0"/>
                  <a:t>is continuous at </a:t>
                </a:r>
                <a14:m>
                  <m:oMath xmlns:m="http://schemas.openxmlformats.org/officeDocument/2006/math">
                    <m:r>
                      <a:rPr lang="en-US" sz="2800" b="1" i="1" smtClean="0">
                        <a:latin typeface="Cambria Math"/>
                      </a:rPr>
                      <m:t>𝒈</m:t>
                    </m:r>
                    <m:r>
                      <a:rPr lang="en-US" sz="2800" b="1" i="1" smtClean="0">
                        <a:latin typeface="Cambria Math"/>
                      </a:rPr>
                      <m:t>(</m:t>
                    </m:r>
                    <m:r>
                      <a:rPr lang="en-US" sz="2800" b="1" i="1" smtClean="0">
                        <a:latin typeface="Cambria Math"/>
                      </a:rPr>
                      <m:t>𝒂</m:t>
                    </m:r>
                    <m:r>
                      <a:rPr lang="en-US" sz="2800" b="1" i="1" smtClean="0">
                        <a:latin typeface="Cambria Math"/>
                      </a:rPr>
                      <m:t>)</m:t>
                    </m:r>
                  </m:oMath>
                </a14:m>
                <a:r>
                  <a:rPr lang="en-US" sz="2800" b="1" dirty="0"/>
                  <a:t> , then the composite function </a:t>
                </a:r>
                <a14:m>
                  <m:oMath xmlns:m="http://schemas.openxmlformats.org/officeDocument/2006/math">
                    <m:d>
                      <m:dPr>
                        <m:ctrlPr>
                          <a:rPr lang="en-US" sz="2800" b="1" i="1" smtClean="0">
                            <a:latin typeface="Cambria Math"/>
                          </a:rPr>
                        </m:ctrlPr>
                      </m:dPr>
                      <m:e>
                        <m:r>
                          <a:rPr lang="en-US" sz="2800" b="1" i="1" smtClean="0">
                            <a:latin typeface="Cambria Math"/>
                          </a:rPr>
                          <m:t>𝒇</m:t>
                        </m:r>
                        <m:r>
                          <a:rPr lang="en-US" sz="2800" b="1" i="1">
                            <a:latin typeface="Cambria Math"/>
                            <a:ea typeface="Cambria Math"/>
                          </a:rPr>
                          <m:t>∘</m:t>
                        </m:r>
                        <m:r>
                          <a:rPr lang="en-US" sz="2800" b="1" i="1" smtClean="0">
                            <a:latin typeface="Cambria Math"/>
                            <a:ea typeface="Cambria Math"/>
                          </a:rPr>
                          <m:t>𝒈</m:t>
                        </m:r>
                      </m:e>
                    </m:d>
                    <m:d>
                      <m:dPr>
                        <m:ctrlPr>
                          <a:rPr lang="en-US" sz="2800" b="1" i="1" smtClean="0">
                            <a:latin typeface="Cambria Math"/>
                            <a:ea typeface="Cambria Math"/>
                          </a:rPr>
                        </m:ctrlPr>
                      </m:dPr>
                      <m:e>
                        <m:r>
                          <a:rPr lang="en-US" sz="2800" b="1" i="1" smtClean="0">
                            <a:latin typeface="Cambria Math"/>
                            <a:ea typeface="Cambria Math"/>
                          </a:rPr>
                          <m:t>𝒙</m:t>
                        </m:r>
                      </m:e>
                    </m:d>
                    <m:r>
                      <a:rPr lang="en-US" sz="2800" b="1" i="1" smtClean="0">
                        <a:latin typeface="Cambria Math"/>
                        <a:ea typeface="Cambria Math"/>
                      </a:rPr>
                      <m:t>=</m:t>
                    </m:r>
                    <m:r>
                      <a:rPr lang="en-US" sz="2800" b="1" i="1" smtClean="0">
                        <a:latin typeface="Cambria Math"/>
                        <a:ea typeface="Cambria Math"/>
                      </a:rPr>
                      <m:t>𝒇</m:t>
                    </m:r>
                    <m:r>
                      <a:rPr lang="en-US" sz="2800" b="1" i="1" smtClean="0">
                        <a:latin typeface="Cambria Math"/>
                        <a:ea typeface="Cambria Math"/>
                      </a:rPr>
                      <m:t>(</m:t>
                    </m:r>
                    <m:r>
                      <a:rPr lang="en-US" sz="2800" b="1" i="1" smtClean="0">
                        <a:latin typeface="Cambria Math"/>
                        <a:ea typeface="Cambria Math"/>
                      </a:rPr>
                      <m:t>𝒈</m:t>
                    </m:r>
                    <m:d>
                      <m:dPr>
                        <m:ctrlPr>
                          <a:rPr lang="en-US" sz="2800" b="1" i="1" smtClean="0">
                            <a:latin typeface="Cambria Math"/>
                            <a:ea typeface="Cambria Math"/>
                          </a:rPr>
                        </m:ctrlPr>
                      </m:dPr>
                      <m:e>
                        <m:r>
                          <a:rPr lang="en-US" sz="2800" b="1" i="1" smtClean="0">
                            <a:latin typeface="Cambria Math"/>
                            <a:ea typeface="Cambria Math"/>
                          </a:rPr>
                          <m:t>𝒙</m:t>
                        </m:r>
                      </m:e>
                    </m:d>
                    <m:r>
                      <a:rPr lang="en-US" sz="2800" b="1" i="1" smtClean="0">
                        <a:latin typeface="Cambria Math"/>
                        <a:ea typeface="Cambria Math"/>
                      </a:rPr>
                      <m:t>)</m:t>
                    </m:r>
                  </m:oMath>
                </a14:m>
                <a:r>
                  <a:rPr lang="en-US" sz="2800" b="1" dirty="0" smtClean="0"/>
                  <a:t> </a:t>
                </a:r>
                <a:r>
                  <a:rPr lang="en-US" sz="2800" b="1" dirty="0"/>
                  <a:t>is continuous at </a:t>
                </a:r>
                <a14:m>
                  <m:oMath xmlns:m="http://schemas.openxmlformats.org/officeDocument/2006/math">
                    <m:r>
                      <a:rPr lang="en-US" sz="2800" b="1" i="1" smtClean="0">
                        <a:latin typeface="Cambria Math"/>
                      </a:rPr>
                      <m:t>𝒂</m:t>
                    </m:r>
                  </m:oMath>
                </a14:m>
                <a:r>
                  <a:rPr lang="en-US" sz="2800" b="1" dirty="0"/>
                  <a:t> .</a:t>
                </a:r>
              </a:p>
              <a:p>
                <a:pPr marL="457200" indent="-457200" algn="l" rtl="0" eaLnBrk="0">
                  <a:buFont typeface="Wingdings" panose="05000000000000000000" pitchFamily="2" charset="2"/>
                  <a:buChar char="q"/>
                </a:pPr>
                <a:r>
                  <a:rPr lang="en-US" sz="2800" b="1" dirty="0"/>
                  <a:t>Theorem: </a:t>
                </a:r>
                <a:r>
                  <a:rPr lang="en-US" sz="2800" b="1" dirty="0" smtClean="0"/>
                  <a:t>If </a:t>
                </a:r>
                <a14:m>
                  <m:oMath xmlns:m="http://schemas.openxmlformats.org/officeDocument/2006/math">
                    <m:r>
                      <a:rPr lang="en-US" sz="2800" b="1" i="1" smtClean="0">
                        <a:latin typeface="Cambria Math"/>
                      </a:rPr>
                      <m:t>𝒇</m:t>
                    </m:r>
                  </m:oMath>
                </a14:m>
                <a:r>
                  <a:rPr lang="en-US" sz="2800" b="1" dirty="0" smtClean="0"/>
                  <a:t> is </a:t>
                </a:r>
                <a:r>
                  <a:rPr lang="en-US" sz="2800" b="1" dirty="0"/>
                  <a:t>continuous at </a:t>
                </a:r>
                <a14:m>
                  <m:oMath xmlns:m="http://schemas.openxmlformats.org/officeDocument/2006/math">
                    <m:r>
                      <a:rPr lang="en-US" sz="2800" b="1" i="1" smtClean="0">
                        <a:latin typeface="Cambria Math"/>
                      </a:rPr>
                      <m:t>𝒂</m:t>
                    </m:r>
                  </m:oMath>
                </a14:m>
                <a:r>
                  <a:rPr lang="en-US" sz="2800" b="1" dirty="0" smtClean="0"/>
                  <a:t> </a:t>
                </a:r>
                <a:r>
                  <a:rPr lang="en-US" sz="2800" b="1" dirty="0"/>
                  <a:t>and </a:t>
                </a:r>
                <a14:m>
                  <m:oMath xmlns:m="http://schemas.openxmlformats.org/officeDocument/2006/math">
                    <m:func>
                      <m:funcPr>
                        <m:ctrlPr>
                          <a:rPr lang="en-US" sz="2800" b="1" i="1" smtClean="0">
                            <a:latin typeface="Cambria Math"/>
                          </a:rPr>
                        </m:ctrlPr>
                      </m:funcPr>
                      <m:fName>
                        <m:limLow>
                          <m:limLowPr>
                            <m:ctrlPr>
                              <a:rPr lang="en-US" sz="2800" b="1" i="1" smtClean="0">
                                <a:latin typeface="Cambria Math"/>
                              </a:rPr>
                            </m:ctrlPr>
                          </m:limLowPr>
                          <m:e>
                            <m:r>
                              <m:rPr>
                                <m:sty m:val="p"/>
                              </m:rPr>
                              <a:rPr lang="en-US" sz="2800" b="0" i="0" smtClean="0">
                                <a:latin typeface="Cambria Math"/>
                              </a:rPr>
                              <m:t>lim</m:t>
                            </m:r>
                          </m:e>
                          <m:lim>
                            <m:r>
                              <a:rPr lang="en-US" sz="2800" b="1" i="1" smtClean="0">
                                <a:latin typeface="Cambria Math"/>
                              </a:rPr>
                              <m:t>𝒙</m:t>
                            </m:r>
                            <m:r>
                              <a:rPr lang="en-US" sz="2800" b="1" i="1" smtClean="0">
                                <a:latin typeface="Cambria Math"/>
                                <a:ea typeface="Cambria Math"/>
                              </a:rPr>
                              <m:t>→</m:t>
                            </m:r>
                            <m:r>
                              <a:rPr lang="en-US" sz="2800" b="1" i="1" smtClean="0">
                                <a:latin typeface="Cambria Math"/>
                                <a:ea typeface="Cambria Math"/>
                              </a:rPr>
                              <m:t>𝒂</m:t>
                            </m:r>
                          </m:lim>
                        </m:limLow>
                      </m:fName>
                      <m:e>
                        <m:r>
                          <a:rPr lang="en-US" sz="2800" b="1" i="1" smtClean="0">
                            <a:latin typeface="Cambria Math"/>
                          </a:rPr>
                          <m:t>𝒈</m:t>
                        </m:r>
                        <m:r>
                          <a:rPr lang="en-US" sz="2800" b="1" i="1" smtClean="0">
                            <a:latin typeface="Cambria Math"/>
                          </a:rPr>
                          <m:t>(</m:t>
                        </m:r>
                        <m:r>
                          <a:rPr lang="en-US" sz="2800" b="1" i="1" smtClean="0">
                            <a:latin typeface="Cambria Math"/>
                          </a:rPr>
                          <m:t>𝒙</m:t>
                        </m:r>
                        <m:r>
                          <a:rPr lang="en-US" sz="2800" b="1" i="1" smtClean="0">
                            <a:latin typeface="Cambria Math"/>
                          </a:rPr>
                          <m:t>)</m:t>
                        </m:r>
                      </m:e>
                    </m:func>
                    <m:r>
                      <a:rPr lang="en-US" sz="2800" b="1" i="1" smtClean="0">
                        <a:latin typeface="Cambria Math"/>
                      </a:rPr>
                      <m:t>=</m:t>
                    </m:r>
                    <m:r>
                      <a:rPr lang="en-US" sz="2800" b="1" i="1" smtClean="0">
                        <a:latin typeface="Cambria Math"/>
                      </a:rPr>
                      <m:t>𝒃</m:t>
                    </m:r>
                  </m:oMath>
                </a14:m>
                <a:r>
                  <a:rPr lang="en-US" sz="2800" b="1" dirty="0" smtClean="0"/>
                  <a:t> then </a:t>
                </a:r>
                <a14:m>
                  <m:oMath xmlns:m="http://schemas.openxmlformats.org/officeDocument/2006/math">
                    <m:func>
                      <m:funcPr>
                        <m:ctrlPr>
                          <a:rPr lang="en-US" sz="2800" b="1" i="1" smtClean="0">
                            <a:solidFill>
                              <a:srgbClr val="FFFF00"/>
                            </a:solidFill>
                            <a:latin typeface="Cambria Math"/>
                          </a:rPr>
                        </m:ctrlPr>
                      </m:funcPr>
                      <m:fName>
                        <m:limLow>
                          <m:limLowPr>
                            <m:ctrlPr>
                              <a:rPr lang="en-US" sz="2800" b="1" i="1" smtClean="0">
                                <a:solidFill>
                                  <a:srgbClr val="FFFF00"/>
                                </a:solidFill>
                                <a:latin typeface="Cambria Math"/>
                              </a:rPr>
                            </m:ctrlPr>
                          </m:limLowPr>
                          <m:e>
                            <m:r>
                              <m:rPr>
                                <m:sty m:val="p"/>
                              </m:rPr>
                              <a:rPr lang="en-US" sz="2800" b="0" i="0" smtClean="0">
                                <a:solidFill>
                                  <a:srgbClr val="FFFF00"/>
                                </a:solidFill>
                                <a:latin typeface="Cambria Math"/>
                              </a:rPr>
                              <m:t>lim</m:t>
                            </m:r>
                          </m:e>
                          <m:lim>
                            <m:r>
                              <a:rPr lang="en-US" sz="2800" b="1" i="1" smtClean="0">
                                <a:solidFill>
                                  <a:srgbClr val="FFFF00"/>
                                </a:solidFill>
                                <a:latin typeface="Cambria Math"/>
                              </a:rPr>
                              <m:t>𝒙</m:t>
                            </m:r>
                            <m:r>
                              <a:rPr lang="en-US" sz="2800" b="1" i="1" smtClean="0">
                                <a:solidFill>
                                  <a:srgbClr val="FFFF00"/>
                                </a:solidFill>
                                <a:latin typeface="Cambria Math"/>
                                <a:ea typeface="Cambria Math"/>
                              </a:rPr>
                              <m:t>→</m:t>
                            </m:r>
                            <m:r>
                              <a:rPr lang="en-US" sz="2800" b="1" i="1" smtClean="0">
                                <a:solidFill>
                                  <a:srgbClr val="FFFF00"/>
                                </a:solidFill>
                                <a:latin typeface="Cambria Math"/>
                                <a:ea typeface="Cambria Math"/>
                              </a:rPr>
                              <m:t>𝒂</m:t>
                            </m:r>
                          </m:lim>
                        </m:limLow>
                      </m:fName>
                      <m:e>
                        <m:r>
                          <a:rPr lang="en-US" sz="2800" b="1" i="1" smtClean="0">
                            <a:solidFill>
                              <a:srgbClr val="FFFF00"/>
                            </a:solidFill>
                            <a:latin typeface="Cambria Math"/>
                          </a:rPr>
                          <m:t>𝒇</m:t>
                        </m:r>
                        <m:r>
                          <a:rPr lang="en-US" sz="2800" b="1" i="1" smtClean="0">
                            <a:solidFill>
                              <a:srgbClr val="FFFF00"/>
                            </a:solidFill>
                            <a:latin typeface="Cambria Math"/>
                          </a:rPr>
                          <m:t> (</m:t>
                        </m:r>
                        <m:r>
                          <a:rPr lang="en-US" sz="2800" b="1" i="1" smtClean="0">
                            <a:solidFill>
                              <a:srgbClr val="FFFF00"/>
                            </a:solidFill>
                            <a:latin typeface="Cambria Math"/>
                          </a:rPr>
                          <m:t>𝒈</m:t>
                        </m:r>
                        <m:r>
                          <a:rPr lang="en-US" sz="2800" b="1" i="1" smtClean="0">
                            <a:solidFill>
                              <a:srgbClr val="FFFF00"/>
                            </a:solidFill>
                            <a:latin typeface="Cambria Math"/>
                          </a:rPr>
                          <m:t>(</m:t>
                        </m:r>
                        <m:r>
                          <a:rPr lang="en-US" sz="2800" b="1" i="1" smtClean="0">
                            <a:solidFill>
                              <a:srgbClr val="FFFF00"/>
                            </a:solidFill>
                            <a:latin typeface="Cambria Math"/>
                          </a:rPr>
                          <m:t>𝒙</m:t>
                        </m:r>
                        <m:r>
                          <a:rPr lang="en-US" sz="2800" b="1" i="1" smtClean="0">
                            <a:solidFill>
                              <a:srgbClr val="FFFF00"/>
                            </a:solidFill>
                            <a:latin typeface="Cambria Math"/>
                          </a:rPr>
                          <m:t>))</m:t>
                        </m:r>
                      </m:e>
                    </m:func>
                    <m:r>
                      <a:rPr lang="en-US" sz="2800" b="1" i="1" smtClean="0">
                        <a:solidFill>
                          <a:srgbClr val="FFFF00"/>
                        </a:solidFill>
                        <a:latin typeface="Cambria Math"/>
                      </a:rPr>
                      <m:t>=</m:t>
                    </m:r>
                    <m:r>
                      <a:rPr lang="en-US" sz="2800" b="1" i="1" smtClean="0">
                        <a:solidFill>
                          <a:srgbClr val="FFFF00"/>
                        </a:solidFill>
                        <a:latin typeface="Cambria Math"/>
                      </a:rPr>
                      <m:t>𝒇</m:t>
                    </m:r>
                    <m:r>
                      <a:rPr lang="en-US" sz="2800" b="1" i="1" smtClean="0">
                        <a:solidFill>
                          <a:srgbClr val="FFFF00"/>
                        </a:solidFill>
                        <a:latin typeface="Cambria Math"/>
                      </a:rPr>
                      <m:t>(</m:t>
                    </m:r>
                    <m:r>
                      <a:rPr lang="en-US" sz="2800" b="1" i="1" smtClean="0">
                        <a:solidFill>
                          <a:srgbClr val="FFFF00"/>
                        </a:solidFill>
                        <a:latin typeface="Cambria Math"/>
                      </a:rPr>
                      <m:t>𝒃</m:t>
                    </m:r>
                    <m:r>
                      <a:rPr lang="en-US" sz="2800" b="1" i="1" smtClean="0">
                        <a:solidFill>
                          <a:srgbClr val="FFFF00"/>
                        </a:solidFill>
                        <a:latin typeface="Cambria Math"/>
                      </a:rPr>
                      <m:t>)</m:t>
                    </m:r>
                  </m:oMath>
                </a14:m>
                <a:endParaRPr lang="en-US" sz="2800" b="1" dirty="0">
                  <a:solidFill>
                    <a:srgbClr val="FFFF00"/>
                  </a:solidFill>
                </a:endParaRPr>
              </a:p>
              <a:p>
                <a:pPr algn="l" rtl="0" eaLnBrk="0"/>
                <a:r>
                  <a:rPr lang="en-US" sz="2800" b="1" dirty="0"/>
                  <a:t>  </a:t>
                </a:r>
                <a:r>
                  <a:rPr lang="en-US" sz="2800" b="1" dirty="0" smtClean="0"/>
                  <a:t>In </a:t>
                </a:r>
                <a:r>
                  <a:rPr lang="en-US" sz="2800" b="1" dirty="0"/>
                  <a:t>other words</a:t>
                </a:r>
                <a:r>
                  <a:rPr lang="en-US" sz="2800" b="1" dirty="0" smtClean="0">
                    <a:solidFill>
                      <a:srgbClr val="FFFF00"/>
                    </a:solidFill>
                  </a:rPr>
                  <a:t>, </a:t>
                </a:r>
                <a14:m>
                  <m:oMath xmlns:m="http://schemas.openxmlformats.org/officeDocument/2006/math">
                    <m:func>
                      <m:funcPr>
                        <m:ctrlPr>
                          <a:rPr lang="en-US" sz="2800" b="1" i="1" smtClean="0">
                            <a:solidFill>
                              <a:srgbClr val="FFFF00"/>
                            </a:solidFill>
                            <a:latin typeface="Cambria Math"/>
                          </a:rPr>
                        </m:ctrlPr>
                      </m:funcPr>
                      <m:fName>
                        <m:limLow>
                          <m:limLowPr>
                            <m:ctrlPr>
                              <a:rPr lang="en-US" sz="2800" b="1" i="1" smtClean="0">
                                <a:solidFill>
                                  <a:srgbClr val="FFFF00"/>
                                </a:solidFill>
                                <a:latin typeface="Cambria Math"/>
                              </a:rPr>
                            </m:ctrlPr>
                          </m:limLowPr>
                          <m:e>
                            <m:r>
                              <m:rPr>
                                <m:sty m:val="p"/>
                              </m:rPr>
                              <a:rPr lang="en-US" sz="2800" b="0" i="0" smtClean="0">
                                <a:solidFill>
                                  <a:srgbClr val="FFFF00"/>
                                </a:solidFill>
                                <a:latin typeface="Cambria Math"/>
                              </a:rPr>
                              <m:t>lim</m:t>
                            </m:r>
                          </m:e>
                          <m:lim>
                            <m:r>
                              <a:rPr lang="en-US" sz="2800" b="1" i="1" smtClean="0">
                                <a:solidFill>
                                  <a:srgbClr val="FFFF00"/>
                                </a:solidFill>
                                <a:latin typeface="Cambria Math"/>
                              </a:rPr>
                              <m:t>𝒙</m:t>
                            </m:r>
                            <m:r>
                              <a:rPr lang="en-US" sz="2800" b="1" i="1" smtClean="0">
                                <a:solidFill>
                                  <a:srgbClr val="FFFF00"/>
                                </a:solidFill>
                                <a:latin typeface="Cambria Math"/>
                                <a:ea typeface="Cambria Math"/>
                              </a:rPr>
                              <m:t>→</m:t>
                            </m:r>
                            <m:r>
                              <a:rPr lang="en-US" sz="2800" b="1" i="1" smtClean="0">
                                <a:solidFill>
                                  <a:srgbClr val="FFFF00"/>
                                </a:solidFill>
                                <a:latin typeface="Cambria Math"/>
                                <a:ea typeface="Cambria Math"/>
                              </a:rPr>
                              <m:t>𝒂</m:t>
                            </m:r>
                          </m:lim>
                        </m:limLow>
                      </m:fName>
                      <m:e>
                        <m:r>
                          <a:rPr lang="en-US" sz="2800" b="1" i="1" smtClean="0">
                            <a:solidFill>
                              <a:srgbClr val="FFFF00"/>
                            </a:solidFill>
                            <a:latin typeface="Cambria Math"/>
                          </a:rPr>
                          <m:t>𝒇</m:t>
                        </m:r>
                        <m:d>
                          <m:dPr>
                            <m:ctrlPr>
                              <a:rPr lang="en-US" sz="2800" b="1" i="1" smtClean="0">
                                <a:solidFill>
                                  <a:srgbClr val="FFFF00"/>
                                </a:solidFill>
                                <a:latin typeface="Cambria Math"/>
                              </a:rPr>
                            </m:ctrlPr>
                          </m:dPr>
                          <m:e>
                            <m:r>
                              <a:rPr lang="en-US" sz="2800" b="1" i="1" smtClean="0">
                                <a:solidFill>
                                  <a:srgbClr val="FFFF00"/>
                                </a:solidFill>
                                <a:latin typeface="Cambria Math"/>
                              </a:rPr>
                              <m:t>𝒈</m:t>
                            </m:r>
                            <m:d>
                              <m:dPr>
                                <m:ctrlPr>
                                  <a:rPr lang="en-US" sz="2800" b="1" i="1" smtClean="0">
                                    <a:solidFill>
                                      <a:srgbClr val="FFFF00"/>
                                    </a:solidFill>
                                    <a:latin typeface="Cambria Math"/>
                                  </a:rPr>
                                </m:ctrlPr>
                              </m:dPr>
                              <m:e>
                                <m:r>
                                  <a:rPr lang="en-US" sz="2800" b="1" i="1" smtClean="0">
                                    <a:solidFill>
                                      <a:srgbClr val="FFFF00"/>
                                    </a:solidFill>
                                    <a:latin typeface="Cambria Math"/>
                                  </a:rPr>
                                  <m:t>𝒙</m:t>
                                </m:r>
                              </m:e>
                            </m:d>
                          </m:e>
                        </m:d>
                        <m:r>
                          <a:rPr lang="en-US" sz="2800" b="1" i="1" smtClean="0">
                            <a:solidFill>
                              <a:srgbClr val="FFFF00"/>
                            </a:solidFill>
                            <a:latin typeface="Cambria Math"/>
                          </a:rPr>
                          <m:t>=</m:t>
                        </m:r>
                        <m:r>
                          <a:rPr lang="en-US" sz="2800" b="1" i="1" smtClean="0">
                            <a:solidFill>
                              <a:srgbClr val="FFFF00"/>
                            </a:solidFill>
                            <a:latin typeface="Cambria Math"/>
                          </a:rPr>
                          <m:t>𝒇</m:t>
                        </m:r>
                        <m:r>
                          <a:rPr lang="en-US" sz="2800" b="1" i="1" smtClean="0">
                            <a:solidFill>
                              <a:srgbClr val="FFFF00"/>
                            </a:solidFill>
                            <a:latin typeface="Cambria Math"/>
                          </a:rPr>
                          <m:t>(</m:t>
                        </m:r>
                        <m:func>
                          <m:funcPr>
                            <m:ctrlPr>
                              <a:rPr lang="en-US" sz="2800" b="1" i="1" smtClean="0">
                                <a:solidFill>
                                  <a:srgbClr val="FFFF00"/>
                                </a:solidFill>
                                <a:latin typeface="Cambria Math"/>
                              </a:rPr>
                            </m:ctrlPr>
                          </m:funcPr>
                          <m:fName>
                            <m:limLow>
                              <m:limLowPr>
                                <m:ctrlPr>
                                  <a:rPr lang="en-US" sz="2800" b="1" i="1" smtClean="0">
                                    <a:solidFill>
                                      <a:srgbClr val="FFFF00"/>
                                    </a:solidFill>
                                    <a:latin typeface="Cambria Math"/>
                                  </a:rPr>
                                </m:ctrlPr>
                              </m:limLowPr>
                              <m:e>
                                <m:r>
                                  <m:rPr>
                                    <m:sty m:val="p"/>
                                  </m:rPr>
                                  <a:rPr lang="en-US" sz="2800" b="0" i="0" smtClean="0">
                                    <a:solidFill>
                                      <a:srgbClr val="FFFF00"/>
                                    </a:solidFill>
                                    <a:latin typeface="Cambria Math"/>
                                  </a:rPr>
                                  <m:t>lim</m:t>
                                </m:r>
                              </m:e>
                              <m:lim>
                                <m:r>
                                  <a:rPr lang="en-US" sz="2800" b="1" i="1" smtClean="0">
                                    <a:solidFill>
                                      <a:srgbClr val="FFFF00"/>
                                    </a:solidFill>
                                    <a:latin typeface="Cambria Math"/>
                                  </a:rPr>
                                  <m:t>𝒙</m:t>
                                </m:r>
                                <m:r>
                                  <a:rPr lang="en-US" sz="2800" b="1" i="1" smtClean="0">
                                    <a:solidFill>
                                      <a:srgbClr val="FFFF00"/>
                                    </a:solidFill>
                                    <a:latin typeface="Cambria Math"/>
                                    <a:ea typeface="Cambria Math"/>
                                  </a:rPr>
                                  <m:t>→</m:t>
                                </m:r>
                                <m:r>
                                  <a:rPr lang="en-US" sz="2800" b="1" i="1" smtClean="0">
                                    <a:solidFill>
                                      <a:srgbClr val="FFFF00"/>
                                    </a:solidFill>
                                    <a:latin typeface="Cambria Math"/>
                                    <a:ea typeface="Cambria Math"/>
                                  </a:rPr>
                                  <m:t>𝒂</m:t>
                                </m:r>
                              </m:lim>
                            </m:limLow>
                          </m:fName>
                          <m:e>
                            <m:r>
                              <a:rPr lang="en-US" sz="2800" b="1" i="1" smtClean="0">
                                <a:solidFill>
                                  <a:srgbClr val="FFFF00"/>
                                </a:solidFill>
                                <a:latin typeface="Cambria Math"/>
                              </a:rPr>
                              <m:t>𝒈</m:t>
                            </m:r>
                            <m:r>
                              <a:rPr lang="en-US" sz="2800" b="1" i="1" smtClean="0">
                                <a:solidFill>
                                  <a:srgbClr val="FFFF00"/>
                                </a:solidFill>
                                <a:latin typeface="Cambria Math"/>
                              </a:rPr>
                              <m:t>(</m:t>
                            </m:r>
                            <m:r>
                              <a:rPr lang="en-US" sz="2800" b="1" i="1" smtClean="0">
                                <a:solidFill>
                                  <a:srgbClr val="FFFF00"/>
                                </a:solidFill>
                                <a:latin typeface="Cambria Math"/>
                              </a:rPr>
                              <m:t>𝒙</m:t>
                            </m:r>
                            <m:r>
                              <a:rPr lang="en-US" sz="2800" b="1" i="1" smtClean="0">
                                <a:solidFill>
                                  <a:srgbClr val="FFFF00"/>
                                </a:solidFill>
                                <a:latin typeface="Cambria Math"/>
                              </a:rPr>
                              <m:t>))</m:t>
                            </m:r>
                          </m:e>
                        </m:func>
                      </m:e>
                    </m:func>
                  </m:oMath>
                </a14:m>
                <a:r>
                  <a:rPr lang="en-US" sz="2800" b="1" dirty="0" smtClean="0"/>
                  <a:t>.</a:t>
                </a:r>
                <a:endParaRPr lang="en-US" sz="2800" b="1" dirty="0"/>
              </a:p>
              <a:p>
                <a:pPr algn="l"/>
                <a:endParaRPr lang="en-US" sz="2800"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764704"/>
                <a:ext cx="9144000" cy="6093296"/>
              </a:xfrm>
              <a:blipFill rotWithShape="1">
                <a:blip r:embed="rId2"/>
                <a:stretch>
                  <a:fillRect l="-1333" t="-900"/>
                </a:stretch>
              </a:blipFill>
            </p:spPr>
            <p:txBody>
              <a:bodyPr/>
              <a:lstStyle/>
              <a:p>
                <a:r>
                  <a:rPr lang="en-US">
                    <a:noFill/>
                  </a:rPr>
                  <a:t> </a:t>
                </a:r>
              </a:p>
            </p:txBody>
          </p:sp>
        </mc:Fallback>
      </mc:AlternateContent>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867399"/>
            <a:ext cx="1298222"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469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502</Words>
  <Application>Microsoft Office PowerPoint</Application>
  <PresentationFormat>On-screen Show (4:3)</PresentationFormat>
  <Paragraphs>56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Three Limits and Continuity</dc:title>
  <dc:creator>LAB-827</dc:creator>
  <cp:lastModifiedBy>WhiteBoard</cp:lastModifiedBy>
  <cp:revision>19</cp:revision>
  <dcterms:created xsi:type="dcterms:W3CDTF">2016-04-03T11:23:18Z</dcterms:created>
  <dcterms:modified xsi:type="dcterms:W3CDTF">2019-02-10T08:01:22Z</dcterms:modified>
</cp:coreProperties>
</file>