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110" d="100"/>
          <a:sy n="110" d="100"/>
        </p:scale>
        <p:origin x="-164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05/06/1440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05/06/1440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05/06/1440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05/06/1440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05/06/1440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05/06/1440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t>05/06/1440</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t>05/06/1440</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t>05/06/1440</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05/06/1440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05/06/1440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t>05/06/1440</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t>‹#›</a:t>
            </a:fld>
            <a:endParaRPr lang="ar-SA"/>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png"/><Relationship Id="rId1" Type="http://schemas.openxmlformats.org/officeDocument/2006/relationships/slideLayout" Target="../slideLayouts/slideLayout1.xml"/><Relationship Id="rId4" Type="http://schemas.microsoft.com/office/2007/relationships/hdphoto" Target="../media/hdphoto1.wdp"/></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7.png"/><Relationship Id="rId1" Type="http://schemas.openxmlformats.org/officeDocument/2006/relationships/slideLayout" Target="../slideLayouts/slideLayout1.xml"/><Relationship Id="rId5" Type="http://schemas.openxmlformats.org/officeDocument/2006/relationships/image" Target="../media/image1.png"/><Relationship Id="rId4" Type="http://schemas.microsoft.com/office/2007/relationships/hdphoto" Target="../media/hdphoto2.wdp"/></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0.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0.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73200" y="3212976"/>
            <a:ext cx="6400800" cy="1752600"/>
          </a:xfrm>
        </p:spPr>
        <p:txBody>
          <a:bodyPr/>
          <a:lstStyle/>
          <a:p>
            <a:endParaRPr lang="en-US" b="1" dirty="0" smtClean="0">
              <a:solidFill>
                <a:srgbClr val="FFFF00"/>
              </a:solidFill>
            </a:endParaRPr>
          </a:p>
          <a:p>
            <a:r>
              <a:rPr lang="en-US" b="1" dirty="0" smtClean="0">
                <a:solidFill>
                  <a:srgbClr val="FFFF00"/>
                </a:solidFill>
              </a:rPr>
              <a:t>The </a:t>
            </a:r>
            <a:r>
              <a:rPr lang="en-US" b="1" dirty="0">
                <a:solidFill>
                  <a:srgbClr val="FFFF00"/>
                </a:solidFill>
              </a:rPr>
              <a:t>Derivative as a </a:t>
            </a:r>
            <a:r>
              <a:rPr lang="en-US" b="1" dirty="0" smtClean="0">
                <a:solidFill>
                  <a:srgbClr val="FFFF00"/>
                </a:solidFill>
              </a:rPr>
              <a:t>Function</a:t>
            </a:r>
            <a:endParaRPr lang="en-US" b="1" dirty="0">
              <a:solidFill>
                <a:srgbClr val="FFFF00"/>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771800" y="332656"/>
            <a:ext cx="3403601" cy="243840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478587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4496"/>
            <a:ext cx="9144000" cy="1470025"/>
          </a:xfrm>
        </p:spPr>
        <p:txBody>
          <a:bodyPr>
            <a:normAutofit/>
          </a:bodyPr>
          <a:lstStyle/>
          <a:p>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1340768"/>
                <a:ext cx="9144000" cy="5517232"/>
              </a:xfrm>
            </p:spPr>
            <p:txBody>
              <a:bodyPr>
                <a:normAutofit fontScale="92500" lnSpcReduction="10000"/>
              </a:bodyPr>
              <a:lstStyle/>
              <a:p>
                <a:pPr marL="457200" indent="-457200" algn="l" rtl="0">
                  <a:buFont typeface="Wingdings" panose="05000000000000000000" pitchFamily="2" charset="2"/>
                  <a:buChar char="q"/>
                </a:pPr>
                <a:r>
                  <a:rPr lang="en-US" dirty="0" smtClean="0"/>
                  <a:t>A function has a derivative at a point if and only if it has left-hand and right-hand derivatives there, and these one-sided derivatives are equal.</a:t>
                </a:r>
              </a:p>
              <a:p>
                <a:pPr algn="l" rtl="0"/>
                <a14:m>
                  <m:oMathPara xmlns:m="http://schemas.openxmlformats.org/officeDocument/2006/math">
                    <m:oMathParaPr>
                      <m:jc m:val="centerGroup"/>
                    </m:oMathParaPr>
                    <m:oMath xmlns:m="http://schemas.openxmlformats.org/officeDocument/2006/math">
                      <m:r>
                        <a:rPr lang="en-US" sz="2800" b="0" i="1" smtClean="0">
                          <a:solidFill>
                            <a:srgbClr val="FFFF00"/>
                          </a:solidFill>
                          <a:latin typeface="Cambria Math"/>
                        </a:rPr>
                        <m:t>𝑓</m:t>
                      </m:r>
                      <m:r>
                        <a:rPr lang="en-US" sz="2800" b="0" i="1" smtClean="0">
                          <a:solidFill>
                            <a:srgbClr val="FFFF00"/>
                          </a:solidFill>
                          <a:latin typeface="Cambria Math"/>
                        </a:rPr>
                        <m:t>`</m:t>
                      </m:r>
                      <m:d>
                        <m:dPr>
                          <m:ctrlPr>
                            <a:rPr lang="en-US" sz="2800" b="0" i="1" smtClean="0">
                              <a:solidFill>
                                <a:srgbClr val="FFFF00"/>
                              </a:solidFill>
                              <a:latin typeface="Cambria Math"/>
                            </a:rPr>
                          </m:ctrlPr>
                        </m:dPr>
                        <m:e>
                          <m:sSub>
                            <m:sSubPr>
                              <m:ctrlPr>
                                <a:rPr lang="en-US" sz="2800" b="0" i="1" smtClean="0">
                                  <a:solidFill>
                                    <a:srgbClr val="FFFF00"/>
                                  </a:solidFill>
                                  <a:latin typeface="Cambria Math"/>
                                </a:rPr>
                              </m:ctrlPr>
                            </m:sSubPr>
                            <m:e>
                              <m:r>
                                <a:rPr lang="en-US" sz="2800" b="0" i="1" smtClean="0">
                                  <a:solidFill>
                                    <a:srgbClr val="FFFF00"/>
                                  </a:solidFill>
                                  <a:latin typeface="Cambria Math"/>
                                </a:rPr>
                                <m:t>𝑥</m:t>
                              </m:r>
                            </m:e>
                            <m:sub>
                              <m:r>
                                <a:rPr lang="en-US" sz="2800" b="0" i="1" smtClean="0">
                                  <a:solidFill>
                                    <a:srgbClr val="FFFF00"/>
                                  </a:solidFill>
                                  <a:latin typeface="Cambria Math"/>
                                </a:rPr>
                                <m:t>0</m:t>
                              </m:r>
                            </m:sub>
                          </m:sSub>
                        </m:e>
                      </m:d>
                      <m:r>
                        <a:rPr lang="en-US" sz="2800" b="0" i="1" smtClean="0">
                          <a:solidFill>
                            <a:srgbClr val="FFFF00"/>
                          </a:solidFill>
                          <a:latin typeface="Cambria Math"/>
                        </a:rPr>
                        <m:t> </m:t>
                      </m:r>
                      <m:r>
                        <a:rPr lang="en-US" sz="2800" b="0" i="1" smtClean="0">
                          <a:solidFill>
                            <a:srgbClr val="FFFF00"/>
                          </a:solidFill>
                          <a:latin typeface="Cambria Math"/>
                        </a:rPr>
                        <m:t>𝑒𝑥𝑖𝑠𝑡𝑠</m:t>
                      </m:r>
                      <m:r>
                        <a:rPr lang="en-US" sz="2800" b="0" i="1" smtClean="0">
                          <a:solidFill>
                            <a:srgbClr val="FFFF00"/>
                          </a:solidFill>
                          <a:latin typeface="Cambria Math"/>
                        </a:rPr>
                        <m:t> ⇔ </m:t>
                      </m:r>
                      <m:sSub>
                        <m:sSubPr>
                          <m:ctrlPr>
                            <a:rPr lang="en-US" sz="2800" b="0" i="1" smtClean="0">
                              <a:solidFill>
                                <a:srgbClr val="FFFF00"/>
                              </a:solidFill>
                              <a:latin typeface="Cambria Math"/>
                            </a:rPr>
                          </m:ctrlPr>
                        </m:sSubPr>
                        <m:e>
                          <m:r>
                            <a:rPr lang="en-US" sz="2800" b="0" i="1" smtClean="0">
                              <a:solidFill>
                                <a:srgbClr val="FFFF00"/>
                              </a:solidFill>
                              <a:latin typeface="Cambria Math"/>
                            </a:rPr>
                            <m:t>𝑓</m:t>
                          </m:r>
                          <m:r>
                            <a:rPr lang="en-US" sz="2800" b="0" i="1" smtClean="0">
                              <a:solidFill>
                                <a:srgbClr val="FFFF00"/>
                              </a:solidFill>
                              <a:latin typeface="Cambria Math"/>
                            </a:rPr>
                            <m:t>`</m:t>
                          </m:r>
                        </m:e>
                        <m:sub>
                          <m:r>
                            <a:rPr lang="en-US" sz="2800" b="0" i="1" smtClean="0">
                              <a:solidFill>
                                <a:srgbClr val="FFFF00"/>
                              </a:solidFill>
                              <a:latin typeface="Cambria Math"/>
                            </a:rPr>
                            <m:t>+</m:t>
                          </m:r>
                        </m:sub>
                      </m:sSub>
                      <m:d>
                        <m:dPr>
                          <m:ctrlPr>
                            <a:rPr lang="en-US" sz="2800" b="0" i="1" smtClean="0">
                              <a:solidFill>
                                <a:srgbClr val="FFFF00"/>
                              </a:solidFill>
                              <a:latin typeface="Cambria Math"/>
                            </a:rPr>
                          </m:ctrlPr>
                        </m:dPr>
                        <m:e>
                          <m:sSub>
                            <m:sSubPr>
                              <m:ctrlPr>
                                <a:rPr lang="en-US" sz="2800" b="0" i="1" smtClean="0">
                                  <a:solidFill>
                                    <a:srgbClr val="FFFF00"/>
                                  </a:solidFill>
                                  <a:latin typeface="Cambria Math"/>
                                </a:rPr>
                              </m:ctrlPr>
                            </m:sSubPr>
                            <m:e>
                              <m:r>
                                <a:rPr lang="en-US" sz="2800" b="0" i="1" smtClean="0">
                                  <a:solidFill>
                                    <a:srgbClr val="FFFF00"/>
                                  </a:solidFill>
                                  <a:latin typeface="Cambria Math"/>
                                </a:rPr>
                                <m:t>𝑥</m:t>
                              </m:r>
                            </m:e>
                            <m:sub>
                              <m:r>
                                <a:rPr lang="en-US" sz="2800" b="0" i="1" smtClean="0">
                                  <a:solidFill>
                                    <a:srgbClr val="FFFF00"/>
                                  </a:solidFill>
                                  <a:latin typeface="Cambria Math"/>
                                </a:rPr>
                                <m:t>0</m:t>
                              </m:r>
                            </m:sub>
                          </m:sSub>
                        </m:e>
                      </m:d>
                      <m:r>
                        <a:rPr lang="en-US" sz="2800" b="0" i="1" smtClean="0">
                          <a:solidFill>
                            <a:srgbClr val="FFFF00"/>
                          </a:solidFill>
                          <a:latin typeface="Cambria Math"/>
                        </a:rPr>
                        <m:t>=</m:t>
                      </m:r>
                      <m:sSub>
                        <m:sSubPr>
                          <m:ctrlPr>
                            <a:rPr lang="en-US" sz="2800" i="1">
                              <a:solidFill>
                                <a:srgbClr val="FFFF00"/>
                              </a:solidFill>
                              <a:latin typeface="Cambria Math"/>
                            </a:rPr>
                          </m:ctrlPr>
                        </m:sSubPr>
                        <m:e>
                          <m:r>
                            <a:rPr lang="en-US" sz="2800" i="1">
                              <a:solidFill>
                                <a:srgbClr val="FFFF00"/>
                              </a:solidFill>
                              <a:latin typeface="Cambria Math"/>
                            </a:rPr>
                            <m:t>𝑓</m:t>
                          </m:r>
                          <m:r>
                            <a:rPr lang="en-US" sz="2800" i="1">
                              <a:solidFill>
                                <a:srgbClr val="FFFF00"/>
                              </a:solidFill>
                              <a:latin typeface="Cambria Math"/>
                            </a:rPr>
                            <m:t>`</m:t>
                          </m:r>
                        </m:e>
                        <m:sub>
                          <m:r>
                            <a:rPr lang="en-US" sz="2800" b="0" i="1" smtClean="0">
                              <a:solidFill>
                                <a:srgbClr val="FFFF00"/>
                              </a:solidFill>
                              <a:latin typeface="Cambria Math"/>
                            </a:rPr>
                            <m:t>−</m:t>
                          </m:r>
                        </m:sub>
                      </m:sSub>
                      <m:d>
                        <m:dPr>
                          <m:ctrlPr>
                            <a:rPr lang="en-US" sz="2800" i="1">
                              <a:solidFill>
                                <a:srgbClr val="FFFF00"/>
                              </a:solidFill>
                              <a:latin typeface="Cambria Math"/>
                            </a:rPr>
                          </m:ctrlPr>
                        </m:dPr>
                        <m:e>
                          <m:sSub>
                            <m:sSubPr>
                              <m:ctrlPr>
                                <a:rPr lang="en-US" sz="2800" i="1">
                                  <a:solidFill>
                                    <a:srgbClr val="FFFF00"/>
                                  </a:solidFill>
                                  <a:latin typeface="Cambria Math"/>
                                </a:rPr>
                              </m:ctrlPr>
                            </m:sSubPr>
                            <m:e>
                              <m:r>
                                <a:rPr lang="en-US" sz="2800" i="1">
                                  <a:solidFill>
                                    <a:srgbClr val="FFFF00"/>
                                  </a:solidFill>
                                  <a:latin typeface="Cambria Math"/>
                                </a:rPr>
                                <m:t>𝑥</m:t>
                              </m:r>
                            </m:e>
                            <m:sub>
                              <m:r>
                                <a:rPr lang="en-US" sz="2800" i="1">
                                  <a:solidFill>
                                    <a:srgbClr val="FFFF00"/>
                                  </a:solidFill>
                                  <a:latin typeface="Cambria Math"/>
                                </a:rPr>
                                <m:t>0</m:t>
                              </m:r>
                            </m:sub>
                          </m:sSub>
                        </m:e>
                      </m:d>
                      <m:r>
                        <a:rPr lang="en-US" sz="2800" b="0" i="1" smtClean="0">
                          <a:solidFill>
                            <a:srgbClr val="FFFF00"/>
                          </a:solidFill>
                          <a:latin typeface="Cambria Math"/>
                        </a:rPr>
                        <m:t> </m:t>
                      </m:r>
                      <m:r>
                        <a:rPr lang="en-US" sz="2800" b="0" i="1" smtClean="0">
                          <a:solidFill>
                            <a:srgbClr val="FFFF00"/>
                          </a:solidFill>
                          <a:latin typeface="Cambria Math"/>
                        </a:rPr>
                        <m:t>𝑎𝑛𝑑</m:t>
                      </m:r>
                      <m:r>
                        <a:rPr lang="en-US" sz="2800" b="0" i="1" smtClean="0">
                          <a:solidFill>
                            <a:srgbClr val="FFFF00"/>
                          </a:solidFill>
                          <a:latin typeface="Cambria Math"/>
                        </a:rPr>
                        <m:t> </m:t>
                      </m:r>
                      <m:r>
                        <a:rPr lang="en-US" sz="2800" b="0" i="1" smtClean="0">
                          <a:solidFill>
                            <a:srgbClr val="FFFF00"/>
                          </a:solidFill>
                          <a:latin typeface="Cambria Math"/>
                        </a:rPr>
                        <m:t>𝑏𝑜𝑡</m:t>
                      </m:r>
                      <m:r>
                        <a:rPr lang="en-US" sz="2800" b="0" i="1" smtClean="0">
                          <a:solidFill>
                            <a:srgbClr val="FFFF00"/>
                          </a:solidFill>
                          <a:latin typeface="Cambria Math"/>
                        </a:rPr>
                        <m:t>h</m:t>
                      </m:r>
                      <m:r>
                        <a:rPr lang="en-US" sz="2800" b="0" i="1" smtClean="0">
                          <a:solidFill>
                            <a:srgbClr val="FFFF00"/>
                          </a:solidFill>
                          <a:latin typeface="Cambria Math"/>
                        </a:rPr>
                        <m:t> </m:t>
                      </m:r>
                      <m:r>
                        <a:rPr lang="en-US" sz="2800" b="0" i="1" smtClean="0">
                          <a:solidFill>
                            <a:srgbClr val="FFFF00"/>
                          </a:solidFill>
                          <a:latin typeface="Cambria Math"/>
                        </a:rPr>
                        <m:t>𝑎𝑟𝑒</m:t>
                      </m:r>
                      <m:r>
                        <a:rPr lang="en-US" sz="2800" b="0" i="1" smtClean="0">
                          <a:solidFill>
                            <a:srgbClr val="FFFF00"/>
                          </a:solidFill>
                          <a:latin typeface="Cambria Math"/>
                        </a:rPr>
                        <m:t> </m:t>
                      </m:r>
                      <m:r>
                        <a:rPr lang="en-US" sz="2800" b="0" i="1" smtClean="0">
                          <a:solidFill>
                            <a:srgbClr val="FFFF00"/>
                          </a:solidFill>
                          <a:latin typeface="Cambria Math"/>
                        </a:rPr>
                        <m:t>𝑒𝑥𝑖𝑠𝑡</m:t>
                      </m:r>
                    </m:oMath>
                  </m:oMathPara>
                </a14:m>
                <a:endParaRPr lang="en-US" sz="2800" dirty="0">
                  <a:solidFill>
                    <a:srgbClr val="FFFF00"/>
                  </a:solidFill>
                </a:endParaRPr>
              </a:p>
              <a:p>
                <a:pPr marL="457200" indent="-457200" algn="l" rtl="0" eaLnBrk="0">
                  <a:buFont typeface="Wingdings" panose="05000000000000000000" pitchFamily="2" charset="2"/>
                  <a:buChar char="q"/>
                </a:pPr>
                <a:r>
                  <a:rPr lang="en-US" b="1" dirty="0"/>
                  <a:t>Example:</a:t>
                </a:r>
                <a:r>
                  <a:rPr lang="en-US" dirty="0"/>
                  <a:t> Show that the </a:t>
                </a:r>
                <a:r>
                  <a:rPr lang="en-US" dirty="0" smtClean="0"/>
                  <a:t>function </a:t>
                </a:r>
                <a14:m>
                  <m:oMath xmlns:m="http://schemas.openxmlformats.org/officeDocument/2006/math">
                    <m:r>
                      <a:rPr lang="en-US" b="0" i="1" smtClean="0">
                        <a:latin typeface="Cambria Math"/>
                      </a:rPr>
                      <m:t>𝑔</m:t>
                    </m:r>
                    <m:d>
                      <m:dPr>
                        <m:ctrlPr>
                          <a:rPr lang="en-US" b="0" i="1" smtClean="0">
                            <a:latin typeface="Cambria Math"/>
                          </a:rPr>
                        </m:ctrlPr>
                      </m:dPr>
                      <m:e>
                        <m:r>
                          <a:rPr lang="en-US" b="0" i="1" smtClean="0">
                            <a:latin typeface="Cambria Math"/>
                          </a:rPr>
                          <m:t>𝑥</m:t>
                        </m:r>
                      </m:e>
                    </m:d>
                    <m:r>
                      <a:rPr lang="en-US" b="0" i="1" smtClean="0">
                        <a:latin typeface="Cambria Math"/>
                      </a:rPr>
                      <m:t>=</m:t>
                    </m:r>
                    <m:d>
                      <m:dPr>
                        <m:begChr m:val="|"/>
                        <m:endChr m:val="|"/>
                        <m:ctrlPr>
                          <a:rPr lang="en-US" b="0" i="1" smtClean="0">
                            <a:latin typeface="Cambria Math"/>
                          </a:rPr>
                        </m:ctrlPr>
                      </m:dPr>
                      <m:e>
                        <m:r>
                          <a:rPr lang="en-US" b="0" i="1" smtClean="0">
                            <a:latin typeface="Cambria Math"/>
                          </a:rPr>
                          <m:t>𝑥</m:t>
                        </m:r>
                      </m:e>
                    </m:d>
                  </m:oMath>
                </a14:m>
                <a:r>
                  <a:rPr lang="en-US" dirty="0" smtClean="0"/>
                  <a:t> is </a:t>
                </a:r>
                <a:r>
                  <a:rPr lang="en-US" dirty="0"/>
                  <a:t>not differentiable at </a:t>
                </a:r>
                <a14:m>
                  <m:oMath xmlns:m="http://schemas.openxmlformats.org/officeDocument/2006/math">
                    <m:r>
                      <a:rPr lang="en-US" b="0" i="1" smtClean="0">
                        <a:latin typeface="Cambria Math"/>
                      </a:rPr>
                      <m:t>𝑥</m:t>
                    </m:r>
                    <m:r>
                      <a:rPr lang="en-US" b="0" i="1" smtClean="0">
                        <a:latin typeface="Cambria Math"/>
                      </a:rPr>
                      <m:t>=</m:t>
                    </m:r>
                    <m:r>
                      <a:rPr lang="en-US" b="0" i="1" smtClean="0">
                        <a:latin typeface="Cambria Math"/>
                      </a:rPr>
                      <m:t>0</m:t>
                    </m:r>
                  </m:oMath>
                </a14:m>
                <a:r>
                  <a:rPr lang="en-US" dirty="0" smtClean="0"/>
                  <a:t>.</a:t>
                </a:r>
                <a:endParaRPr lang="en-US" dirty="0"/>
              </a:p>
              <a:p>
                <a:pPr marL="457200" indent="-457200" algn="l" rtl="0">
                  <a:buFont typeface="Wingdings" panose="05000000000000000000" pitchFamily="2" charset="2"/>
                  <a:buChar char="q"/>
                </a:pPr>
                <a:r>
                  <a:rPr lang="en-US" b="1" dirty="0"/>
                  <a:t>Solution:</a:t>
                </a:r>
                <a:r>
                  <a:rPr lang="en-US" dirty="0"/>
                  <a:t> There can be no derivative at the origin because the one-sided derivatives differ there:</a:t>
                </a:r>
              </a:p>
              <a:p>
                <a:pPr algn="l"/>
                <a14:m>
                  <m:oMathPara xmlns:m="http://schemas.openxmlformats.org/officeDocument/2006/math">
                    <m:oMathParaPr>
                      <m:jc m:val="centerGroup"/>
                    </m:oMathParaPr>
                    <m:oMath xmlns:m="http://schemas.openxmlformats.org/officeDocument/2006/math">
                      <m:sSub>
                        <m:sSubPr>
                          <m:ctrlPr>
                            <a:rPr lang="en-US" i="1" smtClean="0">
                              <a:solidFill>
                                <a:srgbClr val="FFFF00"/>
                              </a:solidFill>
                              <a:latin typeface="Cambria Math"/>
                            </a:rPr>
                          </m:ctrlPr>
                        </m:sSubPr>
                        <m:e>
                          <m:r>
                            <a:rPr lang="en-US" b="0" i="1" smtClean="0">
                              <a:solidFill>
                                <a:srgbClr val="FFFF00"/>
                              </a:solidFill>
                              <a:latin typeface="Cambria Math"/>
                            </a:rPr>
                            <m:t>𝑔</m:t>
                          </m:r>
                          <m:r>
                            <a:rPr lang="en-US" b="0" i="1" smtClean="0">
                              <a:solidFill>
                                <a:srgbClr val="FFFF00"/>
                              </a:solidFill>
                              <a:latin typeface="Cambria Math"/>
                            </a:rPr>
                            <m:t>`</m:t>
                          </m:r>
                        </m:e>
                        <m:sub>
                          <m:r>
                            <a:rPr lang="en-US" b="0" i="1" smtClean="0">
                              <a:solidFill>
                                <a:srgbClr val="FFFF00"/>
                              </a:solidFill>
                              <a:latin typeface="Cambria Math"/>
                            </a:rPr>
                            <m:t>+</m:t>
                          </m:r>
                        </m:sub>
                      </m:sSub>
                      <m:d>
                        <m:dPr>
                          <m:ctrlPr>
                            <a:rPr lang="en-US" b="0" i="1" smtClean="0">
                              <a:solidFill>
                                <a:srgbClr val="FFFF00"/>
                              </a:solidFill>
                              <a:latin typeface="Cambria Math"/>
                            </a:rPr>
                          </m:ctrlPr>
                        </m:dPr>
                        <m:e>
                          <m:r>
                            <a:rPr lang="en-US" b="0" i="1" smtClean="0">
                              <a:solidFill>
                                <a:srgbClr val="FFFF00"/>
                              </a:solidFill>
                              <a:latin typeface="Cambria Math"/>
                            </a:rPr>
                            <m:t>0</m:t>
                          </m:r>
                        </m:e>
                      </m:d>
                      <m:r>
                        <a:rPr lang="en-US" b="0" i="1" smtClean="0">
                          <a:solidFill>
                            <a:srgbClr val="FFFF00"/>
                          </a:solidFill>
                          <a:latin typeface="Cambria Math"/>
                        </a:rPr>
                        <m:t>=</m:t>
                      </m:r>
                      <m:func>
                        <m:funcPr>
                          <m:ctrlPr>
                            <a:rPr lang="en-US" b="0" i="1" smtClean="0">
                              <a:solidFill>
                                <a:srgbClr val="FFFF00"/>
                              </a:solidFill>
                              <a:latin typeface="Cambria Math"/>
                            </a:rPr>
                          </m:ctrlPr>
                        </m:funcPr>
                        <m:fName>
                          <m:limLow>
                            <m:limLowPr>
                              <m:ctrlPr>
                                <a:rPr lang="en-US" b="0" i="1" smtClean="0">
                                  <a:solidFill>
                                    <a:srgbClr val="FFFF00"/>
                                  </a:solidFill>
                                  <a:latin typeface="Cambria Math"/>
                                </a:rPr>
                              </m:ctrlPr>
                            </m:limLowPr>
                            <m:e>
                              <m:r>
                                <m:rPr>
                                  <m:sty m:val="p"/>
                                </m:rPr>
                                <a:rPr lang="en-US" b="0" i="0" smtClean="0">
                                  <a:solidFill>
                                    <a:srgbClr val="FFFF00"/>
                                  </a:solidFill>
                                  <a:latin typeface="Cambria Math"/>
                                </a:rPr>
                                <m:t>lim</m:t>
                              </m:r>
                            </m:e>
                            <m:lim>
                              <m:r>
                                <a:rPr lang="en-US" b="0" i="1" smtClean="0">
                                  <a:solidFill>
                                    <a:srgbClr val="FFFF00"/>
                                  </a:solidFill>
                                  <a:latin typeface="Cambria Math"/>
                                </a:rPr>
                                <m:t>h</m:t>
                              </m:r>
                              <m:r>
                                <a:rPr lang="en-US" b="0" i="1" smtClean="0">
                                  <a:solidFill>
                                    <a:srgbClr val="FFFF00"/>
                                  </a:solidFill>
                                  <a:latin typeface="Cambria Math"/>
                                  <a:ea typeface="Cambria Math"/>
                                </a:rPr>
                                <m:t>→</m:t>
                              </m:r>
                              <m:sSup>
                                <m:sSupPr>
                                  <m:ctrlPr>
                                    <a:rPr lang="en-US" b="0" i="1" smtClean="0">
                                      <a:solidFill>
                                        <a:srgbClr val="FFFF00"/>
                                      </a:solidFill>
                                      <a:latin typeface="Cambria Math"/>
                                      <a:ea typeface="Cambria Math"/>
                                    </a:rPr>
                                  </m:ctrlPr>
                                </m:sSupPr>
                                <m:e>
                                  <m:r>
                                    <a:rPr lang="en-US" b="0" i="1" smtClean="0">
                                      <a:solidFill>
                                        <a:srgbClr val="FFFF00"/>
                                      </a:solidFill>
                                      <a:latin typeface="Cambria Math"/>
                                      <a:ea typeface="Cambria Math"/>
                                    </a:rPr>
                                    <m:t>0</m:t>
                                  </m:r>
                                </m:e>
                                <m:sup>
                                  <m:r>
                                    <a:rPr lang="en-US" b="0" i="1" smtClean="0">
                                      <a:solidFill>
                                        <a:srgbClr val="FFFF00"/>
                                      </a:solidFill>
                                      <a:latin typeface="Cambria Math"/>
                                      <a:ea typeface="Cambria Math"/>
                                    </a:rPr>
                                    <m:t>+</m:t>
                                  </m:r>
                                </m:sup>
                              </m:sSup>
                            </m:lim>
                          </m:limLow>
                        </m:fName>
                        <m:e>
                          <m:f>
                            <m:fPr>
                              <m:ctrlPr>
                                <a:rPr lang="en-US" b="0" i="1" smtClean="0">
                                  <a:solidFill>
                                    <a:srgbClr val="FFFF00"/>
                                  </a:solidFill>
                                  <a:latin typeface="Cambria Math"/>
                                </a:rPr>
                              </m:ctrlPr>
                            </m:fPr>
                            <m:num>
                              <m:r>
                                <a:rPr lang="en-US" b="0" i="1" smtClean="0">
                                  <a:solidFill>
                                    <a:srgbClr val="FFFF00"/>
                                  </a:solidFill>
                                  <a:latin typeface="Cambria Math"/>
                                </a:rPr>
                                <m:t>𝑔</m:t>
                              </m:r>
                              <m:d>
                                <m:dPr>
                                  <m:ctrlPr>
                                    <a:rPr lang="en-US" b="0" i="1" smtClean="0">
                                      <a:solidFill>
                                        <a:srgbClr val="FFFF00"/>
                                      </a:solidFill>
                                      <a:latin typeface="Cambria Math"/>
                                    </a:rPr>
                                  </m:ctrlPr>
                                </m:dPr>
                                <m:e>
                                  <m:r>
                                    <a:rPr lang="en-US" b="0" i="1" smtClean="0">
                                      <a:solidFill>
                                        <a:srgbClr val="FFFF00"/>
                                      </a:solidFill>
                                      <a:latin typeface="Cambria Math"/>
                                    </a:rPr>
                                    <m:t>0</m:t>
                                  </m:r>
                                  <m:r>
                                    <a:rPr lang="en-US" b="0" i="1" smtClean="0">
                                      <a:solidFill>
                                        <a:srgbClr val="FFFF00"/>
                                      </a:solidFill>
                                      <a:latin typeface="Cambria Math"/>
                                    </a:rPr>
                                    <m:t>+</m:t>
                                  </m:r>
                                  <m:r>
                                    <a:rPr lang="en-US" b="0" i="1" smtClean="0">
                                      <a:solidFill>
                                        <a:srgbClr val="FFFF00"/>
                                      </a:solidFill>
                                      <a:latin typeface="Cambria Math"/>
                                    </a:rPr>
                                    <m:t>h</m:t>
                                  </m:r>
                                </m:e>
                              </m:d>
                              <m:r>
                                <a:rPr lang="en-US" b="0" i="1" smtClean="0">
                                  <a:solidFill>
                                    <a:srgbClr val="FFFF00"/>
                                  </a:solidFill>
                                  <a:latin typeface="Cambria Math"/>
                                </a:rPr>
                                <m:t>−</m:t>
                              </m:r>
                              <m:r>
                                <a:rPr lang="en-US" b="0" i="1" smtClean="0">
                                  <a:solidFill>
                                    <a:srgbClr val="FFFF00"/>
                                  </a:solidFill>
                                  <a:latin typeface="Cambria Math"/>
                                </a:rPr>
                                <m:t>𝑔</m:t>
                              </m:r>
                              <m:r>
                                <a:rPr lang="en-US" b="0" i="1" smtClean="0">
                                  <a:solidFill>
                                    <a:srgbClr val="FFFF00"/>
                                  </a:solidFill>
                                  <a:latin typeface="Cambria Math"/>
                                </a:rPr>
                                <m:t>(</m:t>
                              </m:r>
                              <m:r>
                                <a:rPr lang="en-US" b="0" i="1" smtClean="0">
                                  <a:solidFill>
                                    <a:srgbClr val="FFFF00"/>
                                  </a:solidFill>
                                  <a:latin typeface="Cambria Math"/>
                                </a:rPr>
                                <m:t>0</m:t>
                              </m:r>
                              <m:r>
                                <a:rPr lang="en-US" b="0" i="1" smtClean="0">
                                  <a:solidFill>
                                    <a:srgbClr val="FFFF00"/>
                                  </a:solidFill>
                                  <a:latin typeface="Cambria Math"/>
                                </a:rPr>
                                <m:t>)</m:t>
                              </m:r>
                            </m:num>
                            <m:den>
                              <m:r>
                                <a:rPr lang="en-US" b="0" i="1" smtClean="0">
                                  <a:solidFill>
                                    <a:srgbClr val="FFFF00"/>
                                  </a:solidFill>
                                  <a:latin typeface="Cambria Math"/>
                                </a:rPr>
                                <m:t>h</m:t>
                              </m:r>
                            </m:den>
                          </m:f>
                        </m:e>
                      </m:func>
                      <m:r>
                        <a:rPr lang="en-US" b="0" i="1" smtClean="0">
                          <a:solidFill>
                            <a:srgbClr val="FFFF00"/>
                          </a:solidFill>
                          <a:latin typeface="Cambria Math"/>
                        </a:rPr>
                        <m:t>=</m:t>
                      </m:r>
                      <m:func>
                        <m:funcPr>
                          <m:ctrlPr>
                            <a:rPr lang="en-US" b="0" i="1" smtClean="0">
                              <a:solidFill>
                                <a:srgbClr val="FFFF00"/>
                              </a:solidFill>
                              <a:latin typeface="Cambria Math"/>
                            </a:rPr>
                          </m:ctrlPr>
                        </m:funcPr>
                        <m:fName>
                          <m:limLow>
                            <m:limLowPr>
                              <m:ctrlPr>
                                <a:rPr lang="en-US" b="0" i="1" smtClean="0">
                                  <a:solidFill>
                                    <a:srgbClr val="FFFF00"/>
                                  </a:solidFill>
                                  <a:latin typeface="Cambria Math"/>
                                </a:rPr>
                              </m:ctrlPr>
                            </m:limLowPr>
                            <m:e>
                              <m:r>
                                <m:rPr>
                                  <m:sty m:val="p"/>
                                </m:rPr>
                                <a:rPr lang="en-US" b="0" i="0" smtClean="0">
                                  <a:solidFill>
                                    <a:srgbClr val="FFFF00"/>
                                  </a:solidFill>
                                  <a:latin typeface="Cambria Math"/>
                                </a:rPr>
                                <m:t>lim</m:t>
                              </m:r>
                            </m:e>
                            <m:lim>
                              <m:r>
                                <a:rPr lang="en-US" i="1">
                                  <a:solidFill>
                                    <a:srgbClr val="FFFF00"/>
                                  </a:solidFill>
                                  <a:latin typeface="Cambria Math"/>
                                </a:rPr>
                                <m:t>h</m:t>
                              </m:r>
                              <m:r>
                                <a:rPr lang="en-US" i="1">
                                  <a:solidFill>
                                    <a:srgbClr val="FFFF00"/>
                                  </a:solidFill>
                                  <a:latin typeface="Cambria Math"/>
                                  <a:ea typeface="Cambria Math"/>
                                </a:rPr>
                                <m:t>→</m:t>
                              </m:r>
                              <m:sSup>
                                <m:sSupPr>
                                  <m:ctrlPr>
                                    <a:rPr lang="en-US" i="1">
                                      <a:solidFill>
                                        <a:srgbClr val="FFFF00"/>
                                      </a:solidFill>
                                      <a:latin typeface="Cambria Math"/>
                                      <a:ea typeface="Cambria Math"/>
                                    </a:rPr>
                                  </m:ctrlPr>
                                </m:sSupPr>
                                <m:e>
                                  <m:r>
                                    <a:rPr lang="en-US" i="1">
                                      <a:solidFill>
                                        <a:srgbClr val="FFFF00"/>
                                      </a:solidFill>
                                      <a:latin typeface="Cambria Math"/>
                                      <a:ea typeface="Cambria Math"/>
                                    </a:rPr>
                                    <m:t>0</m:t>
                                  </m:r>
                                </m:e>
                                <m:sup>
                                  <m:r>
                                    <a:rPr lang="en-US" i="1">
                                      <a:solidFill>
                                        <a:srgbClr val="FFFF00"/>
                                      </a:solidFill>
                                      <a:latin typeface="Cambria Math"/>
                                      <a:ea typeface="Cambria Math"/>
                                    </a:rPr>
                                    <m:t>+</m:t>
                                  </m:r>
                                </m:sup>
                              </m:sSup>
                            </m:lim>
                          </m:limLow>
                        </m:fName>
                        <m:e>
                          <m:f>
                            <m:fPr>
                              <m:ctrlPr>
                                <a:rPr lang="en-US" b="0" i="1" smtClean="0">
                                  <a:solidFill>
                                    <a:srgbClr val="FFFF00"/>
                                  </a:solidFill>
                                  <a:latin typeface="Cambria Math"/>
                                </a:rPr>
                              </m:ctrlPr>
                            </m:fPr>
                            <m:num>
                              <m:d>
                                <m:dPr>
                                  <m:begChr m:val="|"/>
                                  <m:endChr m:val="|"/>
                                  <m:ctrlPr>
                                    <a:rPr lang="en-US" b="0" i="1" smtClean="0">
                                      <a:solidFill>
                                        <a:srgbClr val="FFFF00"/>
                                      </a:solidFill>
                                      <a:latin typeface="Cambria Math"/>
                                    </a:rPr>
                                  </m:ctrlPr>
                                </m:dPr>
                                <m:e>
                                  <m:r>
                                    <a:rPr lang="en-US" b="0" i="1" smtClean="0">
                                      <a:solidFill>
                                        <a:srgbClr val="FFFF00"/>
                                      </a:solidFill>
                                      <a:latin typeface="Cambria Math"/>
                                    </a:rPr>
                                    <m:t>0</m:t>
                                  </m:r>
                                  <m:r>
                                    <a:rPr lang="en-US" b="0" i="1" smtClean="0">
                                      <a:solidFill>
                                        <a:srgbClr val="FFFF00"/>
                                      </a:solidFill>
                                      <a:latin typeface="Cambria Math"/>
                                    </a:rPr>
                                    <m:t>+</m:t>
                                  </m:r>
                                  <m:r>
                                    <a:rPr lang="en-US" b="0" i="1" smtClean="0">
                                      <a:solidFill>
                                        <a:srgbClr val="FFFF00"/>
                                      </a:solidFill>
                                      <a:latin typeface="Cambria Math"/>
                                    </a:rPr>
                                    <m:t>h</m:t>
                                  </m:r>
                                </m:e>
                              </m:d>
                              <m:r>
                                <a:rPr lang="en-US" b="0" i="1" smtClean="0">
                                  <a:solidFill>
                                    <a:srgbClr val="FFFF00"/>
                                  </a:solidFill>
                                  <a:latin typeface="Cambria Math"/>
                                </a:rPr>
                                <m:t>−</m:t>
                              </m:r>
                              <m:d>
                                <m:dPr>
                                  <m:begChr m:val="|"/>
                                  <m:endChr m:val="|"/>
                                  <m:ctrlPr>
                                    <a:rPr lang="en-US" b="0" i="1" smtClean="0">
                                      <a:solidFill>
                                        <a:srgbClr val="FFFF00"/>
                                      </a:solidFill>
                                      <a:latin typeface="Cambria Math"/>
                                    </a:rPr>
                                  </m:ctrlPr>
                                </m:dPr>
                                <m:e>
                                  <m:r>
                                    <a:rPr lang="en-US" b="0" i="1" smtClean="0">
                                      <a:solidFill>
                                        <a:srgbClr val="FFFF00"/>
                                      </a:solidFill>
                                      <a:latin typeface="Cambria Math"/>
                                    </a:rPr>
                                    <m:t>0</m:t>
                                  </m:r>
                                </m:e>
                              </m:d>
                            </m:num>
                            <m:den>
                              <m:r>
                                <a:rPr lang="en-US" b="0" i="1" smtClean="0">
                                  <a:solidFill>
                                    <a:srgbClr val="FFFF00"/>
                                  </a:solidFill>
                                  <a:latin typeface="Cambria Math"/>
                                </a:rPr>
                                <m:t>h</m:t>
                              </m:r>
                            </m:den>
                          </m:f>
                        </m:e>
                      </m:func>
                    </m:oMath>
                  </m:oMathPara>
                </a14:m>
                <a:endParaRPr lang="en-US" dirty="0" smtClean="0">
                  <a:solidFill>
                    <a:srgbClr val="FFFF00"/>
                  </a:solidFill>
                </a:endParaRPr>
              </a:p>
              <a:p>
                <a:pPr algn="l"/>
                <a14:m>
                  <m:oMathPara xmlns:m="http://schemas.openxmlformats.org/officeDocument/2006/math">
                    <m:oMathParaPr>
                      <m:jc m:val="centerGroup"/>
                    </m:oMathParaPr>
                    <m:oMath xmlns:m="http://schemas.openxmlformats.org/officeDocument/2006/math">
                      <m:r>
                        <a:rPr lang="en-US" b="0" i="1" smtClean="0">
                          <a:solidFill>
                            <a:srgbClr val="FFFF00"/>
                          </a:solidFill>
                          <a:latin typeface="Cambria Math"/>
                        </a:rPr>
                        <m:t>=</m:t>
                      </m:r>
                      <m:func>
                        <m:funcPr>
                          <m:ctrlPr>
                            <a:rPr lang="en-US" b="0" i="1" smtClean="0">
                              <a:solidFill>
                                <a:srgbClr val="FFFF00"/>
                              </a:solidFill>
                              <a:latin typeface="Cambria Math"/>
                            </a:rPr>
                          </m:ctrlPr>
                        </m:funcPr>
                        <m:fName>
                          <m:limLow>
                            <m:limLowPr>
                              <m:ctrlPr>
                                <a:rPr lang="en-US" b="0" i="1" smtClean="0">
                                  <a:solidFill>
                                    <a:srgbClr val="FFFF00"/>
                                  </a:solidFill>
                                  <a:latin typeface="Cambria Math"/>
                                </a:rPr>
                              </m:ctrlPr>
                            </m:limLowPr>
                            <m:e>
                              <m:r>
                                <m:rPr>
                                  <m:sty m:val="p"/>
                                </m:rPr>
                                <a:rPr lang="en-US" b="0" i="0" smtClean="0">
                                  <a:solidFill>
                                    <a:srgbClr val="FFFF00"/>
                                  </a:solidFill>
                                  <a:latin typeface="Cambria Math"/>
                                </a:rPr>
                                <m:t>lim</m:t>
                              </m:r>
                            </m:e>
                            <m:lim>
                              <m:r>
                                <a:rPr lang="en-US" i="1">
                                  <a:solidFill>
                                    <a:srgbClr val="FFFF00"/>
                                  </a:solidFill>
                                  <a:latin typeface="Cambria Math"/>
                                </a:rPr>
                                <m:t>h</m:t>
                              </m:r>
                              <m:r>
                                <a:rPr lang="en-US" i="1">
                                  <a:solidFill>
                                    <a:srgbClr val="FFFF00"/>
                                  </a:solidFill>
                                  <a:latin typeface="Cambria Math"/>
                                  <a:ea typeface="Cambria Math"/>
                                </a:rPr>
                                <m:t>→</m:t>
                              </m:r>
                              <m:sSup>
                                <m:sSupPr>
                                  <m:ctrlPr>
                                    <a:rPr lang="en-US" i="1">
                                      <a:solidFill>
                                        <a:srgbClr val="FFFF00"/>
                                      </a:solidFill>
                                      <a:latin typeface="Cambria Math"/>
                                      <a:ea typeface="Cambria Math"/>
                                    </a:rPr>
                                  </m:ctrlPr>
                                </m:sSupPr>
                                <m:e>
                                  <m:r>
                                    <a:rPr lang="en-US" i="1">
                                      <a:solidFill>
                                        <a:srgbClr val="FFFF00"/>
                                      </a:solidFill>
                                      <a:latin typeface="Cambria Math"/>
                                      <a:ea typeface="Cambria Math"/>
                                    </a:rPr>
                                    <m:t>0</m:t>
                                  </m:r>
                                </m:e>
                                <m:sup>
                                  <m:r>
                                    <a:rPr lang="en-US" i="1">
                                      <a:solidFill>
                                        <a:srgbClr val="FFFF00"/>
                                      </a:solidFill>
                                      <a:latin typeface="Cambria Math"/>
                                      <a:ea typeface="Cambria Math"/>
                                    </a:rPr>
                                    <m:t>+</m:t>
                                  </m:r>
                                </m:sup>
                              </m:sSup>
                            </m:lim>
                          </m:limLow>
                        </m:fName>
                        <m:e>
                          <m:f>
                            <m:fPr>
                              <m:ctrlPr>
                                <a:rPr lang="en-US" b="0" i="1" smtClean="0">
                                  <a:solidFill>
                                    <a:srgbClr val="FFFF00"/>
                                  </a:solidFill>
                                  <a:latin typeface="Cambria Math"/>
                                </a:rPr>
                              </m:ctrlPr>
                            </m:fPr>
                            <m:num>
                              <m:d>
                                <m:dPr>
                                  <m:begChr m:val="|"/>
                                  <m:endChr m:val="|"/>
                                  <m:ctrlPr>
                                    <a:rPr lang="en-US" b="0" i="1" smtClean="0">
                                      <a:solidFill>
                                        <a:srgbClr val="FFFF00"/>
                                      </a:solidFill>
                                      <a:latin typeface="Cambria Math"/>
                                    </a:rPr>
                                  </m:ctrlPr>
                                </m:dPr>
                                <m:e>
                                  <m:r>
                                    <a:rPr lang="en-US" b="0" i="1" smtClean="0">
                                      <a:solidFill>
                                        <a:srgbClr val="FFFF00"/>
                                      </a:solidFill>
                                      <a:latin typeface="Cambria Math"/>
                                    </a:rPr>
                                    <m:t>h</m:t>
                                  </m:r>
                                </m:e>
                              </m:d>
                            </m:num>
                            <m:den>
                              <m:r>
                                <a:rPr lang="en-US" b="0" i="1" smtClean="0">
                                  <a:solidFill>
                                    <a:srgbClr val="FFFF00"/>
                                  </a:solidFill>
                                  <a:latin typeface="Cambria Math"/>
                                </a:rPr>
                                <m:t>h</m:t>
                              </m:r>
                            </m:den>
                          </m:f>
                        </m:e>
                      </m:func>
                      <m:r>
                        <a:rPr lang="en-US" b="0" i="1" smtClean="0">
                          <a:solidFill>
                            <a:srgbClr val="FFFF00"/>
                          </a:solidFill>
                          <a:latin typeface="Cambria Math"/>
                        </a:rPr>
                        <m:t>=</m:t>
                      </m:r>
                      <m:func>
                        <m:funcPr>
                          <m:ctrlPr>
                            <a:rPr lang="en-US" b="0" i="1" smtClean="0">
                              <a:solidFill>
                                <a:srgbClr val="FFFF00"/>
                              </a:solidFill>
                              <a:latin typeface="Cambria Math"/>
                            </a:rPr>
                          </m:ctrlPr>
                        </m:funcPr>
                        <m:fName>
                          <m:limLow>
                            <m:limLowPr>
                              <m:ctrlPr>
                                <a:rPr lang="en-US" b="0" i="1" smtClean="0">
                                  <a:solidFill>
                                    <a:srgbClr val="FFFF00"/>
                                  </a:solidFill>
                                  <a:latin typeface="Cambria Math"/>
                                </a:rPr>
                              </m:ctrlPr>
                            </m:limLowPr>
                            <m:e>
                              <m:r>
                                <m:rPr>
                                  <m:sty m:val="p"/>
                                </m:rPr>
                                <a:rPr lang="en-US" b="0" i="0" smtClean="0">
                                  <a:solidFill>
                                    <a:srgbClr val="FFFF00"/>
                                  </a:solidFill>
                                  <a:latin typeface="Cambria Math"/>
                                </a:rPr>
                                <m:t>lim</m:t>
                              </m:r>
                            </m:e>
                            <m:lim>
                              <m:r>
                                <a:rPr lang="en-US" i="1">
                                  <a:solidFill>
                                    <a:srgbClr val="FFFF00"/>
                                  </a:solidFill>
                                  <a:latin typeface="Cambria Math"/>
                                </a:rPr>
                                <m:t>h</m:t>
                              </m:r>
                              <m:r>
                                <a:rPr lang="en-US" i="1">
                                  <a:solidFill>
                                    <a:srgbClr val="FFFF00"/>
                                  </a:solidFill>
                                  <a:latin typeface="Cambria Math"/>
                                  <a:ea typeface="Cambria Math"/>
                                </a:rPr>
                                <m:t>→</m:t>
                              </m:r>
                              <m:sSup>
                                <m:sSupPr>
                                  <m:ctrlPr>
                                    <a:rPr lang="en-US" i="1">
                                      <a:solidFill>
                                        <a:srgbClr val="FFFF00"/>
                                      </a:solidFill>
                                      <a:latin typeface="Cambria Math"/>
                                      <a:ea typeface="Cambria Math"/>
                                    </a:rPr>
                                  </m:ctrlPr>
                                </m:sSupPr>
                                <m:e>
                                  <m:r>
                                    <a:rPr lang="en-US" i="1">
                                      <a:solidFill>
                                        <a:srgbClr val="FFFF00"/>
                                      </a:solidFill>
                                      <a:latin typeface="Cambria Math"/>
                                      <a:ea typeface="Cambria Math"/>
                                    </a:rPr>
                                    <m:t>0</m:t>
                                  </m:r>
                                </m:e>
                                <m:sup>
                                  <m:r>
                                    <a:rPr lang="en-US" i="1">
                                      <a:solidFill>
                                        <a:srgbClr val="FFFF00"/>
                                      </a:solidFill>
                                      <a:latin typeface="Cambria Math"/>
                                      <a:ea typeface="Cambria Math"/>
                                    </a:rPr>
                                    <m:t>+</m:t>
                                  </m:r>
                                </m:sup>
                              </m:sSup>
                            </m:lim>
                          </m:limLow>
                        </m:fName>
                        <m:e>
                          <m:f>
                            <m:fPr>
                              <m:ctrlPr>
                                <a:rPr lang="en-US" b="0" i="1" smtClean="0">
                                  <a:solidFill>
                                    <a:srgbClr val="FFFF00"/>
                                  </a:solidFill>
                                  <a:latin typeface="Cambria Math"/>
                                </a:rPr>
                              </m:ctrlPr>
                            </m:fPr>
                            <m:num>
                              <m:r>
                                <a:rPr lang="en-US" b="0" i="1" smtClean="0">
                                  <a:solidFill>
                                    <a:srgbClr val="FFFF00"/>
                                  </a:solidFill>
                                  <a:latin typeface="Cambria Math"/>
                                </a:rPr>
                                <m:t>h</m:t>
                              </m:r>
                            </m:num>
                            <m:den>
                              <m:r>
                                <a:rPr lang="en-US" b="0" i="1" smtClean="0">
                                  <a:solidFill>
                                    <a:srgbClr val="FFFF00"/>
                                  </a:solidFill>
                                  <a:latin typeface="Cambria Math"/>
                                </a:rPr>
                                <m:t>h</m:t>
                              </m:r>
                            </m:den>
                          </m:f>
                        </m:e>
                      </m:func>
                      <m:r>
                        <a:rPr lang="en-US" b="0" i="1" smtClean="0">
                          <a:solidFill>
                            <a:srgbClr val="FFFF00"/>
                          </a:solidFill>
                          <a:latin typeface="Cambria Math"/>
                        </a:rPr>
                        <m:t>=</m:t>
                      </m:r>
                      <m:func>
                        <m:funcPr>
                          <m:ctrlPr>
                            <a:rPr lang="en-US" b="0" i="1" smtClean="0">
                              <a:solidFill>
                                <a:srgbClr val="FFFF00"/>
                              </a:solidFill>
                              <a:latin typeface="Cambria Math"/>
                            </a:rPr>
                          </m:ctrlPr>
                        </m:funcPr>
                        <m:fName>
                          <m:limLow>
                            <m:limLowPr>
                              <m:ctrlPr>
                                <a:rPr lang="en-US" b="0" i="1" smtClean="0">
                                  <a:solidFill>
                                    <a:srgbClr val="FFFF00"/>
                                  </a:solidFill>
                                  <a:latin typeface="Cambria Math"/>
                                </a:rPr>
                              </m:ctrlPr>
                            </m:limLowPr>
                            <m:e>
                              <m:r>
                                <m:rPr>
                                  <m:sty m:val="p"/>
                                </m:rPr>
                                <a:rPr lang="en-US" b="0" i="0" smtClean="0">
                                  <a:solidFill>
                                    <a:srgbClr val="FFFF00"/>
                                  </a:solidFill>
                                  <a:latin typeface="Cambria Math"/>
                                </a:rPr>
                                <m:t>lim</m:t>
                              </m:r>
                            </m:e>
                            <m:lim>
                              <m:r>
                                <a:rPr lang="en-US" i="1">
                                  <a:solidFill>
                                    <a:srgbClr val="FFFF00"/>
                                  </a:solidFill>
                                  <a:latin typeface="Cambria Math"/>
                                </a:rPr>
                                <m:t>h</m:t>
                              </m:r>
                              <m:r>
                                <a:rPr lang="en-US" i="1">
                                  <a:solidFill>
                                    <a:srgbClr val="FFFF00"/>
                                  </a:solidFill>
                                  <a:latin typeface="Cambria Math"/>
                                  <a:ea typeface="Cambria Math"/>
                                </a:rPr>
                                <m:t>→</m:t>
                              </m:r>
                              <m:sSup>
                                <m:sSupPr>
                                  <m:ctrlPr>
                                    <a:rPr lang="en-US" i="1">
                                      <a:solidFill>
                                        <a:srgbClr val="FFFF00"/>
                                      </a:solidFill>
                                      <a:latin typeface="Cambria Math"/>
                                      <a:ea typeface="Cambria Math"/>
                                    </a:rPr>
                                  </m:ctrlPr>
                                </m:sSupPr>
                                <m:e>
                                  <m:r>
                                    <a:rPr lang="en-US" i="1">
                                      <a:solidFill>
                                        <a:srgbClr val="FFFF00"/>
                                      </a:solidFill>
                                      <a:latin typeface="Cambria Math"/>
                                      <a:ea typeface="Cambria Math"/>
                                    </a:rPr>
                                    <m:t>0</m:t>
                                  </m:r>
                                </m:e>
                                <m:sup>
                                  <m:r>
                                    <a:rPr lang="en-US" i="1">
                                      <a:solidFill>
                                        <a:srgbClr val="FFFF00"/>
                                      </a:solidFill>
                                      <a:latin typeface="Cambria Math"/>
                                      <a:ea typeface="Cambria Math"/>
                                    </a:rPr>
                                    <m:t>+</m:t>
                                  </m:r>
                                </m:sup>
                              </m:sSup>
                            </m:lim>
                          </m:limLow>
                        </m:fName>
                        <m:e>
                          <m:r>
                            <a:rPr lang="en-US" b="0" i="1" smtClean="0">
                              <a:solidFill>
                                <a:srgbClr val="FFFF00"/>
                              </a:solidFill>
                              <a:latin typeface="Cambria Math"/>
                            </a:rPr>
                            <m:t>1</m:t>
                          </m:r>
                        </m:e>
                      </m:func>
                      <m:r>
                        <a:rPr lang="en-US" b="0" i="1" smtClean="0">
                          <a:solidFill>
                            <a:srgbClr val="FFFF00"/>
                          </a:solidFill>
                          <a:latin typeface="Cambria Math"/>
                        </a:rPr>
                        <m:t>=</m:t>
                      </m:r>
                      <m:r>
                        <a:rPr lang="en-US" b="0" i="1" smtClean="0">
                          <a:solidFill>
                            <a:srgbClr val="FFFF00"/>
                          </a:solidFill>
                          <a:latin typeface="Cambria Math"/>
                        </a:rPr>
                        <m:t>1</m:t>
                      </m:r>
                    </m:oMath>
                  </m:oMathPara>
                </a14:m>
                <a:endParaRPr lang="en-US" dirty="0">
                  <a:solidFill>
                    <a:srgbClr val="FFFF00"/>
                  </a:solidFill>
                </a:endParaRPr>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1340768"/>
                <a:ext cx="9144000" cy="5517232"/>
              </a:xfrm>
              <a:blipFill rotWithShape="1">
                <a:blip r:embed="rId2"/>
                <a:stretch>
                  <a:fillRect l="-1333" t="-2210"/>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836954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624" y="-744"/>
            <a:ext cx="9144000" cy="1470025"/>
          </a:xfrm>
        </p:spPr>
        <p:txBody>
          <a:bodyPr>
            <a:normAutofit/>
          </a:bodyPr>
          <a:lstStyle/>
          <a:p>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1340768"/>
                <a:ext cx="9144000" cy="5517232"/>
              </a:xfrm>
            </p:spPr>
            <p:txBody>
              <a:bodyPr>
                <a:normAutofit fontScale="92500" lnSpcReduction="10000"/>
              </a:bodyPr>
              <a:lstStyle/>
              <a:p>
                <a:pPr algn="l"/>
                <a14:m>
                  <m:oMathPara xmlns:m="http://schemas.openxmlformats.org/officeDocument/2006/math">
                    <m:oMathParaPr>
                      <m:jc m:val="centerGroup"/>
                    </m:oMathParaPr>
                    <m:oMath xmlns:m="http://schemas.openxmlformats.org/officeDocument/2006/math">
                      <m:sSub>
                        <m:sSubPr>
                          <m:ctrlPr>
                            <a:rPr lang="en-US" i="1" smtClean="0">
                              <a:solidFill>
                                <a:srgbClr val="FFFF00"/>
                              </a:solidFill>
                              <a:latin typeface="Cambria Math"/>
                            </a:rPr>
                          </m:ctrlPr>
                        </m:sSubPr>
                        <m:e>
                          <m:r>
                            <a:rPr lang="en-US" i="1">
                              <a:solidFill>
                                <a:srgbClr val="FFFF00"/>
                              </a:solidFill>
                              <a:latin typeface="Cambria Math"/>
                            </a:rPr>
                            <m:t>𝑔</m:t>
                          </m:r>
                          <m:r>
                            <a:rPr lang="en-US" i="1">
                              <a:solidFill>
                                <a:srgbClr val="FFFF00"/>
                              </a:solidFill>
                              <a:latin typeface="Cambria Math"/>
                            </a:rPr>
                            <m:t>`</m:t>
                          </m:r>
                        </m:e>
                        <m:sub>
                          <m:r>
                            <a:rPr lang="en-US" b="0" i="1" smtClean="0">
                              <a:solidFill>
                                <a:srgbClr val="FFFF00"/>
                              </a:solidFill>
                              <a:latin typeface="Cambria Math"/>
                            </a:rPr>
                            <m:t>−</m:t>
                          </m:r>
                        </m:sub>
                      </m:sSub>
                      <m:d>
                        <m:dPr>
                          <m:ctrlPr>
                            <a:rPr lang="en-US" i="1">
                              <a:solidFill>
                                <a:srgbClr val="FFFF00"/>
                              </a:solidFill>
                              <a:latin typeface="Cambria Math"/>
                            </a:rPr>
                          </m:ctrlPr>
                        </m:dPr>
                        <m:e>
                          <m:r>
                            <a:rPr lang="en-US" i="1">
                              <a:solidFill>
                                <a:srgbClr val="FFFF00"/>
                              </a:solidFill>
                              <a:latin typeface="Cambria Math"/>
                            </a:rPr>
                            <m:t>0</m:t>
                          </m:r>
                        </m:e>
                      </m:d>
                      <m:r>
                        <a:rPr lang="en-US" i="1">
                          <a:solidFill>
                            <a:srgbClr val="FFFF00"/>
                          </a:solidFill>
                          <a:latin typeface="Cambria Math"/>
                        </a:rPr>
                        <m:t>=</m:t>
                      </m:r>
                      <m:func>
                        <m:funcPr>
                          <m:ctrlPr>
                            <a:rPr lang="en-US" i="1">
                              <a:solidFill>
                                <a:srgbClr val="FFFF00"/>
                              </a:solidFill>
                              <a:latin typeface="Cambria Math"/>
                            </a:rPr>
                          </m:ctrlPr>
                        </m:funcPr>
                        <m:fName>
                          <m:limLow>
                            <m:limLowPr>
                              <m:ctrlPr>
                                <a:rPr lang="en-US" i="1">
                                  <a:solidFill>
                                    <a:srgbClr val="FFFF00"/>
                                  </a:solidFill>
                                  <a:latin typeface="Cambria Math"/>
                                </a:rPr>
                              </m:ctrlPr>
                            </m:limLowPr>
                            <m:e>
                              <m:r>
                                <m:rPr>
                                  <m:sty m:val="p"/>
                                </m:rPr>
                                <a:rPr lang="en-US">
                                  <a:solidFill>
                                    <a:srgbClr val="FFFF00"/>
                                  </a:solidFill>
                                  <a:latin typeface="Cambria Math"/>
                                </a:rPr>
                                <m:t>lim</m:t>
                              </m:r>
                            </m:e>
                            <m:lim>
                              <m:r>
                                <a:rPr lang="en-US" i="1">
                                  <a:solidFill>
                                    <a:srgbClr val="FFFF00"/>
                                  </a:solidFill>
                                  <a:latin typeface="Cambria Math"/>
                                </a:rPr>
                                <m:t>h</m:t>
                              </m:r>
                              <m:r>
                                <a:rPr lang="en-US" i="1">
                                  <a:solidFill>
                                    <a:srgbClr val="FFFF00"/>
                                  </a:solidFill>
                                  <a:latin typeface="Cambria Math"/>
                                  <a:ea typeface="Cambria Math"/>
                                </a:rPr>
                                <m:t>→</m:t>
                              </m:r>
                              <m:sSup>
                                <m:sSupPr>
                                  <m:ctrlPr>
                                    <a:rPr lang="en-US" i="1">
                                      <a:solidFill>
                                        <a:srgbClr val="FFFF00"/>
                                      </a:solidFill>
                                      <a:latin typeface="Cambria Math"/>
                                      <a:ea typeface="Cambria Math"/>
                                    </a:rPr>
                                  </m:ctrlPr>
                                </m:sSupPr>
                                <m:e>
                                  <m:r>
                                    <a:rPr lang="en-US" i="1">
                                      <a:solidFill>
                                        <a:srgbClr val="FFFF00"/>
                                      </a:solidFill>
                                      <a:latin typeface="Cambria Math"/>
                                      <a:ea typeface="Cambria Math"/>
                                    </a:rPr>
                                    <m:t>0</m:t>
                                  </m:r>
                                </m:e>
                                <m:sup>
                                  <m:r>
                                    <a:rPr lang="en-US" b="0" i="1" smtClean="0">
                                      <a:solidFill>
                                        <a:srgbClr val="FFFF00"/>
                                      </a:solidFill>
                                      <a:latin typeface="Cambria Math"/>
                                      <a:ea typeface="Cambria Math"/>
                                    </a:rPr>
                                    <m:t>−</m:t>
                                  </m:r>
                                </m:sup>
                              </m:sSup>
                            </m:lim>
                          </m:limLow>
                        </m:fName>
                        <m:e>
                          <m:f>
                            <m:fPr>
                              <m:ctrlPr>
                                <a:rPr lang="en-US" i="1">
                                  <a:solidFill>
                                    <a:srgbClr val="FFFF00"/>
                                  </a:solidFill>
                                  <a:latin typeface="Cambria Math"/>
                                </a:rPr>
                              </m:ctrlPr>
                            </m:fPr>
                            <m:num>
                              <m:r>
                                <a:rPr lang="en-US" i="1">
                                  <a:solidFill>
                                    <a:srgbClr val="FFFF00"/>
                                  </a:solidFill>
                                  <a:latin typeface="Cambria Math"/>
                                </a:rPr>
                                <m:t>𝑔</m:t>
                              </m:r>
                              <m:d>
                                <m:dPr>
                                  <m:ctrlPr>
                                    <a:rPr lang="en-US" i="1">
                                      <a:solidFill>
                                        <a:srgbClr val="FFFF00"/>
                                      </a:solidFill>
                                      <a:latin typeface="Cambria Math"/>
                                    </a:rPr>
                                  </m:ctrlPr>
                                </m:dPr>
                                <m:e>
                                  <m:r>
                                    <a:rPr lang="en-US" i="1">
                                      <a:solidFill>
                                        <a:srgbClr val="FFFF00"/>
                                      </a:solidFill>
                                      <a:latin typeface="Cambria Math"/>
                                    </a:rPr>
                                    <m:t>0</m:t>
                                  </m:r>
                                  <m:r>
                                    <a:rPr lang="en-US" i="1">
                                      <a:solidFill>
                                        <a:srgbClr val="FFFF00"/>
                                      </a:solidFill>
                                      <a:latin typeface="Cambria Math"/>
                                    </a:rPr>
                                    <m:t>+</m:t>
                                  </m:r>
                                  <m:r>
                                    <a:rPr lang="en-US" i="1">
                                      <a:solidFill>
                                        <a:srgbClr val="FFFF00"/>
                                      </a:solidFill>
                                      <a:latin typeface="Cambria Math"/>
                                    </a:rPr>
                                    <m:t>h</m:t>
                                  </m:r>
                                </m:e>
                              </m:d>
                              <m:r>
                                <a:rPr lang="en-US" i="1">
                                  <a:solidFill>
                                    <a:srgbClr val="FFFF00"/>
                                  </a:solidFill>
                                  <a:latin typeface="Cambria Math"/>
                                </a:rPr>
                                <m:t>−</m:t>
                              </m:r>
                              <m:r>
                                <a:rPr lang="en-US" i="1">
                                  <a:solidFill>
                                    <a:srgbClr val="FFFF00"/>
                                  </a:solidFill>
                                  <a:latin typeface="Cambria Math"/>
                                </a:rPr>
                                <m:t>𝑔</m:t>
                              </m:r>
                              <m:r>
                                <a:rPr lang="en-US" i="1">
                                  <a:solidFill>
                                    <a:srgbClr val="FFFF00"/>
                                  </a:solidFill>
                                  <a:latin typeface="Cambria Math"/>
                                </a:rPr>
                                <m:t>(</m:t>
                              </m:r>
                              <m:r>
                                <a:rPr lang="en-US" i="1">
                                  <a:solidFill>
                                    <a:srgbClr val="FFFF00"/>
                                  </a:solidFill>
                                  <a:latin typeface="Cambria Math"/>
                                </a:rPr>
                                <m:t>0</m:t>
                              </m:r>
                              <m:r>
                                <a:rPr lang="en-US" i="1">
                                  <a:solidFill>
                                    <a:srgbClr val="FFFF00"/>
                                  </a:solidFill>
                                  <a:latin typeface="Cambria Math"/>
                                </a:rPr>
                                <m:t>)</m:t>
                              </m:r>
                            </m:num>
                            <m:den>
                              <m:r>
                                <a:rPr lang="en-US" i="1">
                                  <a:solidFill>
                                    <a:srgbClr val="FFFF00"/>
                                  </a:solidFill>
                                  <a:latin typeface="Cambria Math"/>
                                </a:rPr>
                                <m:t>h</m:t>
                              </m:r>
                            </m:den>
                          </m:f>
                        </m:e>
                      </m:func>
                      <m:r>
                        <a:rPr lang="en-US" i="1">
                          <a:solidFill>
                            <a:srgbClr val="FFFF00"/>
                          </a:solidFill>
                          <a:latin typeface="Cambria Math"/>
                        </a:rPr>
                        <m:t>=</m:t>
                      </m:r>
                      <m:func>
                        <m:funcPr>
                          <m:ctrlPr>
                            <a:rPr lang="en-US" i="1">
                              <a:solidFill>
                                <a:srgbClr val="FFFF00"/>
                              </a:solidFill>
                              <a:latin typeface="Cambria Math"/>
                            </a:rPr>
                          </m:ctrlPr>
                        </m:funcPr>
                        <m:fName>
                          <m:limLow>
                            <m:limLowPr>
                              <m:ctrlPr>
                                <a:rPr lang="en-US" i="1">
                                  <a:solidFill>
                                    <a:srgbClr val="FFFF00"/>
                                  </a:solidFill>
                                  <a:latin typeface="Cambria Math"/>
                                </a:rPr>
                              </m:ctrlPr>
                            </m:limLowPr>
                            <m:e>
                              <m:r>
                                <m:rPr>
                                  <m:sty m:val="p"/>
                                </m:rPr>
                                <a:rPr lang="en-US">
                                  <a:solidFill>
                                    <a:srgbClr val="FFFF00"/>
                                  </a:solidFill>
                                  <a:latin typeface="Cambria Math"/>
                                </a:rPr>
                                <m:t>lim</m:t>
                              </m:r>
                            </m:e>
                            <m:lim>
                              <m:r>
                                <a:rPr lang="en-US" i="1">
                                  <a:solidFill>
                                    <a:srgbClr val="FFFF00"/>
                                  </a:solidFill>
                                  <a:latin typeface="Cambria Math"/>
                                </a:rPr>
                                <m:t>h</m:t>
                              </m:r>
                              <m:r>
                                <a:rPr lang="en-US" i="1">
                                  <a:solidFill>
                                    <a:srgbClr val="FFFF00"/>
                                  </a:solidFill>
                                  <a:latin typeface="Cambria Math"/>
                                  <a:ea typeface="Cambria Math"/>
                                </a:rPr>
                                <m:t>→</m:t>
                              </m:r>
                              <m:sSup>
                                <m:sSupPr>
                                  <m:ctrlPr>
                                    <a:rPr lang="en-US" i="1">
                                      <a:solidFill>
                                        <a:srgbClr val="FFFF00"/>
                                      </a:solidFill>
                                      <a:latin typeface="Cambria Math"/>
                                      <a:ea typeface="Cambria Math"/>
                                    </a:rPr>
                                  </m:ctrlPr>
                                </m:sSupPr>
                                <m:e>
                                  <m:r>
                                    <a:rPr lang="en-US" i="1">
                                      <a:solidFill>
                                        <a:srgbClr val="FFFF00"/>
                                      </a:solidFill>
                                      <a:latin typeface="Cambria Math"/>
                                      <a:ea typeface="Cambria Math"/>
                                    </a:rPr>
                                    <m:t>0</m:t>
                                  </m:r>
                                </m:e>
                                <m:sup>
                                  <m:r>
                                    <a:rPr lang="en-US" b="0" i="1" smtClean="0">
                                      <a:solidFill>
                                        <a:srgbClr val="FFFF00"/>
                                      </a:solidFill>
                                      <a:latin typeface="Cambria Math"/>
                                      <a:ea typeface="Cambria Math"/>
                                    </a:rPr>
                                    <m:t>−</m:t>
                                  </m:r>
                                </m:sup>
                              </m:sSup>
                            </m:lim>
                          </m:limLow>
                        </m:fName>
                        <m:e>
                          <m:f>
                            <m:fPr>
                              <m:ctrlPr>
                                <a:rPr lang="en-US" i="1">
                                  <a:solidFill>
                                    <a:srgbClr val="FFFF00"/>
                                  </a:solidFill>
                                  <a:latin typeface="Cambria Math"/>
                                </a:rPr>
                              </m:ctrlPr>
                            </m:fPr>
                            <m:num>
                              <m:d>
                                <m:dPr>
                                  <m:begChr m:val="|"/>
                                  <m:endChr m:val="|"/>
                                  <m:ctrlPr>
                                    <a:rPr lang="en-US" i="1">
                                      <a:solidFill>
                                        <a:srgbClr val="FFFF00"/>
                                      </a:solidFill>
                                      <a:latin typeface="Cambria Math"/>
                                    </a:rPr>
                                  </m:ctrlPr>
                                </m:dPr>
                                <m:e>
                                  <m:r>
                                    <a:rPr lang="en-US" i="1">
                                      <a:solidFill>
                                        <a:srgbClr val="FFFF00"/>
                                      </a:solidFill>
                                      <a:latin typeface="Cambria Math"/>
                                    </a:rPr>
                                    <m:t>0</m:t>
                                  </m:r>
                                  <m:r>
                                    <a:rPr lang="en-US" i="1">
                                      <a:solidFill>
                                        <a:srgbClr val="FFFF00"/>
                                      </a:solidFill>
                                      <a:latin typeface="Cambria Math"/>
                                    </a:rPr>
                                    <m:t>+</m:t>
                                  </m:r>
                                  <m:r>
                                    <a:rPr lang="en-US" i="1">
                                      <a:solidFill>
                                        <a:srgbClr val="FFFF00"/>
                                      </a:solidFill>
                                      <a:latin typeface="Cambria Math"/>
                                    </a:rPr>
                                    <m:t>h</m:t>
                                  </m:r>
                                </m:e>
                              </m:d>
                              <m:r>
                                <a:rPr lang="en-US" i="1">
                                  <a:solidFill>
                                    <a:srgbClr val="FFFF00"/>
                                  </a:solidFill>
                                  <a:latin typeface="Cambria Math"/>
                                </a:rPr>
                                <m:t>−</m:t>
                              </m:r>
                              <m:d>
                                <m:dPr>
                                  <m:begChr m:val="|"/>
                                  <m:endChr m:val="|"/>
                                  <m:ctrlPr>
                                    <a:rPr lang="en-US" i="1">
                                      <a:solidFill>
                                        <a:srgbClr val="FFFF00"/>
                                      </a:solidFill>
                                      <a:latin typeface="Cambria Math"/>
                                    </a:rPr>
                                  </m:ctrlPr>
                                </m:dPr>
                                <m:e>
                                  <m:r>
                                    <a:rPr lang="en-US" i="1">
                                      <a:solidFill>
                                        <a:srgbClr val="FFFF00"/>
                                      </a:solidFill>
                                      <a:latin typeface="Cambria Math"/>
                                    </a:rPr>
                                    <m:t>0</m:t>
                                  </m:r>
                                </m:e>
                              </m:d>
                            </m:num>
                            <m:den>
                              <m:r>
                                <a:rPr lang="en-US" i="1">
                                  <a:solidFill>
                                    <a:srgbClr val="FFFF00"/>
                                  </a:solidFill>
                                  <a:latin typeface="Cambria Math"/>
                                </a:rPr>
                                <m:t>h</m:t>
                              </m:r>
                            </m:den>
                          </m:f>
                        </m:e>
                      </m:func>
                    </m:oMath>
                  </m:oMathPara>
                </a14:m>
                <a:endParaRPr lang="en-US" dirty="0">
                  <a:solidFill>
                    <a:srgbClr val="FFFF00"/>
                  </a:solidFill>
                </a:endParaRPr>
              </a:p>
              <a:p>
                <a:pPr algn="l"/>
                <a14:m>
                  <m:oMathPara xmlns:m="http://schemas.openxmlformats.org/officeDocument/2006/math">
                    <m:oMathParaPr>
                      <m:jc m:val="centerGroup"/>
                    </m:oMathParaPr>
                    <m:oMath xmlns:m="http://schemas.openxmlformats.org/officeDocument/2006/math">
                      <m:r>
                        <a:rPr lang="en-US" i="1">
                          <a:solidFill>
                            <a:srgbClr val="FFFF00"/>
                          </a:solidFill>
                          <a:latin typeface="Cambria Math"/>
                        </a:rPr>
                        <m:t>=</m:t>
                      </m:r>
                      <m:func>
                        <m:funcPr>
                          <m:ctrlPr>
                            <a:rPr lang="en-US" i="1">
                              <a:solidFill>
                                <a:srgbClr val="FFFF00"/>
                              </a:solidFill>
                              <a:latin typeface="Cambria Math"/>
                            </a:rPr>
                          </m:ctrlPr>
                        </m:funcPr>
                        <m:fName>
                          <m:limLow>
                            <m:limLowPr>
                              <m:ctrlPr>
                                <a:rPr lang="en-US" i="1">
                                  <a:solidFill>
                                    <a:srgbClr val="FFFF00"/>
                                  </a:solidFill>
                                  <a:latin typeface="Cambria Math"/>
                                </a:rPr>
                              </m:ctrlPr>
                            </m:limLowPr>
                            <m:e>
                              <m:r>
                                <m:rPr>
                                  <m:sty m:val="p"/>
                                </m:rPr>
                                <a:rPr lang="en-US">
                                  <a:solidFill>
                                    <a:srgbClr val="FFFF00"/>
                                  </a:solidFill>
                                  <a:latin typeface="Cambria Math"/>
                                </a:rPr>
                                <m:t>lim</m:t>
                              </m:r>
                            </m:e>
                            <m:lim>
                              <m:r>
                                <a:rPr lang="en-US" i="1">
                                  <a:solidFill>
                                    <a:srgbClr val="FFFF00"/>
                                  </a:solidFill>
                                  <a:latin typeface="Cambria Math"/>
                                </a:rPr>
                                <m:t>h</m:t>
                              </m:r>
                              <m:r>
                                <a:rPr lang="en-US" i="1">
                                  <a:solidFill>
                                    <a:srgbClr val="FFFF00"/>
                                  </a:solidFill>
                                  <a:latin typeface="Cambria Math"/>
                                  <a:ea typeface="Cambria Math"/>
                                </a:rPr>
                                <m:t>→</m:t>
                              </m:r>
                              <m:sSup>
                                <m:sSupPr>
                                  <m:ctrlPr>
                                    <a:rPr lang="en-US" i="1" smtClean="0">
                                      <a:solidFill>
                                        <a:srgbClr val="FFFF00"/>
                                      </a:solidFill>
                                      <a:latin typeface="Cambria Math"/>
                                      <a:ea typeface="Cambria Math"/>
                                    </a:rPr>
                                  </m:ctrlPr>
                                </m:sSupPr>
                                <m:e>
                                  <m:r>
                                    <a:rPr lang="en-US" i="1">
                                      <a:solidFill>
                                        <a:srgbClr val="FFFF00"/>
                                      </a:solidFill>
                                      <a:latin typeface="Cambria Math"/>
                                      <a:ea typeface="Cambria Math"/>
                                    </a:rPr>
                                    <m:t>0</m:t>
                                  </m:r>
                                </m:e>
                                <m:sup>
                                  <m:r>
                                    <a:rPr lang="en-US" b="0" i="1" smtClean="0">
                                      <a:solidFill>
                                        <a:srgbClr val="FFFF00"/>
                                      </a:solidFill>
                                      <a:latin typeface="Cambria Math"/>
                                      <a:ea typeface="Cambria Math"/>
                                    </a:rPr>
                                    <m:t>−</m:t>
                                  </m:r>
                                </m:sup>
                              </m:sSup>
                            </m:lim>
                          </m:limLow>
                        </m:fName>
                        <m:e>
                          <m:f>
                            <m:fPr>
                              <m:ctrlPr>
                                <a:rPr lang="en-US" i="1">
                                  <a:solidFill>
                                    <a:srgbClr val="FFFF00"/>
                                  </a:solidFill>
                                  <a:latin typeface="Cambria Math"/>
                                </a:rPr>
                              </m:ctrlPr>
                            </m:fPr>
                            <m:num>
                              <m:d>
                                <m:dPr>
                                  <m:begChr m:val="|"/>
                                  <m:endChr m:val="|"/>
                                  <m:ctrlPr>
                                    <a:rPr lang="en-US" i="1">
                                      <a:solidFill>
                                        <a:srgbClr val="FFFF00"/>
                                      </a:solidFill>
                                      <a:latin typeface="Cambria Math"/>
                                    </a:rPr>
                                  </m:ctrlPr>
                                </m:dPr>
                                <m:e>
                                  <m:r>
                                    <a:rPr lang="en-US" i="1">
                                      <a:solidFill>
                                        <a:srgbClr val="FFFF00"/>
                                      </a:solidFill>
                                      <a:latin typeface="Cambria Math"/>
                                    </a:rPr>
                                    <m:t>h</m:t>
                                  </m:r>
                                </m:e>
                              </m:d>
                            </m:num>
                            <m:den>
                              <m:r>
                                <a:rPr lang="en-US" i="1">
                                  <a:solidFill>
                                    <a:srgbClr val="FFFF00"/>
                                  </a:solidFill>
                                  <a:latin typeface="Cambria Math"/>
                                </a:rPr>
                                <m:t>h</m:t>
                              </m:r>
                            </m:den>
                          </m:f>
                        </m:e>
                      </m:func>
                      <m:r>
                        <a:rPr lang="en-US" i="1">
                          <a:solidFill>
                            <a:srgbClr val="FFFF00"/>
                          </a:solidFill>
                          <a:latin typeface="Cambria Math"/>
                        </a:rPr>
                        <m:t>=</m:t>
                      </m:r>
                      <m:func>
                        <m:funcPr>
                          <m:ctrlPr>
                            <a:rPr lang="en-US" i="1">
                              <a:solidFill>
                                <a:srgbClr val="FFFF00"/>
                              </a:solidFill>
                              <a:latin typeface="Cambria Math"/>
                            </a:rPr>
                          </m:ctrlPr>
                        </m:funcPr>
                        <m:fName>
                          <m:limLow>
                            <m:limLowPr>
                              <m:ctrlPr>
                                <a:rPr lang="en-US" i="1">
                                  <a:solidFill>
                                    <a:srgbClr val="FFFF00"/>
                                  </a:solidFill>
                                  <a:latin typeface="Cambria Math"/>
                                </a:rPr>
                              </m:ctrlPr>
                            </m:limLowPr>
                            <m:e>
                              <m:r>
                                <m:rPr>
                                  <m:sty m:val="p"/>
                                </m:rPr>
                                <a:rPr lang="en-US">
                                  <a:solidFill>
                                    <a:srgbClr val="FFFF00"/>
                                  </a:solidFill>
                                  <a:latin typeface="Cambria Math"/>
                                </a:rPr>
                                <m:t>lim</m:t>
                              </m:r>
                            </m:e>
                            <m:lim>
                              <m:r>
                                <a:rPr lang="en-US" i="1">
                                  <a:solidFill>
                                    <a:srgbClr val="FFFF00"/>
                                  </a:solidFill>
                                  <a:latin typeface="Cambria Math"/>
                                </a:rPr>
                                <m:t>h</m:t>
                              </m:r>
                              <m:r>
                                <a:rPr lang="en-US" i="1">
                                  <a:solidFill>
                                    <a:srgbClr val="FFFF00"/>
                                  </a:solidFill>
                                  <a:latin typeface="Cambria Math"/>
                                  <a:ea typeface="Cambria Math"/>
                                </a:rPr>
                                <m:t>→</m:t>
                              </m:r>
                              <m:sSup>
                                <m:sSupPr>
                                  <m:ctrlPr>
                                    <a:rPr lang="en-US" i="1">
                                      <a:solidFill>
                                        <a:srgbClr val="FFFF00"/>
                                      </a:solidFill>
                                      <a:latin typeface="Cambria Math"/>
                                      <a:ea typeface="Cambria Math"/>
                                    </a:rPr>
                                  </m:ctrlPr>
                                </m:sSupPr>
                                <m:e>
                                  <m:r>
                                    <a:rPr lang="en-US" i="1">
                                      <a:solidFill>
                                        <a:srgbClr val="FFFF00"/>
                                      </a:solidFill>
                                      <a:latin typeface="Cambria Math"/>
                                      <a:ea typeface="Cambria Math"/>
                                    </a:rPr>
                                    <m:t>0</m:t>
                                  </m:r>
                                </m:e>
                                <m:sup>
                                  <m:r>
                                    <a:rPr lang="en-US" b="0" i="1" smtClean="0">
                                      <a:solidFill>
                                        <a:srgbClr val="FFFF00"/>
                                      </a:solidFill>
                                      <a:latin typeface="Cambria Math"/>
                                      <a:ea typeface="Cambria Math"/>
                                    </a:rPr>
                                    <m:t>−</m:t>
                                  </m:r>
                                </m:sup>
                              </m:sSup>
                            </m:lim>
                          </m:limLow>
                        </m:fName>
                        <m:e>
                          <m:f>
                            <m:fPr>
                              <m:ctrlPr>
                                <a:rPr lang="en-US" i="1">
                                  <a:solidFill>
                                    <a:srgbClr val="FFFF00"/>
                                  </a:solidFill>
                                  <a:latin typeface="Cambria Math"/>
                                </a:rPr>
                              </m:ctrlPr>
                            </m:fPr>
                            <m:num>
                              <m:r>
                                <a:rPr lang="en-US" b="0" i="1" smtClean="0">
                                  <a:solidFill>
                                    <a:srgbClr val="FFFF00"/>
                                  </a:solidFill>
                                  <a:latin typeface="Cambria Math"/>
                                </a:rPr>
                                <m:t>−</m:t>
                              </m:r>
                              <m:r>
                                <a:rPr lang="en-US" i="1">
                                  <a:solidFill>
                                    <a:srgbClr val="FFFF00"/>
                                  </a:solidFill>
                                  <a:latin typeface="Cambria Math"/>
                                </a:rPr>
                                <m:t>h</m:t>
                              </m:r>
                            </m:num>
                            <m:den>
                              <m:r>
                                <a:rPr lang="en-US" i="1">
                                  <a:solidFill>
                                    <a:srgbClr val="FFFF00"/>
                                  </a:solidFill>
                                  <a:latin typeface="Cambria Math"/>
                                </a:rPr>
                                <m:t>h</m:t>
                              </m:r>
                            </m:den>
                          </m:f>
                        </m:e>
                      </m:func>
                      <m:r>
                        <a:rPr lang="en-US" i="1">
                          <a:solidFill>
                            <a:srgbClr val="FFFF00"/>
                          </a:solidFill>
                          <a:latin typeface="Cambria Math"/>
                        </a:rPr>
                        <m:t>=</m:t>
                      </m:r>
                      <m:func>
                        <m:funcPr>
                          <m:ctrlPr>
                            <a:rPr lang="en-US" i="1">
                              <a:solidFill>
                                <a:srgbClr val="FFFF00"/>
                              </a:solidFill>
                              <a:latin typeface="Cambria Math"/>
                            </a:rPr>
                          </m:ctrlPr>
                        </m:funcPr>
                        <m:fName>
                          <m:limLow>
                            <m:limLowPr>
                              <m:ctrlPr>
                                <a:rPr lang="en-US" i="1">
                                  <a:solidFill>
                                    <a:srgbClr val="FFFF00"/>
                                  </a:solidFill>
                                  <a:latin typeface="Cambria Math"/>
                                </a:rPr>
                              </m:ctrlPr>
                            </m:limLowPr>
                            <m:e>
                              <m:r>
                                <m:rPr>
                                  <m:sty m:val="p"/>
                                </m:rPr>
                                <a:rPr lang="en-US">
                                  <a:solidFill>
                                    <a:srgbClr val="FFFF00"/>
                                  </a:solidFill>
                                  <a:latin typeface="Cambria Math"/>
                                </a:rPr>
                                <m:t>lim</m:t>
                              </m:r>
                            </m:e>
                            <m:lim>
                              <m:r>
                                <a:rPr lang="en-US" i="1">
                                  <a:solidFill>
                                    <a:srgbClr val="FFFF00"/>
                                  </a:solidFill>
                                  <a:latin typeface="Cambria Math"/>
                                </a:rPr>
                                <m:t>h</m:t>
                              </m:r>
                              <m:r>
                                <a:rPr lang="en-US" i="1">
                                  <a:solidFill>
                                    <a:srgbClr val="FFFF00"/>
                                  </a:solidFill>
                                  <a:latin typeface="Cambria Math"/>
                                  <a:ea typeface="Cambria Math"/>
                                </a:rPr>
                                <m:t>→</m:t>
                              </m:r>
                              <m:sSup>
                                <m:sSupPr>
                                  <m:ctrlPr>
                                    <a:rPr lang="en-US" i="1">
                                      <a:solidFill>
                                        <a:srgbClr val="FFFF00"/>
                                      </a:solidFill>
                                      <a:latin typeface="Cambria Math"/>
                                      <a:ea typeface="Cambria Math"/>
                                    </a:rPr>
                                  </m:ctrlPr>
                                </m:sSupPr>
                                <m:e>
                                  <m:r>
                                    <a:rPr lang="en-US" i="1">
                                      <a:solidFill>
                                        <a:srgbClr val="FFFF00"/>
                                      </a:solidFill>
                                      <a:latin typeface="Cambria Math"/>
                                      <a:ea typeface="Cambria Math"/>
                                    </a:rPr>
                                    <m:t>0</m:t>
                                  </m:r>
                                </m:e>
                                <m:sup>
                                  <m:r>
                                    <a:rPr lang="en-US" b="0" i="1" smtClean="0">
                                      <a:solidFill>
                                        <a:srgbClr val="FFFF00"/>
                                      </a:solidFill>
                                      <a:latin typeface="Cambria Math"/>
                                      <a:ea typeface="Cambria Math"/>
                                    </a:rPr>
                                    <m:t>−</m:t>
                                  </m:r>
                                </m:sup>
                              </m:sSup>
                            </m:lim>
                          </m:limLow>
                        </m:fName>
                        <m:e>
                          <m:r>
                            <a:rPr lang="en-US" b="0" i="1" smtClean="0">
                              <a:solidFill>
                                <a:srgbClr val="FFFF00"/>
                              </a:solidFill>
                              <a:latin typeface="Cambria Math"/>
                              <a:ea typeface="Cambria Math"/>
                            </a:rPr>
                            <m:t>−</m:t>
                          </m:r>
                          <m:r>
                            <a:rPr lang="en-US" i="1">
                              <a:solidFill>
                                <a:srgbClr val="FFFF00"/>
                              </a:solidFill>
                              <a:latin typeface="Cambria Math"/>
                            </a:rPr>
                            <m:t>1</m:t>
                          </m:r>
                        </m:e>
                      </m:func>
                      <m:r>
                        <a:rPr lang="en-US" i="1">
                          <a:solidFill>
                            <a:srgbClr val="FFFF00"/>
                          </a:solidFill>
                          <a:latin typeface="Cambria Math"/>
                        </a:rPr>
                        <m:t>=</m:t>
                      </m:r>
                      <m:r>
                        <a:rPr lang="en-US" b="0" i="1" smtClean="0">
                          <a:solidFill>
                            <a:srgbClr val="FFFF00"/>
                          </a:solidFill>
                          <a:latin typeface="Cambria Math"/>
                        </a:rPr>
                        <m:t>−</m:t>
                      </m:r>
                      <m:r>
                        <a:rPr lang="en-US" i="1">
                          <a:solidFill>
                            <a:srgbClr val="FFFF00"/>
                          </a:solidFill>
                          <a:latin typeface="Cambria Math"/>
                        </a:rPr>
                        <m:t>1</m:t>
                      </m:r>
                    </m:oMath>
                  </m:oMathPara>
                </a14:m>
                <a:endParaRPr lang="en-US" dirty="0">
                  <a:solidFill>
                    <a:srgbClr val="FFFF00"/>
                  </a:solidFill>
                </a:endParaRPr>
              </a:p>
              <a:p>
                <a:pPr algn="l" rtl="0"/>
                <a:endParaRPr lang="en-US" sz="1200" dirty="0"/>
              </a:p>
              <a:p>
                <a:pPr marL="457200" indent="-457200" algn="l" rtl="0">
                  <a:buFont typeface="Wingdings" panose="05000000000000000000" pitchFamily="2" charset="2"/>
                  <a:buChar char="q"/>
                </a:pPr>
                <a:r>
                  <a:rPr lang="en-US" b="1" dirty="0"/>
                  <a:t>Question: When Does a Function Not Have a Derivative at a Point?</a:t>
                </a:r>
              </a:p>
              <a:p>
                <a:pPr marL="457200" indent="-457200" algn="l" rtl="0" eaLnBrk="0">
                  <a:buFont typeface="Wingdings" panose="05000000000000000000" pitchFamily="2" charset="2"/>
                  <a:buChar char="q"/>
                </a:pPr>
                <a:r>
                  <a:rPr lang="en-US" b="1" dirty="0"/>
                  <a:t>Answer:</a:t>
                </a:r>
                <a:r>
                  <a:rPr lang="en-US" dirty="0"/>
                  <a:t> Differentiability is a </a:t>
                </a:r>
                <a:r>
                  <a:rPr lang="en-US" b="1" dirty="0"/>
                  <a:t>smoothness</a:t>
                </a:r>
                <a:r>
                  <a:rPr lang="en-US" dirty="0"/>
                  <a:t> condition on the graph of </a:t>
                </a:r>
                <a14:m>
                  <m:oMath xmlns:m="http://schemas.openxmlformats.org/officeDocument/2006/math">
                    <m:r>
                      <a:rPr lang="en-US" b="0" i="1" smtClean="0">
                        <a:latin typeface="Cambria Math"/>
                      </a:rPr>
                      <m:t>𝑓</m:t>
                    </m:r>
                  </m:oMath>
                </a14:m>
                <a:r>
                  <a:rPr lang="en-US" dirty="0"/>
                  <a:t> . A function whose graph is otherwise smooth will fail to have a derivative at a point for several reasons, </a:t>
                </a:r>
                <a:endParaRPr lang="en-US" dirty="0" smtClean="0"/>
              </a:p>
              <a:p>
                <a:pPr algn="l" rtl="0" eaLnBrk="0"/>
                <a:r>
                  <a:rPr lang="en-US" dirty="0"/>
                  <a:t> </a:t>
                </a:r>
                <a:r>
                  <a:rPr lang="en-US" dirty="0" smtClean="0"/>
                  <a:t>    such </a:t>
                </a:r>
                <a:r>
                  <a:rPr lang="en-US" dirty="0"/>
                  <a:t>as at points where the graph has:</a:t>
                </a:r>
              </a:p>
              <a:p>
                <a:pPr algn="l"/>
                <a:endParaRPr lang="en-US"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1340768"/>
                <a:ext cx="9144000" cy="5517232"/>
              </a:xfrm>
              <a:blipFill rotWithShape="1">
                <a:blip r:embed="rId2"/>
                <a:stretch>
                  <a:fillRect l="-1333" r="-1400"/>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748699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992" y="0"/>
            <a:ext cx="9144000" cy="1470025"/>
          </a:xfrm>
        </p:spPr>
        <p:txBody>
          <a:bodyPr>
            <a:normAutofit/>
          </a:bodyPr>
          <a:lstStyle/>
          <a:p>
            <a:endParaRPr lang="en-US" dirty="0">
              <a:solidFill>
                <a:srgbClr val="FF0000"/>
              </a:solidFill>
            </a:endParaRPr>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1340768"/>
                <a:ext cx="9144000" cy="5517232"/>
              </a:xfrm>
            </p:spPr>
            <p:txBody>
              <a:bodyPr>
                <a:normAutofit/>
              </a:bodyPr>
              <a:lstStyle/>
              <a:p>
                <a:pPr marL="834390" lvl="1" indent="-514350" algn="l" rtl="0">
                  <a:buFont typeface="+mj-lt"/>
                  <a:buAutoNum type="arabicPeriod"/>
                </a:pPr>
                <a:r>
                  <a:rPr lang="en-US" b="1" dirty="0" smtClean="0"/>
                  <a:t>a corner, where the one-sided derivatives differ.</a:t>
                </a:r>
              </a:p>
              <a:p>
                <a:pPr marL="834390" lvl="1" indent="-514350" algn="l" rtl="0" eaLnBrk="0">
                  <a:buFont typeface="+mj-lt"/>
                  <a:buAutoNum type="arabicPeriod"/>
                </a:pPr>
                <a:r>
                  <a:rPr lang="en-US" b="1" dirty="0"/>
                  <a:t>a cusp, where the derivative approaches </a:t>
                </a:r>
                <a14:m>
                  <m:oMath xmlns:m="http://schemas.openxmlformats.org/officeDocument/2006/math">
                    <m:r>
                      <a:rPr lang="en-US" b="1" i="1" smtClean="0">
                        <a:latin typeface="Cambria Math"/>
                        <a:ea typeface="Cambria Math"/>
                      </a:rPr>
                      <m:t>∞</m:t>
                    </m:r>
                  </m:oMath>
                </a14:m>
                <a:r>
                  <a:rPr lang="en-US" b="1" dirty="0" smtClean="0"/>
                  <a:t> </a:t>
                </a:r>
                <a:r>
                  <a:rPr lang="en-US" b="1" dirty="0"/>
                  <a:t>from one side and </a:t>
                </a:r>
                <a14:m>
                  <m:oMath xmlns:m="http://schemas.openxmlformats.org/officeDocument/2006/math">
                    <m:r>
                      <a:rPr lang="en-US" b="1" i="1" smtClean="0">
                        <a:latin typeface="Cambria Math"/>
                      </a:rPr>
                      <m:t>−</m:t>
                    </m:r>
                    <m:r>
                      <a:rPr lang="en-US" b="1" i="1" smtClean="0">
                        <a:latin typeface="Cambria Math"/>
                        <a:ea typeface="Cambria Math"/>
                      </a:rPr>
                      <m:t>∞</m:t>
                    </m:r>
                  </m:oMath>
                </a14:m>
                <a:r>
                  <a:rPr lang="en-US" b="1" dirty="0" smtClean="0"/>
                  <a:t> </a:t>
                </a:r>
                <a:r>
                  <a:rPr lang="en-US" b="1" dirty="0"/>
                  <a:t>from the other.</a:t>
                </a:r>
              </a:p>
              <a:p>
                <a:pPr marL="834390" lvl="1" indent="-514350" algn="l" rtl="0" eaLnBrk="0">
                  <a:buFont typeface="+mj-lt"/>
                  <a:buAutoNum type="arabicPeriod"/>
                </a:pPr>
                <a:r>
                  <a:rPr lang="en-US" b="1" dirty="0"/>
                  <a:t>a vertical tangent, where the derivative approaches </a:t>
                </a:r>
                <a14:m>
                  <m:oMath xmlns:m="http://schemas.openxmlformats.org/officeDocument/2006/math">
                    <m:r>
                      <a:rPr lang="en-US" b="1" i="1" smtClean="0">
                        <a:latin typeface="Cambria Math"/>
                        <a:ea typeface="Cambria Math"/>
                      </a:rPr>
                      <m:t>∞</m:t>
                    </m:r>
                  </m:oMath>
                </a14:m>
                <a:r>
                  <a:rPr lang="en-US" b="1" dirty="0" smtClean="0"/>
                  <a:t> </a:t>
                </a:r>
                <a:r>
                  <a:rPr lang="en-US" b="1" dirty="0"/>
                  <a:t>from both sides or </a:t>
                </a:r>
                <a14:m>
                  <m:oMath xmlns:m="http://schemas.openxmlformats.org/officeDocument/2006/math">
                    <m:r>
                      <a:rPr lang="en-US" b="1" i="1" smtClean="0">
                        <a:latin typeface="Cambria Math"/>
                      </a:rPr>
                      <m:t>−</m:t>
                    </m:r>
                    <m:r>
                      <a:rPr lang="en-US" b="1" i="1" smtClean="0">
                        <a:latin typeface="Cambria Math"/>
                        <a:ea typeface="Cambria Math"/>
                      </a:rPr>
                      <m:t>∞</m:t>
                    </m:r>
                  </m:oMath>
                </a14:m>
                <a:r>
                  <a:rPr lang="en-US" b="1" dirty="0" smtClean="0"/>
                  <a:t> </a:t>
                </a:r>
                <a:r>
                  <a:rPr lang="en-US" b="1" dirty="0"/>
                  <a:t>from both sides.</a:t>
                </a:r>
              </a:p>
              <a:p>
                <a:pPr marL="834390" lvl="1" indent="-514350" algn="l" rtl="0">
                  <a:buFont typeface="+mj-lt"/>
                  <a:buAutoNum type="arabicPeriod"/>
                </a:pPr>
                <a:r>
                  <a:rPr lang="en-US" b="1" dirty="0"/>
                  <a:t>a discontinuity.</a:t>
                </a:r>
              </a:p>
              <a:p>
                <a:pPr algn="l"/>
                <a:endParaRPr lang="en-US" sz="2800"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1340768"/>
                <a:ext cx="9144000" cy="5517232"/>
              </a:xfrm>
              <a:blipFill rotWithShape="1">
                <a:blip r:embed="rId2"/>
                <a:stretch>
                  <a:fillRect t="-1105"/>
                </a:stretch>
              </a:blipFill>
            </p:spPr>
            <p:txBody>
              <a:bodyPr/>
              <a:lstStyle/>
              <a:p>
                <a:r>
                  <a:rPr lang="en-US">
                    <a:noFill/>
                  </a:rPr>
                  <a:t> </a:t>
                </a:r>
              </a:p>
            </p:txBody>
          </p:sp>
        </mc:Fallback>
      </mc:AlternateContent>
      <p:pic>
        <p:nvPicPr>
          <p:cNvPr id="4" name="Picture 3" descr="Picture56.jpg"/>
          <p:cNvPicPr>
            <a:picLocks noChangeAspect="1"/>
          </p:cNvPicPr>
          <p:nvPr/>
        </p:nvPicPr>
        <p:blipFill>
          <a:blip r:embed="rId3" cstate="print">
            <a:duotone>
              <a:prstClr val="black"/>
              <a:srgbClr val="FFC000">
                <a:tint val="45000"/>
                <a:satMod val="400000"/>
              </a:srgbClr>
            </a:duotone>
            <a:extLst>
              <a:ext uri="{BEBA8EAE-BF5A-486C-A8C5-ECC9F3942E4B}">
                <a14:imgProps xmlns:a14="http://schemas.microsoft.com/office/drawing/2010/main">
                  <a14:imgLayer r:embed="rId4">
                    <a14:imgEffect>
                      <a14:brightnessContrast contrast="-20000"/>
                    </a14:imgEffect>
                  </a14:imgLayer>
                </a14:imgProps>
              </a:ext>
            </a:extLst>
          </a:blip>
          <a:stretch>
            <a:fillRect/>
          </a:stretch>
        </p:blipFill>
        <p:spPr>
          <a:xfrm>
            <a:off x="683568" y="4278449"/>
            <a:ext cx="7772400" cy="2546638"/>
          </a:xfrm>
          <a:prstGeom prst="rect">
            <a:avLst/>
          </a:prstGeom>
        </p:spPr>
      </p:pic>
    </p:spTree>
    <p:extLst>
      <p:ext uri="{BB962C8B-B14F-4D97-AF65-F5344CB8AC3E}">
        <p14:creationId xmlns:p14="http://schemas.microsoft.com/office/powerpoint/2010/main" val="392443370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520" y="29736"/>
            <a:ext cx="9144000" cy="1470025"/>
          </a:xfrm>
        </p:spPr>
        <p:txBody>
          <a:bodyPr>
            <a:normAutofit/>
          </a:bodyPr>
          <a:lstStyle/>
          <a:p>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1412776"/>
                <a:ext cx="9144000" cy="5445224"/>
              </a:xfrm>
            </p:spPr>
            <p:txBody>
              <a:bodyPr>
                <a:normAutofit lnSpcReduction="10000"/>
              </a:bodyPr>
              <a:lstStyle/>
              <a:p>
                <a:pPr marL="457200" indent="-457200" algn="l" rtl="0" eaLnBrk="0">
                  <a:buFont typeface="Wingdings" panose="05000000000000000000" pitchFamily="2" charset="2"/>
                  <a:buChar char="q"/>
                </a:pPr>
                <a:r>
                  <a:rPr lang="en-US" b="1" dirty="0" smtClean="0"/>
                  <a:t>Theorem: If </a:t>
                </a:r>
                <a14:m>
                  <m:oMath xmlns:m="http://schemas.openxmlformats.org/officeDocument/2006/math">
                    <m:r>
                      <a:rPr lang="en-US" b="1" i="1" smtClean="0">
                        <a:latin typeface="Cambria Math"/>
                      </a:rPr>
                      <m:t>𝒇</m:t>
                    </m:r>
                  </m:oMath>
                </a14:m>
                <a:r>
                  <a:rPr lang="en-US" b="1" dirty="0" smtClean="0"/>
                  <a:t> </a:t>
                </a:r>
                <a:r>
                  <a:rPr lang="en-US" b="1" dirty="0"/>
                  <a:t>has a derivative at </a:t>
                </a:r>
                <a14:m>
                  <m:oMath xmlns:m="http://schemas.openxmlformats.org/officeDocument/2006/math">
                    <m:r>
                      <a:rPr lang="en-US" b="1" i="1" smtClean="0">
                        <a:latin typeface="Cambria Math"/>
                      </a:rPr>
                      <m:t>𝒙</m:t>
                    </m:r>
                    <m:r>
                      <a:rPr lang="en-US" b="1" i="1" smtClean="0">
                        <a:latin typeface="Cambria Math"/>
                      </a:rPr>
                      <m:t>=</m:t>
                    </m:r>
                    <m:r>
                      <a:rPr lang="en-US" b="1" i="1" smtClean="0">
                        <a:latin typeface="Cambria Math"/>
                      </a:rPr>
                      <m:t>𝒄</m:t>
                    </m:r>
                  </m:oMath>
                </a14:m>
                <a:r>
                  <a:rPr lang="en-US" b="1" dirty="0"/>
                  <a:t> , then </a:t>
                </a:r>
                <a14:m>
                  <m:oMath xmlns:m="http://schemas.openxmlformats.org/officeDocument/2006/math">
                    <m:r>
                      <a:rPr lang="en-US" b="1" i="1" smtClean="0">
                        <a:latin typeface="Cambria Math"/>
                      </a:rPr>
                      <m:t>𝒇</m:t>
                    </m:r>
                  </m:oMath>
                </a14:m>
                <a:r>
                  <a:rPr lang="en-US" b="1" dirty="0" smtClean="0"/>
                  <a:t> </a:t>
                </a:r>
                <a:r>
                  <a:rPr lang="en-US" b="1" dirty="0"/>
                  <a:t>is continuous at </a:t>
                </a:r>
                <a14:m>
                  <m:oMath xmlns:m="http://schemas.openxmlformats.org/officeDocument/2006/math">
                    <m:r>
                      <a:rPr lang="en-US" b="1" i="1" smtClean="0">
                        <a:latin typeface="Cambria Math"/>
                      </a:rPr>
                      <m:t>𝒙</m:t>
                    </m:r>
                    <m:r>
                      <a:rPr lang="en-US" b="1" i="1" smtClean="0">
                        <a:latin typeface="Cambria Math"/>
                      </a:rPr>
                      <m:t>=</m:t>
                    </m:r>
                    <m:r>
                      <a:rPr lang="en-US" b="1" i="1" smtClean="0">
                        <a:latin typeface="Cambria Math"/>
                      </a:rPr>
                      <m:t>𝒄</m:t>
                    </m:r>
                  </m:oMath>
                </a14:m>
                <a:r>
                  <a:rPr lang="en-US" b="1" dirty="0" smtClean="0"/>
                  <a:t>.</a:t>
                </a:r>
                <a:endParaRPr lang="en-US" b="1" dirty="0"/>
              </a:p>
              <a:p>
                <a:pPr algn="l" rtl="0"/>
                <a:endParaRPr lang="en-US" sz="1050" b="1" dirty="0"/>
              </a:p>
              <a:p>
                <a:pPr marL="457200" indent="-457200" algn="l" rtl="0" eaLnBrk="0">
                  <a:buFont typeface="Wingdings" panose="05000000000000000000" pitchFamily="2" charset="2"/>
                  <a:buChar char="q"/>
                </a:pPr>
                <a:r>
                  <a:rPr lang="en-US" b="1" dirty="0"/>
                  <a:t>Corollary: If </a:t>
                </a:r>
                <a14:m>
                  <m:oMath xmlns:m="http://schemas.openxmlformats.org/officeDocument/2006/math">
                    <m:r>
                      <a:rPr lang="en-US" b="1" i="1" smtClean="0">
                        <a:latin typeface="Cambria Math"/>
                      </a:rPr>
                      <m:t>𝒇</m:t>
                    </m:r>
                  </m:oMath>
                </a14:m>
                <a:r>
                  <a:rPr lang="en-US" b="1" dirty="0" smtClean="0"/>
                  <a:t> </a:t>
                </a:r>
                <a:r>
                  <a:rPr lang="en-US" b="1" dirty="0"/>
                  <a:t>is discontinuous at </a:t>
                </a:r>
                <a14:m>
                  <m:oMath xmlns:m="http://schemas.openxmlformats.org/officeDocument/2006/math">
                    <m:r>
                      <a:rPr lang="en-US" b="1" i="1" smtClean="0">
                        <a:latin typeface="Cambria Math"/>
                      </a:rPr>
                      <m:t>𝒙</m:t>
                    </m:r>
                    <m:r>
                      <a:rPr lang="en-US" b="1" i="1" smtClean="0">
                        <a:latin typeface="Cambria Math"/>
                      </a:rPr>
                      <m:t>=</m:t>
                    </m:r>
                    <m:r>
                      <a:rPr lang="en-US" b="1" i="1" smtClean="0">
                        <a:latin typeface="Cambria Math"/>
                      </a:rPr>
                      <m:t>𝒄</m:t>
                    </m:r>
                  </m:oMath>
                </a14:m>
                <a:r>
                  <a:rPr lang="en-US" b="1" dirty="0"/>
                  <a:t> , then </a:t>
                </a:r>
                <a14:m>
                  <m:oMath xmlns:m="http://schemas.openxmlformats.org/officeDocument/2006/math">
                    <m:r>
                      <a:rPr lang="en-US" b="1" i="1" smtClean="0">
                        <a:latin typeface="Cambria Math"/>
                      </a:rPr>
                      <m:t>𝒇</m:t>
                    </m:r>
                  </m:oMath>
                </a14:m>
                <a:r>
                  <a:rPr lang="en-US" b="1" dirty="0" smtClean="0"/>
                  <a:t> </a:t>
                </a:r>
                <a:r>
                  <a:rPr lang="en-US" b="1" dirty="0"/>
                  <a:t>is not differentiable at </a:t>
                </a:r>
                <a14:m>
                  <m:oMath xmlns:m="http://schemas.openxmlformats.org/officeDocument/2006/math">
                    <m:r>
                      <a:rPr lang="en-US" b="1" i="1" smtClean="0">
                        <a:latin typeface="Cambria Math"/>
                      </a:rPr>
                      <m:t>𝒙</m:t>
                    </m:r>
                    <m:r>
                      <a:rPr lang="en-US" b="1" i="1" smtClean="0">
                        <a:latin typeface="Cambria Math"/>
                      </a:rPr>
                      <m:t>=</m:t>
                    </m:r>
                    <m:r>
                      <a:rPr lang="en-US" b="1" i="1" smtClean="0">
                        <a:latin typeface="Cambria Math"/>
                      </a:rPr>
                      <m:t>𝒄</m:t>
                    </m:r>
                  </m:oMath>
                </a14:m>
                <a:r>
                  <a:rPr lang="en-US" b="1" dirty="0"/>
                  <a:t> .</a:t>
                </a:r>
              </a:p>
              <a:p>
                <a:pPr algn="l" rtl="0"/>
                <a:endParaRPr lang="en-US" sz="1050" b="1" dirty="0"/>
              </a:p>
              <a:p>
                <a:pPr marL="457200" indent="-457200" algn="l" rtl="0" eaLnBrk="0">
                  <a:buFont typeface="Wingdings" panose="05000000000000000000" pitchFamily="2" charset="2"/>
                  <a:buChar char="q"/>
                </a:pPr>
                <a:r>
                  <a:rPr lang="en-US" b="1" dirty="0"/>
                  <a:t>Note that a function need not have a derivative at a point where it is continuous. Also, a function that is not differentiable at a point need not be discontinuous at that point. For </a:t>
                </a:r>
                <a:r>
                  <a:rPr lang="en-US" b="1" dirty="0" smtClean="0"/>
                  <a:t>example,</a:t>
                </a:r>
                <a14:m>
                  <m:oMath xmlns:m="http://schemas.openxmlformats.org/officeDocument/2006/math">
                    <m:d>
                      <m:dPr>
                        <m:begChr m:val="|"/>
                        <m:endChr m:val="|"/>
                        <m:ctrlPr>
                          <a:rPr lang="en-US" b="1" i="1" smtClean="0">
                            <a:latin typeface="Cambria Math"/>
                          </a:rPr>
                        </m:ctrlPr>
                      </m:dPr>
                      <m:e>
                        <m:r>
                          <a:rPr lang="en-US" b="1" i="1" smtClean="0">
                            <a:latin typeface="Cambria Math"/>
                          </a:rPr>
                          <m:t>𝒙</m:t>
                        </m:r>
                      </m:e>
                    </m:d>
                  </m:oMath>
                </a14:m>
                <a:r>
                  <a:rPr lang="en-US" b="1" dirty="0" smtClean="0"/>
                  <a:t> </a:t>
                </a:r>
                <a:r>
                  <a:rPr lang="en-US" b="1" dirty="0"/>
                  <a:t>is continuous at </a:t>
                </a:r>
                <a14:m>
                  <m:oMath xmlns:m="http://schemas.openxmlformats.org/officeDocument/2006/math">
                    <m:r>
                      <a:rPr lang="en-US" b="1" i="1" smtClean="0">
                        <a:latin typeface="Cambria Math"/>
                      </a:rPr>
                      <m:t>𝒙</m:t>
                    </m:r>
                    <m:r>
                      <a:rPr lang="en-US" b="1" i="1" smtClean="0">
                        <a:latin typeface="Cambria Math"/>
                      </a:rPr>
                      <m:t>=</m:t>
                    </m:r>
                    <m:r>
                      <a:rPr lang="en-US" b="1" i="1" smtClean="0">
                        <a:latin typeface="Cambria Math"/>
                      </a:rPr>
                      <m:t>𝟎</m:t>
                    </m:r>
                  </m:oMath>
                </a14:m>
                <a:r>
                  <a:rPr lang="en-US" b="1" dirty="0" smtClean="0"/>
                  <a:t> </a:t>
                </a:r>
                <a:r>
                  <a:rPr lang="en-US" b="1" dirty="0"/>
                  <a:t>but it is not differentiable at </a:t>
                </a:r>
                <a14:m>
                  <m:oMath xmlns:m="http://schemas.openxmlformats.org/officeDocument/2006/math">
                    <m:r>
                      <a:rPr lang="en-US" b="1" i="1" smtClean="0">
                        <a:latin typeface="Cambria Math"/>
                      </a:rPr>
                      <m:t>𝒙</m:t>
                    </m:r>
                    <m:r>
                      <a:rPr lang="en-US" b="1" i="1" smtClean="0">
                        <a:latin typeface="Cambria Math"/>
                      </a:rPr>
                      <m:t>=</m:t>
                    </m:r>
                    <m:r>
                      <a:rPr lang="en-US" b="1" i="1" smtClean="0">
                        <a:latin typeface="Cambria Math"/>
                      </a:rPr>
                      <m:t>𝟎</m:t>
                    </m:r>
                  </m:oMath>
                </a14:m>
                <a:r>
                  <a:rPr lang="en-US" b="1" dirty="0" smtClean="0"/>
                  <a:t>.</a:t>
                </a:r>
                <a:endParaRPr lang="en-US" b="1" dirty="0"/>
              </a:p>
              <a:p>
                <a:pPr algn="l"/>
                <a:endParaRPr lang="en-US"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1412776"/>
                <a:ext cx="9144000" cy="5445224"/>
              </a:xfrm>
              <a:blipFill rotWithShape="1">
                <a:blip r:embed="rId2"/>
                <a:stretch>
                  <a:fillRect l="-1467" t="-2240" r="-1667"/>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459972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40" y="0"/>
            <a:ext cx="9144000" cy="1470025"/>
          </a:xfrm>
        </p:spPr>
        <p:txBody>
          <a:bodyPr>
            <a:normAutofit/>
          </a:bodyPr>
          <a:lstStyle/>
          <a:p>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1340768"/>
                <a:ext cx="9144000" cy="5517232"/>
              </a:xfrm>
            </p:spPr>
            <p:txBody>
              <a:bodyPr/>
              <a:lstStyle/>
              <a:p>
                <a:pPr algn="l" rtl="0" eaLnBrk="0"/>
                <a:r>
                  <a:rPr lang="en-US" sz="2800" b="1" dirty="0" smtClean="0"/>
                  <a:t>Example: The figure below shows the graph of a function over a closed interval </a:t>
                </a:r>
                <a14:m>
                  <m:oMath xmlns:m="http://schemas.openxmlformats.org/officeDocument/2006/math">
                    <m:r>
                      <a:rPr lang="en-US" sz="2800" b="1" i="1" smtClean="0">
                        <a:latin typeface="Cambria Math"/>
                      </a:rPr>
                      <m:t>𝑫</m:t>
                    </m:r>
                  </m:oMath>
                </a14:m>
                <a:r>
                  <a:rPr lang="en-US" sz="2800" b="1" dirty="0"/>
                  <a:t> . At what domain points does the function appear to be</a:t>
                </a:r>
              </a:p>
              <a:p>
                <a:pPr marL="834390" lvl="1" indent="-514350" algn="l" rtl="0">
                  <a:buFont typeface="+mj-lt"/>
                  <a:buAutoNum type="arabicPeriod"/>
                </a:pPr>
                <a:r>
                  <a:rPr lang="en-US" sz="2500" b="1" dirty="0"/>
                  <a:t>differentiable?</a:t>
                </a:r>
              </a:p>
              <a:p>
                <a:pPr marL="834390" lvl="1" indent="-514350" algn="l" rtl="0">
                  <a:buFont typeface="+mj-lt"/>
                  <a:buAutoNum type="arabicPeriod"/>
                </a:pPr>
                <a:r>
                  <a:rPr lang="en-US" sz="2500" b="1" dirty="0"/>
                  <a:t>continuous but not differentiable?</a:t>
                </a:r>
              </a:p>
              <a:p>
                <a:pPr marL="834390" lvl="1" indent="-514350" algn="l" rtl="0">
                  <a:buFont typeface="+mj-lt"/>
                  <a:buAutoNum type="arabicPeriod"/>
                </a:pPr>
                <a:r>
                  <a:rPr lang="en-US" sz="2500" b="1" dirty="0"/>
                  <a:t>neither continuous nor differentiable?</a:t>
                </a:r>
              </a:p>
              <a:p>
                <a:pPr marL="834390" lvl="1" indent="-514350" algn="l" rtl="0"/>
                <a:endParaRPr lang="en-US" sz="2500" b="1" dirty="0"/>
              </a:p>
              <a:p>
                <a:pPr marL="834390" lvl="1" indent="-514350" algn="l" rtl="0"/>
                <a:endParaRPr lang="en-US" sz="2500" b="1" dirty="0"/>
              </a:p>
              <a:p>
                <a:pPr algn="l"/>
                <a:endParaRPr lang="en-US"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1340768"/>
                <a:ext cx="9144000" cy="5517232"/>
              </a:xfrm>
              <a:blipFill rotWithShape="1">
                <a:blip r:embed="rId2"/>
                <a:stretch>
                  <a:fillRect l="-1333" t="-994"/>
                </a:stretch>
              </a:blipFill>
            </p:spPr>
            <p:txBody>
              <a:bodyPr/>
              <a:lstStyle/>
              <a:p>
                <a:r>
                  <a:rPr lang="en-US">
                    <a:noFill/>
                  </a:rPr>
                  <a:t> </a:t>
                </a:r>
              </a:p>
            </p:txBody>
          </p:sp>
        </mc:Fallback>
      </mc:AlternateContent>
      <p:pic>
        <p:nvPicPr>
          <p:cNvPr id="4" name="Picture 3" descr="Picture57.jpg"/>
          <p:cNvPicPr>
            <a:picLocks noChangeAspect="1"/>
          </p:cNvPicPr>
          <p:nvPr/>
        </p:nvPicPr>
        <p:blipFill>
          <a:blip r:embed="rId3" cstate="print">
            <a:duotone>
              <a:prstClr val="black"/>
              <a:srgbClr val="FFC000">
                <a:tint val="45000"/>
                <a:satMod val="400000"/>
              </a:srgbClr>
            </a:duotone>
            <a:extLst>
              <a:ext uri="{BEBA8EAE-BF5A-486C-A8C5-ECC9F3942E4B}">
                <a14:imgProps xmlns:a14="http://schemas.microsoft.com/office/drawing/2010/main">
                  <a14:imgLayer r:embed="rId4">
                    <a14:imgEffect>
                      <a14:brightnessContrast contrast="-20000"/>
                    </a14:imgEffect>
                  </a14:imgLayer>
                </a14:imgProps>
              </a:ext>
            </a:extLst>
          </a:blip>
          <a:stretch>
            <a:fillRect/>
          </a:stretch>
        </p:blipFill>
        <p:spPr>
          <a:xfrm>
            <a:off x="2195736" y="4135328"/>
            <a:ext cx="5239054" cy="2619375"/>
          </a:xfrm>
          <a:prstGeom prst="rect">
            <a:avLst/>
          </a:prstGeom>
        </p:spPr>
      </p:pic>
      <p:pic>
        <p:nvPicPr>
          <p:cNvPr id="5" name="Picture 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855250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20" y="14496"/>
            <a:ext cx="9144000" cy="1470025"/>
          </a:xfrm>
        </p:spPr>
        <p:txBody>
          <a:bodyPr>
            <a:normAutofit/>
          </a:bodyPr>
          <a:lstStyle/>
          <a:p>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1412776"/>
                <a:ext cx="9144000" cy="5445224"/>
              </a:xfrm>
            </p:spPr>
            <p:txBody>
              <a:bodyPr>
                <a:normAutofit/>
              </a:bodyPr>
              <a:lstStyle/>
              <a:p>
                <a:pPr algn="l" rtl="0"/>
                <a:r>
                  <a:rPr lang="en-US" sz="2800" b="1" dirty="0" smtClean="0"/>
                  <a:t>Solution:</a:t>
                </a:r>
              </a:p>
              <a:p>
                <a:pPr marL="834390" lvl="1" indent="-514350" algn="l" rtl="0" eaLnBrk="0">
                  <a:buFont typeface="+mj-lt"/>
                  <a:buAutoNum type="arabicPeriod"/>
                </a:pPr>
                <a14:m>
                  <m:oMath xmlns:m="http://schemas.openxmlformats.org/officeDocument/2006/math">
                    <m:r>
                      <a:rPr lang="en-US" b="1" i="1" smtClean="0">
                        <a:latin typeface="Cambria Math"/>
                      </a:rPr>
                      <m:t>𝒇</m:t>
                    </m:r>
                  </m:oMath>
                </a14:m>
                <a:r>
                  <a:rPr lang="en-US" b="1" dirty="0" smtClean="0"/>
                  <a:t> </a:t>
                </a:r>
                <a:r>
                  <a:rPr lang="en-US" b="1" dirty="0"/>
                  <a:t>is differentiable on </a:t>
                </a:r>
                <a14:m>
                  <m:oMath xmlns:m="http://schemas.openxmlformats.org/officeDocument/2006/math">
                    <m:d>
                      <m:dPr>
                        <m:begChr m:val="["/>
                        <m:endChr m:val="]"/>
                        <m:ctrlPr>
                          <a:rPr lang="en-US" b="1" i="1" smtClean="0">
                            <a:latin typeface="Cambria Math"/>
                          </a:rPr>
                        </m:ctrlPr>
                      </m:dPr>
                      <m:e>
                        <m:r>
                          <a:rPr lang="en-US" b="1" i="1" smtClean="0">
                            <a:latin typeface="Cambria Math"/>
                          </a:rPr>
                          <m:t>−</m:t>
                        </m:r>
                        <m:r>
                          <a:rPr lang="en-US" b="1" i="1" smtClean="0">
                            <a:latin typeface="Cambria Math"/>
                          </a:rPr>
                          <m:t>𝟐</m:t>
                        </m:r>
                        <m:r>
                          <a:rPr lang="en-US" b="1" i="1" smtClean="0">
                            <a:latin typeface="Cambria Math"/>
                          </a:rPr>
                          <m:t>,</m:t>
                        </m:r>
                        <m:r>
                          <a:rPr lang="en-US" b="1" i="1" smtClean="0">
                            <a:latin typeface="Cambria Math"/>
                          </a:rPr>
                          <m:t>𝟑</m:t>
                        </m:r>
                      </m:e>
                    </m:d>
                    <m:r>
                      <a:rPr lang="en-US" b="1" i="1" smtClean="0">
                        <a:latin typeface="Cambria Math"/>
                      </a:rPr>
                      <m:t>−{−</m:t>
                    </m:r>
                    <m:r>
                      <a:rPr lang="en-US" b="1" i="1" smtClean="0">
                        <a:latin typeface="Cambria Math"/>
                      </a:rPr>
                      <m:t>𝟏</m:t>
                    </m:r>
                    <m:r>
                      <a:rPr lang="en-US" b="1" i="1" smtClean="0">
                        <a:latin typeface="Cambria Math"/>
                      </a:rPr>
                      <m:t>,</m:t>
                    </m:r>
                    <m:r>
                      <a:rPr lang="en-US" b="1" i="1" smtClean="0">
                        <a:latin typeface="Cambria Math"/>
                      </a:rPr>
                      <m:t>𝟎</m:t>
                    </m:r>
                    <m:r>
                      <a:rPr lang="en-US" b="1" i="1" smtClean="0">
                        <a:latin typeface="Cambria Math"/>
                      </a:rPr>
                      <m:t>,</m:t>
                    </m:r>
                    <m:r>
                      <a:rPr lang="en-US" b="1" i="1" smtClean="0">
                        <a:latin typeface="Cambria Math"/>
                      </a:rPr>
                      <m:t>𝟐</m:t>
                    </m:r>
                    <m:r>
                      <a:rPr lang="en-US" b="1" i="1" smtClean="0">
                        <a:latin typeface="Cambria Math"/>
                      </a:rPr>
                      <m:t>}</m:t>
                    </m:r>
                  </m:oMath>
                </a14:m>
                <a:r>
                  <a:rPr lang="en-US" b="1" dirty="0"/>
                  <a:t> .</a:t>
                </a:r>
              </a:p>
              <a:p>
                <a:pPr marL="834390" lvl="1" indent="-514350" algn="l" rtl="0" eaLnBrk="0">
                  <a:buFont typeface="+mj-lt"/>
                  <a:buAutoNum type="arabicPeriod"/>
                </a:pPr>
                <a14:m>
                  <m:oMath xmlns:m="http://schemas.openxmlformats.org/officeDocument/2006/math">
                    <m:r>
                      <a:rPr lang="en-US" b="1" i="1" smtClean="0">
                        <a:latin typeface="Cambria Math"/>
                      </a:rPr>
                      <m:t>𝒇</m:t>
                    </m:r>
                  </m:oMath>
                </a14:m>
                <a:r>
                  <a:rPr lang="en-US" b="1" dirty="0" smtClean="0"/>
                  <a:t> </a:t>
                </a:r>
                <a:r>
                  <a:rPr lang="en-US" b="1" dirty="0"/>
                  <a:t>is continuous but not differentiable at </a:t>
                </a:r>
                <a14:m>
                  <m:oMath xmlns:m="http://schemas.openxmlformats.org/officeDocument/2006/math">
                    <m:r>
                      <a:rPr lang="en-US" b="1" i="1" smtClean="0">
                        <a:latin typeface="Cambria Math"/>
                      </a:rPr>
                      <m:t>𝒙</m:t>
                    </m:r>
                    <m:r>
                      <a:rPr lang="en-US" b="1" i="1" smtClean="0">
                        <a:latin typeface="Cambria Math"/>
                      </a:rPr>
                      <m:t>=</m:t>
                    </m:r>
                    <m:r>
                      <a:rPr lang="en-US" b="1" i="1" smtClean="0">
                        <a:latin typeface="Cambria Math"/>
                      </a:rPr>
                      <m:t>𝟏</m:t>
                    </m:r>
                  </m:oMath>
                </a14:m>
                <a:r>
                  <a:rPr lang="en-US" b="1" dirty="0" smtClean="0"/>
                  <a:t> </a:t>
                </a:r>
                <a:r>
                  <a:rPr lang="en-US" b="1" dirty="0"/>
                  <a:t>because</a:t>
                </a:r>
              </a:p>
              <a:p>
                <a:pPr marL="834390" lvl="1" indent="-514350" algn="l" rtl="0" eaLnBrk="0"/>
                <a:r>
                  <a:rPr lang="en-US" b="1" dirty="0"/>
                  <a:t>              </a:t>
                </a:r>
                <a:r>
                  <a:rPr lang="en-US" b="1" dirty="0" smtClean="0">
                    <a:solidFill>
                      <a:srgbClr val="FFFF00"/>
                    </a:solidFill>
                  </a:rPr>
                  <a:t>  </a:t>
                </a:r>
                <a14:m>
                  <m:oMath xmlns:m="http://schemas.openxmlformats.org/officeDocument/2006/math">
                    <m:r>
                      <a:rPr lang="en-US" b="1" i="1" smtClean="0">
                        <a:solidFill>
                          <a:srgbClr val="FFFF00"/>
                        </a:solidFill>
                        <a:latin typeface="Cambria Math"/>
                      </a:rPr>
                      <m:t>𝒇</m:t>
                    </m:r>
                    <m:d>
                      <m:dPr>
                        <m:ctrlPr>
                          <a:rPr lang="en-US" b="1" i="1" smtClean="0">
                            <a:solidFill>
                              <a:srgbClr val="FFFF00"/>
                            </a:solidFill>
                            <a:latin typeface="Cambria Math"/>
                          </a:rPr>
                        </m:ctrlPr>
                      </m:dPr>
                      <m:e>
                        <m:r>
                          <a:rPr lang="en-US" b="1" i="1" smtClean="0">
                            <a:solidFill>
                              <a:srgbClr val="FFFF00"/>
                            </a:solidFill>
                            <a:latin typeface="Cambria Math"/>
                          </a:rPr>
                          <m:t>−</m:t>
                        </m:r>
                        <m:r>
                          <a:rPr lang="en-US" b="1" i="1" smtClean="0">
                            <a:solidFill>
                              <a:srgbClr val="FFFF00"/>
                            </a:solidFill>
                            <a:latin typeface="Cambria Math"/>
                          </a:rPr>
                          <m:t>𝟏</m:t>
                        </m:r>
                      </m:e>
                    </m:d>
                    <m:r>
                      <a:rPr lang="en-US" b="1" i="1" smtClean="0">
                        <a:solidFill>
                          <a:srgbClr val="FFFF00"/>
                        </a:solidFill>
                        <a:latin typeface="Cambria Math"/>
                      </a:rPr>
                      <m:t>=</m:t>
                    </m:r>
                    <m:func>
                      <m:funcPr>
                        <m:ctrlPr>
                          <a:rPr lang="en-US" b="1" i="1" smtClean="0">
                            <a:solidFill>
                              <a:srgbClr val="FFFF00"/>
                            </a:solidFill>
                            <a:latin typeface="Cambria Math"/>
                          </a:rPr>
                        </m:ctrlPr>
                      </m:funcPr>
                      <m:fName>
                        <m:limLow>
                          <m:limLowPr>
                            <m:ctrlPr>
                              <a:rPr lang="en-US" b="1" i="1" smtClean="0">
                                <a:solidFill>
                                  <a:srgbClr val="FFFF00"/>
                                </a:solidFill>
                                <a:latin typeface="Cambria Math"/>
                              </a:rPr>
                            </m:ctrlPr>
                          </m:limLowPr>
                          <m:e>
                            <m:r>
                              <m:rPr>
                                <m:sty m:val="p"/>
                              </m:rPr>
                              <a:rPr lang="en-US" b="0" i="0" smtClean="0">
                                <a:solidFill>
                                  <a:srgbClr val="FFFF00"/>
                                </a:solidFill>
                                <a:latin typeface="Cambria Math"/>
                              </a:rPr>
                              <m:t>lim</m:t>
                            </m:r>
                          </m:e>
                          <m:lim>
                            <m:r>
                              <a:rPr lang="en-US" b="1" i="1" smtClean="0">
                                <a:solidFill>
                                  <a:srgbClr val="FFFF00"/>
                                </a:solidFill>
                                <a:latin typeface="Cambria Math"/>
                              </a:rPr>
                              <m:t>𝒙</m:t>
                            </m:r>
                            <m:r>
                              <a:rPr lang="en-US" b="1" i="1" smtClean="0">
                                <a:solidFill>
                                  <a:srgbClr val="FFFF00"/>
                                </a:solidFill>
                                <a:latin typeface="Cambria Math"/>
                                <a:ea typeface="Cambria Math"/>
                              </a:rPr>
                              <m:t>→−</m:t>
                            </m:r>
                            <m:r>
                              <a:rPr lang="en-US" b="1" i="1" smtClean="0">
                                <a:solidFill>
                                  <a:srgbClr val="FFFF00"/>
                                </a:solidFill>
                                <a:latin typeface="Cambria Math"/>
                                <a:ea typeface="Cambria Math"/>
                              </a:rPr>
                              <m:t>𝟏</m:t>
                            </m:r>
                          </m:lim>
                        </m:limLow>
                      </m:fName>
                      <m:e>
                        <m:r>
                          <a:rPr lang="en-US" b="1" i="1" smtClean="0">
                            <a:solidFill>
                              <a:srgbClr val="FFFF00"/>
                            </a:solidFill>
                            <a:latin typeface="Cambria Math"/>
                          </a:rPr>
                          <m:t>𝒇</m:t>
                        </m:r>
                        <m:d>
                          <m:dPr>
                            <m:ctrlPr>
                              <a:rPr lang="en-US" b="1" i="1" smtClean="0">
                                <a:solidFill>
                                  <a:srgbClr val="FFFF00"/>
                                </a:solidFill>
                                <a:latin typeface="Cambria Math"/>
                              </a:rPr>
                            </m:ctrlPr>
                          </m:dPr>
                          <m:e>
                            <m:r>
                              <a:rPr lang="en-US" b="1" i="1" smtClean="0">
                                <a:solidFill>
                                  <a:srgbClr val="FFFF00"/>
                                </a:solidFill>
                                <a:latin typeface="Cambria Math"/>
                              </a:rPr>
                              <m:t>𝒙</m:t>
                            </m:r>
                          </m:e>
                        </m:d>
                      </m:e>
                    </m:func>
                    <m:r>
                      <a:rPr lang="en-US" b="1" i="1" smtClean="0">
                        <a:solidFill>
                          <a:srgbClr val="FFFF00"/>
                        </a:solidFill>
                        <a:latin typeface="Cambria Math"/>
                      </a:rPr>
                      <m:t>=</m:t>
                    </m:r>
                    <m:r>
                      <a:rPr lang="en-US" b="1" i="1" smtClean="0">
                        <a:solidFill>
                          <a:srgbClr val="FFFF00"/>
                        </a:solidFill>
                        <a:latin typeface="Cambria Math"/>
                      </a:rPr>
                      <m:t>𝟎</m:t>
                    </m:r>
                  </m:oMath>
                </a14:m>
                <a:r>
                  <a:rPr lang="en-US" b="1" dirty="0">
                    <a:solidFill>
                      <a:srgbClr val="FFFF00"/>
                    </a:solidFill>
                  </a:rPr>
                  <a:t>  </a:t>
                </a:r>
                <a:r>
                  <a:rPr lang="en-US" b="1" dirty="0"/>
                  <a:t>            </a:t>
                </a:r>
              </a:p>
              <a:p>
                <a:pPr marL="834390" lvl="1" indent="-514350" algn="l" rtl="0" eaLnBrk="0"/>
                <a:r>
                  <a:rPr lang="en-US" b="1" dirty="0"/>
                  <a:t>	but there is a corner at </a:t>
                </a:r>
                <a14:m>
                  <m:oMath xmlns:m="http://schemas.openxmlformats.org/officeDocument/2006/math">
                    <m:r>
                      <a:rPr lang="en-US" b="1" i="1">
                        <a:latin typeface="Cambria Math"/>
                      </a:rPr>
                      <m:t>𝒙</m:t>
                    </m:r>
                    <m:r>
                      <a:rPr lang="en-US" b="1" i="1">
                        <a:latin typeface="Cambria Math"/>
                      </a:rPr>
                      <m:t>=</m:t>
                    </m:r>
                    <m:r>
                      <a:rPr lang="en-US" b="1" i="1">
                        <a:latin typeface="Cambria Math"/>
                      </a:rPr>
                      <m:t>𝟏</m:t>
                    </m:r>
                  </m:oMath>
                </a14:m>
                <a:r>
                  <a:rPr lang="en-US" b="1" dirty="0"/>
                  <a:t>  .</a:t>
                </a:r>
              </a:p>
              <a:p>
                <a:pPr marL="834390" lvl="1" indent="-514350" algn="l" rtl="0" eaLnBrk="0">
                  <a:buFont typeface="+mj-lt"/>
                  <a:buAutoNum type="arabicPeriod" startAt="3"/>
                </a:pPr>
                <a14:m>
                  <m:oMath xmlns:m="http://schemas.openxmlformats.org/officeDocument/2006/math">
                    <m:r>
                      <a:rPr lang="en-US" b="1" i="1" smtClean="0">
                        <a:latin typeface="Cambria Math"/>
                      </a:rPr>
                      <m:t>𝒇</m:t>
                    </m:r>
                  </m:oMath>
                </a14:m>
                <a:r>
                  <a:rPr lang="en-US" b="1" dirty="0" smtClean="0"/>
                  <a:t> </a:t>
                </a:r>
                <a:r>
                  <a:rPr lang="en-US" b="1" dirty="0"/>
                  <a:t>is neither continuous nor differentiable at </a:t>
                </a:r>
                <a14:m>
                  <m:oMath xmlns:m="http://schemas.openxmlformats.org/officeDocument/2006/math">
                    <m:r>
                      <a:rPr lang="en-US" b="1" i="1" smtClean="0">
                        <a:latin typeface="Cambria Math"/>
                      </a:rPr>
                      <m:t>𝒙</m:t>
                    </m:r>
                    <m:r>
                      <a:rPr lang="en-US" b="1" i="1" smtClean="0">
                        <a:latin typeface="Cambria Math"/>
                      </a:rPr>
                      <m:t>=</m:t>
                    </m:r>
                    <m:r>
                      <a:rPr lang="en-US" b="1" i="1" smtClean="0">
                        <a:latin typeface="Cambria Math"/>
                      </a:rPr>
                      <m:t>𝟎</m:t>
                    </m:r>
                  </m:oMath>
                </a14:m>
                <a:r>
                  <a:rPr lang="en-US" b="1" dirty="0" smtClean="0"/>
                  <a:t> </a:t>
                </a:r>
                <a:r>
                  <a:rPr lang="en-US" b="1" dirty="0"/>
                  <a:t>because</a:t>
                </a:r>
              </a:p>
              <a:p>
                <a:pPr marL="834390" lvl="1" indent="-514350" algn="l" rtl="0" eaLnBrk="0"/>
                <a:r>
                  <a:rPr lang="en-US" b="1" dirty="0" smtClean="0"/>
                  <a:t>        </a:t>
                </a:r>
                <a14:m>
                  <m:oMath xmlns:m="http://schemas.openxmlformats.org/officeDocument/2006/math">
                    <m:func>
                      <m:funcPr>
                        <m:ctrlPr>
                          <a:rPr lang="en-US" b="1" i="1" smtClean="0">
                            <a:latin typeface="Cambria Math"/>
                          </a:rPr>
                        </m:ctrlPr>
                      </m:funcPr>
                      <m:fName>
                        <m:limLow>
                          <m:limLowPr>
                            <m:ctrlPr>
                              <a:rPr lang="en-US" b="1" i="1" smtClean="0">
                                <a:latin typeface="Cambria Math"/>
                              </a:rPr>
                            </m:ctrlPr>
                          </m:limLowPr>
                          <m:e>
                            <m:r>
                              <m:rPr>
                                <m:sty m:val="p"/>
                              </m:rPr>
                              <a:rPr lang="en-US" b="0" i="0" smtClean="0">
                                <a:latin typeface="Cambria Math"/>
                              </a:rPr>
                              <m:t>lim</m:t>
                            </m:r>
                          </m:e>
                          <m:lim>
                            <m:r>
                              <a:rPr lang="en-US" b="1" i="1" smtClean="0">
                                <a:latin typeface="Cambria Math"/>
                              </a:rPr>
                              <m:t>𝒙</m:t>
                            </m:r>
                            <m:r>
                              <a:rPr lang="en-US" b="1" i="1" smtClean="0">
                                <a:latin typeface="Cambria Math"/>
                                <a:ea typeface="Cambria Math"/>
                              </a:rPr>
                              <m:t>→</m:t>
                            </m:r>
                            <m:r>
                              <a:rPr lang="en-US" b="1" i="1" smtClean="0">
                                <a:latin typeface="Cambria Math"/>
                                <a:ea typeface="Cambria Math"/>
                              </a:rPr>
                              <m:t>𝟎</m:t>
                            </m:r>
                          </m:lim>
                        </m:limLow>
                      </m:fName>
                      <m:e>
                        <m:r>
                          <a:rPr lang="en-US" b="1" i="1" smtClean="0">
                            <a:latin typeface="Cambria Math"/>
                          </a:rPr>
                          <m:t>𝒇</m:t>
                        </m:r>
                        <m:r>
                          <a:rPr lang="en-US" b="1" i="1" smtClean="0">
                            <a:latin typeface="Cambria Math"/>
                          </a:rPr>
                          <m:t>(</m:t>
                        </m:r>
                        <m:r>
                          <a:rPr lang="en-US" b="1" i="1" smtClean="0">
                            <a:latin typeface="Cambria Math"/>
                          </a:rPr>
                          <m:t>𝒙</m:t>
                        </m:r>
                        <m:r>
                          <a:rPr lang="en-US" b="1" i="1" smtClean="0">
                            <a:latin typeface="Cambria Math"/>
                          </a:rPr>
                          <m:t>)</m:t>
                        </m:r>
                      </m:e>
                    </m:func>
                  </m:oMath>
                </a14:m>
                <a:r>
                  <a:rPr lang="en-US" b="1" dirty="0" smtClean="0"/>
                  <a:t> </a:t>
                </a:r>
                <a:r>
                  <a:rPr lang="en-US" b="1" dirty="0"/>
                  <a:t>does not exist,</a:t>
                </a:r>
              </a:p>
              <a:p>
                <a:pPr marL="834390" lvl="1" indent="-514350" algn="l" rtl="0" eaLnBrk="0"/>
                <a:r>
                  <a:rPr lang="en-US" b="1" dirty="0"/>
                  <a:t>	and </a:t>
                </a:r>
                <a14:m>
                  <m:oMath xmlns:m="http://schemas.openxmlformats.org/officeDocument/2006/math">
                    <m:r>
                      <a:rPr lang="en-US" b="1" i="1" smtClean="0">
                        <a:latin typeface="Cambria Math"/>
                      </a:rPr>
                      <m:t>𝒙</m:t>
                    </m:r>
                    <m:r>
                      <a:rPr lang="en-US" b="1" i="1" smtClean="0">
                        <a:latin typeface="Cambria Math"/>
                      </a:rPr>
                      <m:t>=</m:t>
                    </m:r>
                    <m:r>
                      <a:rPr lang="en-US" b="1" i="1" smtClean="0">
                        <a:latin typeface="Cambria Math"/>
                      </a:rPr>
                      <m:t>𝟐</m:t>
                    </m:r>
                  </m:oMath>
                </a14:m>
                <a:r>
                  <a:rPr lang="en-US" b="1" dirty="0" smtClean="0"/>
                  <a:t> </a:t>
                </a:r>
                <a:r>
                  <a:rPr lang="en-US" b="1" dirty="0"/>
                  <a:t>because </a:t>
                </a:r>
                <a14:m>
                  <m:oMath xmlns:m="http://schemas.openxmlformats.org/officeDocument/2006/math">
                    <m:r>
                      <a:rPr lang="en-US" b="1" i="1" smtClean="0">
                        <a:latin typeface="Cambria Math"/>
                      </a:rPr>
                      <m:t>𝒇</m:t>
                    </m:r>
                    <m:r>
                      <a:rPr lang="en-US" b="1" i="1" smtClean="0">
                        <a:latin typeface="Cambria Math"/>
                      </a:rPr>
                      <m:t>(</m:t>
                    </m:r>
                    <m:r>
                      <a:rPr lang="en-US" b="1" i="1" smtClean="0">
                        <a:latin typeface="Cambria Math"/>
                      </a:rPr>
                      <m:t>𝟐</m:t>
                    </m:r>
                    <m:r>
                      <a:rPr lang="en-US" b="1" i="1" smtClean="0">
                        <a:latin typeface="Cambria Math"/>
                      </a:rPr>
                      <m:t>)≠</m:t>
                    </m:r>
                    <m:func>
                      <m:funcPr>
                        <m:ctrlPr>
                          <a:rPr lang="en-US" b="1" i="1" smtClean="0">
                            <a:latin typeface="Cambria Math"/>
                            <a:ea typeface="Cambria Math"/>
                          </a:rPr>
                        </m:ctrlPr>
                      </m:funcPr>
                      <m:fName>
                        <m:limLow>
                          <m:limLowPr>
                            <m:ctrlPr>
                              <a:rPr lang="en-US" b="1" i="1" smtClean="0">
                                <a:latin typeface="Cambria Math"/>
                                <a:ea typeface="Cambria Math"/>
                              </a:rPr>
                            </m:ctrlPr>
                          </m:limLowPr>
                          <m:e>
                            <m:r>
                              <m:rPr>
                                <m:sty m:val="p"/>
                              </m:rPr>
                              <a:rPr lang="en-US" b="0" i="0" smtClean="0">
                                <a:latin typeface="Cambria Math"/>
                                <a:ea typeface="Cambria Math"/>
                              </a:rPr>
                              <m:t>lim</m:t>
                            </m:r>
                          </m:e>
                          <m:lim>
                            <m:r>
                              <a:rPr lang="en-US" b="1" i="1" smtClean="0">
                                <a:latin typeface="Cambria Math"/>
                                <a:ea typeface="Cambria Math"/>
                              </a:rPr>
                              <m:t>𝒙</m:t>
                            </m:r>
                            <m:r>
                              <a:rPr lang="en-US" b="1" i="1" smtClean="0">
                                <a:latin typeface="Cambria Math"/>
                                <a:ea typeface="Cambria Math"/>
                              </a:rPr>
                              <m:t>→</m:t>
                            </m:r>
                            <m:r>
                              <a:rPr lang="en-US" b="1" i="1" smtClean="0">
                                <a:latin typeface="Cambria Math"/>
                                <a:ea typeface="Cambria Math"/>
                              </a:rPr>
                              <m:t>𝟐</m:t>
                            </m:r>
                          </m:lim>
                        </m:limLow>
                      </m:fName>
                      <m:e>
                        <m:r>
                          <a:rPr lang="en-US" b="1" i="1" smtClean="0">
                            <a:latin typeface="Cambria Math"/>
                            <a:ea typeface="Cambria Math"/>
                          </a:rPr>
                          <m:t>𝒇</m:t>
                        </m:r>
                        <m:r>
                          <a:rPr lang="en-US" b="1" i="1" smtClean="0">
                            <a:latin typeface="Cambria Math"/>
                            <a:ea typeface="Cambria Math"/>
                          </a:rPr>
                          <m:t>(</m:t>
                        </m:r>
                        <m:r>
                          <a:rPr lang="en-US" b="1" i="1" smtClean="0">
                            <a:latin typeface="Cambria Math"/>
                            <a:ea typeface="Cambria Math"/>
                          </a:rPr>
                          <m:t>𝒙</m:t>
                        </m:r>
                        <m:r>
                          <a:rPr lang="en-US" b="1" i="1" smtClean="0">
                            <a:latin typeface="Cambria Math"/>
                            <a:ea typeface="Cambria Math"/>
                          </a:rPr>
                          <m:t>)</m:t>
                        </m:r>
                      </m:e>
                    </m:func>
                  </m:oMath>
                </a14:m>
                <a:r>
                  <a:rPr lang="en-US" b="1" dirty="0"/>
                  <a:t>                   </a:t>
                </a:r>
              </a:p>
              <a:p>
                <a:pPr algn="l"/>
                <a:endParaRPr lang="en-US" sz="2800"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1412776"/>
                <a:ext cx="9144000" cy="5445224"/>
              </a:xfrm>
              <a:blipFill rotWithShape="1">
                <a:blip r:embed="rId2"/>
                <a:stretch>
                  <a:fillRect l="-1333" t="-1008" r="-1133"/>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8472986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5242594"/>
          </a:xfrm>
        </p:spPr>
        <p:txBody>
          <a:bodyPr>
            <a:normAutofit/>
          </a:bodyPr>
          <a:lstStyle/>
          <a:p>
            <a:r>
              <a:rPr lang="en-US" sz="5400" b="1" dirty="0">
                <a:solidFill>
                  <a:srgbClr val="FF0000"/>
                </a:solidFill>
              </a:rPr>
              <a:t>Thank you for your Attention </a:t>
            </a:r>
            <a:r>
              <a:rPr lang="ar-JO" sz="5400" b="1" dirty="0">
                <a:solidFill>
                  <a:schemeClr val="bg1"/>
                </a:solidFill>
              </a:rPr>
              <a:t> </a:t>
            </a:r>
            <a:r>
              <a:rPr lang="ar-SA" sz="5400" b="1" dirty="0">
                <a:solidFill>
                  <a:schemeClr val="bg1"/>
                </a:solidFill>
              </a:rPr>
              <a:t/>
            </a:r>
            <a:br>
              <a:rPr lang="ar-SA" sz="5400" b="1" dirty="0">
                <a:solidFill>
                  <a:schemeClr val="bg1"/>
                </a:solidFill>
              </a:rPr>
            </a:br>
            <a:endParaRPr lang="en-US" sz="5400" b="1"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87824" y="3573016"/>
            <a:ext cx="3403601"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193512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9736"/>
            <a:ext cx="9144000" cy="1470025"/>
          </a:xfrm>
        </p:spPr>
        <p:txBody>
          <a:bodyPr>
            <a:normAutofit/>
          </a:bodyPr>
          <a:lstStyle/>
          <a:p>
            <a:pPr algn="l"/>
            <a:endParaRPr lang="en-US" dirty="0">
              <a:solidFill>
                <a:srgbClr val="FF0000"/>
              </a:solidFill>
            </a:endParaRPr>
          </a:p>
        </p:txBody>
      </p:sp>
      <p:sp>
        <p:nvSpPr>
          <p:cNvPr id="3" name="Subtitle 2"/>
          <p:cNvSpPr>
            <a:spLocks noGrp="1"/>
          </p:cNvSpPr>
          <p:nvPr>
            <p:ph type="subTitle" idx="1"/>
          </p:nvPr>
        </p:nvSpPr>
        <p:spPr>
          <a:xfrm>
            <a:off x="0" y="1268760"/>
            <a:ext cx="9144000" cy="5589240"/>
          </a:xfrm>
        </p:spPr>
        <p:txBody>
          <a:bodyPr>
            <a:normAutofit fontScale="92500" lnSpcReduction="10000"/>
          </a:bodyPr>
          <a:lstStyle/>
          <a:p>
            <a:pPr marL="457200" indent="-457200" algn="l" rtl="0">
              <a:buFont typeface="Wingdings" panose="05000000000000000000" pitchFamily="2" charset="2"/>
              <a:buChar char="q"/>
            </a:pPr>
            <a:r>
              <a:rPr lang="en-US" b="1" dirty="0"/>
              <a:t>The derivative is a limit measures the rate at which a function changes and is one of the most important ideas in calculus.</a:t>
            </a:r>
          </a:p>
          <a:p>
            <a:pPr marL="457200" indent="-457200" algn="l" rtl="0">
              <a:buFont typeface="Wingdings" panose="05000000000000000000" pitchFamily="2" charset="2"/>
              <a:buChar char="q"/>
            </a:pPr>
            <a:r>
              <a:rPr lang="en-US" b="1" dirty="0"/>
              <a:t>Derivatives are used widely in science, economics, medicine, and computer science to calculate velocity and acceleration, to explain the behavior of machinery, to estimate the drop in water levels as water is pumped out of a tank, and to predict the consequences of making errors in measurements.</a:t>
            </a:r>
          </a:p>
          <a:p>
            <a:pPr marL="457200" indent="-457200" algn="l" rtl="0">
              <a:buFont typeface="Wingdings" panose="05000000000000000000" pitchFamily="2" charset="2"/>
              <a:buChar char="q"/>
            </a:pPr>
            <a:r>
              <a:rPr lang="en-US" b="1" dirty="0"/>
              <a:t>Finding derivatives by evaluating limits can be lengthy and difficult. We develop techniques to make calculating derivatives easier.</a:t>
            </a:r>
          </a:p>
          <a:p>
            <a:pPr algn="l"/>
            <a:endParaRPr lang="en-US" b="1" dirty="0"/>
          </a:p>
        </p:txBody>
      </p:sp>
      <p:pic>
        <p:nvPicPr>
          <p:cNvPr id="4"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848600" y="5918605"/>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396200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470025"/>
          </a:xfrm>
        </p:spPr>
        <p:txBody>
          <a:bodyPr>
            <a:normAutofit/>
          </a:bodyPr>
          <a:lstStyle/>
          <a:p>
            <a:endParaRPr lang="en-US" dirty="0"/>
          </a:p>
        </p:txBody>
      </p:sp>
      <p:sp>
        <p:nvSpPr>
          <p:cNvPr id="3" name="Subtitle 2"/>
          <p:cNvSpPr>
            <a:spLocks noGrp="1"/>
          </p:cNvSpPr>
          <p:nvPr>
            <p:ph type="subTitle" idx="1"/>
          </p:nvPr>
        </p:nvSpPr>
        <p:spPr>
          <a:xfrm>
            <a:off x="0" y="1268760"/>
            <a:ext cx="9144000" cy="5589240"/>
          </a:xfrm>
        </p:spPr>
        <p:txBody>
          <a:bodyPr/>
          <a:lstStyle/>
          <a:p>
            <a:pPr marL="457200" indent="-457200" algn="l" rtl="0">
              <a:buFont typeface="Wingdings" panose="05000000000000000000" pitchFamily="2" charset="2"/>
              <a:buChar char="q"/>
            </a:pPr>
            <a:r>
              <a:rPr lang="en-US" b="1" dirty="0"/>
              <a:t>James Stewart, </a:t>
            </a:r>
            <a:r>
              <a:rPr lang="en-US" b="1" i="1" dirty="0"/>
              <a:t>Calculus: Early </a:t>
            </a:r>
            <a:r>
              <a:rPr lang="en-US" b="1" i="1" dirty="0" err="1"/>
              <a:t>Transcendentals</a:t>
            </a:r>
            <a:r>
              <a:rPr lang="en-US" b="1" dirty="0"/>
              <a:t>, 7th Edition, Brooks/ Cole 2012.</a:t>
            </a:r>
          </a:p>
          <a:p>
            <a:pPr algn="l" rtl="0"/>
            <a:endParaRPr lang="en-US" b="1" dirty="0"/>
          </a:p>
          <a:p>
            <a:pPr marL="457200" indent="-457200" algn="l" rtl="0">
              <a:buFont typeface="Wingdings" panose="05000000000000000000" pitchFamily="2" charset="2"/>
              <a:buChar char="q"/>
            </a:pPr>
            <a:r>
              <a:rPr lang="en-US" b="1" dirty="0"/>
              <a:t>Howard Anton, </a:t>
            </a:r>
            <a:r>
              <a:rPr lang="en-US" b="1" dirty="0" err="1"/>
              <a:t>Irl</a:t>
            </a:r>
            <a:r>
              <a:rPr lang="en-US" b="1" dirty="0"/>
              <a:t> C. </a:t>
            </a:r>
            <a:r>
              <a:rPr lang="en-US" b="1" dirty="0" err="1"/>
              <a:t>Bivens</a:t>
            </a:r>
            <a:r>
              <a:rPr lang="en-US" b="1" dirty="0"/>
              <a:t> and Stephen Davis, </a:t>
            </a:r>
            <a:r>
              <a:rPr lang="en-US" b="1" i="1" dirty="0"/>
              <a:t>Calculus: Early </a:t>
            </a:r>
            <a:r>
              <a:rPr lang="en-US" b="1" i="1" dirty="0" err="1"/>
              <a:t>Transcendentals</a:t>
            </a:r>
            <a:r>
              <a:rPr lang="en-US" b="1" dirty="0"/>
              <a:t>, 9th Edition, John Wiley &amp; Sons, Inc. 2010.</a:t>
            </a:r>
          </a:p>
          <a:p>
            <a:pPr algn="l" rtl="0"/>
            <a:endParaRPr lang="ar-JO" b="1" dirty="0"/>
          </a:p>
          <a:p>
            <a:pPr marL="457200" indent="-457200" algn="l" rtl="0">
              <a:buFont typeface="Wingdings" panose="05000000000000000000" pitchFamily="2" charset="2"/>
              <a:buChar char="q"/>
            </a:pPr>
            <a:r>
              <a:rPr lang="en-US" b="1" dirty="0"/>
              <a:t>Salas, </a:t>
            </a:r>
            <a:r>
              <a:rPr lang="en-US" b="1" dirty="0" err="1"/>
              <a:t>Etgen</a:t>
            </a:r>
            <a:r>
              <a:rPr lang="en-US" b="1" dirty="0"/>
              <a:t>, and </a:t>
            </a:r>
            <a:r>
              <a:rPr lang="en-US" b="1" dirty="0" err="1"/>
              <a:t>Hille</a:t>
            </a:r>
            <a:r>
              <a:rPr lang="en-US" b="1" dirty="0"/>
              <a:t>,  </a:t>
            </a:r>
            <a:r>
              <a:rPr lang="en-US" b="1" i="1" dirty="0"/>
              <a:t>Calculus: One and Several Variables</a:t>
            </a:r>
            <a:r>
              <a:rPr lang="en-US" b="1" dirty="0"/>
              <a:t>, 10th Edition, John Wiley &amp; Sons, Inc. 2007.</a:t>
            </a:r>
            <a:endParaRPr lang="ar-JO" b="1" dirty="0"/>
          </a:p>
          <a:p>
            <a:pPr algn="l"/>
            <a:endParaRPr lang="en-US" b="1" dirty="0"/>
          </a:p>
        </p:txBody>
      </p:sp>
      <p:pic>
        <p:nvPicPr>
          <p:cNvPr id="4"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890731" y="6003127"/>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532128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470025"/>
          </a:xfrm>
        </p:spPr>
        <p:txBody>
          <a:bodyPr>
            <a:normAutofit/>
          </a:bodyPr>
          <a:lstStyle/>
          <a:p>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1268760"/>
                <a:ext cx="9144000" cy="5589240"/>
              </a:xfrm>
            </p:spPr>
            <p:txBody>
              <a:bodyPr>
                <a:normAutofit fontScale="92500" lnSpcReduction="10000"/>
              </a:bodyPr>
              <a:lstStyle/>
              <a:p>
                <a:pPr marL="457200" indent="-457200" algn="l" rtl="0" eaLnBrk="0">
                  <a:buFont typeface="Wingdings" panose="05000000000000000000" pitchFamily="2" charset="2"/>
                  <a:buChar char="q"/>
                </a:pPr>
                <a:r>
                  <a:rPr lang="en-US" b="1" dirty="0" smtClean="0"/>
                  <a:t>The problem of finding the tangent line to a curve involves finding a type of limit. This special type of limit is called a derivative.</a:t>
                </a:r>
              </a:p>
              <a:p>
                <a:pPr marL="457200" indent="-457200" algn="l" rtl="0" eaLnBrk="0">
                  <a:buFont typeface="Wingdings" panose="05000000000000000000" pitchFamily="2" charset="2"/>
                  <a:buChar char="q"/>
                </a:pPr>
                <a:r>
                  <a:rPr lang="en-US" b="1" dirty="0"/>
                  <a:t>Definition: The derivative of the function </a:t>
                </a:r>
                <a14:m>
                  <m:oMath xmlns:m="http://schemas.openxmlformats.org/officeDocument/2006/math">
                    <m:r>
                      <a:rPr lang="en-US" b="1" i="1" smtClean="0">
                        <a:latin typeface="Cambria Math"/>
                      </a:rPr>
                      <m:t>𝒇</m:t>
                    </m:r>
                    <m:r>
                      <a:rPr lang="en-US" b="1" i="1" smtClean="0">
                        <a:latin typeface="Cambria Math"/>
                      </a:rPr>
                      <m:t>(</m:t>
                    </m:r>
                    <m:r>
                      <a:rPr lang="en-US" b="1" i="1" smtClean="0">
                        <a:latin typeface="Cambria Math"/>
                      </a:rPr>
                      <m:t>𝒙</m:t>
                    </m:r>
                    <m:r>
                      <a:rPr lang="en-US" b="1" i="1" smtClean="0">
                        <a:latin typeface="Cambria Math"/>
                      </a:rPr>
                      <m:t>)</m:t>
                    </m:r>
                  </m:oMath>
                </a14:m>
                <a:r>
                  <a:rPr lang="en-US" b="1" dirty="0" smtClean="0"/>
                  <a:t> </a:t>
                </a:r>
                <a:r>
                  <a:rPr lang="en-US" b="1" dirty="0"/>
                  <a:t>with respect to the variable </a:t>
                </a:r>
                <a14:m>
                  <m:oMath xmlns:m="http://schemas.openxmlformats.org/officeDocument/2006/math">
                    <m:r>
                      <a:rPr lang="en-US" b="1" i="1" smtClean="0">
                        <a:latin typeface="Cambria Math"/>
                      </a:rPr>
                      <m:t>𝒙</m:t>
                    </m:r>
                  </m:oMath>
                </a14:m>
                <a:r>
                  <a:rPr lang="en-US" b="1" dirty="0" smtClean="0"/>
                  <a:t> </a:t>
                </a:r>
                <a:r>
                  <a:rPr lang="en-US" b="1" dirty="0"/>
                  <a:t>is the function     whose value at </a:t>
                </a:r>
                <a14:m>
                  <m:oMath xmlns:m="http://schemas.openxmlformats.org/officeDocument/2006/math">
                    <m:r>
                      <a:rPr lang="en-US" b="1" i="1" smtClean="0">
                        <a:latin typeface="Cambria Math"/>
                      </a:rPr>
                      <m:t>𝒇</m:t>
                    </m:r>
                    <m:r>
                      <a:rPr lang="en-US" b="1" i="1" smtClean="0">
                        <a:latin typeface="Cambria Math"/>
                      </a:rPr>
                      <m:t>`</m:t>
                    </m:r>
                  </m:oMath>
                </a14:m>
                <a:r>
                  <a:rPr lang="en-US" b="1" dirty="0" smtClean="0"/>
                  <a:t> </a:t>
                </a:r>
                <a:r>
                  <a:rPr lang="en-US" b="1" dirty="0"/>
                  <a:t>is</a:t>
                </a:r>
              </a:p>
              <a:p>
                <a:pPr algn="l" rtl="0" eaLnBrk="0"/>
                <a14:m>
                  <m:oMathPara xmlns:m="http://schemas.openxmlformats.org/officeDocument/2006/math">
                    <m:oMathParaPr>
                      <m:jc m:val="centerGroup"/>
                    </m:oMathParaPr>
                    <m:oMath xmlns:m="http://schemas.openxmlformats.org/officeDocument/2006/math">
                      <m:r>
                        <a:rPr lang="en-US" b="1" i="1" smtClean="0">
                          <a:solidFill>
                            <a:srgbClr val="FFFF00"/>
                          </a:solidFill>
                          <a:latin typeface="Cambria Math"/>
                        </a:rPr>
                        <m:t>𝒇</m:t>
                      </m:r>
                      <m:r>
                        <a:rPr lang="en-US" b="1" i="1" smtClean="0">
                          <a:solidFill>
                            <a:srgbClr val="FFFF00"/>
                          </a:solidFill>
                          <a:latin typeface="Cambria Math"/>
                        </a:rPr>
                        <m:t>`</m:t>
                      </m:r>
                      <m:d>
                        <m:dPr>
                          <m:ctrlPr>
                            <a:rPr lang="en-US" b="1" i="1" smtClean="0">
                              <a:solidFill>
                                <a:srgbClr val="FFFF00"/>
                              </a:solidFill>
                              <a:latin typeface="Cambria Math"/>
                            </a:rPr>
                          </m:ctrlPr>
                        </m:dPr>
                        <m:e>
                          <m:r>
                            <a:rPr lang="en-US" b="1" i="1" smtClean="0">
                              <a:solidFill>
                                <a:srgbClr val="FFFF00"/>
                              </a:solidFill>
                              <a:latin typeface="Cambria Math"/>
                            </a:rPr>
                            <m:t>𝒙</m:t>
                          </m:r>
                        </m:e>
                      </m:d>
                      <m:r>
                        <a:rPr lang="en-US" b="1" i="1" smtClean="0">
                          <a:solidFill>
                            <a:srgbClr val="FFFF00"/>
                          </a:solidFill>
                          <a:latin typeface="Cambria Math"/>
                        </a:rPr>
                        <m:t>=</m:t>
                      </m:r>
                      <m:func>
                        <m:funcPr>
                          <m:ctrlPr>
                            <a:rPr lang="en-US" b="1" i="1" smtClean="0">
                              <a:solidFill>
                                <a:srgbClr val="FFFF00"/>
                              </a:solidFill>
                              <a:latin typeface="Cambria Math"/>
                            </a:rPr>
                          </m:ctrlPr>
                        </m:funcPr>
                        <m:fName>
                          <m:limLow>
                            <m:limLowPr>
                              <m:ctrlPr>
                                <a:rPr lang="en-US" b="1" i="1" smtClean="0">
                                  <a:solidFill>
                                    <a:srgbClr val="FFFF00"/>
                                  </a:solidFill>
                                  <a:latin typeface="Cambria Math"/>
                                </a:rPr>
                              </m:ctrlPr>
                            </m:limLowPr>
                            <m:e>
                              <m:r>
                                <m:rPr>
                                  <m:sty m:val="p"/>
                                </m:rPr>
                                <a:rPr lang="en-US" b="0" i="0" smtClean="0">
                                  <a:solidFill>
                                    <a:srgbClr val="FFFF00"/>
                                  </a:solidFill>
                                  <a:latin typeface="Cambria Math"/>
                                </a:rPr>
                                <m:t>lim</m:t>
                              </m:r>
                            </m:e>
                            <m:lim>
                              <m:r>
                                <a:rPr lang="en-US" b="1" i="1" smtClean="0">
                                  <a:solidFill>
                                    <a:srgbClr val="FFFF00"/>
                                  </a:solidFill>
                                  <a:latin typeface="Cambria Math"/>
                                </a:rPr>
                                <m:t>𝒉</m:t>
                              </m:r>
                              <m:r>
                                <a:rPr lang="en-US" b="1" i="1" smtClean="0">
                                  <a:solidFill>
                                    <a:srgbClr val="FFFF00"/>
                                  </a:solidFill>
                                  <a:latin typeface="Cambria Math"/>
                                  <a:ea typeface="Cambria Math"/>
                                </a:rPr>
                                <m:t>→</m:t>
                              </m:r>
                              <m:r>
                                <a:rPr lang="en-US" b="1" i="1" smtClean="0">
                                  <a:solidFill>
                                    <a:srgbClr val="FFFF00"/>
                                  </a:solidFill>
                                  <a:latin typeface="Cambria Math"/>
                                  <a:ea typeface="Cambria Math"/>
                                </a:rPr>
                                <m:t>𝟎</m:t>
                              </m:r>
                            </m:lim>
                          </m:limLow>
                        </m:fName>
                        <m:e>
                          <m:f>
                            <m:fPr>
                              <m:ctrlPr>
                                <a:rPr lang="en-US" b="1" i="1" smtClean="0">
                                  <a:solidFill>
                                    <a:srgbClr val="FFFF00"/>
                                  </a:solidFill>
                                  <a:latin typeface="Cambria Math"/>
                                </a:rPr>
                              </m:ctrlPr>
                            </m:fPr>
                            <m:num>
                              <m:r>
                                <a:rPr lang="en-US" b="1" i="1" smtClean="0">
                                  <a:solidFill>
                                    <a:srgbClr val="FFFF00"/>
                                  </a:solidFill>
                                  <a:latin typeface="Cambria Math"/>
                                </a:rPr>
                                <m:t>𝒇</m:t>
                              </m:r>
                              <m:d>
                                <m:dPr>
                                  <m:ctrlPr>
                                    <a:rPr lang="en-US" b="1" i="1" smtClean="0">
                                      <a:solidFill>
                                        <a:srgbClr val="FFFF00"/>
                                      </a:solidFill>
                                      <a:latin typeface="Cambria Math"/>
                                    </a:rPr>
                                  </m:ctrlPr>
                                </m:dPr>
                                <m:e>
                                  <m:r>
                                    <a:rPr lang="en-US" b="1" i="1" smtClean="0">
                                      <a:solidFill>
                                        <a:srgbClr val="FFFF00"/>
                                      </a:solidFill>
                                      <a:latin typeface="Cambria Math"/>
                                    </a:rPr>
                                    <m:t>𝒙</m:t>
                                  </m:r>
                                  <m:r>
                                    <a:rPr lang="en-US" b="1" i="1" smtClean="0">
                                      <a:solidFill>
                                        <a:srgbClr val="FFFF00"/>
                                      </a:solidFill>
                                      <a:latin typeface="Cambria Math"/>
                                    </a:rPr>
                                    <m:t>+</m:t>
                                  </m:r>
                                  <m:r>
                                    <a:rPr lang="en-US" b="1" i="1" smtClean="0">
                                      <a:solidFill>
                                        <a:srgbClr val="FFFF00"/>
                                      </a:solidFill>
                                      <a:latin typeface="Cambria Math"/>
                                    </a:rPr>
                                    <m:t>𝒉</m:t>
                                  </m:r>
                                </m:e>
                              </m:d>
                              <m:r>
                                <a:rPr lang="en-US" b="1" i="1" smtClean="0">
                                  <a:solidFill>
                                    <a:srgbClr val="FFFF00"/>
                                  </a:solidFill>
                                  <a:latin typeface="Cambria Math"/>
                                </a:rPr>
                                <m:t>−</m:t>
                              </m:r>
                              <m:r>
                                <a:rPr lang="en-US" b="1" i="1" smtClean="0">
                                  <a:solidFill>
                                    <a:srgbClr val="FFFF00"/>
                                  </a:solidFill>
                                  <a:latin typeface="Cambria Math"/>
                                </a:rPr>
                                <m:t>𝒇</m:t>
                              </m:r>
                              <m:r>
                                <a:rPr lang="en-US" b="1" i="1" smtClean="0">
                                  <a:solidFill>
                                    <a:srgbClr val="FFFF00"/>
                                  </a:solidFill>
                                  <a:latin typeface="Cambria Math"/>
                                </a:rPr>
                                <m:t>(</m:t>
                              </m:r>
                              <m:r>
                                <a:rPr lang="en-US" b="1" i="1" smtClean="0">
                                  <a:solidFill>
                                    <a:srgbClr val="FFFF00"/>
                                  </a:solidFill>
                                  <a:latin typeface="Cambria Math"/>
                                </a:rPr>
                                <m:t>𝒙</m:t>
                              </m:r>
                              <m:r>
                                <a:rPr lang="en-US" b="1" i="1" smtClean="0">
                                  <a:solidFill>
                                    <a:srgbClr val="FFFF00"/>
                                  </a:solidFill>
                                  <a:latin typeface="Cambria Math"/>
                                </a:rPr>
                                <m:t>)</m:t>
                              </m:r>
                            </m:num>
                            <m:den>
                              <m:r>
                                <a:rPr lang="en-US" b="1" i="1" smtClean="0">
                                  <a:solidFill>
                                    <a:srgbClr val="FFFF00"/>
                                  </a:solidFill>
                                  <a:latin typeface="Cambria Math"/>
                                </a:rPr>
                                <m:t>𝒉</m:t>
                              </m:r>
                            </m:den>
                          </m:f>
                        </m:e>
                      </m:func>
                      <m:r>
                        <a:rPr lang="en-US" b="1" i="1" smtClean="0">
                          <a:solidFill>
                            <a:srgbClr val="FFFF00"/>
                          </a:solidFill>
                          <a:latin typeface="Cambria Math"/>
                        </a:rPr>
                        <m:t>=</m:t>
                      </m:r>
                      <m:func>
                        <m:funcPr>
                          <m:ctrlPr>
                            <a:rPr lang="en-US" b="1" i="1" smtClean="0">
                              <a:solidFill>
                                <a:srgbClr val="FFFF00"/>
                              </a:solidFill>
                              <a:latin typeface="Cambria Math"/>
                            </a:rPr>
                          </m:ctrlPr>
                        </m:funcPr>
                        <m:fName>
                          <m:limLow>
                            <m:limLowPr>
                              <m:ctrlPr>
                                <a:rPr lang="en-US" b="1" i="1" smtClean="0">
                                  <a:solidFill>
                                    <a:srgbClr val="FFFF00"/>
                                  </a:solidFill>
                                  <a:latin typeface="Cambria Math"/>
                                </a:rPr>
                              </m:ctrlPr>
                            </m:limLowPr>
                            <m:e>
                              <m:r>
                                <m:rPr>
                                  <m:sty m:val="p"/>
                                </m:rPr>
                                <a:rPr lang="en-US" b="0" i="0" smtClean="0">
                                  <a:solidFill>
                                    <a:srgbClr val="FFFF00"/>
                                  </a:solidFill>
                                  <a:latin typeface="Cambria Math"/>
                                </a:rPr>
                                <m:t>lim</m:t>
                              </m:r>
                            </m:e>
                            <m:lim>
                              <m:r>
                                <a:rPr lang="en-US" b="1" i="1" smtClean="0">
                                  <a:solidFill>
                                    <a:srgbClr val="FFFF00"/>
                                  </a:solidFill>
                                  <a:latin typeface="Cambria Math"/>
                                </a:rPr>
                                <m:t>𝒘</m:t>
                              </m:r>
                              <m:r>
                                <a:rPr lang="en-US" b="1" i="1" smtClean="0">
                                  <a:solidFill>
                                    <a:srgbClr val="FFFF00"/>
                                  </a:solidFill>
                                  <a:latin typeface="Cambria Math"/>
                                  <a:ea typeface="Cambria Math"/>
                                </a:rPr>
                                <m:t>→</m:t>
                              </m:r>
                              <m:r>
                                <a:rPr lang="en-US" b="1" i="1" smtClean="0">
                                  <a:solidFill>
                                    <a:srgbClr val="FFFF00"/>
                                  </a:solidFill>
                                  <a:latin typeface="Cambria Math"/>
                                  <a:ea typeface="Cambria Math"/>
                                </a:rPr>
                                <m:t>𝒙</m:t>
                              </m:r>
                            </m:lim>
                          </m:limLow>
                        </m:fName>
                        <m:e>
                          <m:f>
                            <m:fPr>
                              <m:ctrlPr>
                                <a:rPr lang="en-US" b="1" i="1" smtClean="0">
                                  <a:solidFill>
                                    <a:srgbClr val="FFFF00"/>
                                  </a:solidFill>
                                  <a:latin typeface="Cambria Math"/>
                                </a:rPr>
                              </m:ctrlPr>
                            </m:fPr>
                            <m:num>
                              <m:r>
                                <a:rPr lang="en-US" b="1" i="1" smtClean="0">
                                  <a:solidFill>
                                    <a:srgbClr val="FFFF00"/>
                                  </a:solidFill>
                                  <a:latin typeface="Cambria Math"/>
                                </a:rPr>
                                <m:t>𝒇</m:t>
                              </m:r>
                              <m:d>
                                <m:dPr>
                                  <m:ctrlPr>
                                    <a:rPr lang="en-US" b="1" i="1" smtClean="0">
                                      <a:solidFill>
                                        <a:srgbClr val="FFFF00"/>
                                      </a:solidFill>
                                      <a:latin typeface="Cambria Math"/>
                                    </a:rPr>
                                  </m:ctrlPr>
                                </m:dPr>
                                <m:e>
                                  <m:r>
                                    <a:rPr lang="en-US" b="1" i="1" smtClean="0">
                                      <a:solidFill>
                                        <a:srgbClr val="FFFF00"/>
                                      </a:solidFill>
                                      <a:latin typeface="Cambria Math"/>
                                    </a:rPr>
                                    <m:t>𝒘</m:t>
                                  </m:r>
                                </m:e>
                              </m:d>
                              <m:r>
                                <a:rPr lang="en-US" b="1" i="1" smtClean="0">
                                  <a:solidFill>
                                    <a:srgbClr val="FFFF00"/>
                                  </a:solidFill>
                                  <a:latin typeface="Cambria Math"/>
                                </a:rPr>
                                <m:t>−</m:t>
                              </m:r>
                              <m:r>
                                <a:rPr lang="en-US" b="1" i="1" smtClean="0">
                                  <a:solidFill>
                                    <a:srgbClr val="FFFF00"/>
                                  </a:solidFill>
                                  <a:latin typeface="Cambria Math"/>
                                </a:rPr>
                                <m:t>𝒇</m:t>
                              </m:r>
                              <m:r>
                                <a:rPr lang="en-US" b="1" i="1" smtClean="0">
                                  <a:solidFill>
                                    <a:srgbClr val="FFFF00"/>
                                  </a:solidFill>
                                  <a:latin typeface="Cambria Math"/>
                                </a:rPr>
                                <m:t>(</m:t>
                              </m:r>
                              <m:r>
                                <a:rPr lang="en-US" b="1" i="1" smtClean="0">
                                  <a:solidFill>
                                    <a:srgbClr val="FFFF00"/>
                                  </a:solidFill>
                                  <a:latin typeface="Cambria Math"/>
                                </a:rPr>
                                <m:t>𝒙</m:t>
                              </m:r>
                              <m:r>
                                <a:rPr lang="en-US" b="1" i="1" smtClean="0">
                                  <a:solidFill>
                                    <a:srgbClr val="FFFF00"/>
                                  </a:solidFill>
                                  <a:latin typeface="Cambria Math"/>
                                </a:rPr>
                                <m:t>)</m:t>
                              </m:r>
                            </m:num>
                            <m:den>
                              <m:r>
                                <a:rPr lang="en-US" b="1" i="1" smtClean="0">
                                  <a:solidFill>
                                    <a:srgbClr val="FFFF00"/>
                                  </a:solidFill>
                                  <a:latin typeface="Cambria Math"/>
                                </a:rPr>
                                <m:t>𝒘</m:t>
                              </m:r>
                              <m:r>
                                <a:rPr lang="en-US" b="1" i="1" smtClean="0">
                                  <a:solidFill>
                                    <a:srgbClr val="FFFF00"/>
                                  </a:solidFill>
                                  <a:latin typeface="Cambria Math"/>
                                </a:rPr>
                                <m:t>−</m:t>
                              </m:r>
                              <m:r>
                                <a:rPr lang="en-US" b="1" i="1" smtClean="0">
                                  <a:solidFill>
                                    <a:srgbClr val="FFFF00"/>
                                  </a:solidFill>
                                  <a:latin typeface="Cambria Math"/>
                                </a:rPr>
                                <m:t>𝒙</m:t>
                              </m:r>
                            </m:den>
                          </m:f>
                        </m:e>
                      </m:func>
                    </m:oMath>
                  </m:oMathPara>
                </a14:m>
                <a:endParaRPr lang="en-US" b="1" dirty="0">
                  <a:solidFill>
                    <a:srgbClr val="FFFF00"/>
                  </a:solidFill>
                </a:endParaRPr>
              </a:p>
              <a:p>
                <a:pPr algn="l" rtl="0" eaLnBrk="0"/>
                <a:endParaRPr lang="en-US" b="1" dirty="0"/>
              </a:p>
              <a:p>
                <a:pPr algn="l" rtl="0" eaLnBrk="0"/>
                <a:r>
                  <a:rPr lang="en-US" b="1" dirty="0" smtClean="0"/>
                  <a:t>    provided </a:t>
                </a:r>
                <a:r>
                  <a:rPr lang="en-US" b="1" dirty="0"/>
                  <a:t>the limit exists.</a:t>
                </a:r>
              </a:p>
              <a:p>
                <a:pPr marL="457200" indent="-457200" algn="l" rtl="0" eaLnBrk="0">
                  <a:buFont typeface="Wingdings" panose="05000000000000000000" pitchFamily="2" charset="2"/>
                  <a:buChar char="q"/>
                </a:pPr>
                <a:r>
                  <a:rPr lang="en-US" b="1" dirty="0"/>
                  <a:t>The domain of </a:t>
                </a:r>
                <a14:m>
                  <m:oMath xmlns:m="http://schemas.openxmlformats.org/officeDocument/2006/math">
                    <m:r>
                      <a:rPr lang="en-US" b="1" i="1" smtClean="0">
                        <a:latin typeface="Cambria Math"/>
                      </a:rPr>
                      <m:t>𝒇</m:t>
                    </m:r>
                    <m:r>
                      <a:rPr lang="en-US" b="1" i="1" smtClean="0">
                        <a:latin typeface="Cambria Math"/>
                      </a:rPr>
                      <m:t>`</m:t>
                    </m:r>
                  </m:oMath>
                </a14:m>
                <a:r>
                  <a:rPr lang="en-US" b="1" dirty="0" smtClean="0"/>
                  <a:t> </a:t>
                </a:r>
                <a:r>
                  <a:rPr lang="en-US" b="1" dirty="0"/>
                  <a:t>is the set of points in </a:t>
                </a:r>
                <a:endParaRPr lang="en-US" b="1" dirty="0" smtClean="0"/>
              </a:p>
              <a:p>
                <a:pPr algn="l" rtl="0" eaLnBrk="0"/>
                <a:r>
                  <a:rPr lang="en-US" b="1" dirty="0" smtClean="0"/>
                  <a:t>the </a:t>
                </a:r>
                <a:r>
                  <a:rPr lang="en-US" b="1" dirty="0"/>
                  <a:t>domain of </a:t>
                </a:r>
                <a14:m>
                  <m:oMath xmlns:m="http://schemas.openxmlformats.org/officeDocument/2006/math">
                    <m:r>
                      <a:rPr lang="en-US" b="1" i="1" smtClean="0">
                        <a:latin typeface="Cambria Math"/>
                      </a:rPr>
                      <m:t>𝒇</m:t>
                    </m:r>
                  </m:oMath>
                </a14:m>
                <a:r>
                  <a:rPr lang="en-US" b="1" dirty="0" smtClean="0"/>
                  <a:t> </a:t>
                </a:r>
                <a:r>
                  <a:rPr lang="en-US" b="1" dirty="0"/>
                  <a:t>for which the limit exists.</a:t>
                </a:r>
                <a:endParaRPr lang="ar-JO" b="1" dirty="0"/>
              </a:p>
              <a:p>
                <a:pPr algn="l"/>
                <a:endParaRPr lang="en-US"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1268760"/>
                <a:ext cx="9144000" cy="5589240"/>
              </a:xfrm>
              <a:blipFill rotWithShape="1">
                <a:blip r:embed="rId2"/>
                <a:stretch>
                  <a:fillRect l="-1533" t="-2181" b="-2835"/>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414621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84" y="0"/>
            <a:ext cx="9144000" cy="1470025"/>
          </a:xfrm>
        </p:spPr>
        <p:txBody>
          <a:bodyPr>
            <a:normAutofit/>
          </a:bodyPr>
          <a:lstStyle/>
          <a:p>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1340768"/>
                <a:ext cx="9144000" cy="5517232"/>
              </a:xfrm>
            </p:spPr>
            <p:txBody>
              <a:bodyPr>
                <a:normAutofit fontScale="92500" lnSpcReduction="10000"/>
              </a:bodyPr>
              <a:lstStyle/>
              <a:p>
                <a:pPr marL="457200" indent="-457200" algn="l" rtl="0" eaLnBrk="0">
                  <a:buFont typeface="Wingdings" panose="05000000000000000000" pitchFamily="2" charset="2"/>
                  <a:buChar char="q"/>
                </a:pPr>
                <a:r>
                  <a:rPr lang="en-US" b="1" dirty="0" smtClean="0"/>
                  <a:t>If </a:t>
                </a:r>
                <a14:m>
                  <m:oMath xmlns:m="http://schemas.openxmlformats.org/officeDocument/2006/math">
                    <m:r>
                      <a:rPr lang="en-US" b="1" i="1" smtClean="0">
                        <a:latin typeface="Cambria Math"/>
                      </a:rPr>
                      <m:t>𝒇</m:t>
                    </m:r>
                    <m:r>
                      <a:rPr lang="en-US" b="1" i="1" smtClean="0">
                        <a:latin typeface="Cambria Math"/>
                      </a:rPr>
                      <m:t>`</m:t>
                    </m:r>
                  </m:oMath>
                </a14:m>
                <a:r>
                  <a:rPr lang="en-US" b="1" dirty="0" smtClean="0"/>
                  <a:t> exists </a:t>
                </a:r>
                <a:r>
                  <a:rPr lang="en-US" b="1" dirty="0"/>
                  <a:t>at a particular </a:t>
                </a:r>
                <a14:m>
                  <m:oMath xmlns:m="http://schemas.openxmlformats.org/officeDocument/2006/math">
                    <m:r>
                      <a:rPr lang="en-US" b="1" i="1" smtClean="0">
                        <a:latin typeface="Cambria Math"/>
                      </a:rPr>
                      <m:t>𝒙</m:t>
                    </m:r>
                  </m:oMath>
                </a14:m>
                <a:r>
                  <a:rPr lang="en-US" b="1" dirty="0" smtClean="0"/>
                  <a:t>, </a:t>
                </a:r>
                <a:r>
                  <a:rPr lang="en-US" b="1" dirty="0"/>
                  <a:t>we say that </a:t>
                </a:r>
                <a14:m>
                  <m:oMath xmlns:m="http://schemas.openxmlformats.org/officeDocument/2006/math">
                    <m:r>
                      <a:rPr lang="en-US" b="1" i="1" smtClean="0">
                        <a:latin typeface="Cambria Math"/>
                      </a:rPr>
                      <m:t>𝒇</m:t>
                    </m:r>
                  </m:oMath>
                </a14:m>
                <a:r>
                  <a:rPr lang="en-US" b="1" dirty="0" smtClean="0"/>
                  <a:t> </a:t>
                </a:r>
                <a:r>
                  <a:rPr lang="en-US" b="1" dirty="0"/>
                  <a:t>is differentiable (has a derivative) at </a:t>
                </a:r>
                <a14:m>
                  <m:oMath xmlns:m="http://schemas.openxmlformats.org/officeDocument/2006/math">
                    <m:r>
                      <a:rPr lang="en-US" b="1" i="1" smtClean="0">
                        <a:latin typeface="Cambria Math"/>
                      </a:rPr>
                      <m:t>𝒙</m:t>
                    </m:r>
                  </m:oMath>
                </a14:m>
                <a:r>
                  <a:rPr lang="en-US" b="1" dirty="0" smtClean="0"/>
                  <a:t>. </a:t>
                </a:r>
                <a:r>
                  <a:rPr lang="en-US" b="1" dirty="0"/>
                  <a:t>If </a:t>
                </a:r>
                <a14:m>
                  <m:oMath xmlns:m="http://schemas.openxmlformats.org/officeDocument/2006/math">
                    <m:r>
                      <a:rPr lang="en-US" b="1" i="1" smtClean="0">
                        <a:latin typeface="Cambria Math"/>
                      </a:rPr>
                      <m:t>𝒇</m:t>
                    </m:r>
                    <m:r>
                      <a:rPr lang="en-US" b="1" i="1" smtClean="0">
                        <a:latin typeface="Cambria Math"/>
                      </a:rPr>
                      <m:t>`</m:t>
                    </m:r>
                  </m:oMath>
                </a14:m>
                <a:r>
                  <a:rPr lang="en-US" b="1" dirty="0" smtClean="0"/>
                  <a:t> </a:t>
                </a:r>
                <a:r>
                  <a:rPr lang="en-US" b="1" dirty="0"/>
                  <a:t>exists at every point in the domain of </a:t>
                </a:r>
                <a14:m>
                  <m:oMath xmlns:m="http://schemas.openxmlformats.org/officeDocument/2006/math">
                    <m:r>
                      <a:rPr lang="en-US" b="1" i="1" smtClean="0">
                        <a:latin typeface="Cambria Math"/>
                      </a:rPr>
                      <m:t>𝒇</m:t>
                    </m:r>
                  </m:oMath>
                </a14:m>
                <a:r>
                  <a:rPr lang="en-US" b="1" dirty="0"/>
                  <a:t> , we call  </a:t>
                </a:r>
                <a14:m>
                  <m:oMath xmlns:m="http://schemas.openxmlformats.org/officeDocument/2006/math">
                    <m:r>
                      <a:rPr lang="en-US" b="1" i="1" smtClean="0">
                        <a:latin typeface="Cambria Math"/>
                      </a:rPr>
                      <m:t>𝒇</m:t>
                    </m:r>
                  </m:oMath>
                </a14:m>
                <a:r>
                  <a:rPr lang="en-US" b="1" dirty="0" smtClean="0"/>
                  <a:t> </a:t>
                </a:r>
                <a:r>
                  <a:rPr lang="en-US" b="1" dirty="0"/>
                  <a:t>differentiable.</a:t>
                </a:r>
              </a:p>
              <a:p>
                <a:pPr algn="l" rtl="0" eaLnBrk="0"/>
                <a:endParaRPr lang="en-US" sz="1400" b="1" dirty="0"/>
              </a:p>
              <a:p>
                <a:pPr marL="457200" indent="-457200" algn="l" rtl="0" eaLnBrk="0">
                  <a:buFont typeface="Wingdings" panose="05000000000000000000" pitchFamily="2" charset="2"/>
                  <a:buChar char="q"/>
                </a:pPr>
                <a:r>
                  <a:rPr lang="en-US" b="1" dirty="0"/>
                  <a:t>Notations: There are many ways to denote the derivative of a function </a:t>
                </a:r>
                <a14:m>
                  <m:oMath xmlns:m="http://schemas.openxmlformats.org/officeDocument/2006/math">
                    <m:r>
                      <a:rPr lang="en-US" b="1" i="1" smtClean="0">
                        <a:latin typeface="Cambria Math"/>
                      </a:rPr>
                      <m:t>𝒚</m:t>
                    </m:r>
                    <m:r>
                      <a:rPr lang="en-US" b="1" i="1" smtClean="0">
                        <a:latin typeface="Cambria Math"/>
                      </a:rPr>
                      <m:t>=</m:t>
                    </m:r>
                    <m:r>
                      <a:rPr lang="en-US" b="1" i="1" smtClean="0">
                        <a:latin typeface="Cambria Math"/>
                      </a:rPr>
                      <m:t>𝒇</m:t>
                    </m:r>
                    <m:r>
                      <a:rPr lang="en-US" b="1" i="1" smtClean="0">
                        <a:latin typeface="Cambria Math"/>
                      </a:rPr>
                      <m:t>(</m:t>
                    </m:r>
                    <m:r>
                      <a:rPr lang="en-US" b="1" i="1" smtClean="0">
                        <a:latin typeface="Cambria Math"/>
                      </a:rPr>
                      <m:t>𝒙</m:t>
                    </m:r>
                    <m:r>
                      <a:rPr lang="en-US" b="1" i="1" smtClean="0">
                        <a:latin typeface="Cambria Math"/>
                      </a:rPr>
                      <m:t>)</m:t>
                    </m:r>
                  </m:oMath>
                </a14:m>
                <a:r>
                  <a:rPr lang="en-US" b="1" dirty="0" smtClean="0"/>
                  <a:t> </a:t>
                </a:r>
                <a:r>
                  <a:rPr lang="en-US" b="1" dirty="0"/>
                  <a:t>where the independent variable is </a:t>
                </a:r>
                <a14:m>
                  <m:oMath xmlns:m="http://schemas.openxmlformats.org/officeDocument/2006/math">
                    <m:r>
                      <a:rPr lang="en-US" b="1" i="1" smtClean="0">
                        <a:latin typeface="Cambria Math"/>
                      </a:rPr>
                      <m:t>𝒙</m:t>
                    </m:r>
                  </m:oMath>
                </a14:m>
                <a:r>
                  <a:rPr lang="en-US" b="1" dirty="0" smtClean="0"/>
                  <a:t> </a:t>
                </a:r>
                <a:r>
                  <a:rPr lang="en-US" b="1" dirty="0"/>
                  <a:t>and the dependent variable is </a:t>
                </a:r>
                <a14:m>
                  <m:oMath xmlns:m="http://schemas.openxmlformats.org/officeDocument/2006/math">
                    <m:r>
                      <a:rPr lang="en-US" b="1" i="1" smtClean="0">
                        <a:latin typeface="Cambria Math"/>
                      </a:rPr>
                      <m:t>𝒚</m:t>
                    </m:r>
                  </m:oMath>
                </a14:m>
                <a:r>
                  <a:rPr lang="en-US" b="1" dirty="0"/>
                  <a:t> . Some common alternative notations for the derivative are</a:t>
                </a:r>
                <a:endParaRPr lang="ar-JO" b="1" dirty="0"/>
              </a:p>
              <a:p>
                <a:pPr algn="l"/>
                <a14:m>
                  <m:oMathPara xmlns:m="http://schemas.openxmlformats.org/officeDocument/2006/math">
                    <m:oMathParaPr>
                      <m:jc m:val="left"/>
                    </m:oMathParaPr>
                    <m:oMath xmlns:m="http://schemas.openxmlformats.org/officeDocument/2006/math">
                      <m:r>
                        <a:rPr lang="en-US" b="1" i="1" smtClean="0">
                          <a:solidFill>
                            <a:srgbClr val="FFFF00"/>
                          </a:solidFill>
                          <a:latin typeface="Cambria Math"/>
                        </a:rPr>
                        <m:t>𝒇</m:t>
                      </m:r>
                      <m:r>
                        <a:rPr lang="en-US" b="1" i="1" smtClean="0">
                          <a:solidFill>
                            <a:srgbClr val="FFFF00"/>
                          </a:solidFill>
                          <a:latin typeface="Cambria Math"/>
                        </a:rPr>
                        <m:t>`</m:t>
                      </m:r>
                      <m:d>
                        <m:dPr>
                          <m:ctrlPr>
                            <a:rPr lang="en-US" b="1" i="1" smtClean="0">
                              <a:solidFill>
                                <a:srgbClr val="FFFF00"/>
                              </a:solidFill>
                              <a:latin typeface="Cambria Math"/>
                            </a:rPr>
                          </m:ctrlPr>
                        </m:dPr>
                        <m:e>
                          <m:r>
                            <a:rPr lang="en-US" b="1" i="1" smtClean="0">
                              <a:solidFill>
                                <a:srgbClr val="FFFF00"/>
                              </a:solidFill>
                              <a:latin typeface="Cambria Math"/>
                            </a:rPr>
                            <m:t>𝒙</m:t>
                          </m:r>
                        </m:e>
                      </m:d>
                      <m:r>
                        <a:rPr lang="en-US" b="1" i="1" smtClean="0">
                          <a:solidFill>
                            <a:srgbClr val="FFFF00"/>
                          </a:solidFill>
                          <a:latin typeface="Cambria Math"/>
                        </a:rPr>
                        <m:t>=</m:t>
                      </m:r>
                      <m:r>
                        <a:rPr lang="en-US" b="1" i="1" smtClean="0">
                          <a:solidFill>
                            <a:srgbClr val="FFFF00"/>
                          </a:solidFill>
                          <a:latin typeface="Cambria Math"/>
                        </a:rPr>
                        <m:t>𝒚</m:t>
                      </m:r>
                      <m:r>
                        <a:rPr lang="en-US" b="1" i="1" smtClean="0">
                          <a:solidFill>
                            <a:srgbClr val="FFFF00"/>
                          </a:solidFill>
                          <a:latin typeface="Cambria Math"/>
                        </a:rPr>
                        <m:t>`</m:t>
                      </m:r>
                      <m:r>
                        <a:rPr lang="en-US" b="1" i="1" smtClean="0">
                          <a:solidFill>
                            <a:srgbClr val="FFFF00"/>
                          </a:solidFill>
                          <a:latin typeface="Cambria Math"/>
                        </a:rPr>
                        <m:t>= </m:t>
                      </m:r>
                      <m:f>
                        <m:fPr>
                          <m:ctrlPr>
                            <a:rPr lang="en-US" b="1" i="1" smtClean="0">
                              <a:solidFill>
                                <a:srgbClr val="FFFF00"/>
                              </a:solidFill>
                              <a:latin typeface="Cambria Math"/>
                            </a:rPr>
                          </m:ctrlPr>
                        </m:fPr>
                        <m:num>
                          <m:r>
                            <a:rPr lang="en-US" b="1" i="1" smtClean="0">
                              <a:solidFill>
                                <a:srgbClr val="FFFF00"/>
                              </a:solidFill>
                              <a:latin typeface="Cambria Math"/>
                            </a:rPr>
                            <m:t>ⅆ</m:t>
                          </m:r>
                          <m:r>
                            <a:rPr lang="en-US" b="1" i="1" smtClean="0">
                              <a:solidFill>
                                <a:srgbClr val="FFFF00"/>
                              </a:solidFill>
                              <a:latin typeface="Cambria Math"/>
                            </a:rPr>
                            <m:t>𝒚</m:t>
                          </m:r>
                        </m:num>
                        <m:den>
                          <m:r>
                            <a:rPr lang="en-US" b="1" i="1" smtClean="0">
                              <a:solidFill>
                                <a:srgbClr val="FFFF00"/>
                              </a:solidFill>
                              <a:latin typeface="Cambria Math"/>
                            </a:rPr>
                            <m:t>ⅆ</m:t>
                          </m:r>
                          <m:r>
                            <a:rPr lang="en-US" b="1" i="1" smtClean="0">
                              <a:solidFill>
                                <a:srgbClr val="FFFF00"/>
                              </a:solidFill>
                              <a:latin typeface="Cambria Math"/>
                            </a:rPr>
                            <m:t>𝒙</m:t>
                          </m:r>
                        </m:den>
                      </m:f>
                      <m:r>
                        <a:rPr lang="en-US" b="1" i="1" smtClean="0">
                          <a:solidFill>
                            <a:srgbClr val="FFFF00"/>
                          </a:solidFill>
                          <a:latin typeface="Cambria Math"/>
                        </a:rPr>
                        <m:t>=</m:t>
                      </m:r>
                      <m:f>
                        <m:fPr>
                          <m:ctrlPr>
                            <a:rPr lang="en-US" b="1" i="1" smtClean="0">
                              <a:solidFill>
                                <a:srgbClr val="FFFF00"/>
                              </a:solidFill>
                              <a:latin typeface="Cambria Math"/>
                            </a:rPr>
                          </m:ctrlPr>
                        </m:fPr>
                        <m:num>
                          <m:r>
                            <a:rPr lang="en-US" b="1" i="1" smtClean="0">
                              <a:solidFill>
                                <a:srgbClr val="FFFF00"/>
                              </a:solidFill>
                              <a:latin typeface="Cambria Math"/>
                            </a:rPr>
                            <m:t>𝒅𝒇</m:t>
                          </m:r>
                        </m:num>
                        <m:den>
                          <m:r>
                            <a:rPr lang="en-US" b="1" i="1" smtClean="0">
                              <a:solidFill>
                                <a:srgbClr val="FFFF00"/>
                              </a:solidFill>
                              <a:latin typeface="Cambria Math"/>
                            </a:rPr>
                            <m:t>𝒅𝒙</m:t>
                          </m:r>
                        </m:den>
                      </m:f>
                      <m:r>
                        <a:rPr lang="en-US" b="1" i="1" smtClean="0">
                          <a:solidFill>
                            <a:srgbClr val="FFFF00"/>
                          </a:solidFill>
                          <a:latin typeface="Cambria Math"/>
                        </a:rPr>
                        <m:t>=</m:t>
                      </m:r>
                      <m:f>
                        <m:fPr>
                          <m:ctrlPr>
                            <a:rPr lang="en-US" b="1" i="1" smtClean="0">
                              <a:solidFill>
                                <a:srgbClr val="FFFF00"/>
                              </a:solidFill>
                              <a:latin typeface="Cambria Math"/>
                            </a:rPr>
                          </m:ctrlPr>
                        </m:fPr>
                        <m:num>
                          <m:r>
                            <a:rPr lang="en-US" b="1" i="1" smtClean="0">
                              <a:solidFill>
                                <a:srgbClr val="FFFF00"/>
                              </a:solidFill>
                              <a:latin typeface="Cambria Math"/>
                            </a:rPr>
                            <m:t>𝒅</m:t>
                          </m:r>
                        </m:num>
                        <m:den>
                          <m:r>
                            <a:rPr lang="en-US" b="1" i="1" smtClean="0">
                              <a:solidFill>
                                <a:srgbClr val="FFFF00"/>
                              </a:solidFill>
                              <a:latin typeface="Cambria Math"/>
                            </a:rPr>
                            <m:t>𝒅𝒙</m:t>
                          </m:r>
                        </m:den>
                      </m:f>
                      <m:r>
                        <a:rPr lang="en-US" b="1" i="1" smtClean="0">
                          <a:solidFill>
                            <a:srgbClr val="FFFF00"/>
                          </a:solidFill>
                          <a:latin typeface="Cambria Math"/>
                        </a:rPr>
                        <m:t>𝒇</m:t>
                      </m:r>
                      <m:d>
                        <m:dPr>
                          <m:ctrlPr>
                            <a:rPr lang="en-US" b="1" i="1" smtClean="0">
                              <a:solidFill>
                                <a:srgbClr val="FFFF00"/>
                              </a:solidFill>
                              <a:latin typeface="Cambria Math"/>
                            </a:rPr>
                          </m:ctrlPr>
                        </m:dPr>
                        <m:e>
                          <m:r>
                            <a:rPr lang="en-US" b="1" i="1" smtClean="0">
                              <a:solidFill>
                                <a:srgbClr val="FFFF00"/>
                              </a:solidFill>
                              <a:latin typeface="Cambria Math"/>
                            </a:rPr>
                            <m:t>𝒙</m:t>
                          </m:r>
                        </m:e>
                      </m:d>
                      <m:r>
                        <a:rPr lang="en-US" b="1" i="1" smtClean="0">
                          <a:solidFill>
                            <a:srgbClr val="FFFF00"/>
                          </a:solidFill>
                          <a:latin typeface="Cambria Math"/>
                        </a:rPr>
                        <m:t>=</m:t>
                      </m:r>
                      <m:r>
                        <a:rPr lang="en-US" b="1" i="1" smtClean="0">
                          <a:solidFill>
                            <a:srgbClr val="FFFF00"/>
                          </a:solidFill>
                          <a:latin typeface="Cambria Math"/>
                        </a:rPr>
                        <m:t>𝑫</m:t>
                      </m:r>
                      <m:d>
                        <m:dPr>
                          <m:ctrlPr>
                            <a:rPr lang="en-US" b="1" i="1" smtClean="0">
                              <a:solidFill>
                                <a:srgbClr val="FFFF00"/>
                              </a:solidFill>
                              <a:latin typeface="Cambria Math"/>
                            </a:rPr>
                          </m:ctrlPr>
                        </m:dPr>
                        <m:e>
                          <m:r>
                            <a:rPr lang="en-US" b="1" i="1" smtClean="0">
                              <a:solidFill>
                                <a:srgbClr val="FFFF00"/>
                              </a:solidFill>
                              <a:latin typeface="Cambria Math"/>
                            </a:rPr>
                            <m:t>𝒇</m:t>
                          </m:r>
                        </m:e>
                      </m:d>
                      <m:d>
                        <m:dPr>
                          <m:ctrlPr>
                            <a:rPr lang="en-US" b="1" i="1" smtClean="0">
                              <a:solidFill>
                                <a:srgbClr val="FFFF00"/>
                              </a:solidFill>
                              <a:latin typeface="Cambria Math"/>
                            </a:rPr>
                          </m:ctrlPr>
                        </m:dPr>
                        <m:e>
                          <m:r>
                            <a:rPr lang="en-US" b="1" i="1" smtClean="0">
                              <a:solidFill>
                                <a:srgbClr val="FFFF00"/>
                              </a:solidFill>
                              <a:latin typeface="Cambria Math"/>
                            </a:rPr>
                            <m:t>𝒙</m:t>
                          </m:r>
                        </m:e>
                      </m:d>
                      <m:r>
                        <a:rPr lang="en-US" b="1" i="1" smtClean="0">
                          <a:solidFill>
                            <a:srgbClr val="FFFF00"/>
                          </a:solidFill>
                          <a:latin typeface="Cambria Math"/>
                        </a:rPr>
                        <m:t>=</m:t>
                      </m:r>
                      <m:sSub>
                        <m:sSubPr>
                          <m:ctrlPr>
                            <a:rPr lang="en-US" b="1" i="1" smtClean="0">
                              <a:solidFill>
                                <a:srgbClr val="FFFF00"/>
                              </a:solidFill>
                              <a:latin typeface="Cambria Math"/>
                            </a:rPr>
                          </m:ctrlPr>
                        </m:sSubPr>
                        <m:e>
                          <m:r>
                            <a:rPr lang="en-US" b="1" i="1" smtClean="0">
                              <a:solidFill>
                                <a:srgbClr val="FFFF00"/>
                              </a:solidFill>
                              <a:latin typeface="Cambria Math"/>
                            </a:rPr>
                            <m:t>𝑫</m:t>
                          </m:r>
                        </m:e>
                        <m:sub>
                          <m:r>
                            <a:rPr lang="en-US" b="1" i="1" smtClean="0">
                              <a:solidFill>
                                <a:srgbClr val="FFFF00"/>
                              </a:solidFill>
                              <a:latin typeface="Cambria Math"/>
                            </a:rPr>
                            <m:t>𝒙</m:t>
                          </m:r>
                        </m:sub>
                      </m:sSub>
                      <m:r>
                        <a:rPr lang="en-US" b="1" i="1" smtClean="0">
                          <a:solidFill>
                            <a:srgbClr val="FFFF00"/>
                          </a:solidFill>
                          <a:latin typeface="Cambria Math"/>
                        </a:rPr>
                        <m:t>𝒇</m:t>
                      </m:r>
                      <m:r>
                        <a:rPr lang="en-US" b="1" i="1" smtClean="0">
                          <a:solidFill>
                            <a:srgbClr val="FFFF00"/>
                          </a:solidFill>
                          <a:latin typeface="Cambria Math"/>
                        </a:rPr>
                        <m:t>(</m:t>
                      </m:r>
                      <m:r>
                        <a:rPr lang="en-US" b="1" i="1" smtClean="0">
                          <a:solidFill>
                            <a:srgbClr val="FFFF00"/>
                          </a:solidFill>
                          <a:latin typeface="Cambria Math"/>
                        </a:rPr>
                        <m:t>𝒙</m:t>
                      </m:r>
                      <m:r>
                        <a:rPr lang="en-US" b="1" i="1" smtClean="0">
                          <a:solidFill>
                            <a:srgbClr val="FFFF00"/>
                          </a:solidFill>
                          <a:latin typeface="Cambria Math"/>
                        </a:rPr>
                        <m:t>)</m:t>
                      </m:r>
                    </m:oMath>
                  </m:oMathPara>
                </a14:m>
                <a:endParaRPr lang="en-US" b="1" dirty="0">
                  <a:solidFill>
                    <a:srgbClr val="FFFF00"/>
                  </a:solidFill>
                </a:endParaRPr>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1340768"/>
                <a:ext cx="9144000" cy="5517232"/>
              </a:xfrm>
              <a:blipFill rotWithShape="1">
                <a:blip r:embed="rId2"/>
                <a:stretch>
                  <a:fillRect l="-1333" t="-2210" r="-2267"/>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849099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470025"/>
          </a:xfrm>
        </p:spPr>
        <p:txBody>
          <a:bodyPr>
            <a:normAutofit/>
          </a:bodyPr>
          <a:lstStyle/>
          <a:p>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1268760"/>
                <a:ext cx="9144000" cy="5589240"/>
              </a:xfrm>
            </p:spPr>
            <p:txBody>
              <a:bodyPr>
                <a:normAutofit lnSpcReduction="10000"/>
              </a:bodyPr>
              <a:lstStyle/>
              <a:p>
                <a:pPr marL="457200" indent="-457200" algn="l" rtl="0" eaLnBrk="0">
                  <a:buFont typeface="Wingdings" panose="05000000000000000000" pitchFamily="2" charset="2"/>
                  <a:buChar char="q"/>
                </a:pPr>
                <a:r>
                  <a:rPr lang="en-US" b="1" dirty="0" smtClean="0"/>
                  <a:t>To indicate the value of a derivative at a specified number </a:t>
                </a:r>
                <a14:m>
                  <m:oMath xmlns:m="http://schemas.openxmlformats.org/officeDocument/2006/math">
                    <m:r>
                      <a:rPr lang="en-US" b="1" i="1" smtClean="0">
                        <a:latin typeface="Cambria Math"/>
                      </a:rPr>
                      <m:t>𝒙</m:t>
                    </m:r>
                    <m:r>
                      <a:rPr lang="en-US" b="1" i="1" smtClean="0">
                        <a:latin typeface="Cambria Math"/>
                      </a:rPr>
                      <m:t>=</m:t>
                    </m:r>
                    <m:r>
                      <a:rPr lang="en-US" b="1" i="1" smtClean="0">
                        <a:latin typeface="Cambria Math"/>
                      </a:rPr>
                      <m:t>𝒂</m:t>
                    </m:r>
                  </m:oMath>
                </a14:m>
                <a:r>
                  <a:rPr lang="en-US" b="1" dirty="0"/>
                  <a:t> , we use the notation</a:t>
                </a:r>
              </a:p>
              <a:p>
                <a:pPr algn="l" rtl="0" eaLnBrk="0"/>
                <a14:m>
                  <m:oMathPara xmlns:m="http://schemas.openxmlformats.org/officeDocument/2006/math">
                    <m:oMathParaPr>
                      <m:jc m:val="centerGroup"/>
                    </m:oMathParaPr>
                    <m:oMath xmlns:m="http://schemas.openxmlformats.org/officeDocument/2006/math">
                      <m:r>
                        <a:rPr lang="en-US" b="1" i="1" smtClean="0">
                          <a:latin typeface="Cambria Math"/>
                        </a:rPr>
                        <m:t>𝒇</m:t>
                      </m:r>
                      <m:r>
                        <a:rPr lang="en-US" b="1" i="1" smtClean="0">
                          <a:latin typeface="Cambria Math"/>
                        </a:rPr>
                        <m:t>`</m:t>
                      </m:r>
                      <m:d>
                        <m:dPr>
                          <m:ctrlPr>
                            <a:rPr lang="en-US" b="1" i="1" smtClean="0">
                              <a:latin typeface="Cambria Math"/>
                            </a:rPr>
                          </m:ctrlPr>
                        </m:dPr>
                        <m:e>
                          <m:r>
                            <a:rPr lang="en-US" b="1" i="1" smtClean="0">
                              <a:latin typeface="Cambria Math"/>
                            </a:rPr>
                            <m:t>𝒂</m:t>
                          </m:r>
                        </m:e>
                      </m:d>
                      <m:r>
                        <a:rPr lang="en-US" b="1" i="1" smtClean="0">
                          <a:latin typeface="Cambria Math"/>
                        </a:rPr>
                        <m:t>=</m:t>
                      </m:r>
                      <m:sSub>
                        <m:sSubPr>
                          <m:ctrlPr>
                            <a:rPr lang="en-US" b="1" i="1" smtClean="0">
                              <a:latin typeface="Cambria Math"/>
                            </a:rPr>
                          </m:ctrlPr>
                        </m:sSubPr>
                        <m:e>
                          <m:d>
                            <m:dPr>
                              <m:begChr m:val=""/>
                              <m:endChr m:val="|"/>
                              <m:ctrlPr>
                                <a:rPr lang="en-US" b="1" i="1" smtClean="0">
                                  <a:latin typeface="Cambria Math"/>
                                </a:rPr>
                              </m:ctrlPr>
                            </m:dPr>
                            <m:e>
                              <m:f>
                                <m:fPr>
                                  <m:ctrlPr>
                                    <a:rPr lang="en-US" b="1" i="1" smtClean="0">
                                      <a:latin typeface="Cambria Math"/>
                                    </a:rPr>
                                  </m:ctrlPr>
                                </m:fPr>
                                <m:num>
                                  <m:r>
                                    <a:rPr lang="en-US" b="1" i="1" smtClean="0">
                                      <a:latin typeface="Cambria Math"/>
                                    </a:rPr>
                                    <m:t>𝒅𝒚</m:t>
                                  </m:r>
                                </m:num>
                                <m:den>
                                  <m:r>
                                    <a:rPr lang="en-US" b="1" i="1" smtClean="0">
                                      <a:latin typeface="Cambria Math"/>
                                    </a:rPr>
                                    <m:t>𝒅𝒙</m:t>
                                  </m:r>
                                </m:den>
                              </m:f>
                            </m:e>
                          </m:d>
                        </m:e>
                        <m:sub>
                          <m:r>
                            <a:rPr lang="en-US" b="1" i="1" smtClean="0">
                              <a:latin typeface="Cambria Math"/>
                            </a:rPr>
                            <m:t>𝒙</m:t>
                          </m:r>
                          <m:r>
                            <a:rPr lang="en-US" b="1" i="1" smtClean="0">
                              <a:latin typeface="Cambria Math"/>
                            </a:rPr>
                            <m:t>=</m:t>
                          </m:r>
                          <m:r>
                            <a:rPr lang="en-US" b="1" i="1" smtClean="0">
                              <a:latin typeface="Cambria Math"/>
                            </a:rPr>
                            <m:t>𝒂</m:t>
                          </m:r>
                        </m:sub>
                      </m:sSub>
                      <m:r>
                        <a:rPr lang="en-US" b="1" i="1" smtClean="0">
                          <a:latin typeface="Cambria Math"/>
                        </a:rPr>
                        <m:t>=</m:t>
                      </m:r>
                      <m:sSub>
                        <m:sSubPr>
                          <m:ctrlPr>
                            <a:rPr lang="en-US" b="1" i="1">
                              <a:latin typeface="Cambria Math"/>
                            </a:rPr>
                          </m:ctrlPr>
                        </m:sSubPr>
                        <m:e>
                          <m:d>
                            <m:dPr>
                              <m:begChr m:val=""/>
                              <m:endChr m:val="|"/>
                              <m:ctrlPr>
                                <a:rPr lang="en-US" b="1" i="1">
                                  <a:latin typeface="Cambria Math"/>
                                </a:rPr>
                              </m:ctrlPr>
                            </m:dPr>
                            <m:e>
                              <m:f>
                                <m:fPr>
                                  <m:ctrlPr>
                                    <a:rPr lang="en-US" b="1" i="1">
                                      <a:latin typeface="Cambria Math"/>
                                    </a:rPr>
                                  </m:ctrlPr>
                                </m:fPr>
                                <m:num>
                                  <m:r>
                                    <a:rPr lang="en-US" b="1" i="1">
                                      <a:latin typeface="Cambria Math"/>
                                    </a:rPr>
                                    <m:t>𝒅</m:t>
                                  </m:r>
                                  <m:r>
                                    <a:rPr lang="en-US" b="1" i="1" smtClean="0">
                                      <a:latin typeface="Cambria Math"/>
                                    </a:rPr>
                                    <m:t>𝒇</m:t>
                                  </m:r>
                                </m:num>
                                <m:den>
                                  <m:r>
                                    <a:rPr lang="en-US" b="1" i="1">
                                      <a:latin typeface="Cambria Math"/>
                                    </a:rPr>
                                    <m:t>𝒅𝒙</m:t>
                                  </m:r>
                                </m:den>
                              </m:f>
                            </m:e>
                          </m:d>
                        </m:e>
                        <m:sub>
                          <m:r>
                            <a:rPr lang="en-US" b="1" i="1">
                              <a:latin typeface="Cambria Math"/>
                            </a:rPr>
                            <m:t>𝒙</m:t>
                          </m:r>
                          <m:r>
                            <a:rPr lang="en-US" b="1" i="1">
                              <a:latin typeface="Cambria Math"/>
                            </a:rPr>
                            <m:t>=</m:t>
                          </m:r>
                          <m:r>
                            <a:rPr lang="en-US" b="1" i="1">
                              <a:latin typeface="Cambria Math"/>
                            </a:rPr>
                            <m:t>𝒂</m:t>
                          </m:r>
                        </m:sub>
                      </m:sSub>
                      <m:r>
                        <a:rPr lang="en-US" b="1" i="0" smtClean="0">
                          <a:latin typeface="Cambria Math"/>
                        </a:rPr>
                        <m:t>=</m:t>
                      </m:r>
                      <m:sSub>
                        <m:sSubPr>
                          <m:ctrlPr>
                            <a:rPr lang="en-US" b="1" i="1">
                              <a:latin typeface="Cambria Math"/>
                            </a:rPr>
                          </m:ctrlPr>
                        </m:sSubPr>
                        <m:e>
                          <m:d>
                            <m:dPr>
                              <m:begChr m:val=""/>
                              <m:endChr m:val="|"/>
                              <m:ctrlPr>
                                <a:rPr lang="en-US" b="1" i="1">
                                  <a:latin typeface="Cambria Math"/>
                                </a:rPr>
                              </m:ctrlPr>
                            </m:dPr>
                            <m:e>
                              <m:f>
                                <m:fPr>
                                  <m:ctrlPr>
                                    <a:rPr lang="en-US" b="1" i="1">
                                      <a:latin typeface="Cambria Math"/>
                                    </a:rPr>
                                  </m:ctrlPr>
                                </m:fPr>
                                <m:num>
                                  <m:r>
                                    <a:rPr lang="en-US" b="1" i="1">
                                      <a:latin typeface="Cambria Math"/>
                                    </a:rPr>
                                    <m:t>𝒅</m:t>
                                  </m:r>
                                </m:num>
                                <m:den>
                                  <m:r>
                                    <a:rPr lang="en-US" b="1" i="1">
                                      <a:latin typeface="Cambria Math"/>
                                    </a:rPr>
                                    <m:t>𝒅𝒙</m:t>
                                  </m:r>
                                </m:den>
                              </m:f>
                              <m:r>
                                <a:rPr lang="en-US" b="1" i="1" smtClean="0">
                                  <a:latin typeface="Cambria Math"/>
                                </a:rPr>
                                <m:t>𝒇</m:t>
                              </m:r>
                              <m:r>
                                <a:rPr lang="en-US" b="1" i="1" smtClean="0">
                                  <a:latin typeface="Cambria Math"/>
                                </a:rPr>
                                <m:t>(</m:t>
                              </m:r>
                              <m:r>
                                <a:rPr lang="en-US" b="1" i="1" smtClean="0">
                                  <a:latin typeface="Cambria Math"/>
                                </a:rPr>
                                <m:t>𝒙</m:t>
                              </m:r>
                              <m:r>
                                <a:rPr lang="en-US" b="1" i="1" smtClean="0">
                                  <a:latin typeface="Cambria Math"/>
                                </a:rPr>
                                <m:t>)</m:t>
                              </m:r>
                            </m:e>
                          </m:d>
                        </m:e>
                        <m:sub>
                          <m:r>
                            <a:rPr lang="en-US" b="1" i="1">
                              <a:latin typeface="Cambria Math"/>
                            </a:rPr>
                            <m:t>𝒙</m:t>
                          </m:r>
                          <m:r>
                            <a:rPr lang="en-US" b="1" i="1">
                              <a:latin typeface="Cambria Math"/>
                            </a:rPr>
                            <m:t>=</m:t>
                          </m:r>
                          <m:r>
                            <a:rPr lang="en-US" b="1" i="1">
                              <a:latin typeface="Cambria Math"/>
                            </a:rPr>
                            <m:t>𝒂</m:t>
                          </m:r>
                        </m:sub>
                      </m:sSub>
                    </m:oMath>
                  </m:oMathPara>
                </a14:m>
                <a:endParaRPr lang="en-US" b="1" dirty="0"/>
              </a:p>
              <a:p>
                <a:pPr marL="457200" indent="-457200" algn="l" rtl="0" eaLnBrk="0">
                  <a:buFont typeface="Wingdings" panose="05000000000000000000" pitchFamily="2" charset="2"/>
                  <a:buChar char="q"/>
                </a:pPr>
                <a:r>
                  <a:rPr lang="en-US" b="1" dirty="0" smtClean="0"/>
                  <a:t>The </a:t>
                </a:r>
                <a:r>
                  <a:rPr lang="en-US" b="1" dirty="0"/>
                  <a:t>process of calculating a derivative is called differentiation.</a:t>
                </a:r>
              </a:p>
              <a:p>
                <a:pPr marL="457200" indent="-457200" algn="l" rtl="0" eaLnBrk="0">
                  <a:buFont typeface="Wingdings" panose="05000000000000000000" pitchFamily="2" charset="2"/>
                  <a:buChar char="q"/>
                </a:pPr>
                <a:r>
                  <a:rPr lang="en-US" b="1" dirty="0"/>
                  <a:t>To emphasize the idea that differentiation is an operation performed on a function </a:t>
                </a:r>
                <a14:m>
                  <m:oMath xmlns:m="http://schemas.openxmlformats.org/officeDocument/2006/math">
                    <m:r>
                      <a:rPr lang="en-US" b="1" i="1" smtClean="0">
                        <a:latin typeface="Cambria Math"/>
                      </a:rPr>
                      <m:t>𝒚</m:t>
                    </m:r>
                    <m:r>
                      <a:rPr lang="en-US" b="1" i="1" smtClean="0">
                        <a:latin typeface="Cambria Math"/>
                      </a:rPr>
                      <m:t>=</m:t>
                    </m:r>
                    <m:r>
                      <a:rPr lang="en-US" b="1" i="1" smtClean="0">
                        <a:latin typeface="Cambria Math"/>
                      </a:rPr>
                      <m:t>𝒇</m:t>
                    </m:r>
                    <m:r>
                      <a:rPr lang="en-US" b="1" i="1" smtClean="0">
                        <a:latin typeface="Cambria Math"/>
                      </a:rPr>
                      <m:t>(</m:t>
                    </m:r>
                    <m:r>
                      <a:rPr lang="en-US" b="1" i="1" smtClean="0">
                        <a:latin typeface="Cambria Math"/>
                      </a:rPr>
                      <m:t>𝒙</m:t>
                    </m:r>
                    <m:r>
                      <a:rPr lang="en-US" b="1" i="1" smtClean="0">
                        <a:latin typeface="Cambria Math"/>
                      </a:rPr>
                      <m:t>)</m:t>
                    </m:r>
                  </m:oMath>
                </a14:m>
                <a:r>
                  <a:rPr lang="en-US" b="1" dirty="0" smtClean="0"/>
                  <a:t> </a:t>
                </a:r>
                <a:r>
                  <a:rPr lang="en-US" b="1" dirty="0"/>
                  <a:t>we use the notation </a:t>
                </a:r>
                <a14:m>
                  <m:oMath xmlns:m="http://schemas.openxmlformats.org/officeDocument/2006/math">
                    <m:f>
                      <m:fPr>
                        <m:ctrlPr>
                          <a:rPr lang="en-US" b="1" i="1" smtClean="0">
                            <a:latin typeface="Cambria Math"/>
                          </a:rPr>
                        </m:ctrlPr>
                      </m:fPr>
                      <m:num>
                        <m:r>
                          <a:rPr lang="en-US" b="1" i="1" smtClean="0">
                            <a:latin typeface="Cambria Math"/>
                          </a:rPr>
                          <m:t>𝒅</m:t>
                        </m:r>
                      </m:num>
                      <m:den>
                        <m:r>
                          <a:rPr lang="en-US" b="1" i="1" smtClean="0">
                            <a:latin typeface="Cambria Math"/>
                          </a:rPr>
                          <m:t>𝒅𝒙</m:t>
                        </m:r>
                      </m:den>
                    </m:f>
                    <m:r>
                      <a:rPr lang="en-US" b="1" i="1" smtClean="0">
                        <a:latin typeface="Cambria Math"/>
                      </a:rPr>
                      <m:t>𝒇</m:t>
                    </m:r>
                    <m:r>
                      <a:rPr lang="en-US" b="1" i="1" smtClean="0">
                        <a:latin typeface="Cambria Math"/>
                      </a:rPr>
                      <m:t>(</m:t>
                    </m:r>
                    <m:r>
                      <a:rPr lang="en-US" b="1" i="1" smtClean="0">
                        <a:latin typeface="Cambria Math"/>
                      </a:rPr>
                      <m:t>𝒙</m:t>
                    </m:r>
                    <m:r>
                      <a:rPr lang="en-US" b="1" i="1" smtClean="0">
                        <a:latin typeface="Cambria Math"/>
                      </a:rPr>
                      <m:t>)</m:t>
                    </m:r>
                  </m:oMath>
                </a14:m>
                <a:r>
                  <a:rPr lang="en-US" sz="4400" b="1" dirty="0"/>
                  <a:t> </a:t>
                </a:r>
                <a:r>
                  <a:rPr lang="en-US" b="1" dirty="0"/>
                  <a:t> as another way </a:t>
                </a:r>
                <a:endParaRPr lang="en-US" b="1" dirty="0" smtClean="0"/>
              </a:p>
              <a:p>
                <a:pPr algn="l" rtl="0" eaLnBrk="0"/>
                <a:r>
                  <a:rPr lang="en-US" b="1" dirty="0"/>
                  <a:t> </a:t>
                </a:r>
                <a:r>
                  <a:rPr lang="en-US" b="1" dirty="0" smtClean="0"/>
                  <a:t>   to </a:t>
                </a:r>
                <a:r>
                  <a:rPr lang="en-US" b="1" dirty="0"/>
                  <a:t>denote the derivative  </a:t>
                </a:r>
                <a14:m>
                  <m:oMath xmlns:m="http://schemas.openxmlformats.org/officeDocument/2006/math">
                    <m:r>
                      <a:rPr lang="en-US" b="1" i="1" smtClean="0">
                        <a:latin typeface="Cambria Math"/>
                      </a:rPr>
                      <m:t>𝒇</m:t>
                    </m:r>
                    <m:r>
                      <a:rPr lang="en-US" b="1" i="1" smtClean="0">
                        <a:latin typeface="Cambria Math"/>
                      </a:rPr>
                      <m:t>`(</m:t>
                    </m:r>
                    <m:r>
                      <a:rPr lang="en-US" b="1" i="1" smtClean="0">
                        <a:latin typeface="Cambria Math"/>
                      </a:rPr>
                      <m:t>𝒙</m:t>
                    </m:r>
                    <m:r>
                      <a:rPr lang="en-US" b="1" i="1" smtClean="0">
                        <a:latin typeface="Cambria Math"/>
                      </a:rPr>
                      <m:t>)</m:t>
                    </m:r>
                  </m:oMath>
                </a14:m>
                <a:r>
                  <a:rPr lang="en-US" b="1" dirty="0"/>
                  <a:t> .</a:t>
                </a:r>
                <a:endParaRPr lang="ar-JO" b="1" dirty="0"/>
              </a:p>
              <a:p>
                <a:pPr algn="l"/>
                <a:endParaRPr lang="en-US"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1268760"/>
                <a:ext cx="9144000" cy="5589240"/>
              </a:xfrm>
              <a:blipFill rotWithShape="1">
                <a:blip r:embed="rId2"/>
                <a:stretch>
                  <a:fillRect l="-1467" t="-2290" r="-467"/>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910261"/>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351372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470025"/>
          </a:xfrm>
        </p:spPr>
        <p:txBody>
          <a:bodyPr>
            <a:normAutofit/>
          </a:bodyPr>
          <a:lstStyle/>
          <a:p>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1268760"/>
                <a:ext cx="9144000" cy="5589240"/>
              </a:xfrm>
            </p:spPr>
            <p:txBody>
              <a:bodyPr/>
              <a:lstStyle/>
              <a:p>
                <a:pPr marL="457200" indent="-457200" algn="l" rtl="0" eaLnBrk="0">
                  <a:buFont typeface="Wingdings" panose="05000000000000000000" pitchFamily="2" charset="2"/>
                  <a:buChar char="q"/>
                </a:pPr>
                <a:r>
                  <a:rPr lang="en-US" b="1" dirty="0" smtClean="0"/>
                  <a:t>Example: Differentiate </a:t>
                </a:r>
                <a14:m>
                  <m:oMath xmlns:m="http://schemas.openxmlformats.org/officeDocument/2006/math">
                    <m:r>
                      <a:rPr lang="en-US" b="1" i="1" smtClean="0">
                        <a:latin typeface="Cambria Math"/>
                      </a:rPr>
                      <m:t>𝒇</m:t>
                    </m:r>
                    <m:d>
                      <m:dPr>
                        <m:ctrlPr>
                          <a:rPr lang="en-US" b="1" i="1" smtClean="0">
                            <a:latin typeface="Cambria Math"/>
                          </a:rPr>
                        </m:ctrlPr>
                      </m:dPr>
                      <m:e>
                        <m:r>
                          <a:rPr lang="en-US" b="1" i="1" smtClean="0">
                            <a:latin typeface="Cambria Math"/>
                          </a:rPr>
                          <m:t>𝒙</m:t>
                        </m:r>
                      </m:e>
                    </m:d>
                    <m:r>
                      <a:rPr lang="en-US" b="1" i="1" smtClean="0">
                        <a:latin typeface="Cambria Math"/>
                      </a:rPr>
                      <m:t>=</m:t>
                    </m:r>
                    <m:sSup>
                      <m:sSupPr>
                        <m:ctrlPr>
                          <a:rPr lang="en-US" b="1" i="1" smtClean="0">
                            <a:latin typeface="Cambria Math"/>
                          </a:rPr>
                        </m:ctrlPr>
                      </m:sSupPr>
                      <m:e>
                        <m:r>
                          <a:rPr lang="en-US" b="1" i="1" smtClean="0">
                            <a:latin typeface="Cambria Math"/>
                          </a:rPr>
                          <m:t>𝒙</m:t>
                        </m:r>
                      </m:e>
                      <m:sup>
                        <m:r>
                          <a:rPr lang="en-US" b="1" i="1" smtClean="0">
                            <a:latin typeface="Cambria Math"/>
                          </a:rPr>
                          <m:t>𝟐</m:t>
                        </m:r>
                      </m:sup>
                    </m:sSup>
                  </m:oMath>
                </a14:m>
                <a:r>
                  <a:rPr lang="en-US" b="1" dirty="0"/>
                  <a:t>  .</a:t>
                </a:r>
              </a:p>
              <a:p>
                <a:pPr marL="457200" indent="-457200" algn="l" rtl="0" eaLnBrk="0">
                  <a:buFont typeface="Wingdings" panose="05000000000000000000" pitchFamily="2" charset="2"/>
                  <a:buChar char="q"/>
                </a:pPr>
                <a:r>
                  <a:rPr lang="en-US" b="1" dirty="0" smtClean="0"/>
                  <a:t>Solution:</a:t>
                </a:r>
                <a14:m>
                  <m:oMath xmlns:m="http://schemas.openxmlformats.org/officeDocument/2006/math">
                    <m:r>
                      <a:rPr lang="en-US" b="1" i="1" smtClean="0">
                        <a:solidFill>
                          <a:srgbClr val="FFFF00"/>
                        </a:solidFill>
                        <a:latin typeface="Cambria Math"/>
                      </a:rPr>
                      <m:t>𝒇</m:t>
                    </m:r>
                    <m:r>
                      <a:rPr lang="en-US" b="1" i="1" smtClean="0">
                        <a:solidFill>
                          <a:srgbClr val="FFFF00"/>
                        </a:solidFill>
                        <a:latin typeface="Cambria Math"/>
                      </a:rPr>
                      <m:t>`</m:t>
                    </m:r>
                    <m:d>
                      <m:dPr>
                        <m:ctrlPr>
                          <a:rPr lang="en-US" b="1" i="1" smtClean="0">
                            <a:solidFill>
                              <a:srgbClr val="FFFF00"/>
                            </a:solidFill>
                            <a:latin typeface="Cambria Math"/>
                          </a:rPr>
                        </m:ctrlPr>
                      </m:dPr>
                      <m:e>
                        <m:r>
                          <a:rPr lang="en-US" b="1" i="1" smtClean="0">
                            <a:solidFill>
                              <a:srgbClr val="FFFF00"/>
                            </a:solidFill>
                            <a:latin typeface="Cambria Math"/>
                          </a:rPr>
                          <m:t>𝒙</m:t>
                        </m:r>
                      </m:e>
                    </m:d>
                    <m:r>
                      <a:rPr lang="en-US" b="1" i="1" smtClean="0">
                        <a:solidFill>
                          <a:srgbClr val="FFFF00"/>
                        </a:solidFill>
                        <a:latin typeface="Cambria Math"/>
                      </a:rPr>
                      <m:t>=</m:t>
                    </m:r>
                    <m:func>
                      <m:funcPr>
                        <m:ctrlPr>
                          <a:rPr lang="en-US" b="1" i="1" smtClean="0">
                            <a:solidFill>
                              <a:srgbClr val="FFFF00"/>
                            </a:solidFill>
                            <a:latin typeface="Cambria Math"/>
                          </a:rPr>
                        </m:ctrlPr>
                      </m:funcPr>
                      <m:fName>
                        <m:limLow>
                          <m:limLowPr>
                            <m:ctrlPr>
                              <a:rPr lang="en-US" b="1" i="1" smtClean="0">
                                <a:solidFill>
                                  <a:srgbClr val="FFFF00"/>
                                </a:solidFill>
                                <a:latin typeface="Cambria Math"/>
                              </a:rPr>
                            </m:ctrlPr>
                          </m:limLowPr>
                          <m:e>
                            <m:r>
                              <m:rPr>
                                <m:sty m:val="p"/>
                              </m:rPr>
                              <a:rPr lang="en-US" b="0" i="0" smtClean="0">
                                <a:solidFill>
                                  <a:srgbClr val="FFFF00"/>
                                </a:solidFill>
                                <a:latin typeface="Cambria Math"/>
                              </a:rPr>
                              <m:t>lim</m:t>
                            </m:r>
                          </m:e>
                          <m:lim>
                            <m:r>
                              <a:rPr lang="en-US" b="1" i="1" smtClean="0">
                                <a:solidFill>
                                  <a:srgbClr val="FFFF00"/>
                                </a:solidFill>
                                <a:latin typeface="Cambria Math"/>
                              </a:rPr>
                              <m:t>𝒉</m:t>
                            </m:r>
                            <m:r>
                              <a:rPr lang="en-US" b="1" i="1" smtClean="0">
                                <a:solidFill>
                                  <a:srgbClr val="FFFF00"/>
                                </a:solidFill>
                                <a:latin typeface="Cambria Math"/>
                                <a:ea typeface="Cambria Math"/>
                              </a:rPr>
                              <m:t>→</m:t>
                            </m:r>
                            <m:r>
                              <a:rPr lang="en-US" b="1" i="1" smtClean="0">
                                <a:solidFill>
                                  <a:srgbClr val="FFFF00"/>
                                </a:solidFill>
                                <a:latin typeface="Cambria Math"/>
                                <a:ea typeface="Cambria Math"/>
                              </a:rPr>
                              <m:t>𝟎</m:t>
                            </m:r>
                          </m:lim>
                        </m:limLow>
                      </m:fName>
                      <m:e>
                        <m:f>
                          <m:fPr>
                            <m:ctrlPr>
                              <a:rPr lang="en-US" b="1" i="1" smtClean="0">
                                <a:solidFill>
                                  <a:srgbClr val="FFFF00"/>
                                </a:solidFill>
                                <a:latin typeface="Cambria Math"/>
                              </a:rPr>
                            </m:ctrlPr>
                          </m:fPr>
                          <m:num>
                            <m:r>
                              <a:rPr lang="en-US" b="1" i="1" smtClean="0">
                                <a:solidFill>
                                  <a:srgbClr val="FFFF00"/>
                                </a:solidFill>
                                <a:latin typeface="Cambria Math"/>
                              </a:rPr>
                              <m:t>𝒇</m:t>
                            </m:r>
                            <m:d>
                              <m:dPr>
                                <m:ctrlPr>
                                  <a:rPr lang="en-US" b="1" i="1" smtClean="0">
                                    <a:solidFill>
                                      <a:srgbClr val="FFFF00"/>
                                    </a:solidFill>
                                    <a:latin typeface="Cambria Math"/>
                                  </a:rPr>
                                </m:ctrlPr>
                              </m:dPr>
                              <m:e>
                                <m:r>
                                  <a:rPr lang="en-US" b="1" i="1" smtClean="0">
                                    <a:solidFill>
                                      <a:srgbClr val="FFFF00"/>
                                    </a:solidFill>
                                    <a:latin typeface="Cambria Math"/>
                                  </a:rPr>
                                  <m:t>𝒙</m:t>
                                </m:r>
                                <m:r>
                                  <a:rPr lang="en-US" b="1" i="1" smtClean="0">
                                    <a:solidFill>
                                      <a:srgbClr val="FFFF00"/>
                                    </a:solidFill>
                                    <a:latin typeface="Cambria Math"/>
                                  </a:rPr>
                                  <m:t>+</m:t>
                                </m:r>
                                <m:r>
                                  <a:rPr lang="en-US" b="1" i="1" smtClean="0">
                                    <a:solidFill>
                                      <a:srgbClr val="FFFF00"/>
                                    </a:solidFill>
                                    <a:latin typeface="Cambria Math"/>
                                  </a:rPr>
                                  <m:t>𝒉</m:t>
                                </m:r>
                              </m:e>
                            </m:d>
                            <m:r>
                              <a:rPr lang="en-US" b="1" i="1" smtClean="0">
                                <a:solidFill>
                                  <a:srgbClr val="FFFF00"/>
                                </a:solidFill>
                                <a:latin typeface="Cambria Math"/>
                              </a:rPr>
                              <m:t>−</m:t>
                            </m:r>
                            <m:r>
                              <a:rPr lang="en-US" b="1" i="1" smtClean="0">
                                <a:solidFill>
                                  <a:srgbClr val="FFFF00"/>
                                </a:solidFill>
                                <a:latin typeface="Cambria Math"/>
                              </a:rPr>
                              <m:t>𝒇</m:t>
                            </m:r>
                            <m:r>
                              <a:rPr lang="en-US" b="1" i="1" smtClean="0">
                                <a:solidFill>
                                  <a:srgbClr val="FFFF00"/>
                                </a:solidFill>
                                <a:latin typeface="Cambria Math"/>
                              </a:rPr>
                              <m:t>(</m:t>
                            </m:r>
                            <m:r>
                              <a:rPr lang="en-US" b="1" i="1" smtClean="0">
                                <a:solidFill>
                                  <a:srgbClr val="FFFF00"/>
                                </a:solidFill>
                                <a:latin typeface="Cambria Math"/>
                              </a:rPr>
                              <m:t>𝒙</m:t>
                            </m:r>
                            <m:r>
                              <a:rPr lang="en-US" b="1" i="1" smtClean="0">
                                <a:solidFill>
                                  <a:srgbClr val="FFFF00"/>
                                </a:solidFill>
                                <a:latin typeface="Cambria Math"/>
                              </a:rPr>
                              <m:t>)</m:t>
                            </m:r>
                          </m:num>
                          <m:den>
                            <m:r>
                              <a:rPr lang="en-US" b="1" i="1" smtClean="0">
                                <a:solidFill>
                                  <a:srgbClr val="FFFF00"/>
                                </a:solidFill>
                                <a:latin typeface="Cambria Math"/>
                              </a:rPr>
                              <m:t>𝒉</m:t>
                            </m:r>
                          </m:den>
                        </m:f>
                      </m:e>
                    </m:func>
                  </m:oMath>
                </a14:m>
                <a:endParaRPr lang="en-US" b="1" dirty="0" smtClean="0">
                  <a:solidFill>
                    <a:srgbClr val="FFFF00"/>
                  </a:solidFill>
                </a:endParaRPr>
              </a:p>
              <a:p>
                <a:pPr algn="l" rtl="0" eaLnBrk="0"/>
                <a:r>
                  <a:rPr lang="en-US" b="1" dirty="0" smtClean="0">
                    <a:solidFill>
                      <a:srgbClr val="FFFF00"/>
                    </a:solidFill>
                  </a:rPr>
                  <a:t>                                 </a:t>
                </a:r>
                <a14:m>
                  <m:oMath xmlns:m="http://schemas.openxmlformats.org/officeDocument/2006/math">
                    <m:r>
                      <a:rPr lang="en-US" b="1" i="1">
                        <a:solidFill>
                          <a:srgbClr val="FFFF00"/>
                        </a:solidFill>
                        <a:latin typeface="Cambria Math"/>
                      </a:rPr>
                      <m:t>=</m:t>
                    </m:r>
                    <m:func>
                      <m:funcPr>
                        <m:ctrlPr>
                          <a:rPr lang="en-US" b="1" i="1">
                            <a:solidFill>
                              <a:srgbClr val="FFFF00"/>
                            </a:solidFill>
                            <a:latin typeface="Cambria Math"/>
                          </a:rPr>
                        </m:ctrlPr>
                      </m:funcPr>
                      <m:fName>
                        <m:limLow>
                          <m:limLowPr>
                            <m:ctrlPr>
                              <a:rPr lang="en-US" b="1" i="1">
                                <a:solidFill>
                                  <a:srgbClr val="FFFF00"/>
                                </a:solidFill>
                                <a:latin typeface="Cambria Math"/>
                              </a:rPr>
                            </m:ctrlPr>
                          </m:limLowPr>
                          <m:e>
                            <m:r>
                              <m:rPr>
                                <m:sty m:val="p"/>
                              </m:rPr>
                              <a:rPr lang="en-US">
                                <a:solidFill>
                                  <a:srgbClr val="FFFF00"/>
                                </a:solidFill>
                                <a:latin typeface="Cambria Math"/>
                              </a:rPr>
                              <m:t>lim</m:t>
                            </m:r>
                          </m:e>
                          <m:lim>
                            <m:r>
                              <a:rPr lang="en-US" b="1" i="1">
                                <a:solidFill>
                                  <a:srgbClr val="FFFF00"/>
                                </a:solidFill>
                                <a:latin typeface="Cambria Math"/>
                              </a:rPr>
                              <m:t>𝒉</m:t>
                            </m:r>
                            <m:r>
                              <a:rPr lang="en-US" b="1" i="1">
                                <a:solidFill>
                                  <a:srgbClr val="FFFF00"/>
                                </a:solidFill>
                                <a:latin typeface="Cambria Math"/>
                                <a:ea typeface="Cambria Math"/>
                              </a:rPr>
                              <m:t>→</m:t>
                            </m:r>
                            <m:r>
                              <a:rPr lang="en-US" b="1" i="1">
                                <a:solidFill>
                                  <a:srgbClr val="FFFF00"/>
                                </a:solidFill>
                                <a:latin typeface="Cambria Math"/>
                                <a:ea typeface="Cambria Math"/>
                              </a:rPr>
                              <m:t>𝟎</m:t>
                            </m:r>
                          </m:lim>
                        </m:limLow>
                      </m:fName>
                      <m:e>
                        <m:f>
                          <m:fPr>
                            <m:ctrlPr>
                              <a:rPr lang="en-US" b="1" i="1" smtClean="0">
                                <a:solidFill>
                                  <a:srgbClr val="FFFF00"/>
                                </a:solidFill>
                                <a:latin typeface="Cambria Math"/>
                              </a:rPr>
                            </m:ctrlPr>
                          </m:fPr>
                          <m:num>
                            <m:r>
                              <a:rPr lang="en-US" b="1" i="1">
                                <a:solidFill>
                                  <a:srgbClr val="FFFF00"/>
                                </a:solidFill>
                                <a:latin typeface="Cambria Math"/>
                              </a:rPr>
                              <m:t>𝒇</m:t>
                            </m:r>
                            <m:d>
                              <m:dPr>
                                <m:ctrlPr>
                                  <a:rPr lang="en-US" b="1" i="1">
                                    <a:solidFill>
                                      <a:srgbClr val="FFFF00"/>
                                    </a:solidFill>
                                    <a:latin typeface="Cambria Math"/>
                                  </a:rPr>
                                </m:ctrlPr>
                              </m:dPr>
                              <m:e>
                                <m:r>
                                  <a:rPr lang="en-US" b="1" i="1">
                                    <a:solidFill>
                                      <a:srgbClr val="FFFF00"/>
                                    </a:solidFill>
                                    <a:latin typeface="Cambria Math"/>
                                  </a:rPr>
                                  <m:t>𝒙</m:t>
                                </m:r>
                                <m:r>
                                  <a:rPr lang="en-US" b="1" i="1">
                                    <a:solidFill>
                                      <a:srgbClr val="FFFF00"/>
                                    </a:solidFill>
                                    <a:latin typeface="Cambria Math"/>
                                  </a:rPr>
                                  <m:t>+</m:t>
                                </m:r>
                                <m:r>
                                  <a:rPr lang="en-US" b="1" i="1">
                                    <a:solidFill>
                                      <a:srgbClr val="FFFF00"/>
                                    </a:solidFill>
                                    <a:latin typeface="Cambria Math"/>
                                  </a:rPr>
                                  <m:t>𝒉</m:t>
                                </m:r>
                              </m:e>
                            </m:d>
                            <m:r>
                              <a:rPr lang="en-US" b="1" i="1" smtClean="0">
                                <a:solidFill>
                                  <a:srgbClr val="FFFF00"/>
                                </a:solidFill>
                                <a:latin typeface="Cambria Math"/>
                              </a:rPr>
                              <m:t>²</m:t>
                            </m:r>
                            <m:r>
                              <a:rPr lang="en-US" b="1" i="1">
                                <a:solidFill>
                                  <a:srgbClr val="FFFF00"/>
                                </a:solidFill>
                                <a:latin typeface="Cambria Math"/>
                              </a:rPr>
                              <m:t>−</m:t>
                            </m:r>
                            <m:sSup>
                              <m:sSupPr>
                                <m:ctrlPr>
                                  <a:rPr lang="en-US" b="1" i="1" smtClean="0">
                                    <a:solidFill>
                                      <a:srgbClr val="FFFF00"/>
                                    </a:solidFill>
                                    <a:latin typeface="Cambria Math"/>
                                  </a:rPr>
                                </m:ctrlPr>
                              </m:sSupPr>
                              <m:e>
                                <m:r>
                                  <a:rPr lang="en-US" b="1" i="1" smtClean="0">
                                    <a:solidFill>
                                      <a:srgbClr val="FFFF00"/>
                                    </a:solidFill>
                                    <a:latin typeface="Cambria Math"/>
                                  </a:rPr>
                                  <m:t>𝒙</m:t>
                                </m:r>
                              </m:e>
                              <m:sup>
                                <m:r>
                                  <a:rPr lang="en-US" b="1" i="1" smtClean="0">
                                    <a:solidFill>
                                      <a:srgbClr val="FFFF00"/>
                                    </a:solidFill>
                                    <a:latin typeface="Cambria Math"/>
                                  </a:rPr>
                                  <m:t>𝟐</m:t>
                                </m:r>
                              </m:sup>
                            </m:sSup>
                          </m:num>
                          <m:den>
                            <m:r>
                              <a:rPr lang="en-US" b="1" i="1">
                                <a:solidFill>
                                  <a:srgbClr val="FFFF00"/>
                                </a:solidFill>
                                <a:latin typeface="Cambria Math"/>
                              </a:rPr>
                              <m:t>𝒉</m:t>
                            </m:r>
                          </m:den>
                        </m:f>
                      </m:e>
                    </m:func>
                  </m:oMath>
                </a14:m>
                <a:endParaRPr lang="ar-JO" b="1" dirty="0">
                  <a:solidFill>
                    <a:srgbClr val="FFFF00"/>
                  </a:solidFill>
                </a:endParaRPr>
              </a:p>
              <a:p>
                <a:pPr algn="l"/>
                <a:r>
                  <a:rPr lang="en-US" b="1" dirty="0" smtClean="0">
                    <a:solidFill>
                      <a:srgbClr val="FFFF00"/>
                    </a:solidFill>
                  </a:rPr>
                  <a:t>                                </a:t>
                </a:r>
                <a14:m>
                  <m:oMath xmlns:m="http://schemas.openxmlformats.org/officeDocument/2006/math">
                    <m:r>
                      <a:rPr lang="en-US" b="1" i="1" smtClean="0">
                        <a:solidFill>
                          <a:srgbClr val="FFFF00"/>
                        </a:solidFill>
                        <a:latin typeface="Cambria Math"/>
                      </a:rPr>
                      <m:t>=</m:t>
                    </m:r>
                    <m:func>
                      <m:funcPr>
                        <m:ctrlPr>
                          <a:rPr lang="en-US" b="1" i="1" smtClean="0">
                            <a:solidFill>
                              <a:srgbClr val="FFFF00"/>
                            </a:solidFill>
                            <a:latin typeface="Cambria Math"/>
                          </a:rPr>
                        </m:ctrlPr>
                      </m:funcPr>
                      <m:fName>
                        <m:limLow>
                          <m:limLowPr>
                            <m:ctrlPr>
                              <a:rPr lang="en-US" b="1" i="1" smtClean="0">
                                <a:solidFill>
                                  <a:srgbClr val="FFFF00"/>
                                </a:solidFill>
                                <a:latin typeface="Cambria Math"/>
                              </a:rPr>
                            </m:ctrlPr>
                          </m:limLowPr>
                          <m:e>
                            <m:r>
                              <m:rPr>
                                <m:sty m:val="p"/>
                              </m:rPr>
                              <a:rPr lang="en-US" b="0" i="0" smtClean="0">
                                <a:solidFill>
                                  <a:srgbClr val="FFFF00"/>
                                </a:solidFill>
                                <a:latin typeface="Cambria Math"/>
                              </a:rPr>
                              <m:t>lim</m:t>
                            </m:r>
                          </m:e>
                          <m:lim>
                            <m:r>
                              <a:rPr lang="en-US" b="1" i="1" smtClean="0">
                                <a:solidFill>
                                  <a:srgbClr val="FFFF00"/>
                                </a:solidFill>
                                <a:latin typeface="Cambria Math"/>
                              </a:rPr>
                              <m:t>𝒉</m:t>
                            </m:r>
                            <m:r>
                              <a:rPr lang="en-US" b="1" i="1" smtClean="0">
                                <a:solidFill>
                                  <a:srgbClr val="FFFF00"/>
                                </a:solidFill>
                                <a:latin typeface="Cambria Math"/>
                                <a:ea typeface="Cambria Math"/>
                              </a:rPr>
                              <m:t>→</m:t>
                            </m:r>
                            <m:r>
                              <a:rPr lang="en-US" b="1" i="1" smtClean="0">
                                <a:solidFill>
                                  <a:srgbClr val="FFFF00"/>
                                </a:solidFill>
                                <a:latin typeface="Cambria Math"/>
                                <a:ea typeface="Cambria Math"/>
                              </a:rPr>
                              <m:t>𝟎</m:t>
                            </m:r>
                          </m:lim>
                        </m:limLow>
                      </m:fName>
                      <m:e>
                        <m:f>
                          <m:fPr>
                            <m:ctrlPr>
                              <a:rPr lang="en-US" b="1" i="1" smtClean="0">
                                <a:solidFill>
                                  <a:srgbClr val="FFFF00"/>
                                </a:solidFill>
                                <a:latin typeface="Cambria Math"/>
                              </a:rPr>
                            </m:ctrlPr>
                          </m:fPr>
                          <m:num>
                            <m:sSup>
                              <m:sSupPr>
                                <m:ctrlPr>
                                  <a:rPr lang="en-US" b="1" i="1" smtClean="0">
                                    <a:solidFill>
                                      <a:srgbClr val="FFFF00"/>
                                    </a:solidFill>
                                    <a:latin typeface="Cambria Math"/>
                                  </a:rPr>
                                </m:ctrlPr>
                              </m:sSupPr>
                              <m:e>
                                <m:r>
                                  <a:rPr lang="en-US" b="1" i="1" smtClean="0">
                                    <a:solidFill>
                                      <a:srgbClr val="FFFF00"/>
                                    </a:solidFill>
                                    <a:latin typeface="Cambria Math"/>
                                  </a:rPr>
                                  <m:t>𝒙</m:t>
                                </m:r>
                              </m:e>
                              <m:sup>
                                <m:r>
                                  <a:rPr lang="en-US" b="1" i="1" smtClean="0">
                                    <a:solidFill>
                                      <a:srgbClr val="FFFF00"/>
                                    </a:solidFill>
                                    <a:latin typeface="Cambria Math"/>
                                  </a:rPr>
                                  <m:t>𝟐</m:t>
                                </m:r>
                              </m:sup>
                            </m:sSup>
                            <m:r>
                              <a:rPr lang="en-US" b="1" i="1" smtClean="0">
                                <a:solidFill>
                                  <a:srgbClr val="FFFF00"/>
                                </a:solidFill>
                                <a:latin typeface="Cambria Math"/>
                              </a:rPr>
                              <m:t>+</m:t>
                            </m:r>
                            <m:r>
                              <a:rPr lang="en-US" b="1" i="1" smtClean="0">
                                <a:solidFill>
                                  <a:srgbClr val="FFFF00"/>
                                </a:solidFill>
                                <a:latin typeface="Cambria Math"/>
                              </a:rPr>
                              <m:t>𝟐</m:t>
                            </m:r>
                            <m:r>
                              <a:rPr lang="en-US" b="1" i="1" smtClean="0">
                                <a:solidFill>
                                  <a:srgbClr val="FFFF00"/>
                                </a:solidFill>
                                <a:latin typeface="Cambria Math"/>
                              </a:rPr>
                              <m:t>𝒉𝒙</m:t>
                            </m:r>
                            <m:r>
                              <a:rPr lang="en-US" b="1" i="1" smtClean="0">
                                <a:solidFill>
                                  <a:srgbClr val="FFFF00"/>
                                </a:solidFill>
                                <a:latin typeface="Cambria Math"/>
                              </a:rPr>
                              <m:t>−</m:t>
                            </m:r>
                            <m:sSup>
                              <m:sSupPr>
                                <m:ctrlPr>
                                  <a:rPr lang="en-US" b="1" i="1" smtClean="0">
                                    <a:solidFill>
                                      <a:srgbClr val="FFFF00"/>
                                    </a:solidFill>
                                    <a:latin typeface="Cambria Math"/>
                                  </a:rPr>
                                </m:ctrlPr>
                              </m:sSupPr>
                              <m:e>
                                <m:r>
                                  <a:rPr lang="en-US" b="1" i="1" smtClean="0">
                                    <a:solidFill>
                                      <a:srgbClr val="FFFF00"/>
                                    </a:solidFill>
                                    <a:latin typeface="Cambria Math"/>
                                  </a:rPr>
                                  <m:t>𝒉</m:t>
                                </m:r>
                              </m:e>
                              <m:sup>
                                <m:r>
                                  <a:rPr lang="en-US" b="1" i="1" smtClean="0">
                                    <a:solidFill>
                                      <a:srgbClr val="FFFF00"/>
                                    </a:solidFill>
                                    <a:latin typeface="Cambria Math"/>
                                  </a:rPr>
                                  <m:t>𝟐</m:t>
                                </m:r>
                              </m:sup>
                            </m:sSup>
                            <m:r>
                              <a:rPr lang="en-US" b="1" i="1" smtClean="0">
                                <a:solidFill>
                                  <a:srgbClr val="FFFF00"/>
                                </a:solidFill>
                                <a:latin typeface="Cambria Math"/>
                              </a:rPr>
                              <m:t>−</m:t>
                            </m:r>
                            <m:sSup>
                              <m:sSupPr>
                                <m:ctrlPr>
                                  <a:rPr lang="en-US" b="1" i="1" smtClean="0">
                                    <a:solidFill>
                                      <a:srgbClr val="FFFF00"/>
                                    </a:solidFill>
                                    <a:latin typeface="Cambria Math"/>
                                  </a:rPr>
                                </m:ctrlPr>
                              </m:sSupPr>
                              <m:e>
                                <m:r>
                                  <a:rPr lang="en-US" b="1" i="1" smtClean="0">
                                    <a:solidFill>
                                      <a:srgbClr val="FFFF00"/>
                                    </a:solidFill>
                                    <a:latin typeface="Cambria Math"/>
                                  </a:rPr>
                                  <m:t>𝒙</m:t>
                                </m:r>
                              </m:e>
                              <m:sup>
                                <m:r>
                                  <a:rPr lang="en-US" b="1" i="1" smtClean="0">
                                    <a:solidFill>
                                      <a:srgbClr val="FFFF00"/>
                                    </a:solidFill>
                                    <a:latin typeface="Cambria Math"/>
                                  </a:rPr>
                                  <m:t>𝟐</m:t>
                                </m:r>
                              </m:sup>
                            </m:sSup>
                          </m:num>
                          <m:den>
                            <m:r>
                              <a:rPr lang="en-US" b="1" i="1" smtClean="0">
                                <a:solidFill>
                                  <a:srgbClr val="FFFF00"/>
                                </a:solidFill>
                                <a:latin typeface="Cambria Math"/>
                              </a:rPr>
                              <m:t>𝒉</m:t>
                            </m:r>
                          </m:den>
                        </m:f>
                      </m:e>
                    </m:func>
                  </m:oMath>
                </a14:m>
                <a:endParaRPr lang="en-US" b="1" dirty="0" smtClean="0">
                  <a:solidFill>
                    <a:srgbClr val="FFFF00"/>
                  </a:solidFill>
                </a:endParaRPr>
              </a:p>
              <a:p>
                <a:pPr algn="l"/>
                <a:r>
                  <a:rPr lang="en-US" b="1" dirty="0" smtClean="0">
                    <a:solidFill>
                      <a:srgbClr val="FFFF00"/>
                    </a:solidFill>
                  </a:rPr>
                  <a:t>                               </a:t>
                </a:r>
                <a14:m>
                  <m:oMath xmlns:m="http://schemas.openxmlformats.org/officeDocument/2006/math">
                    <m:r>
                      <a:rPr lang="en-US" b="1" i="1" smtClean="0">
                        <a:solidFill>
                          <a:srgbClr val="FFFF00"/>
                        </a:solidFill>
                        <a:latin typeface="Cambria Math"/>
                      </a:rPr>
                      <m:t>=</m:t>
                    </m:r>
                    <m:func>
                      <m:funcPr>
                        <m:ctrlPr>
                          <a:rPr lang="en-US" b="1" i="1" smtClean="0">
                            <a:solidFill>
                              <a:srgbClr val="FFFF00"/>
                            </a:solidFill>
                            <a:latin typeface="Cambria Math"/>
                          </a:rPr>
                        </m:ctrlPr>
                      </m:funcPr>
                      <m:fName>
                        <m:limLow>
                          <m:limLowPr>
                            <m:ctrlPr>
                              <a:rPr lang="en-US" b="1" i="1" smtClean="0">
                                <a:solidFill>
                                  <a:srgbClr val="FFFF00"/>
                                </a:solidFill>
                                <a:latin typeface="Cambria Math"/>
                              </a:rPr>
                            </m:ctrlPr>
                          </m:limLowPr>
                          <m:e>
                            <m:r>
                              <m:rPr>
                                <m:sty m:val="p"/>
                              </m:rPr>
                              <a:rPr lang="en-US" b="0" i="0" smtClean="0">
                                <a:solidFill>
                                  <a:srgbClr val="FFFF00"/>
                                </a:solidFill>
                                <a:latin typeface="Cambria Math"/>
                              </a:rPr>
                              <m:t>lim</m:t>
                            </m:r>
                          </m:e>
                          <m:lim>
                            <m:r>
                              <a:rPr lang="en-US" b="1" i="1" smtClean="0">
                                <a:solidFill>
                                  <a:srgbClr val="FFFF00"/>
                                </a:solidFill>
                                <a:latin typeface="Cambria Math"/>
                              </a:rPr>
                              <m:t>𝒉</m:t>
                            </m:r>
                            <m:r>
                              <a:rPr lang="en-US" b="1" i="1" smtClean="0">
                                <a:solidFill>
                                  <a:srgbClr val="FFFF00"/>
                                </a:solidFill>
                                <a:latin typeface="Cambria Math"/>
                                <a:ea typeface="Cambria Math"/>
                              </a:rPr>
                              <m:t>→</m:t>
                            </m:r>
                            <m:r>
                              <a:rPr lang="en-US" b="1" i="1" smtClean="0">
                                <a:solidFill>
                                  <a:srgbClr val="FFFF00"/>
                                </a:solidFill>
                                <a:latin typeface="Cambria Math"/>
                                <a:ea typeface="Cambria Math"/>
                              </a:rPr>
                              <m:t>𝟎</m:t>
                            </m:r>
                          </m:lim>
                        </m:limLow>
                      </m:fName>
                      <m:e>
                        <m:f>
                          <m:fPr>
                            <m:ctrlPr>
                              <a:rPr lang="en-US" b="1" i="1" smtClean="0">
                                <a:solidFill>
                                  <a:srgbClr val="FFFF00"/>
                                </a:solidFill>
                                <a:latin typeface="Cambria Math"/>
                              </a:rPr>
                            </m:ctrlPr>
                          </m:fPr>
                          <m:num>
                            <m:r>
                              <a:rPr lang="en-US" b="1" i="1" smtClean="0">
                                <a:solidFill>
                                  <a:srgbClr val="FFFF00"/>
                                </a:solidFill>
                                <a:latin typeface="Cambria Math"/>
                              </a:rPr>
                              <m:t>𝟐</m:t>
                            </m:r>
                            <m:r>
                              <a:rPr lang="en-US" b="1" i="1" smtClean="0">
                                <a:solidFill>
                                  <a:srgbClr val="FFFF00"/>
                                </a:solidFill>
                                <a:latin typeface="Cambria Math"/>
                              </a:rPr>
                              <m:t>𝒙𝒉</m:t>
                            </m:r>
                            <m:r>
                              <a:rPr lang="en-US" b="1" i="1" smtClean="0">
                                <a:solidFill>
                                  <a:srgbClr val="FFFF00"/>
                                </a:solidFill>
                                <a:latin typeface="Cambria Math"/>
                              </a:rPr>
                              <m:t>−</m:t>
                            </m:r>
                            <m:sSup>
                              <m:sSupPr>
                                <m:ctrlPr>
                                  <a:rPr lang="en-US" b="1" i="1" smtClean="0">
                                    <a:solidFill>
                                      <a:srgbClr val="FFFF00"/>
                                    </a:solidFill>
                                    <a:latin typeface="Cambria Math"/>
                                  </a:rPr>
                                </m:ctrlPr>
                              </m:sSupPr>
                              <m:e>
                                <m:r>
                                  <a:rPr lang="en-US" b="1" i="1" smtClean="0">
                                    <a:solidFill>
                                      <a:srgbClr val="FFFF00"/>
                                    </a:solidFill>
                                    <a:latin typeface="Cambria Math"/>
                                  </a:rPr>
                                  <m:t>𝒉</m:t>
                                </m:r>
                              </m:e>
                              <m:sup>
                                <m:r>
                                  <a:rPr lang="en-US" b="1" i="1" smtClean="0">
                                    <a:solidFill>
                                      <a:srgbClr val="FFFF00"/>
                                    </a:solidFill>
                                    <a:latin typeface="Cambria Math"/>
                                  </a:rPr>
                                  <m:t>𝟐</m:t>
                                </m:r>
                              </m:sup>
                            </m:sSup>
                          </m:num>
                          <m:den>
                            <m:r>
                              <a:rPr lang="en-US" b="1" i="1" smtClean="0">
                                <a:solidFill>
                                  <a:srgbClr val="FFFF00"/>
                                </a:solidFill>
                                <a:latin typeface="Cambria Math"/>
                              </a:rPr>
                              <m:t>𝒉</m:t>
                            </m:r>
                          </m:den>
                        </m:f>
                      </m:e>
                    </m:func>
                    <m:r>
                      <a:rPr lang="en-US" b="1" i="1" smtClean="0">
                        <a:solidFill>
                          <a:srgbClr val="FFFF00"/>
                        </a:solidFill>
                        <a:latin typeface="Cambria Math"/>
                      </a:rPr>
                      <m:t>=</m:t>
                    </m:r>
                    <m:func>
                      <m:funcPr>
                        <m:ctrlPr>
                          <a:rPr lang="en-US" b="1" i="1" smtClean="0">
                            <a:solidFill>
                              <a:srgbClr val="FFFF00"/>
                            </a:solidFill>
                            <a:latin typeface="Cambria Math"/>
                          </a:rPr>
                        </m:ctrlPr>
                      </m:funcPr>
                      <m:fName>
                        <m:limLow>
                          <m:limLowPr>
                            <m:ctrlPr>
                              <a:rPr lang="en-US" b="1" i="1" smtClean="0">
                                <a:solidFill>
                                  <a:srgbClr val="FFFF00"/>
                                </a:solidFill>
                                <a:latin typeface="Cambria Math"/>
                              </a:rPr>
                            </m:ctrlPr>
                          </m:limLowPr>
                          <m:e>
                            <m:r>
                              <m:rPr>
                                <m:sty m:val="p"/>
                              </m:rPr>
                              <a:rPr lang="en-US" b="0" i="0" smtClean="0">
                                <a:solidFill>
                                  <a:srgbClr val="FFFF00"/>
                                </a:solidFill>
                                <a:latin typeface="Cambria Math"/>
                              </a:rPr>
                              <m:t>lim</m:t>
                            </m:r>
                          </m:e>
                          <m:lim>
                            <m:r>
                              <a:rPr lang="en-US" b="1" i="1" smtClean="0">
                                <a:solidFill>
                                  <a:srgbClr val="FFFF00"/>
                                </a:solidFill>
                                <a:latin typeface="Cambria Math"/>
                              </a:rPr>
                              <m:t>𝒉</m:t>
                            </m:r>
                            <m:r>
                              <a:rPr lang="en-US" b="1" i="1" smtClean="0">
                                <a:solidFill>
                                  <a:srgbClr val="FFFF00"/>
                                </a:solidFill>
                                <a:latin typeface="Cambria Math"/>
                                <a:ea typeface="Cambria Math"/>
                              </a:rPr>
                              <m:t>→</m:t>
                            </m:r>
                            <m:r>
                              <a:rPr lang="en-US" b="1" i="1" smtClean="0">
                                <a:solidFill>
                                  <a:srgbClr val="FFFF00"/>
                                </a:solidFill>
                                <a:latin typeface="Cambria Math"/>
                                <a:ea typeface="Cambria Math"/>
                              </a:rPr>
                              <m:t>𝟎</m:t>
                            </m:r>
                          </m:lim>
                        </m:limLow>
                      </m:fName>
                      <m:e>
                        <m:f>
                          <m:fPr>
                            <m:ctrlPr>
                              <a:rPr lang="en-US" b="1" i="1" smtClean="0">
                                <a:solidFill>
                                  <a:srgbClr val="FFFF00"/>
                                </a:solidFill>
                                <a:latin typeface="Cambria Math"/>
                              </a:rPr>
                            </m:ctrlPr>
                          </m:fPr>
                          <m:num>
                            <m:r>
                              <a:rPr lang="en-US" b="1" i="1" smtClean="0">
                                <a:solidFill>
                                  <a:srgbClr val="FFFF00"/>
                                </a:solidFill>
                                <a:latin typeface="Cambria Math"/>
                              </a:rPr>
                              <m:t>𝒉</m:t>
                            </m:r>
                            <m:r>
                              <a:rPr lang="en-US" b="1" i="1" smtClean="0">
                                <a:solidFill>
                                  <a:srgbClr val="FFFF00"/>
                                </a:solidFill>
                                <a:latin typeface="Cambria Math"/>
                              </a:rPr>
                              <m:t>(</m:t>
                            </m:r>
                            <m:r>
                              <a:rPr lang="en-US" b="1" i="1" smtClean="0">
                                <a:solidFill>
                                  <a:srgbClr val="FFFF00"/>
                                </a:solidFill>
                                <a:latin typeface="Cambria Math"/>
                              </a:rPr>
                              <m:t>𝟐</m:t>
                            </m:r>
                            <m:r>
                              <a:rPr lang="en-US" b="1" i="1" smtClean="0">
                                <a:solidFill>
                                  <a:srgbClr val="FFFF00"/>
                                </a:solidFill>
                                <a:latin typeface="Cambria Math"/>
                              </a:rPr>
                              <m:t>𝒙</m:t>
                            </m:r>
                            <m:r>
                              <a:rPr lang="en-US" b="1" i="1" smtClean="0">
                                <a:solidFill>
                                  <a:srgbClr val="FFFF00"/>
                                </a:solidFill>
                                <a:latin typeface="Cambria Math"/>
                              </a:rPr>
                              <m:t>−</m:t>
                            </m:r>
                            <m:r>
                              <a:rPr lang="en-US" b="1" i="1" smtClean="0">
                                <a:solidFill>
                                  <a:srgbClr val="FFFF00"/>
                                </a:solidFill>
                                <a:latin typeface="Cambria Math"/>
                              </a:rPr>
                              <m:t>𝒉</m:t>
                            </m:r>
                            <m:r>
                              <a:rPr lang="en-US" b="1" i="1" smtClean="0">
                                <a:solidFill>
                                  <a:srgbClr val="FFFF00"/>
                                </a:solidFill>
                                <a:latin typeface="Cambria Math"/>
                              </a:rPr>
                              <m:t>)</m:t>
                            </m:r>
                          </m:num>
                          <m:den>
                            <m:r>
                              <a:rPr lang="en-US" b="1" i="1" smtClean="0">
                                <a:solidFill>
                                  <a:srgbClr val="FFFF00"/>
                                </a:solidFill>
                                <a:latin typeface="Cambria Math"/>
                              </a:rPr>
                              <m:t>𝒉</m:t>
                            </m:r>
                          </m:den>
                        </m:f>
                      </m:e>
                    </m:func>
                  </m:oMath>
                </a14:m>
                <a:endParaRPr lang="en-US" b="1" dirty="0" smtClean="0">
                  <a:solidFill>
                    <a:srgbClr val="FFFF00"/>
                  </a:solidFill>
                </a:endParaRPr>
              </a:p>
              <a:p>
                <a:pPr algn="l"/>
                <a:r>
                  <a:rPr lang="en-US" b="1" dirty="0" smtClean="0">
                    <a:solidFill>
                      <a:srgbClr val="FFFF00"/>
                    </a:solidFill>
                  </a:rPr>
                  <a:t>                               </a:t>
                </a:r>
                <a14:m>
                  <m:oMath xmlns:m="http://schemas.openxmlformats.org/officeDocument/2006/math">
                    <m:r>
                      <a:rPr lang="en-US" b="1" i="1" smtClean="0">
                        <a:solidFill>
                          <a:srgbClr val="FFFF00"/>
                        </a:solidFill>
                        <a:latin typeface="Cambria Math"/>
                      </a:rPr>
                      <m:t>=</m:t>
                    </m:r>
                    <m:func>
                      <m:funcPr>
                        <m:ctrlPr>
                          <a:rPr lang="en-US" b="1" i="1" smtClean="0">
                            <a:solidFill>
                              <a:srgbClr val="FFFF00"/>
                            </a:solidFill>
                            <a:latin typeface="Cambria Math"/>
                          </a:rPr>
                        </m:ctrlPr>
                      </m:funcPr>
                      <m:fName>
                        <m:limLow>
                          <m:limLowPr>
                            <m:ctrlPr>
                              <a:rPr lang="en-US" b="1" i="1" smtClean="0">
                                <a:solidFill>
                                  <a:srgbClr val="FFFF00"/>
                                </a:solidFill>
                                <a:latin typeface="Cambria Math"/>
                              </a:rPr>
                            </m:ctrlPr>
                          </m:limLowPr>
                          <m:e>
                            <m:r>
                              <m:rPr>
                                <m:sty m:val="p"/>
                              </m:rPr>
                              <a:rPr lang="en-US" b="0" i="0" smtClean="0">
                                <a:solidFill>
                                  <a:srgbClr val="FFFF00"/>
                                </a:solidFill>
                                <a:latin typeface="Cambria Math"/>
                              </a:rPr>
                              <m:t>lim</m:t>
                            </m:r>
                          </m:e>
                          <m:lim>
                            <m:r>
                              <a:rPr lang="en-US" b="1" i="1" smtClean="0">
                                <a:solidFill>
                                  <a:srgbClr val="FFFF00"/>
                                </a:solidFill>
                                <a:latin typeface="Cambria Math"/>
                              </a:rPr>
                              <m:t>𝒉</m:t>
                            </m:r>
                            <m:r>
                              <a:rPr lang="en-US" b="1" i="1" smtClean="0">
                                <a:solidFill>
                                  <a:srgbClr val="FFFF00"/>
                                </a:solidFill>
                                <a:latin typeface="Cambria Math"/>
                                <a:ea typeface="Cambria Math"/>
                              </a:rPr>
                              <m:t>→</m:t>
                            </m:r>
                            <m:r>
                              <a:rPr lang="en-US" b="1" i="1" smtClean="0">
                                <a:solidFill>
                                  <a:srgbClr val="FFFF00"/>
                                </a:solidFill>
                                <a:latin typeface="Cambria Math"/>
                                <a:ea typeface="Cambria Math"/>
                              </a:rPr>
                              <m:t>𝟎</m:t>
                            </m:r>
                          </m:lim>
                        </m:limLow>
                      </m:fName>
                      <m:e>
                        <m:r>
                          <a:rPr lang="en-US" b="1" i="1" smtClean="0">
                            <a:solidFill>
                              <a:srgbClr val="FFFF00"/>
                            </a:solidFill>
                            <a:latin typeface="Cambria Math"/>
                          </a:rPr>
                          <m:t>(</m:t>
                        </m:r>
                        <m:r>
                          <a:rPr lang="en-US" b="1" i="1" smtClean="0">
                            <a:solidFill>
                              <a:srgbClr val="FFFF00"/>
                            </a:solidFill>
                            <a:latin typeface="Cambria Math"/>
                          </a:rPr>
                          <m:t>𝟐</m:t>
                        </m:r>
                        <m:r>
                          <a:rPr lang="en-US" b="1" i="1" smtClean="0">
                            <a:solidFill>
                              <a:srgbClr val="FFFF00"/>
                            </a:solidFill>
                            <a:latin typeface="Cambria Math"/>
                          </a:rPr>
                          <m:t>𝒙</m:t>
                        </m:r>
                        <m:r>
                          <a:rPr lang="en-US" b="1" i="1" smtClean="0">
                            <a:solidFill>
                              <a:srgbClr val="FFFF00"/>
                            </a:solidFill>
                            <a:latin typeface="Cambria Math"/>
                          </a:rPr>
                          <m:t>−</m:t>
                        </m:r>
                        <m:r>
                          <a:rPr lang="en-US" b="1" i="1" smtClean="0">
                            <a:solidFill>
                              <a:srgbClr val="FFFF00"/>
                            </a:solidFill>
                            <a:latin typeface="Cambria Math"/>
                          </a:rPr>
                          <m:t>𝒉</m:t>
                        </m:r>
                        <m:r>
                          <a:rPr lang="en-US" b="1" i="1" smtClean="0">
                            <a:solidFill>
                              <a:srgbClr val="FFFF00"/>
                            </a:solidFill>
                            <a:latin typeface="Cambria Math"/>
                          </a:rPr>
                          <m:t>)</m:t>
                        </m:r>
                      </m:e>
                    </m:func>
                    <m:r>
                      <a:rPr lang="en-US" b="1" i="1" smtClean="0">
                        <a:solidFill>
                          <a:srgbClr val="FFFF00"/>
                        </a:solidFill>
                        <a:latin typeface="Cambria Math"/>
                      </a:rPr>
                      <m:t>=</m:t>
                    </m:r>
                    <m:r>
                      <a:rPr lang="en-US" b="1" i="1" smtClean="0">
                        <a:solidFill>
                          <a:srgbClr val="FFFF00"/>
                        </a:solidFill>
                        <a:latin typeface="Cambria Math"/>
                      </a:rPr>
                      <m:t>𝟐</m:t>
                    </m:r>
                    <m:r>
                      <a:rPr lang="en-US" b="1" i="1" smtClean="0">
                        <a:solidFill>
                          <a:srgbClr val="FFFF00"/>
                        </a:solidFill>
                        <a:latin typeface="Cambria Math"/>
                      </a:rPr>
                      <m:t>𝒙</m:t>
                    </m:r>
                  </m:oMath>
                </a14:m>
                <a:endParaRPr lang="en-US" b="1" dirty="0">
                  <a:solidFill>
                    <a:srgbClr val="FFFF00"/>
                  </a:solidFill>
                </a:endParaRPr>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1268760"/>
                <a:ext cx="9144000" cy="5589240"/>
              </a:xfrm>
              <a:blipFill rotWithShape="1">
                <a:blip r:embed="rId2"/>
                <a:stretch>
                  <a:fillRect l="-1467" t="-1091"/>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230107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470025"/>
          </a:xfrm>
        </p:spPr>
        <p:txBody>
          <a:bodyPr>
            <a:normAutofit/>
          </a:bodyPr>
          <a:lstStyle/>
          <a:p>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1268760"/>
                <a:ext cx="9144000" cy="5589240"/>
              </a:xfrm>
            </p:spPr>
            <p:txBody>
              <a:bodyPr>
                <a:normAutofit fontScale="92500"/>
              </a:bodyPr>
              <a:lstStyle/>
              <a:p>
                <a:pPr marL="457200" indent="-457200" algn="l" rtl="0" eaLnBrk="0">
                  <a:buFont typeface="Wingdings" panose="05000000000000000000" pitchFamily="2" charset="2"/>
                  <a:buChar char="q"/>
                </a:pPr>
                <a:r>
                  <a:rPr lang="en-US" b="1" dirty="0" smtClean="0"/>
                  <a:t>Example: Find the derivative of </a:t>
                </a:r>
                <a14:m>
                  <m:oMath xmlns:m="http://schemas.openxmlformats.org/officeDocument/2006/math">
                    <m:r>
                      <a:rPr lang="en-US" b="1" i="1" smtClean="0">
                        <a:latin typeface="Cambria Math"/>
                      </a:rPr>
                      <m:t>𝒈</m:t>
                    </m:r>
                    <m:d>
                      <m:dPr>
                        <m:ctrlPr>
                          <a:rPr lang="en-US" b="1" i="1" smtClean="0">
                            <a:latin typeface="Cambria Math"/>
                          </a:rPr>
                        </m:ctrlPr>
                      </m:dPr>
                      <m:e>
                        <m:r>
                          <a:rPr lang="en-US" b="1" i="1" smtClean="0">
                            <a:latin typeface="Cambria Math"/>
                          </a:rPr>
                          <m:t>𝒙</m:t>
                        </m:r>
                      </m:e>
                    </m:d>
                    <m:r>
                      <a:rPr lang="en-US" b="1" i="1" smtClean="0">
                        <a:latin typeface="Cambria Math"/>
                      </a:rPr>
                      <m:t>=</m:t>
                    </m:r>
                    <m:rad>
                      <m:radPr>
                        <m:degHide m:val="on"/>
                        <m:ctrlPr>
                          <a:rPr lang="en-US" b="1" i="1" smtClean="0">
                            <a:latin typeface="Cambria Math"/>
                          </a:rPr>
                        </m:ctrlPr>
                      </m:radPr>
                      <m:deg/>
                      <m:e>
                        <m:r>
                          <a:rPr lang="en-US" b="1" i="1" smtClean="0">
                            <a:latin typeface="Cambria Math"/>
                          </a:rPr>
                          <m:t>𝒙</m:t>
                        </m:r>
                      </m:e>
                    </m:rad>
                  </m:oMath>
                </a14:m>
                <a:r>
                  <a:rPr lang="en-US" b="1" dirty="0" smtClean="0"/>
                  <a:t> </a:t>
                </a:r>
                <a:r>
                  <a:rPr lang="en-US" b="1" dirty="0"/>
                  <a:t>at </a:t>
                </a:r>
                <a14:m>
                  <m:oMath xmlns:m="http://schemas.openxmlformats.org/officeDocument/2006/math">
                    <m:r>
                      <a:rPr lang="en-US" b="1" i="1" smtClean="0">
                        <a:latin typeface="Cambria Math"/>
                      </a:rPr>
                      <m:t>𝒙</m:t>
                    </m:r>
                    <m:r>
                      <a:rPr lang="en-US" b="1" i="1" smtClean="0">
                        <a:latin typeface="Cambria Math"/>
                      </a:rPr>
                      <m:t>=</m:t>
                    </m:r>
                    <m:r>
                      <a:rPr lang="en-US" b="1" i="1" smtClean="0">
                        <a:latin typeface="Cambria Math"/>
                      </a:rPr>
                      <m:t>𝟒</m:t>
                    </m:r>
                  </m:oMath>
                </a14:m>
                <a:r>
                  <a:rPr lang="en-US" b="1" dirty="0" smtClean="0"/>
                  <a:t>.</a:t>
                </a:r>
                <a:endParaRPr lang="en-US" b="1" dirty="0"/>
              </a:p>
              <a:p>
                <a:pPr marL="457200" indent="-457200" algn="l" rtl="0" eaLnBrk="0">
                  <a:buFont typeface="Wingdings" panose="05000000000000000000" pitchFamily="2" charset="2"/>
                  <a:buChar char="q"/>
                </a:pPr>
                <a:r>
                  <a:rPr lang="en-US" b="1" dirty="0" smtClean="0"/>
                  <a:t>Solution: </a:t>
                </a:r>
                <a14:m>
                  <m:oMath xmlns:m="http://schemas.openxmlformats.org/officeDocument/2006/math">
                    <m:r>
                      <a:rPr lang="en-US" b="1" i="1" smtClean="0">
                        <a:solidFill>
                          <a:srgbClr val="FFFF00"/>
                        </a:solidFill>
                        <a:latin typeface="Cambria Math"/>
                      </a:rPr>
                      <m:t>𝒈</m:t>
                    </m:r>
                    <m:r>
                      <a:rPr lang="en-US" b="1" i="1" smtClean="0">
                        <a:solidFill>
                          <a:srgbClr val="FFFF00"/>
                        </a:solidFill>
                        <a:latin typeface="Cambria Math"/>
                      </a:rPr>
                      <m:t>`</m:t>
                    </m:r>
                    <m:d>
                      <m:dPr>
                        <m:ctrlPr>
                          <a:rPr lang="en-US" b="1" i="1" smtClean="0">
                            <a:solidFill>
                              <a:srgbClr val="FFFF00"/>
                            </a:solidFill>
                            <a:latin typeface="Cambria Math"/>
                          </a:rPr>
                        </m:ctrlPr>
                      </m:dPr>
                      <m:e>
                        <m:r>
                          <a:rPr lang="en-US" b="1" i="1" smtClean="0">
                            <a:solidFill>
                              <a:srgbClr val="FFFF00"/>
                            </a:solidFill>
                            <a:latin typeface="Cambria Math"/>
                          </a:rPr>
                          <m:t>𝒙</m:t>
                        </m:r>
                      </m:e>
                    </m:d>
                    <m:r>
                      <a:rPr lang="en-US" b="1" i="1" smtClean="0">
                        <a:solidFill>
                          <a:srgbClr val="FFFF00"/>
                        </a:solidFill>
                        <a:latin typeface="Cambria Math"/>
                      </a:rPr>
                      <m:t>=</m:t>
                    </m:r>
                    <m:func>
                      <m:funcPr>
                        <m:ctrlPr>
                          <a:rPr lang="en-US" b="1" i="1">
                            <a:solidFill>
                              <a:srgbClr val="FFFF00"/>
                            </a:solidFill>
                            <a:latin typeface="Cambria Math"/>
                          </a:rPr>
                        </m:ctrlPr>
                      </m:funcPr>
                      <m:fName>
                        <m:limLow>
                          <m:limLowPr>
                            <m:ctrlPr>
                              <a:rPr lang="en-US" b="1" i="1">
                                <a:solidFill>
                                  <a:srgbClr val="FFFF00"/>
                                </a:solidFill>
                                <a:latin typeface="Cambria Math"/>
                              </a:rPr>
                            </m:ctrlPr>
                          </m:limLowPr>
                          <m:e>
                            <m:r>
                              <m:rPr>
                                <m:sty m:val="p"/>
                              </m:rPr>
                              <a:rPr lang="en-US">
                                <a:solidFill>
                                  <a:srgbClr val="FFFF00"/>
                                </a:solidFill>
                                <a:latin typeface="Cambria Math"/>
                              </a:rPr>
                              <m:t>lim</m:t>
                            </m:r>
                          </m:e>
                          <m:lim>
                            <m:r>
                              <a:rPr lang="en-US" b="1" i="1">
                                <a:solidFill>
                                  <a:srgbClr val="FFFF00"/>
                                </a:solidFill>
                                <a:latin typeface="Cambria Math"/>
                              </a:rPr>
                              <m:t>𝒘</m:t>
                            </m:r>
                            <m:r>
                              <a:rPr lang="en-US" b="1" i="1">
                                <a:solidFill>
                                  <a:srgbClr val="FFFF00"/>
                                </a:solidFill>
                                <a:latin typeface="Cambria Math"/>
                                <a:ea typeface="Cambria Math"/>
                              </a:rPr>
                              <m:t>→</m:t>
                            </m:r>
                            <m:r>
                              <a:rPr lang="en-US" b="1" i="1">
                                <a:solidFill>
                                  <a:srgbClr val="FFFF00"/>
                                </a:solidFill>
                                <a:latin typeface="Cambria Math"/>
                                <a:ea typeface="Cambria Math"/>
                              </a:rPr>
                              <m:t>𝒙</m:t>
                            </m:r>
                          </m:lim>
                        </m:limLow>
                      </m:fName>
                      <m:e>
                        <m:f>
                          <m:fPr>
                            <m:ctrlPr>
                              <a:rPr lang="en-US" b="1" i="1">
                                <a:solidFill>
                                  <a:srgbClr val="FFFF00"/>
                                </a:solidFill>
                                <a:latin typeface="Cambria Math"/>
                              </a:rPr>
                            </m:ctrlPr>
                          </m:fPr>
                          <m:num>
                            <m:r>
                              <a:rPr lang="en-US" b="1" i="1">
                                <a:solidFill>
                                  <a:srgbClr val="FFFF00"/>
                                </a:solidFill>
                                <a:latin typeface="Cambria Math"/>
                              </a:rPr>
                              <m:t>𝒇</m:t>
                            </m:r>
                            <m:d>
                              <m:dPr>
                                <m:ctrlPr>
                                  <a:rPr lang="en-US" b="1" i="1">
                                    <a:solidFill>
                                      <a:srgbClr val="FFFF00"/>
                                    </a:solidFill>
                                    <a:latin typeface="Cambria Math"/>
                                  </a:rPr>
                                </m:ctrlPr>
                              </m:dPr>
                              <m:e>
                                <m:r>
                                  <a:rPr lang="en-US" b="1" i="1">
                                    <a:solidFill>
                                      <a:srgbClr val="FFFF00"/>
                                    </a:solidFill>
                                    <a:latin typeface="Cambria Math"/>
                                  </a:rPr>
                                  <m:t>𝒘</m:t>
                                </m:r>
                              </m:e>
                            </m:d>
                            <m:r>
                              <a:rPr lang="en-US" b="1" i="1">
                                <a:solidFill>
                                  <a:srgbClr val="FFFF00"/>
                                </a:solidFill>
                                <a:latin typeface="Cambria Math"/>
                              </a:rPr>
                              <m:t>−</m:t>
                            </m:r>
                            <m:r>
                              <a:rPr lang="en-US" b="1" i="1">
                                <a:solidFill>
                                  <a:srgbClr val="FFFF00"/>
                                </a:solidFill>
                                <a:latin typeface="Cambria Math"/>
                              </a:rPr>
                              <m:t>𝒇</m:t>
                            </m:r>
                            <m:r>
                              <a:rPr lang="en-US" b="1" i="1">
                                <a:solidFill>
                                  <a:srgbClr val="FFFF00"/>
                                </a:solidFill>
                                <a:latin typeface="Cambria Math"/>
                              </a:rPr>
                              <m:t>(</m:t>
                            </m:r>
                            <m:r>
                              <a:rPr lang="en-US" b="1" i="1">
                                <a:solidFill>
                                  <a:srgbClr val="FFFF00"/>
                                </a:solidFill>
                                <a:latin typeface="Cambria Math"/>
                              </a:rPr>
                              <m:t>𝒙</m:t>
                            </m:r>
                            <m:r>
                              <a:rPr lang="en-US" b="1" i="1">
                                <a:solidFill>
                                  <a:srgbClr val="FFFF00"/>
                                </a:solidFill>
                                <a:latin typeface="Cambria Math"/>
                              </a:rPr>
                              <m:t>)</m:t>
                            </m:r>
                          </m:num>
                          <m:den>
                            <m:r>
                              <a:rPr lang="en-US" b="1" i="1">
                                <a:solidFill>
                                  <a:srgbClr val="FFFF00"/>
                                </a:solidFill>
                                <a:latin typeface="Cambria Math"/>
                              </a:rPr>
                              <m:t>𝒘</m:t>
                            </m:r>
                            <m:r>
                              <a:rPr lang="en-US" b="1" i="1">
                                <a:solidFill>
                                  <a:srgbClr val="FFFF00"/>
                                </a:solidFill>
                                <a:latin typeface="Cambria Math"/>
                              </a:rPr>
                              <m:t>−</m:t>
                            </m:r>
                            <m:r>
                              <a:rPr lang="en-US" b="1" i="1">
                                <a:solidFill>
                                  <a:srgbClr val="FFFF00"/>
                                </a:solidFill>
                                <a:latin typeface="Cambria Math"/>
                              </a:rPr>
                              <m:t>𝒙</m:t>
                            </m:r>
                          </m:den>
                        </m:f>
                      </m:e>
                    </m:func>
                  </m:oMath>
                </a14:m>
                <a:endParaRPr lang="en-US" b="1" dirty="0" smtClean="0">
                  <a:solidFill>
                    <a:srgbClr val="FFFF00"/>
                  </a:solidFill>
                </a:endParaRPr>
              </a:p>
              <a:p>
                <a:pPr algn="l" rtl="0" eaLnBrk="0"/>
                <a14:m>
                  <m:oMathPara xmlns:m="http://schemas.openxmlformats.org/officeDocument/2006/math">
                    <m:oMathParaPr>
                      <m:jc m:val="centerGroup"/>
                    </m:oMathParaPr>
                    <m:oMath xmlns:m="http://schemas.openxmlformats.org/officeDocument/2006/math">
                      <m:r>
                        <a:rPr lang="en-US" b="1" i="1" smtClean="0">
                          <a:solidFill>
                            <a:srgbClr val="FFFF00"/>
                          </a:solidFill>
                          <a:latin typeface="Cambria Math"/>
                        </a:rPr>
                        <m:t>=</m:t>
                      </m:r>
                      <m:func>
                        <m:funcPr>
                          <m:ctrlPr>
                            <a:rPr lang="en-US" b="1" i="1" smtClean="0">
                              <a:solidFill>
                                <a:srgbClr val="FFFF00"/>
                              </a:solidFill>
                              <a:latin typeface="Cambria Math"/>
                            </a:rPr>
                          </m:ctrlPr>
                        </m:funcPr>
                        <m:fName>
                          <m:limLow>
                            <m:limLowPr>
                              <m:ctrlPr>
                                <a:rPr lang="en-US" b="1" i="1" smtClean="0">
                                  <a:solidFill>
                                    <a:srgbClr val="FFFF00"/>
                                  </a:solidFill>
                                  <a:latin typeface="Cambria Math"/>
                                </a:rPr>
                              </m:ctrlPr>
                            </m:limLowPr>
                            <m:e>
                              <m:r>
                                <m:rPr>
                                  <m:sty m:val="p"/>
                                </m:rPr>
                                <a:rPr lang="en-US" b="0" i="0" smtClean="0">
                                  <a:solidFill>
                                    <a:srgbClr val="FFFF00"/>
                                  </a:solidFill>
                                  <a:latin typeface="Cambria Math"/>
                                </a:rPr>
                                <m:t>lim</m:t>
                              </m:r>
                            </m:e>
                            <m:lim>
                              <m:r>
                                <a:rPr lang="en-US" b="1" i="1" smtClean="0">
                                  <a:solidFill>
                                    <a:srgbClr val="FFFF00"/>
                                  </a:solidFill>
                                  <a:latin typeface="Cambria Math"/>
                                </a:rPr>
                                <m:t>𝒘</m:t>
                              </m:r>
                              <m:r>
                                <a:rPr lang="en-US" b="1" i="1" smtClean="0">
                                  <a:solidFill>
                                    <a:srgbClr val="FFFF00"/>
                                  </a:solidFill>
                                  <a:latin typeface="Cambria Math"/>
                                  <a:ea typeface="Cambria Math"/>
                                </a:rPr>
                                <m:t>→</m:t>
                              </m:r>
                              <m:r>
                                <a:rPr lang="en-US" b="1" i="1" smtClean="0">
                                  <a:solidFill>
                                    <a:srgbClr val="FFFF00"/>
                                  </a:solidFill>
                                  <a:latin typeface="Cambria Math"/>
                                  <a:ea typeface="Cambria Math"/>
                                </a:rPr>
                                <m:t>𝒙</m:t>
                              </m:r>
                            </m:lim>
                          </m:limLow>
                        </m:fName>
                        <m:e>
                          <m:f>
                            <m:fPr>
                              <m:ctrlPr>
                                <a:rPr lang="en-US" b="1" i="1" smtClean="0">
                                  <a:solidFill>
                                    <a:srgbClr val="FFFF00"/>
                                  </a:solidFill>
                                  <a:latin typeface="Cambria Math"/>
                                </a:rPr>
                              </m:ctrlPr>
                            </m:fPr>
                            <m:num>
                              <m:rad>
                                <m:radPr>
                                  <m:degHide m:val="on"/>
                                  <m:ctrlPr>
                                    <a:rPr lang="en-US" b="1" i="1" smtClean="0">
                                      <a:solidFill>
                                        <a:srgbClr val="FFFF00"/>
                                      </a:solidFill>
                                      <a:latin typeface="Cambria Math"/>
                                    </a:rPr>
                                  </m:ctrlPr>
                                </m:radPr>
                                <m:deg/>
                                <m:e>
                                  <m:r>
                                    <a:rPr lang="en-US" b="1" i="1" smtClean="0">
                                      <a:solidFill>
                                        <a:srgbClr val="FFFF00"/>
                                      </a:solidFill>
                                      <a:latin typeface="Cambria Math"/>
                                    </a:rPr>
                                    <m:t>𝒘</m:t>
                                  </m:r>
                                </m:e>
                              </m:rad>
                              <m:r>
                                <a:rPr lang="en-US" b="1" i="1" smtClean="0">
                                  <a:solidFill>
                                    <a:srgbClr val="FFFF00"/>
                                  </a:solidFill>
                                  <a:latin typeface="Cambria Math"/>
                                </a:rPr>
                                <m:t>−</m:t>
                              </m:r>
                              <m:rad>
                                <m:radPr>
                                  <m:degHide m:val="on"/>
                                  <m:ctrlPr>
                                    <a:rPr lang="en-US" b="1" i="1" smtClean="0">
                                      <a:solidFill>
                                        <a:srgbClr val="FFFF00"/>
                                      </a:solidFill>
                                      <a:latin typeface="Cambria Math"/>
                                    </a:rPr>
                                  </m:ctrlPr>
                                </m:radPr>
                                <m:deg/>
                                <m:e>
                                  <m:r>
                                    <a:rPr lang="en-US" b="1" i="1" smtClean="0">
                                      <a:solidFill>
                                        <a:srgbClr val="FFFF00"/>
                                      </a:solidFill>
                                      <a:latin typeface="Cambria Math"/>
                                    </a:rPr>
                                    <m:t>𝒙</m:t>
                                  </m:r>
                                </m:e>
                              </m:rad>
                            </m:num>
                            <m:den>
                              <m:r>
                                <a:rPr lang="en-US" b="1" i="1" smtClean="0">
                                  <a:solidFill>
                                    <a:srgbClr val="FFFF00"/>
                                  </a:solidFill>
                                  <a:latin typeface="Cambria Math"/>
                                </a:rPr>
                                <m:t>𝒘</m:t>
                              </m:r>
                              <m:r>
                                <a:rPr lang="en-US" b="1" i="1" smtClean="0">
                                  <a:solidFill>
                                    <a:srgbClr val="FFFF00"/>
                                  </a:solidFill>
                                  <a:latin typeface="Cambria Math"/>
                                </a:rPr>
                                <m:t>−</m:t>
                              </m:r>
                              <m:r>
                                <a:rPr lang="en-US" b="1" i="1" smtClean="0">
                                  <a:solidFill>
                                    <a:srgbClr val="FFFF00"/>
                                  </a:solidFill>
                                  <a:latin typeface="Cambria Math"/>
                                </a:rPr>
                                <m:t>𝒙</m:t>
                              </m:r>
                            </m:den>
                          </m:f>
                        </m:e>
                      </m:func>
                    </m:oMath>
                  </m:oMathPara>
                </a14:m>
                <a:endParaRPr lang="ar-JO" b="1" dirty="0">
                  <a:solidFill>
                    <a:srgbClr val="FFFF00"/>
                  </a:solidFill>
                </a:endParaRPr>
              </a:p>
              <a:p>
                <a:pPr algn="l"/>
                <a14:m>
                  <m:oMathPara xmlns:m="http://schemas.openxmlformats.org/officeDocument/2006/math">
                    <m:oMathParaPr>
                      <m:jc m:val="centerGroup"/>
                    </m:oMathParaPr>
                    <m:oMath xmlns:m="http://schemas.openxmlformats.org/officeDocument/2006/math">
                      <m:r>
                        <a:rPr lang="en-US" b="1" i="1">
                          <a:solidFill>
                            <a:srgbClr val="FFFF00"/>
                          </a:solidFill>
                          <a:latin typeface="Cambria Math"/>
                        </a:rPr>
                        <m:t>=</m:t>
                      </m:r>
                      <m:func>
                        <m:funcPr>
                          <m:ctrlPr>
                            <a:rPr lang="en-US" b="1" i="1">
                              <a:solidFill>
                                <a:srgbClr val="FFFF00"/>
                              </a:solidFill>
                              <a:latin typeface="Cambria Math"/>
                            </a:rPr>
                          </m:ctrlPr>
                        </m:funcPr>
                        <m:fName>
                          <m:limLow>
                            <m:limLowPr>
                              <m:ctrlPr>
                                <a:rPr lang="en-US" b="1" i="1">
                                  <a:solidFill>
                                    <a:srgbClr val="FFFF00"/>
                                  </a:solidFill>
                                  <a:latin typeface="Cambria Math"/>
                                </a:rPr>
                              </m:ctrlPr>
                            </m:limLowPr>
                            <m:e>
                              <m:r>
                                <m:rPr>
                                  <m:sty m:val="p"/>
                                </m:rPr>
                                <a:rPr lang="en-US">
                                  <a:solidFill>
                                    <a:srgbClr val="FFFF00"/>
                                  </a:solidFill>
                                  <a:latin typeface="Cambria Math"/>
                                </a:rPr>
                                <m:t>lim</m:t>
                              </m:r>
                            </m:e>
                            <m:lim>
                              <m:r>
                                <a:rPr lang="en-US" b="1" i="1">
                                  <a:solidFill>
                                    <a:srgbClr val="FFFF00"/>
                                  </a:solidFill>
                                  <a:latin typeface="Cambria Math"/>
                                </a:rPr>
                                <m:t>𝒘</m:t>
                              </m:r>
                              <m:r>
                                <a:rPr lang="en-US" b="1" i="1">
                                  <a:solidFill>
                                    <a:srgbClr val="FFFF00"/>
                                  </a:solidFill>
                                  <a:latin typeface="Cambria Math"/>
                                  <a:ea typeface="Cambria Math"/>
                                </a:rPr>
                                <m:t>→</m:t>
                              </m:r>
                              <m:r>
                                <a:rPr lang="en-US" b="1" i="1">
                                  <a:solidFill>
                                    <a:srgbClr val="FFFF00"/>
                                  </a:solidFill>
                                  <a:latin typeface="Cambria Math"/>
                                  <a:ea typeface="Cambria Math"/>
                                </a:rPr>
                                <m:t>𝒙</m:t>
                              </m:r>
                            </m:lim>
                          </m:limLow>
                        </m:fName>
                        <m:e>
                          <m:f>
                            <m:fPr>
                              <m:ctrlPr>
                                <a:rPr lang="en-US" b="1" i="1" smtClean="0">
                                  <a:solidFill>
                                    <a:srgbClr val="FFFF00"/>
                                  </a:solidFill>
                                  <a:latin typeface="Cambria Math"/>
                                </a:rPr>
                              </m:ctrlPr>
                            </m:fPr>
                            <m:num>
                              <m:rad>
                                <m:radPr>
                                  <m:degHide m:val="on"/>
                                  <m:ctrlPr>
                                    <a:rPr lang="en-US" b="1" i="1">
                                      <a:solidFill>
                                        <a:srgbClr val="FFFF00"/>
                                      </a:solidFill>
                                      <a:latin typeface="Cambria Math"/>
                                    </a:rPr>
                                  </m:ctrlPr>
                                </m:radPr>
                                <m:deg/>
                                <m:e>
                                  <m:r>
                                    <a:rPr lang="en-US" b="1" i="1">
                                      <a:solidFill>
                                        <a:srgbClr val="FFFF00"/>
                                      </a:solidFill>
                                      <a:latin typeface="Cambria Math"/>
                                    </a:rPr>
                                    <m:t>𝒘</m:t>
                                  </m:r>
                                </m:e>
                              </m:rad>
                              <m:r>
                                <a:rPr lang="en-US" b="1" i="1">
                                  <a:solidFill>
                                    <a:srgbClr val="FFFF00"/>
                                  </a:solidFill>
                                  <a:latin typeface="Cambria Math"/>
                                </a:rPr>
                                <m:t>−</m:t>
                              </m:r>
                              <m:rad>
                                <m:radPr>
                                  <m:degHide m:val="on"/>
                                  <m:ctrlPr>
                                    <a:rPr lang="en-US" b="1" i="1">
                                      <a:solidFill>
                                        <a:srgbClr val="FFFF00"/>
                                      </a:solidFill>
                                      <a:latin typeface="Cambria Math"/>
                                    </a:rPr>
                                  </m:ctrlPr>
                                </m:radPr>
                                <m:deg/>
                                <m:e>
                                  <m:r>
                                    <a:rPr lang="en-US" b="1" i="1">
                                      <a:solidFill>
                                        <a:srgbClr val="FFFF00"/>
                                      </a:solidFill>
                                      <a:latin typeface="Cambria Math"/>
                                    </a:rPr>
                                    <m:t>𝒙</m:t>
                                  </m:r>
                                </m:e>
                              </m:rad>
                            </m:num>
                            <m:den>
                              <m:r>
                                <a:rPr lang="en-US" b="1" i="1" smtClean="0">
                                  <a:solidFill>
                                    <a:srgbClr val="FFFF00"/>
                                  </a:solidFill>
                                  <a:latin typeface="Cambria Math"/>
                                </a:rPr>
                                <m:t>(</m:t>
                              </m:r>
                              <m:rad>
                                <m:radPr>
                                  <m:degHide m:val="on"/>
                                  <m:ctrlPr>
                                    <a:rPr lang="en-US" b="1" i="1" smtClean="0">
                                      <a:solidFill>
                                        <a:srgbClr val="FFFF00"/>
                                      </a:solidFill>
                                      <a:latin typeface="Cambria Math"/>
                                    </a:rPr>
                                  </m:ctrlPr>
                                </m:radPr>
                                <m:deg/>
                                <m:e>
                                  <m:r>
                                    <a:rPr lang="en-US" b="1" i="1" smtClean="0">
                                      <a:solidFill>
                                        <a:srgbClr val="FFFF00"/>
                                      </a:solidFill>
                                      <a:latin typeface="Cambria Math"/>
                                    </a:rPr>
                                    <m:t>𝒘</m:t>
                                  </m:r>
                                </m:e>
                              </m:rad>
                              <m:r>
                                <a:rPr lang="en-US" b="1" i="1" smtClean="0">
                                  <a:solidFill>
                                    <a:srgbClr val="FFFF00"/>
                                  </a:solidFill>
                                  <a:latin typeface="Cambria Math"/>
                                </a:rPr>
                                <m:t>−</m:t>
                              </m:r>
                              <m:rad>
                                <m:radPr>
                                  <m:degHide m:val="on"/>
                                  <m:ctrlPr>
                                    <a:rPr lang="en-US" b="1" i="1" smtClean="0">
                                      <a:solidFill>
                                        <a:srgbClr val="FFFF00"/>
                                      </a:solidFill>
                                      <a:latin typeface="Cambria Math"/>
                                    </a:rPr>
                                  </m:ctrlPr>
                                </m:radPr>
                                <m:deg/>
                                <m:e>
                                  <m:r>
                                    <a:rPr lang="en-US" b="1" i="1" smtClean="0">
                                      <a:solidFill>
                                        <a:srgbClr val="FFFF00"/>
                                      </a:solidFill>
                                      <a:latin typeface="Cambria Math"/>
                                    </a:rPr>
                                    <m:t>𝒙</m:t>
                                  </m:r>
                                </m:e>
                              </m:rad>
                              <m:r>
                                <a:rPr lang="en-US" b="1" i="1" smtClean="0">
                                  <a:solidFill>
                                    <a:srgbClr val="FFFF00"/>
                                  </a:solidFill>
                                  <a:latin typeface="Cambria Math"/>
                                </a:rPr>
                                <m:t>)−(</m:t>
                              </m:r>
                              <m:rad>
                                <m:radPr>
                                  <m:degHide m:val="on"/>
                                  <m:ctrlPr>
                                    <a:rPr lang="en-US" b="1" i="1" smtClean="0">
                                      <a:solidFill>
                                        <a:srgbClr val="FFFF00"/>
                                      </a:solidFill>
                                      <a:latin typeface="Cambria Math"/>
                                    </a:rPr>
                                  </m:ctrlPr>
                                </m:radPr>
                                <m:deg/>
                                <m:e>
                                  <m:r>
                                    <a:rPr lang="en-US" b="1" i="1" smtClean="0">
                                      <a:solidFill>
                                        <a:srgbClr val="FFFF00"/>
                                      </a:solidFill>
                                      <a:latin typeface="Cambria Math"/>
                                    </a:rPr>
                                    <m:t>𝒘</m:t>
                                  </m:r>
                                </m:e>
                              </m:rad>
                              <m:r>
                                <a:rPr lang="en-US" b="1" i="1" smtClean="0">
                                  <a:solidFill>
                                    <a:srgbClr val="FFFF00"/>
                                  </a:solidFill>
                                  <a:latin typeface="Cambria Math"/>
                                </a:rPr>
                                <m:t>+</m:t>
                              </m:r>
                              <m:rad>
                                <m:radPr>
                                  <m:degHide m:val="on"/>
                                  <m:ctrlPr>
                                    <a:rPr lang="en-US" b="1" i="1" smtClean="0">
                                      <a:solidFill>
                                        <a:srgbClr val="FFFF00"/>
                                      </a:solidFill>
                                      <a:latin typeface="Cambria Math"/>
                                    </a:rPr>
                                  </m:ctrlPr>
                                </m:radPr>
                                <m:deg/>
                                <m:e>
                                  <m:r>
                                    <a:rPr lang="en-US" b="1" i="1" smtClean="0">
                                      <a:solidFill>
                                        <a:srgbClr val="FFFF00"/>
                                      </a:solidFill>
                                      <a:latin typeface="Cambria Math"/>
                                    </a:rPr>
                                    <m:t>𝒙</m:t>
                                  </m:r>
                                </m:e>
                              </m:rad>
                              <m:r>
                                <a:rPr lang="en-US" b="1" i="1" smtClean="0">
                                  <a:solidFill>
                                    <a:srgbClr val="FFFF00"/>
                                  </a:solidFill>
                                  <a:latin typeface="Cambria Math"/>
                                </a:rPr>
                                <m:t>)</m:t>
                              </m:r>
                            </m:den>
                          </m:f>
                        </m:e>
                      </m:func>
                    </m:oMath>
                  </m:oMathPara>
                </a14:m>
                <a:endParaRPr lang="ar-JO" b="1" dirty="0">
                  <a:solidFill>
                    <a:srgbClr val="FFFF00"/>
                  </a:solidFill>
                </a:endParaRPr>
              </a:p>
              <a:p>
                <a:pPr algn="l"/>
                <a14:m>
                  <m:oMathPara xmlns:m="http://schemas.openxmlformats.org/officeDocument/2006/math">
                    <m:oMathParaPr>
                      <m:jc m:val="centerGroup"/>
                    </m:oMathParaPr>
                    <m:oMath xmlns:m="http://schemas.openxmlformats.org/officeDocument/2006/math">
                      <m:r>
                        <a:rPr lang="en-US" b="1" i="1">
                          <a:solidFill>
                            <a:srgbClr val="FFFF00"/>
                          </a:solidFill>
                          <a:latin typeface="Cambria Math"/>
                        </a:rPr>
                        <m:t>=</m:t>
                      </m:r>
                      <m:func>
                        <m:funcPr>
                          <m:ctrlPr>
                            <a:rPr lang="en-US" b="1" i="1">
                              <a:solidFill>
                                <a:srgbClr val="FFFF00"/>
                              </a:solidFill>
                              <a:latin typeface="Cambria Math"/>
                            </a:rPr>
                          </m:ctrlPr>
                        </m:funcPr>
                        <m:fName>
                          <m:limLow>
                            <m:limLowPr>
                              <m:ctrlPr>
                                <a:rPr lang="en-US" b="1" i="1">
                                  <a:solidFill>
                                    <a:srgbClr val="FFFF00"/>
                                  </a:solidFill>
                                  <a:latin typeface="Cambria Math"/>
                                </a:rPr>
                              </m:ctrlPr>
                            </m:limLowPr>
                            <m:e>
                              <m:r>
                                <m:rPr>
                                  <m:sty m:val="p"/>
                                </m:rPr>
                                <a:rPr lang="en-US">
                                  <a:solidFill>
                                    <a:srgbClr val="FFFF00"/>
                                  </a:solidFill>
                                  <a:latin typeface="Cambria Math"/>
                                </a:rPr>
                                <m:t>lim</m:t>
                              </m:r>
                            </m:e>
                            <m:lim>
                              <m:r>
                                <a:rPr lang="en-US" b="1" i="1">
                                  <a:solidFill>
                                    <a:srgbClr val="FFFF00"/>
                                  </a:solidFill>
                                  <a:latin typeface="Cambria Math"/>
                                </a:rPr>
                                <m:t>𝒘</m:t>
                              </m:r>
                              <m:r>
                                <a:rPr lang="en-US" b="1" i="1">
                                  <a:solidFill>
                                    <a:srgbClr val="FFFF00"/>
                                  </a:solidFill>
                                  <a:latin typeface="Cambria Math"/>
                                  <a:ea typeface="Cambria Math"/>
                                </a:rPr>
                                <m:t>→</m:t>
                              </m:r>
                              <m:r>
                                <a:rPr lang="en-US" b="1" i="1">
                                  <a:solidFill>
                                    <a:srgbClr val="FFFF00"/>
                                  </a:solidFill>
                                  <a:latin typeface="Cambria Math"/>
                                  <a:ea typeface="Cambria Math"/>
                                </a:rPr>
                                <m:t>𝒙</m:t>
                              </m:r>
                            </m:lim>
                          </m:limLow>
                        </m:fName>
                        <m:e>
                          <m:f>
                            <m:fPr>
                              <m:ctrlPr>
                                <a:rPr lang="en-US" b="1" i="1">
                                  <a:solidFill>
                                    <a:srgbClr val="FFFF00"/>
                                  </a:solidFill>
                                  <a:latin typeface="Cambria Math"/>
                                </a:rPr>
                              </m:ctrlPr>
                            </m:fPr>
                            <m:num>
                              <m:r>
                                <a:rPr lang="en-US" b="1" i="1" smtClean="0">
                                  <a:solidFill>
                                    <a:srgbClr val="FFFF00"/>
                                  </a:solidFill>
                                  <a:latin typeface="Cambria Math"/>
                                </a:rPr>
                                <m:t>𝟏</m:t>
                              </m:r>
                            </m:num>
                            <m:den>
                              <m:r>
                                <a:rPr lang="en-US" b="1" i="1">
                                  <a:solidFill>
                                    <a:srgbClr val="FFFF00"/>
                                  </a:solidFill>
                                  <a:latin typeface="Cambria Math"/>
                                </a:rPr>
                                <m:t>(</m:t>
                              </m:r>
                              <m:rad>
                                <m:radPr>
                                  <m:degHide m:val="on"/>
                                  <m:ctrlPr>
                                    <a:rPr lang="en-US" b="1" i="1">
                                      <a:solidFill>
                                        <a:srgbClr val="FFFF00"/>
                                      </a:solidFill>
                                      <a:latin typeface="Cambria Math"/>
                                    </a:rPr>
                                  </m:ctrlPr>
                                </m:radPr>
                                <m:deg/>
                                <m:e>
                                  <m:r>
                                    <a:rPr lang="en-US" b="1" i="1">
                                      <a:solidFill>
                                        <a:srgbClr val="FFFF00"/>
                                      </a:solidFill>
                                      <a:latin typeface="Cambria Math"/>
                                    </a:rPr>
                                    <m:t>𝒘</m:t>
                                  </m:r>
                                </m:e>
                              </m:rad>
                              <m:r>
                                <a:rPr lang="en-US" b="1" i="1">
                                  <a:solidFill>
                                    <a:srgbClr val="FFFF00"/>
                                  </a:solidFill>
                                  <a:latin typeface="Cambria Math"/>
                                </a:rPr>
                                <m:t>+</m:t>
                              </m:r>
                              <m:rad>
                                <m:radPr>
                                  <m:degHide m:val="on"/>
                                  <m:ctrlPr>
                                    <a:rPr lang="en-US" b="1" i="1">
                                      <a:solidFill>
                                        <a:srgbClr val="FFFF00"/>
                                      </a:solidFill>
                                      <a:latin typeface="Cambria Math"/>
                                    </a:rPr>
                                  </m:ctrlPr>
                                </m:radPr>
                                <m:deg/>
                                <m:e>
                                  <m:r>
                                    <a:rPr lang="en-US" b="1" i="1">
                                      <a:solidFill>
                                        <a:srgbClr val="FFFF00"/>
                                      </a:solidFill>
                                      <a:latin typeface="Cambria Math"/>
                                    </a:rPr>
                                    <m:t>𝒙</m:t>
                                  </m:r>
                                </m:e>
                              </m:rad>
                            </m:den>
                          </m:f>
                        </m:e>
                      </m:func>
                      <m:r>
                        <a:rPr lang="en-US" b="1" i="1" smtClean="0">
                          <a:solidFill>
                            <a:srgbClr val="FFFF00"/>
                          </a:solidFill>
                          <a:latin typeface="Cambria Math"/>
                        </a:rPr>
                        <m:t>=</m:t>
                      </m:r>
                      <m:f>
                        <m:fPr>
                          <m:ctrlPr>
                            <a:rPr lang="en-US" b="1" i="1" smtClean="0">
                              <a:solidFill>
                                <a:srgbClr val="FFFF00"/>
                              </a:solidFill>
                              <a:latin typeface="Cambria Math"/>
                            </a:rPr>
                          </m:ctrlPr>
                        </m:fPr>
                        <m:num>
                          <m:r>
                            <a:rPr lang="en-US" b="1" i="1" smtClean="0">
                              <a:solidFill>
                                <a:srgbClr val="FFFF00"/>
                              </a:solidFill>
                              <a:latin typeface="Cambria Math"/>
                            </a:rPr>
                            <m:t>𝟏</m:t>
                          </m:r>
                        </m:num>
                        <m:den>
                          <m:r>
                            <a:rPr lang="en-US" b="1" i="1" smtClean="0">
                              <a:solidFill>
                                <a:srgbClr val="FFFF00"/>
                              </a:solidFill>
                              <a:latin typeface="Cambria Math"/>
                            </a:rPr>
                            <m:t>𝟐</m:t>
                          </m:r>
                          <m:rad>
                            <m:radPr>
                              <m:degHide m:val="on"/>
                              <m:ctrlPr>
                                <a:rPr lang="en-US" b="1" i="1" smtClean="0">
                                  <a:solidFill>
                                    <a:srgbClr val="FFFF00"/>
                                  </a:solidFill>
                                  <a:latin typeface="Cambria Math"/>
                                </a:rPr>
                              </m:ctrlPr>
                            </m:radPr>
                            <m:deg/>
                            <m:e>
                              <m:r>
                                <a:rPr lang="en-US" b="1" i="1" smtClean="0">
                                  <a:solidFill>
                                    <a:srgbClr val="FFFF00"/>
                                  </a:solidFill>
                                  <a:latin typeface="Cambria Math"/>
                                </a:rPr>
                                <m:t>𝒙</m:t>
                              </m:r>
                            </m:e>
                          </m:rad>
                        </m:den>
                      </m:f>
                    </m:oMath>
                  </m:oMathPara>
                </a14:m>
                <a:endParaRPr lang="en-US" b="1" dirty="0" smtClean="0">
                  <a:solidFill>
                    <a:srgbClr val="FFFF00"/>
                  </a:solidFill>
                </a:endParaRPr>
              </a:p>
              <a:p>
                <a:pPr algn="l"/>
                <a14:m>
                  <m:oMathPara xmlns:m="http://schemas.openxmlformats.org/officeDocument/2006/math">
                    <m:oMathParaPr>
                      <m:jc m:val="centerGroup"/>
                    </m:oMathParaPr>
                    <m:oMath xmlns:m="http://schemas.openxmlformats.org/officeDocument/2006/math">
                      <m:r>
                        <a:rPr lang="en-US" b="1" i="1" smtClean="0">
                          <a:solidFill>
                            <a:srgbClr val="FFFF00"/>
                          </a:solidFill>
                          <a:latin typeface="Cambria Math"/>
                        </a:rPr>
                        <m:t>𝒈</m:t>
                      </m:r>
                      <m:r>
                        <a:rPr lang="en-US" b="1" i="1" smtClean="0">
                          <a:solidFill>
                            <a:srgbClr val="FFFF00"/>
                          </a:solidFill>
                          <a:latin typeface="Cambria Math"/>
                        </a:rPr>
                        <m:t>`</m:t>
                      </m:r>
                      <m:d>
                        <m:dPr>
                          <m:ctrlPr>
                            <a:rPr lang="en-US" b="1" i="1" smtClean="0">
                              <a:solidFill>
                                <a:srgbClr val="FFFF00"/>
                              </a:solidFill>
                              <a:latin typeface="Cambria Math"/>
                            </a:rPr>
                          </m:ctrlPr>
                        </m:dPr>
                        <m:e>
                          <m:r>
                            <a:rPr lang="en-US" b="1" i="1" smtClean="0">
                              <a:solidFill>
                                <a:srgbClr val="FFFF00"/>
                              </a:solidFill>
                              <a:latin typeface="Cambria Math"/>
                            </a:rPr>
                            <m:t>𝟒</m:t>
                          </m:r>
                        </m:e>
                      </m:d>
                      <m:r>
                        <a:rPr lang="en-US" b="1" i="1" smtClean="0">
                          <a:solidFill>
                            <a:srgbClr val="FFFF00"/>
                          </a:solidFill>
                          <a:latin typeface="Cambria Math"/>
                        </a:rPr>
                        <m:t>=</m:t>
                      </m:r>
                      <m:f>
                        <m:fPr>
                          <m:ctrlPr>
                            <a:rPr lang="en-US" b="1" i="1" smtClean="0">
                              <a:solidFill>
                                <a:srgbClr val="FFFF00"/>
                              </a:solidFill>
                              <a:latin typeface="Cambria Math"/>
                            </a:rPr>
                          </m:ctrlPr>
                        </m:fPr>
                        <m:num>
                          <m:r>
                            <a:rPr lang="en-US" b="1" i="1" smtClean="0">
                              <a:solidFill>
                                <a:srgbClr val="FFFF00"/>
                              </a:solidFill>
                              <a:latin typeface="Cambria Math"/>
                            </a:rPr>
                            <m:t>𝟏</m:t>
                          </m:r>
                        </m:num>
                        <m:den>
                          <m:r>
                            <a:rPr lang="en-US" b="1" i="1" smtClean="0">
                              <a:solidFill>
                                <a:srgbClr val="FFFF00"/>
                              </a:solidFill>
                              <a:latin typeface="Cambria Math"/>
                            </a:rPr>
                            <m:t>𝟐</m:t>
                          </m:r>
                          <m:rad>
                            <m:radPr>
                              <m:degHide m:val="on"/>
                              <m:ctrlPr>
                                <a:rPr lang="en-US" b="1" i="1" smtClean="0">
                                  <a:solidFill>
                                    <a:srgbClr val="FFFF00"/>
                                  </a:solidFill>
                                  <a:latin typeface="Cambria Math"/>
                                </a:rPr>
                              </m:ctrlPr>
                            </m:radPr>
                            <m:deg/>
                            <m:e>
                              <m:r>
                                <a:rPr lang="en-US" b="1" i="1" smtClean="0">
                                  <a:solidFill>
                                    <a:srgbClr val="FFFF00"/>
                                  </a:solidFill>
                                  <a:latin typeface="Cambria Math"/>
                                </a:rPr>
                                <m:t>𝟒</m:t>
                              </m:r>
                            </m:e>
                          </m:rad>
                        </m:den>
                      </m:f>
                      <m:r>
                        <a:rPr lang="en-US" b="1" i="1" smtClean="0">
                          <a:solidFill>
                            <a:srgbClr val="FFFF00"/>
                          </a:solidFill>
                          <a:latin typeface="Cambria Math"/>
                        </a:rPr>
                        <m:t>=</m:t>
                      </m:r>
                      <m:f>
                        <m:fPr>
                          <m:ctrlPr>
                            <a:rPr lang="en-US" b="1" i="1" smtClean="0">
                              <a:solidFill>
                                <a:srgbClr val="FFFF00"/>
                              </a:solidFill>
                              <a:latin typeface="Cambria Math"/>
                            </a:rPr>
                          </m:ctrlPr>
                        </m:fPr>
                        <m:num>
                          <m:r>
                            <a:rPr lang="en-US" b="1" i="1" smtClean="0">
                              <a:solidFill>
                                <a:srgbClr val="FFFF00"/>
                              </a:solidFill>
                              <a:latin typeface="Cambria Math"/>
                            </a:rPr>
                            <m:t>𝟏</m:t>
                          </m:r>
                        </m:num>
                        <m:den>
                          <m:r>
                            <a:rPr lang="en-US" b="1" i="1" smtClean="0">
                              <a:solidFill>
                                <a:srgbClr val="FFFF00"/>
                              </a:solidFill>
                              <a:latin typeface="Cambria Math"/>
                            </a:rPr>
                            <m:t>𝟒</m:t>
                          </m:r>
                        </m:den>
                      </m:f>
                    </m:oMath>
                  </m:oMathPara>
                </a14:m>
                <a:endParaRPr lang="en-US" b="1" dirty="0" smtClean="0">
                  <a:solidFill>
                    <a:srgbClr val="FFFF00"/>
                  </a:solidFill>
                </a:endParaRPr>
              </a:p>
              <a:p>
                <a:pPr algn="l"/>
                <a:endParaRPr lang="ar-JO" b="1" dirty="0"/>
              </a:p>
              <a:p>
                <a:pPr algn="l"/>
                <a:endParaRPr lang="en-US"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1268760"/>
                <a:ext cx="9144000" cy="5589240"/>
              </a:xfrm>
              <a:blipFill rotWithShape="1">
                <a:blip r:embed="rId2"/>
                <a:stretch>
                  <a:fillRect l="-1333" t="-1200"/>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874776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4672" y="14496"/>
            <a:ext cx="9144000" cy="1470025"/>
          </a:xfrm>
        </p:spPr>
        <p:txBody>
          <a:bodyPr>
            <a:normAutofit/>
          </a:bodyPr>
          <a:lstStyle/>
          <a:p>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1340768"/>
                <a:ext cx="9144000" cy="5517232"/>
              </a:xfrm>
            </p:spPr>
            <p:txBody>
              <a:bodyPr>
                <a:normAutofit fontScale="85000" lnSpcReduction="10000"/>
              </a:bodyPr>
              <a:lstStyle/>
              <a:p>
                <a:pPr marL="457200" indent="-457200" algn="l" rtl="0" eaLnBrk="0">
                  <a:buFont typeface="Wingdings" panose="05000000000000000000" pitchFamily="2" charset="2"/>
                  <a:buChar char="q"/>
                </a:pPr>
                <a:r>
                  <a:rPr lang="en-US" b="1" dirty="0" smtClean="0"/>
                  <a:t>Differentiable on an Interval; One-Sided Derivatives: A function </a:t>
                </a:r>
                <a14:m>
                  <m:oMath xmlns:m="http://schemas.openxmlformats.org/officeDocument/2006/math">
                    <m:r>
                      <a:rPr lang="en-US" b="1" i="1" smtClean="0">
                        <a:latin typeface="Cambria Math"/>
                      </a:rPr>
                      <m:t>𝒚</m:t>
                    </m:r>
                    <m:r>
                      <a:rPr lang="en-US" b="1" i="1" smtClean="0">
                        <a:latin typeface="Cambria Math"/>
                      </a:rPr>
                      <m:t>=</m:t>
                    </m:r>
                    <m:r>
                      <a:rPr lang="en-US" b="1" i="1" smtClean="0">
                        <a:latin typeface="Cambria Math"/>
                      </a:rPr>
                      <m:t>𝒇</m:t>
                    </m:r>
                    <m:r>
                      <a:rPr lang="en-US" b="1" i="1" smtClean="0">
                        <a:latin typeface="Cambria Math"/>
                      </a:rPr>
                      <m:t>(</m:t>
                    </m:r>
                    <m:r>
                      <a:rPr lang="en-US" b="1" i="1" smtClean="0">
                        <a:latin typeface="Cambria Math"/>
                      </a:rPr>
                      <m:t>𝒙</m:t>
                    </m:r>
                    <m:r>
                      <a:rPr lang="en-US" b="1" i="1" smtClean="0">
                        <a:latin typeface="Cambria Math"/>
                      </a:rPr>
                      <m:t>)</m:t>
                    </m:r>
                  </m:oMath>
                </a14:m>
                <a:r>
                  <a:rPr lang="en-US" b="1" dirty="0" smtClean="0"/>
                  <a:t> </a:t>
                </a:r>
                <a:r>
                  <a:rPr lang="en-US" b="1" dirty="0"/>
                  <a:t>is differentiable on an open interval (finite or infinite) if it has a derivative at each point of the interval. It is differentiable on a closed interval </a:t>
                </a:r>
                <a14:m>
                  <m:oMath xmlns:m="http://schemas.openxmlformats.org/officeDocument/2006/math">
                    <m:r>
                      <a:rPr lang="en-US" b="1" i="1" smtClean="0">
                        <a:latin typeface="Cambria Math"/>
                      </a:rPr>
                      <m:t>[</m:t>
                    </m:r>
                    <m:r>
                      <a:rPr lang="en-US" b="1" i="1" smtClean="0">
                        <a:latin typeface="Cambria Math"/>
                      </a:rPr>
                      <m:t>𝒂</m:t>
                    </m:r>
                    <m:r>
                      <a:rPr lang="en-US" b="1" i="1" smtClean="0">
                        <a:latin typeface="Cambria Math"/>
                      </a:rPr>
                      <m:t>,</m:t>
                    </m:r>
                    <m:r>
                      <a:rPr lang="en-US" b="1" i="1" smtClean="0">
                        <a:latin typeface="Cambria Math"/>
                      </a:rPr>
                      <m:t>𝒃</m:t>
                    </m:r>
                    <m:r>
                      <a:rPr lang="en-US" b="1" i="1" smtClean="0">
                        <a:latin typeface="Cambria Math"/>
                      </a:rPr>
                      <m:t>]</m:t>
                    </m:r>
                  </m:oMath>
                </a14:m>
                <a:r>
                  <a:rPr lang="en-US" b="1" dirty="0" smtClean="0"/>
                  <a:t> </a:t>
                </a:r>
                <a:r>
                  <a:rPr lang="en-US" b="1" dirty="0"/>
                  <a:t>if it is </a:t>
                </a:r>
                <a:r>
                  <a:rPr lang="en-US" b="1" dirty="0" smtClean="0"/>
                  <a:t>differentiable </a:t>
                </a:r>
                <a:r>
                  <a:rPr lang="en-US" b="1" dirty="0"/>
                  <a:t>on the interior </a:t>
                </a:r>
                <a14:m>
                  <m:oMath xmlns:m="http://schemas.openxmlformats.org/officeDocument/2006/math">
                    <m:r>
                      <a:rPr lang="en-US" b="1" i="1" smtClean="0">
                        <a:latin typeface="Cambria Math"/>
                      </a:rPr>
                      <m:t>(</m:t>
                    </m:r>
                    <m:r>
                      <a:rPr lang="en-US" b="1" i="1" smtClean="0">
                        <a:latin typeface="Cambria Math"/>
                      </a:rPr>
                      <m:t>𝒂</m:t>
                    </m:r>
                    <m:r>
                      <a:rPr lang="en-US" b="1" i="1" smtClean="0">
                        <a:latin typeface="Cambria Math"/>
                      </a:rPr>
                      <m:t>,</m:t>
                    </m:r>
                    <m:r>
                      <a:rPr lang="en-US" b="1" i="1" smtClean="0">
                        <a:latin typeface="Cambria Math"/>
                      </a:rPr>
                      <m:t>𝒃</m:t>
                    </m:r>
                    <m:r>
                      <a:rPr lang="en-US" b="1" i="1" smtClean="0">
                        <a:latin typeface="Cambria Math"/>
                      </a:rPr>
                      <m:t>)</m:t>
                    </m:r>
                  </m:oMath>
                </a14:m>
                <a:r>
                  <a:rPr lang="en-US" b="1" dirty="0" smtClean="0"/>
                  <a:t> </a:t>
                </a:r>
                <a:r>
                  <a:rPr lang="en-US" b="1" dirty="0"/>
                  <a:t>and if the </a:t>
                </a:r>
                <a:r>
                  <a:rPr lang="en-US" b="1" dirty="0" smtClean="0"/>
                  <a:t>limits.</a:t>
                </a:r>
                <a:endParaRPr lang="en-US" b="1" dirty="0"/>
              </a:p>
              <a:p>
                <a:pPr algn="l" rtl="0" eaLnBrk="0"/>
                <a:endParaRPr lang="en-US" sz="2600" b="1" i="1" dirty="0" smtClean="0">
                  <a:latin typeface="Cambria Math"/>
                </a:endParaRPr>
              </a:p>
              <a:p>
                <a:pPr algn="l" rtl="0" eaLnBrk="0"/>
                <a14:m>
                  <m:oMathPara xmlns:m="http://schemas.openxmlformats.org/officeDocument/2006/math">
                    <m:oMathParaPr>
                      <m:jc m:val="centerGroup"/>
                    </m:oMathParaPr>
                    <m:oMath xmlns:m="http://schemas.openxmlformats.org/officeDocument/2006/math">
                      <m:sSub>
                        <m:sSubPr>
                          <m:ctrlPr>
                            <a:rPr lang="en-US" sz="2600" b="1" i="1" smtClean="0">
                              <a:solidFill>
                                <a:srgbClr val="FFFF00"/>
                              </a:solidFill>
                              <a:latin typeface="Cambria Math"/>
                            </a:rPr>
                          </m:ctrlPr>
                        </m:sSubPr>
                        <m:e>
                          <m:r>
                            <a:rPr lang="en-US" sz="2600" b="1" i="1" smtClean="0">
                              <a:solidFill>
                                <a:srgbClr val="FFFF00"/>
                              </a:solidFill>
                              <a:latin typeface="Cambria Math"/>
                            </a:rPr>
                            <m:t>𝒇</m:t>
                          </m:r>
                          <m:r>
                            <a:rPr lang="en-US" sz="2600" b="1" i="1" smtClean="0">
                              <a:solidFill>
                                <a:srgbClr val="FFFF00"/>
                              </a:solidFill>
                              <a:latin typeface="Cambria Math"/>
                            </a:rPr>
                            <m:t>`</m:t>
                          </m:r>
                        </m:e>
                        <m:sub>
                          <m:r>
                            <a:rPr lang="en-US" sz="2600" b="1" i="1" smtClean="0">
                              <a:solidFill>
                                <a:srgbClr val="FFFF00"/>
                              </a:solidFill>
                              <a:latin typeface="Cambria Math"/>
                            </a:rPr>
                            <m:t>+</m:t>
                          </m:r>
                        </m:sub>
                      </m:sSub>
                      <m:d>
                        <m:dPr>
                          <m:ctrlPr>
                            <a:rPr lang="en-US" sz="2600" b="1" i="1" smtClean="0">
                              <a:solidFill>
                                <a:srgbClr val="FFFF00"/>
                              </a:solidFill>
                              <a:latin typeface="Cambria Math"/>
                            </a:rPr>
                          </m:ctrlPr>
                        </m:dPr>
                        <m:e>
                          <m:r>
                            <a:rPr lang="en-US" sz="2600" b="1" i="1" smtClean="0">
                              <a:solidFill>
                                <a:srgbClr val="FFFF00"/>
                              </a:solidFill>
                              <a:latin typeface="Cambria Math"/>
                            </a:rPr>
                            <m:t>𝒂</m:t>
                          </m:r>
                        </m:e>
                      </m:d>
                      <m:r>
                        <a:rPr lang="en-US" sz="2600" b="1" i="1" smtClean="0">
                          <a:solidFill>
                            <a:srgbClr val="FFFF00"/>
                          </a:solidFill>
                          <a:latin typeface="Cambria Math"/>
                        </a:rPr>
                        <m:t>=</m:t>
                      </m:r>
                      <m:func>
                        <m:funcPr>
                          <m:ctrlPr>
                            <a:rPr lang="en-US" sz="2600" b="1" i="1" smtClean="0">
                              <a:solidFill>
                                <a:srgbClr val="FFFF00"/>
                              </a:solidFill>
                              <a:latin typeface="Cambria Math"/>
                            </a:rPr>
                          </m:ctrlPr>
                        </m:funcPr>
                        <m:fName>
                          <m:limLow>
                            <m:limLowPr>
                              <m:ctrlPr>
                                <a:rPr lang="en-US" sz="2600" b="1" i="1" smtClean="0">
                                  <a:solidFill>
                                    <a:srgbClr val="FFFF00"/>
                                  </a:solidFill>
                                  <a:latin typeface="Cambria Math"/>
                                </a:rPr>
                              </m:ctrlPr>
                            </m:limLowPr>
                            <m:e>
                              <m:r>
                                <m:rPr>
                                  <m:sty m:val="p"/>
                                </m:rPr>
                                <a:rPr lang="en-US" sz="2600" b="0" i="0" smtClean="0">
                                  <a:solidFill>
                                    <a:srgbClr val="FFFF00"/>
                                  </a:solidFill>
                                  <a:latin typeface="Cambria Math"/>
                                </a:rPr>
                                <m:t>lim</m:t>
                              </m:r>
                            </m:e>
                            <m:lim>
                              <m:r>
                                <a:rPr lang="en-US" sz="2600" b="1" i="1" smtClean="0">
                                  <a:solidFill>
                                    <a:srgbClr val="FFFF00"/>
                                  </a:solidFill>
                                  <a:latin typeface="Cambria Math"/>
                                </a:rPr>
                                <m:t>𝒉</m:t>
                              </m:r>
                              <m:r>
                                <a:rPr lang="en-US" sz="2600" b="1" i="1" smtClean="0">
                                  <a:solidFill>
                                    <a:srgbClr val="FFFF00"/>
                                  </a:solidFill>
                                  <a:latin typeface="Cambria Math"/>
                                  <a:ea typeface="Cambria Math"/>
                                </a:rPr>
                                <m:t>→</m:t>
                              </m:r>
                              <m:sSup>
                                <m:sSupPr>
                                  <m:ctrlPr>
                                    <a:rPr lang="en-US" sz="2600" b="1" i="1" smtClean="0">
                                      <a:solidFill>
                                        <a:srgbClr val="FFFF00"/>
                                      </a:solidFill>
                                      <a:latin typeface="Cambria Math"/>
                                      <a:ea typeface="Cambria Math"/>
                                    </a:rPr>
                                  </m:ctrlPr>
                                </m:sSupPr>
                                <m:e>
                                  <m:r>
                                    <a:rPr lang="en-US" sz="2600" b="1" i="1" smtClean="0">
                                      <a:solidFill>
                                        <a:srgbClr val="FFFF00"/>
                                      </a:solidFill>
                                      <a:latin typeface="Cambria Math"/>
                                      <a:ea typeface="Cambria Math"/>
                                    </a:rPr>
                                    <m:t>𝒂</m:t>
                                  </m:r>
                                </m:e>
                                <m:sup>
                                  <m:r>
                                    <a:rPr lang="en-US" sz="2600" b="1" i="1" smtClean="0">
                                      <a:solidFill>
                                        <a:srgbClr val="FFFF00"/>
                                      </a:solidFill>
                                      <a:latin typeface="Cambria Math"/>
                                      <a:ea typeface="Cambria Math"/>
                                    </a:rPr>
                                    <m:t>+</m:t>
                                  </m:r>
                                </m:sup>
                              </m:sSup>
                            </m:lim>
                          </m:limLow>
                        </m:fName>
                        <m:e>
                          <m:f>
                            <m:fPr>
                              <m:ctrlPr>
                                <a:rPr lang="en-US" sz="2600" b="1" i="1" smtClean="0">
                                  <a:solidFill>
                                    <a:srgbClr val="FFFF00"/>
                                  </a:solidFill>
                                  <a:latin typeface="Cambria Math"/>
                                </a:rPr>
                              </m:ctrlPr>
                            </m:fPr>
                            <m:num>
                              <m:r>
                                <a:rPr lang="en-US" sz="2600" b="1" i="1" smtClean="0">
                                  <a:solidFill>
                                    <a:srgbClr val="FFFF00"/>
                                  </a:solidFill>
                                  <a:latin typeface="Cambria Math"/>
                                </a:rPr>
                                <m:t>𝒇</m:t>
                              </m:r>
                              <m:d>
                                <m:dPr>
                                  <m:ctrlPr>
                                    <a:rPr lang="en-US" sz="2600" b="1" i="1" smtClean="0">
                                      <a:solidFill>
                                        <a:srgbClr val="FFFF00"/>
                                      </a:solidFill>
                                      <a:latin typeface="Cambria Math"/>
                                    </a:rPr>
                                  </m:ctrlPr>
                                </m:dPr>
                                <m:e>
                                  <m:r>
                                    <a:rPr lang="en-US" sz="2600" b="1" i="1" smtClean="0">
                                      <a:solidFill>
                                        <a:srgbClr val="FFFF00"/>
                                      </a:solidFill>
                                      <a:latin typeface="Cambria Math"/>
                                    </a:rPr>
                                    <m:t>𝒂</m:t>
                                  </m:r>
                                  <m:r>
                                    <a:rPr lang="en-US" sz="2600" b="1" i="1" smtClean="0">
                                      <a:solidFill>
                                        <a:srgbClr val="FFFF00"/>
                                      </a:solidFill>
                                      <a:latin typeface="Cambria Math"/>
                                    </a:rPr>
                                    <m:t>+</m:t>
                                  </m:r>
                                  <m:r>
                                    <a:rPr lang="en-US" sz="2600" b="1" i="1" smtClean="0">
                                      <a:solidFill>
                                        <a:srgbClr val="FFFF00"/>
                                      </a:solidFill>
                                      <a:latin typeface="Cambria Math"/>
                                    </a:rPr>
                                    <m:t>𝒉</m:t>
                                  </m:r>
                                </m:e>
                              </m:d>
                              <m:r>
                                <a:rPr lang="en-US" sz="2600" b="1" i="1" smtClean="0">
                                  <a:solidFill>
                                    <a:srgbClr val="FFFF00"/>
                                  </a:solidFill>
                                  <a:latin typeface="Cambria Math"/>
                                </a:rPr>
                                <m:t>−</m:t>
                              </m:r>
                              <m:r>
                                <a:rPr lang="en-US" sz="2600" b="1" i="1" smtClean="0">
                                  <a:solidFill>
                                    <a:srgbClr val="FFFF00"/>
                                  </a:solidFill>
                                  <a:latin typeface="Cambria Math"/>
                                </a:rPr>
                                <m:t>𝒇</m:t>
                              </m:r>
                              <m:r>
                                <a:rPr lang="en-US" sz="2600" b="1" i="1" smtClean="0">
                                  <a:solidFill>
                                    <a:srgbClr val="FFFF00"/>
                                  </a:solidFill>
                                  <a:latin typeface="Cambria Math"/>
                                </a:rPr>
                                <m:t>(</m:t>
                              </m:r>
                              <m:r>
                                <a:rPr lang="en-US" sz="2600" b="1" i="1" smtClean="0">
                                  <a:solidFill>
                                    <a:srgbClr val="FFFF00"/>
                                  </a:solidFill>
                                  <a:latin typeface="Cambria Math"/>
                                </a:rPr>
                                <m:t>𝒂</m:t>
                              </m:r>
                              <m:r>
                                <a:rPr lang="en-US" sz="2600" b="1" i="1" smtClean="0">
                                  <a:solidFill>
                                    <a:srgbClr val="FFFF00"/>
                                  </a:solidFill>
                                  <a:latin typeface="Cambria Math"/>
                                </a:rPr>
                                <m:t>)</m:t>
                              </m:r>
                            </m:num>
                            <m:den>
                              <m:r>
                                <a:rPr lang="en-US" sz="2600" b="1" i="1" smtClean="0">
                                  <a:solidFill>
                                    <a:srgbClr val="FFFF00"/>
                                  </a:solidFill>
                                  <a:latin typeface="Cambria Math"/>
                                </a:rPr>
                                <m:t>𝒉</m:t>
                              </m:r>
                            </m:den>
                          </m:f>
                        </m:e>
                      </m:func>
                      <m:r>
                        <a:rPr lang="en-US" sz="2600" b="1" i="1" smtClean="0">
                          <a:solidFill>
                            <a:srgbClr val="FFFF00"/>
                          </a:solidFill>
                          <a:latin typeface="Cambria Math"/>
                        </a:rPr>
                        <m:t>    </m:t>
                      </m:r>
                      <m:r>
                        <a:rPr lang="en-US" sz="2600" b="1" i="1" smtClean="0">
                          <a:solidFill>
                            <a:srgbClr val="FFFF00"/>
                          </a:solidFill>
                          <a:latin typeface="Cambria Math"/>
                        </a:rPr>
                        <m:t>𝑹𝒊𝒈𝒉𝒕</m:t>
                      </m:r>
                      <m:r>
                        <a:rPr lang="en-US" sz="2600" b="1" i="1" smtClean="0">
                          <a:solidFill>
                            <a:srgbClr val="FFFF00"/>
                          </a:solidFill>
                          <a:latin typeface="Cambria Math"/>
                        </a:rPr>
                        <m:t>−</m:t>
                      </m:r>
                      <m:r>
                        <a:rPr lang="en-US" sz="2600" b="1" i="1" smtClean="0">
                          <a:solidFill>
                            <a:srgbClr val="FFFF00"/>
                          </a:solidFill>
                          <a:latin typeface="Cambria Math"/>
                        </a:rPr>
                        <m:t>𝒉𝒂𝒏𝒅</m:t>
                      </m:r>
                      <m:r>
                        <a:rPr lang="en-US" sz="2600" b="1" i="1" smtClean="0">
                          <a:solidFill>
                            <a:srgbClr val="FFFF00"/>
                          </a:solidFill>
                          <a:latin typeface="Cambria Math"/>
                        </a:rPr>
                        <m:t> </m:t>
                      </m:r>
                      <m:r>
                        <a:rPr lang="en-US" sz="2600" b="1" i="1" smtClean="0">
                          <a:solidFill>
                            <a:srgbClr val="FFFF00"/>
                          </a:solidFill>
                          <a:latin typeface="Cambria Math"/>
                        </a:rPr>
                        <m:t>𝒅𝒆𝒓𝒊𝒗𝒂𝒕𝒊𝒗𝒆</m:t>
                      </m:r>
                      <m:r>
                        <a:rPr lang="en-US" sz="2600" b="1" i="1" smtClean="0">
                          <a:solidFill>
                            <a:srgbClr val="FFFF00"/>
                          </a:solidFill>
                          <a:latin typeface="Cambria Math"/>
                        </a:rPr>
                        <m:t> </m:t>
                      </m:r>
                      <m:r>
                        <a:rPr lang="en-US" sz="2600" b="1" i="1" smtClean="0">
                          <a:solidFill>
                            <a:srgbClr val="FFFF00"/>
                          </a:solidFill>
                          <a:latin typeface="Cambria Math"/>
                        </a:rPr>
                        <m:t>𝒂𝒕</m:t>
                      </m:r>
                      <m:r>
                        <a:rPr lang="en-US" sz="2600" b="1" i="1" smtClean="0">
                          <a:solidFill>
                            <a:srgbClr val="FFFF00"/>
                          </a:solidFill>
                          <a:latin typeface="Cambria Math"/>
                        </a:rPr>
                        <m:t> </m:t>
                      </m:r>
                      <m:r>
                        <a:rPr lang="en-US" sz="2600" b="1" i="1" smtClean="0">
                          <a:solidFill>
                            <a:srgbClr val="FFFF00"/>
                          </a:solidFill>
                          <a:latin typeface="Cambria Math"/>
                        </a:rPr>
                        <m:t>𝒂</m:t>
                      </m:r>
                    </m:oMath>
                  </m:oMathPara>
                </a14:m>
                <a:endParaRPr lang="en-US" sz="2600" b="1" dirty="0" smtClean="0">
                  <a:solidFill>
                    <a:srgbClr val="FFFF00"/>
                  </a:solidFill>
                </a:endParaRPr>
              </a:p>
              <a:p>
                <a:pPr algn="l" rtl="0" eaLnBrk="0"/>
                <a:endParaRPr lang="en-US" sz="2600" b="1" dirty="0">
                  <a:solidFill>
                    <a:srgbClr val="FFFF00"/>
                  </a:solidFill>
                </a:endParaRPr>
              </a:p>
              <a:p>
                <a:pPr algn="l" rtl="0" eaLnBrk="0"/>
                <a14:m>
                  <m:oMathPara xmlns:m="http://schemas.openxmlformats.org/officeDocument/2006/math">
                    <m:oMathParaPr>
                      <m:jc m:val="centerGroup"/>
                    </m:oMathParaPr>
                    <m:oMath xmlns:m="http://schemas.openxmlformats.org/officeDocument/2006/math">
                      <m:sSub>
                        <m:sSubPr>
                          <m:ctrlPr>
                            <a:rPr lang="en-US" sz="2800" b="1" i="1">
                              <a:solidFill>
                                <a:srgbClr val="FFFF00"/>
                              </a:solidFill>
                              <a:latin typeface="Cambria Math"/>
                            </a:rPr>
                          </m:ctrlPr>
                        </m:sSubPr>
                        <m:e>
                          <m:r>
                            <a:rPr lang="en-US" sz="2800" b="1" i="1">
                              <a:solidFill>
                                <a:srgbClr val="FFFF00"/>
                              </a:solidFill>
                              <a:latin typeface="Cambria Math"/>
                            </a:rPr>
                            <m:t>𝒇</m:t>
                          </m:r>
                          <m:r>
                            <a:rPr lang="en-US" sz="2800" b="1" i="1">
                              <a:solidFill>
                                <a:srgbClr val="FFFF00"/>
                              </a:solidFill>
                              <a:latin typeface="Cambria Math"/>
                            </a:rPr>
                            <m:t>`</m:t>
                          </m:r>
                        </m:e>
                        <m:sub>
                          <m:r>
                            <a:rPr lang="en-US" sz="2800" b="1" i="1" smtClean="0">
                              <a:solidFill>
                                <a:srgbClr val="FFFF00"/>
                              </a:solidFill>
                              <a:latin typeface="Cambria Math"/>
                            </a:rPr>
                            <m:t>−</m:t>
                          </m:r>
                        </m:sub>
                      </m:sSub>
                      <m:d>
                        <m:dPr>
                          <m:ctrlPr>
                            <a:rPr lang="en-US" sz="2800" b="1" i="1">
                              <a:solidFill>
                                <a:srgbClr val="FFFF00"/>
                              </a:solidFill>
                              <a:latin typeface="Cambria Math"/>
                            </a:rPr>
                          </m:ctrlPr>
                        </m:dPr>
                        <m:e>
                          <m:r>
                            <a:rPr lang="en-US" sz="2800" b="1" i="1" smtClean="0">
                              <a:solidFill>
                                <a:srgbClr val="FFFF00"/>
                              </a:solidFill>
                              <a:latin typeface="Cambria Math"/>
                            </a:rPr>
                            <m:t>𝒃</m:t>
                          </m:r>
                        </m:e>
                      </m:d>
                      <m:r>
                        <a:rPr lang="en-US" sz="2800" b="1" i="1">
                          <a:solidFill>
                            <a:srgbClr val="FFFF00"/>
                          </a:solidFill>
                          <a:latin typeface="Cambria Math"/>
                        </a:rPr>
                        <m:t>=</m:t>
                      </m:r>
                      <m:func>
                        <m:funcPr>
                          <m:ctrlPr>
                            <a:rPr lang="en-US" sz="2800" b="1" i="1">
                              <a:solidFill>
                                <a:srgbClr val="FFFF00"/>
                              </a:solidFill>
                              <a:latin typeface="Cambria Math"/>
                            </a:rPr>
                          </m:ctrlPr>
                        </m:funcPr>
                        <m:fName>
                          <m:limLow>
                            <m:limLowPr>
                              <m:ctrlPr>
                                <a:rPr lang="en-US" sz="2800" b="1" i="1">
                                  <a:solidFill>
                                    <a:srgbClr val="FFFF00"/>
                                  </a:solidFill>
                                  <a:latin typeface="Cambria Math"/>
                                </a:rPr>
                              </m:ctrlPr>
                            </m:limLowPr>
                            <m:e>
                              <m:r>
                                <m:rPr>
                                  <m:sty m:val="p"/>
                                </m:rPr>
                                <a:rPr lang="en-US" sz="2800">
                                  <a:solidFill>
                                    <a:srgbClr val="FFFF00"/>
                                  </a:solidFill>
                                  <a:latin typeface="Cambria Math"/>
                                </a:rPr>
                                <m:t>lim</m:t>
                              </m:r>
                            </m:e>
                            <m:lim>
                              <m:r>
                                <a:rPr lang="en-US" sz="2800" b="1" i="1">
                                  <a:solidFill>
                                    <a:srgbClr val="FFFF00"/>
                                  </a:solidFill>
                                  <a:latin typeface="Cambria Math"/>
                                </a:rPr>
                                <m:t>𝒉</m:t>
                              </m:r>
                              <m:r>
                                <a:rPr lang="en-US" sz="2800" b="1" i="1">
                                  <a:solidFill>
                                    <a:srgbClr val="FFFF00"/>
                                  </a:solidFill>
                                  <a:latin typeface="Cambria Math"/>
                                  <a:ea typeface="Cambria Math"/>
                                </a:rPr>
                                <m:t>→</m:t>
                              </m:r>
                              <m:sSup>
                                <m:sSupPr>
                                  <m:ctrlPr>
                                    <a:rPr lang="en-US" sz="2800" b="1" i="1">
                                      <a:solidFill>
                                        <a:srgbClr val="FFFF00"/>
                                      </a:solidFill>
                                      <a:latin typeface="Cambria Math"/>
                                      <a:ea typeface="Cambria Math"/>
                                    </a:rPr>
                                  </m:ctrlPr>
                                </m:sSupPr>
                                <m:e>
                                  <m:r>
                                    <a:rPr lang="en-US" sz="2800" b="1" i="1">
                                      <a:solidFill>
                                        <a:srgbClr val="FFFF00"/>
                                      </a:solidFill>
                                      <a:latin typeface="Cambria Math"/>
                                      <a:ea typeface="Cambria Math"/>
                                    </a:rPr>
                                    <m:t>𝒂</m:t>
                                  </m:r>
                                </m:e>
                                <m:sup>
                                  <m:r>
                                    <a:rPr lang="en-US" sz="2800" b="1" i="1" smtClean="0">
                                      <a:solidFill>
                                        <a:srgbClr val="FFFF00"/>
                                      </a:solidFill>
                                      <a:latin typeface="Cambria Math"/>
                                      <a:ea typeface="Cambria Math"/>
                                    </a:rPr>
                                    <m:t>−</m:t>
                                  </m:r>
                                </m:sup>
                              </m:sSup>
                            </m:lim>
                          </m:limLow>
                        </m:fName>
                        <m:e>
                          <m:f>
                            <m:fPr>
                              <m:ctrlPr>
                                <a:rPr lang="en-US" sz="2800" b="1" i="1">
                                  <a:solidFill>
                                    <a:srgbClr val="FFFF00"/>
                                  </a:solidFill>
                                  <a:latin typeface="Cambria Math"/>
                                </a:rPr>
                              </m:ctrlPr>
                            </m:fPr>
                            <m:num>
                              <m:r>
                                <a:rPr lang="en-US" sz="2800" b="1" i="1">
                                  <a:solidFill>
                                    <a:srgbClr val="FFFF00"/>
                                  </a:solidFill>
                                  <a:latin typeface="Cambria Math"/>
                                </a:rPr>
                                <m:t>𝒇</m:t>
                              </m:r>
                              <m:d>
                                <m:dPr>
                                  <m:ctrlPr>
                                    <a:rPr lang="en-US" sz="2800" b="1" i="1">
                                      <a:solidFill>
                                        <a:srgbClr val="FFFF00"/>
                                      </a:solidFill>
                                      <a:latin typeface="Cambria Math"/>
                                    </a:rPr>
                                  </m:ctrlPr>
                                </m:dPr>
                                <m:e>
                                  <m:r>
                                    <a:rPr lang="en-US" sz="2800" b="1" i="1" smtClean="0">
                                      <a:solidFill>
                                        <a:srgbClr val="FFFF00"/>
                                      </a:solidFill>
                                      <a:latin typeface="Cambria Math"/>
                                    </a:rPr>
                                    <m:t>𝒃</m:t>
                                  </m:r>
                                  <m:r>
                                    <a:rPr lang="en-US" sz="2800" b="1" i="1">
                                      <a:solidFill>
                                        <a:srgbClr val="FFFF00"/>
                                      </a:solidFill>
                                      <a:latin typeface="Cambria Math"/>
                                    </a:rPr>
                                    <m:t>+</m:t>
                                  </m:r>
                                  <m:r>
                                    <a:rPr lang="en-US" sz="2800" b="1" i="1">
                                      <a:solidFill>
                                        <a:srgbClr val="FFFF00"/>
                                      </a:solidFill>
                                      <a:latin typeface="Cambria Math"/>
                                    </a:rPr>
                                    <m:t>𝒉</m:t>
                                  </m:r>
                                </m:e>
                              </m:d>
                              <m:r>
                                <a:rPr lang="en-US" sz="2800" b="1" i="1">
                                  <a:solidFill>
                                    <a:srgbClr val="FFFF00"/>
                                  </a:solidFill>
                                  <a:latin typeface="Cambria Math"/>
                                </a:rPr>
                                <m:t>−</m:t>
                              </m:r>
                              <m:r>
                                <a:rPr lang="en-US" sz="2800" b="1" i="1">
                                  <a:solidFill>
                                    <a:srgbClr val="FFFF00"/>
                                  </a:solidFill>
                                  <a:latin typeface="Cambria Math"/>
                                </a:rPr>
                                <m:t>𝒇</m:t>
                              </m:r>
                              <m:r>
                                <a:rPr lang="en-US" sz="2800" b="1" i="1">
                                  <a:solidFill>
                                    <a:srgbClr val="FFFF00"/>
                                  </a:solidFill>
                                  <a:latin typeface="Cambria Math"/>
                                </a:rPr>
                                <m:t>(</m:t>
                              </m:r>
                              <m:r>
                                <a:rPr lang="en-US" sz="2800" b="1" i="1" smtClean="0">
                                  <a:solidFill>
                                    <a:srgbClr val="FFFF00"/>
                                  </a:solidFill>
                                  <a:latin typeface="Cambria Math"/>
                                </a:rPr>
                                <m:t>𝒃</m:t>
                              </m:r>
                              <m:r>
                                <a:rPr lang="en-US" sz="2800" b="1" i="1">
                                  <a:solidFill>
                                    <a:srgbClr val="FFFF00"/>
                                  </a:solidFill>
                                  <a:latin typeface="Cambria Math"/>
                                </a:rPr>
                                <m:t>)</m:t>
                              </m:r>
                            </m:num>
                            <m:den>
                              <m:r>
                                <a:rPr lang="en-US" sz="2800" b="1" i="1">
                                  <a:solidFill>
                                    <a:srgbClr val="FFFF00"/>
                                  </a:solidFill>
                                  <a:latin typeface="Cambria Math"/>
                                </a:rPr>
                                <m:t>𝒉</m:t>
                              </m:r>
                            </m:den>
                          </m:f>
                        </m:e>
                      </m:func>
                      <m:r>
                        <a:rPr lang="en-US" sz="2800" b="1" i="1">
                          <a:solidFill>
                            <a:srgbClr val="FFFF00"/>
                          </a:solidFill>
                          <a:latin typeface="Cambria Math"/>
                        </a:rPr>
                        <m:t>    </m:t>
                      </m:r>
                      <m:r>
                        <a:rPr lang="en-US" sz="2800" b="1" i="1" smtClean="0">
                          <a:solidFill>
                            <a:srgbClr val="FFFF00"/>
                          </a:solidFill>
                          <a:latin typeface="Cambria Math"/>
                        </a:rPr>
                        <m:t>𝒍𝒆𝒇𝒕</m:t>
                      </m:r>
                      <m:r>
                        <a:rPr lang="en-US" sz="2800" b="1" i="1">
                          <a:solidFill>
                            <a:srgbClr val="FFFF00"/>
                          </a:solidFill>
                          <a:latin typeface="Cambria Math"/>
                        </a:rPr>
                        <m:t>−</m:t>
                      </m:r>
                      <m:r>
                        <a:rPr lang="en-US" sz="2800" b="1" i="1">
                          <a:solidFill>
                            <a:srgbClr val="FFFF00"/>
                          </a:solidFill>
                          <a:latin typeface="Cambria Math"/>
                        </a:rPr>
                        <m:t>𝒉𝒂𝒏𝒅</m:t>
                      </m:r>
                      <m:r>
                        <a:rPr lang="en-US" sz="2800" b="1" i="1">
                          <a:solidFill>
                            <a:srgbClr val="FFFF00"/>
                          </a:solidFill>
                          <a:latin typeface="Cambria Math"/>
                        </a:rPr>
                        <m:t> </m:t>
                      </m:r>
                      <m:r>
                        <a:rPr lang="en-US" sz="2800" b="1" i="1">
                          <a:solidFill>
                            <a:srgbClr val="FFFF00"/>
                          </a:solidFill>
                          <a:latin typeface="Cambria Math"/>
                        </a:rPr>
                        <m:t>𝒅𝒆𝒓𝒊𝒗𝒂𝒕𝒊𝒗𝒆</m:t>
                      </m:r>
                      <m:r>
                        <a:rPr lang="en-US" sz="2800" b="1" i="1">
                          <a:solidFill>
                            <a:srgbClr val="FFFF00"/>
                          </a:solidFill>
                          <a:latin typeface="Cambria Math"/>
                        </a:rPr>
                        <m:t> </m:t>
                      </m:r>
                      <m:r>
                        <a:rPr lang="en-US" sz="2800" b="1" i="1">
                          <a:solidFill>
                            <a:srgbClr val="FFFF00"/>
                          </a:solidFill>
                          <a:latin typeface="Cambria Math"/>
                        </a:rPr>
                        <m:t>𝒂𝒕</m:t>
                      </m:r>
                      <m:r>
                        <a:rPr lang="en-US" sz="2800" b="1" i="1">
                          <a:solidFill>
                            <a:srgbClr val="FFFF00"/>
                          </a:solidFill>
                          <a:latin typeface="Cambria Math"/>
                        </a:rPr>
                        <m:t> </m:t>
                      </m:r>
                      <m:r>
                        <a:rPr lang="en-US" sz="2800" b="1" i="1" smtClean="0">
                          <a:solidFill>
                            <a:srgbClr val="FFFF00"/>
                          </a:solidFill>
                          <a:latin typeface="Cambria Math"/>
                        </a:rPr>
                        <m:t>𝒃</m:t>
                      </m:r>
                    </m:oMath>
                  </m:oMathPara>
                </a14:m>
                <a:endParaRPr lang="en-US" b="1" dirty="0">
                  <a:solidFill>
                    <a:srgbClr val="FFFF00"/>
                  </a:solidFill>
                </a:endParaRPr>
              </a:p>
              <a:p>
                <a:pPr algn="l" rtl="0" eaLnBrk="0"/>
                <a:endParaRPr lang="en-US" b="1" dirty="0"/>
              </a:p>
              <a:p>
                <a:pPr algn="l" rtl="0"/>
                <a:r>
                  <a:rPr lang="en-US" b="1" dirty="0" smtClean="0"/>
                  <a:t>exist </a:t>
                </a:r>
                <a:r>
                  <a:rPr lang="en-US" b="1" dirty="0"/>
                  <a:t>at the endpoints.</a:t>
                </a:r>
              </a:p>
              <a:p>
                <a:pPr algn="l"/>
                <a:endParaRPr lang="en-US"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1340768"/>
                <a:ext cx="9144000" cy="5517232"/>
              </a:xfrm>
              <a:blipFill rotWithShape="1">
                <a:blip r:embed="rId2"/>
                <a:stretch>
                  <a:fillRect l="-1200" t="-1657" r="-333"/>
                </a:stretch>
              </a:blipFill>
            </p:spPr>
            <p:txBody>
              <a:bodyPr/>
              <a:lstStyle/>
              <a:p>
                <a:r>
                  <a:rPr lang="en-US">
                    <a:noFill/>
                  </a:rPr>
                  <a:t> </a:t>
                </a:r>
              </a:p>
            </p:txBody>
          </p:sp>
        </mc:Fallback>
      </mc:AlternateContent>
      <p:pic>
        <p:nvPicPr>
          <p:cNvPr id="5"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70465424"/>
      </p:ext>
    </p:extLst>
  </p:cSld>
  <p:clrMapOvr>
    <a:masterClrMapping/>
  </p:clrMapOvr>
  <p:timing>
    <p:tnLst>
      <p:par>
        <p:cTn id="1" dur="indefinite" restart="never" nodeType="tmRoot"/>
      </p:par>
    </p:tn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TotalTime>
  <Words>911</Words>
  <Application>Microsoft Office PowerPoint</Application>
  <PresentationFormat>On-screen Show (4:3)</PresentationFormat>
  <Paragraphs>80</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سمة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 for your Attention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Four The Derivative</dc:title>
  <dc:creator>LAB-827</dc:creator>
  <cp:lastModifiedBy>WhiteBoard</cp:lastModifiedBy>
  <cp:revision>14</cp:revision>
  <dcterms:created xsi:type="dcterms:W3CDTF">2016-04-04T05:06:58Z</dcterms:created>
  <dcterms:modified xsi:type="dcterms:W3CDTF">2019-02-10T08:12:21Z</dcterms:modified>
</cp:coreProperties>
</file>