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212" y="3140968"/>
            <a:ext cx="6728792" cy="2567136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Differentiation Rules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240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10: The Derivative Rule for Inverses: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has an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domain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exists and is never zero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differentiable at every point in its domain.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´ </a:t>
                </a:r>
                <a:r>
                  <a:rPr lang="en-US" b="1" dirty="0"/>
                  <a:t>at a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/>
                  <a:t> </a:t>
                </a:r>
                <a:r>
                  <a:rPr lang="en-US" b="1" dirty="0" smtClean="0"/>
                  <a:t>in </a:t>
                </a:r>
                <a:r>
                  <a:rPr lang="en-US" b="1" dirty="0"/>
                  <a:t>the domain of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is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b="1" dirty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𝐛</m:t>
                        </m:r>
                      </m:e>
                    </m:d>
                    <m:r>
                      <a:rPr lang="en-US" b="1" i="0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´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.</a:t>
                </a:r>
                <a:endParaRPr lang="en-US" b="1" dirty="0"/>
              </a:p>
              <a:p>
                <a:pPr algn="l" rtl="0" eaLnBrk="0"/>
                <a:endParaRPr lang="en-US" sz="1200" b="1" dirty="0"/>
              </a:p>
              <a:p>
                <a:pPr algn="l" rtl="0" eaLnBrk="0"/>
                <a:r>
                  <a:rPr lang="en-US" b="1" dirty="0"/>
                  <a:t>Example: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Find the value of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𝒅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𝒅𝒙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without finding a 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algn="l" rtl="0" eaLnBrk="0"/>
                <a:r>
                  <a:rPr lang="en-US" b="1" dirty="0"/>
                  <a:t>Solution:</a:t>
                </a:r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´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´(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667" t="-2075" r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/>
              </a:bodyPr>
              <a:lstStyle/>
              <a:p>
                <a:pPr marL="514350" indent="-51435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11: For every positive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and in general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1" dirty="0" smtClean="0"/>
                  <a:t>  </a:t>
                </a:r>
              </a:p>
              <a:p>
                <a:pPr algn="l" rtl="0" eaLnBrk="0"/>
                <a:r>
                  <a:rPr lang="en-US" b="1" dirty="0" smtClean="0"/>
                  <a:t>For example,</a:t>
                </a:r>
                <a:endParaRPr lang="en-US" sz="2400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func>
                        </m:e>
                      </m:d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f>
                            <m:fPr>
                              <m:ctrlP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func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3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func>
                      <m:r>
                        <a:rPr lang="en-US" sz="3000" b="1" i="1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000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func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func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func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</a:t>
                </a:r>
                <a:r>
                  <a:rPr lang="en-US" b="1" dirty="0"/>
                  <a:t>12: The exponential function is differentiable and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and in general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For example,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53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9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/>
              <a:lstStyle/>
              <a:p>
                <a:pPr algn="l" rtl="0" eaLnBrk="0"/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func>
                          </m:e>
                        </m:d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func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func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𝒔𝒆𝒄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²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−(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func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>
                  <a:solidFill>
                    <a:srgbClr val="FFFF00"/>
                  </a:solidFill>
                </a:endParaRP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2800" b="1" dirty="0" smtClean="0"/>
                  <a:t>Rule </a:t>
                </a:r>
                <a:r>
                  <a:rPr lang="en-US" sz="2800" b="1" dirty="0"/>
                  <a:t>13: The derivatives of the inverse trigonometric functions are summarized as </a:t>
                </a:r>
                <a:r>
                  <a:rPr lang="en-US" sz="2800" b="1" dirty="0" smtClean="0"/>
                  <a:t>follows.</a:t>
                </a:r>
                <a:endParaRPr lang="en-US" sz="2800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3727" y="3747864"/>
            <a:ext cx="421957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6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75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l"/>
            <a:r>
              <a:rPr lang="en-US" b="1" dirty="0"/>
              <a:t>Rule 14: Derivatives of Hyperbolic Functions.</a:t>
            </a:r>
          </a:p>
          <a:p>
            <a:pPr algn="l"/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8613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l"/>
            <a:r>
              <a:rPr lang="en-US" b="1" dirty="0"/>
              <a:t>Rule 15: Derivatives of Inverse Hyperbolic Functions.</a:t>
            </a:r>
          </a:p>
          <a:p>
            <a:pPr algn="l"/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86074" y="2133600"/>
            <a:ext cx="35909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86074" y="3379465"/>
            <a:ext cx="3590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6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68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850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/>
                  <a:t> ,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´(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</a:t>
                </a:r>
                <a:r>
                  <a:rPr lang="en-US" b="1" dirty="0"/>
                  <a:t>: For what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such that</a:t>
                </a:r>
              </a:p>
              <a:p>
                <a:pPr algn="l" rtl="0" eaLnBrk="0"/>
                <a:r>
                  <a:rPr lang="en-US" sz="4800" b="1" dirty="0"/>
                  <a:t>          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5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5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5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5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 b="1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5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5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5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5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𝒊𝒇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3500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35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3500" b="1" i="1" smtClean="0">
                                <a:latin typeface="Cambria Math"/>
                              </a:rPr>
                              <m:t>𝒃𝒙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𝒊𝒇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/>
                  <a:t>               </a:t>
                </a:r>
              </a:p>
              <a:p>
                <a:pPr algn="l" rtl="0" eaLnBrk="0"/>
                <a:r>
                  <a:rPr lang="en-US" b="1" dirty="0" smtClean="0"/>
                  <a:t>is </a:t>
                </a:r>
                <a:r>
                  <a:rPr lang="en-US" b="1" dirty="0"/>
                  <a:t>differentiable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2400" t="-1366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90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/>
              </a:bodyPr>
              <a:lstStyle/>
              <a:p>
                <a:pPr algn="l"/>
                <a:r>
                  <a:rPr lang="en-US" b="1" dirty="0" smtClean="0"/>
                  <a:t>Solution: Since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differentiable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, </a:t>
                </a:r>
                <a:r>
                  <a:rPr lang="en-US" b="1" dirty="0" smtClean="0"/>
                  <a:t>then: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</a:t>
                </a:r>
                <a:endParaRPr lang="en-US" b="1" dirty="0" smtClean="0"/>
              </a:p>
              <a:p>
                <a:pPr algn="l"/>
                <a:r>
                  <a:rPr lang="en-US" b="1" dirty="0" smtClean="0"/>
                  <a:t>continuous </a:t>
                </a:r>
                <a:r>
                  <a:rPr lang="en-US" b="1" dirty="0"/>
                  <a:t>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, </a:t>
                </a:r>
                <a:r>
                  <a:rPr lang="en-US" b="1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´(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exists. Therefore,</a:t>
                </a:r>
              </a:p>
              <a:p>
                <a:pPr algn="l"/>
                <a:endParaRPr lang="en-US" b="1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´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𝒆𝒙𝒊𝒔𝒕𝒔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⇒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𝒃𝒙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𝒄𝒐𝒏𝒕𝒊𝒏𝒖𝒐𝒖𝒔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𝒂𝒕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𝒆𝒙𝒊𝒔𝒕𝒔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  <a:ea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9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49545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 for your Attention</a:t>
            </a:r>
            <a:r>
              <a:rPr lang="ar-SA" dirty="0">
                <a:solidFill>
                  <a:schemeClr val="bg1"/>
                </a:solidFill>
              </a:rPr>
              <a:t/>
            </a:r>
            <a:br>
              <a:rPr lang="ar-SA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Differentiation Rules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24744"/>
                <a:ext cx="9144000" cy="5733256"/>
              </a:xfrm>
            </p:spPr>
            <p:txBody>
              <a:bodyPr>
                <a:no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2800" b="1" dirty="0" smtClean="0"/>
                  <a:t>This section introduces rules that allow us to differentiate a great variety of functions. By these rules, we can differentiate functions without having to apply the definition of the derivative each time.</a:t>
                </a:r>
              </a:p>
              <a:p>
                <a:pPr algn="l" rtl="0" eaLnBrk="0"/>
                <a:endParaRPr lang="en-US" sz="28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2800" b="1" dirty="0"/>
                  <a:t>Rule 1: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has the constant value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then</a:t>
                </a:r>
              </a:p>
              <a:p>
                <a:pPr algn="l" rtl="0" eaLnBrk="0"/>
                <a:r>
                  <a:rPr lang="en-US" sz="2800" b="1" dirty="0"/>
                  <a:t>             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ⅆ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ⅆ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/>
                  <a:t>  </a:t>
                </a:r>
              </a:p>
              <a:p>
                <a:pPr algn="l" rtl="0" eaLnBrk="0"/>
                <a:r>
                  <a:rPr lang="en-US" sz="2800" b="1" dirty="0" smtClean="0"/>
                  <a:t>The </a:t>
                </a:r>
                <a:r>
                  <a:rPr lang="en-US" sz="2800" b="1" dirty="0"/>
                  <a:t>first rule of differentiation is that the derivative of every constant function is zero. For </a:t>
                </a:r>
                <a:r>
                  <a:rPr lang="en-US" sz="2800" b="1" dirty="0" smtClean="0"/>
                  <a:t>example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/>
                  <a:t>, 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, </a:t>
                </a:r>
                <a:r>
                  <a:rPr lang="en-US" sz="2800" b="1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</m:rad>
                      </m:e>
                    </m:d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.</a:t>
                </a:r>
                <a:endParaRPr lang="en-US" sz="2800" b="1" dirty="0"/>
              </a:p>
              <a:p>
                <a:pPr algn="l"/>
                <a:endParaRPr lang="en-US" sz="2800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1333" t="-957" r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24744"/>
                <a:ext cx="9144000" cy="5733256"/>
              </a:xfrm>
            </p:spPr>
            <p:txBody>
              <a:bodyPr>
                <a:normAutofit fontScale="85000" lnSpcReduction="20000"/>
              </a:bodyPr>
              <a:lstStyle/>
              <a:p>
                <a:pPr algn="l"/>
                <a:r>
                  <a:rPr lang="en-US" b="1" dirty="0" smtClean="0"/>
                  <a:t>Rule 2: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real number, </a:t>
                </a:r>
                <a:r>
                  <a:rPr lang="en-US" b="1" dirty="0" smtClean="0"/>
                  <a:t>then</a:t>
                </a:r>
                <a:r>
                  <a:rPr lang="en-US" sz="4400" b="1" dirty="0" smtClean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/>
                  <a:t> . The second rule tells how to </a:t>
                </a:r>
                <a:r>
                  <a:rPr lang="en-US" b="1" dirty="0" smtClean="0"/>
                  <a:t>differentiate</a:t>
                </a:r>
                <a:r>
                  <a:rPr lang="en-US" b="1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real number. For example,</a:t>
                </a:r>
              </a:p>
              <a:p>
                <a:pPr algn="l"/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algn="l"/>
                <a:endParaRPr lang="en-US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i="0" dirty="0" smtClean="0">
                    <a:solidFill>
                      <a:srgbClr val="FFFF0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rad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i="0" dirty="0">
                    <a:solidFill>
                      <a:srgbClr val="FFFF00"/>
                    </a:solidFill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ad>
                      <m:ra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1133" t="-532" r="-467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2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3: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 smtClean="0"/>
                  <a:t> is </a:t>
                </a:r>
                <a:r>
                  <a:rPr lang="en-US" b="1" dirty="0"/>
                  <a:t>a differentiable function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constant,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𝒅𝒖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𝒄𝒖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𝒅𝒖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 third rule says that when a differentiable function is multiplied by a constant, its derivative is multiplied by the same constant. For example,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</a:t>
                </a:r>
                <a:r>
                  <a:rPr lang="en-US" b="1" dirty="0"/>
                  <a:t>4: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differentiable functions of   , then their sum (or difference)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differentiable at every point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both differentiable. At such points,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𝒅𝒖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 </a:t>
                </a:r>
                <a:r>
                  <a:rPr lang="en-US" sz="4400" b="1" dirty="0"/>
                  <a:t>                    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333" t="-1261"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688632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0" eaLnBrk="0"/>
                <a:r>
                  <a:rPr lang="en-US" b="1" dirty="0" smtClean="0"/>
                  <a:t>The </a:t>
                </a:r>
                <a:r>
                  <a:rPr lang="en-US" b="1" dirty="0"/>
                  <a:t>previous rule says that the derivative of the sum (or difference) of two differentiable functions is the sum of their derivatives. For example, if</a:t>
                </a:r>
              </a:p>
              <a:p>
                <a:pPr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/>
                  <a:t>                           </a:t>
                </a:r>
              </a:p>
              <a:p>
                <a:pPr algn="just" rtl="0" eaLnBrk="0"/>
                <a:r>
                  <a:rPr lang="en-US" b="1" dirty="0" smtClean="0"/>
                  <a:t>then</a:t>
                </a:r>
                <a:endParaRPr lang="en-US" b="1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−−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688632"/>
              </a:xfrm>
              <a:blipFill rotWithShape="1">
                <a:blip r:embed="rId2"/>
                <a:stretch>
                  <a:fillRect l="-1533" t="-2144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896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5: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differentiable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 , then so is their product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𝒖𝒗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4400" b="1" dirty="0"/>
                  <a:t> </a:t>
                </a:r>
                <a:r>
                  <a:rPr lang="en-US" b="1" dirty="0"/>
                  <a:t>. For example,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𝐝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𝐝𝐱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</a:t>
                </a:r>
                <a:r>
                  <a:rPr lang="en-US" b="1" dirty="0"/>
                  <a:t>6: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differentiable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then the quotient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differentiable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and</a:t>
                </a:r>
              </a:p>
              <a:p>
                <a:pPr algn="l" rtl="0" eaLnBrk="0"/>
                <a:r>
                  <a:rPr lang="en-US" sz="4400" b="1" dirty="0"/>
                  <a:t>                </a:t>
                </a:r>
                <a:r>
                  <a:rPr lang="en-US" sz="3900" b="1" dirty="0" smtClean="0">
                    <a:solidFill>
                      <a:srgbClr val="FFFF00"/>
                    </a:solidFill>
                  </a:rPr>
                  <a:t>  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num>
                          <m:den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den>
                        </m:f>
                      </m:e>
                    </m:d>
                    <m:r>
                      <a:rPr lang="en-US" sz="39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𝒗</m:t>
                        </m:r>
                        <m:f>
                          <m:fPr>
                            <m:ctrlP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𝒅𝒖</m:t>
                            </m:r>
                          </m:num>
                          <m:den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𝒅𝒙</m:t>
                            </m:r>
                          </m:den>
                        </m:f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9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𝒖</m:t>
                        </m:r>
                        <m:f>
                          <m:fPr>
                            <m:ctrlP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𝒅𝒗</m:t>
                            </m:r>
                          </m:num>
                          <m:den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𝒅𝒙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p>
                            <m:r>
                              <a:rPr lang="en-US" sz="39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900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2400" t="-2731"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 eaLnBrk="0"/>
                <a:r>
                  <a:rPr lang="en-US" b="1" dirty="0" smtClean="0"/>
                  <a:t>For </a:t>
                </a:r>
                <a:r>
                  <a:rPr lang="en-US" b="1" dirty="0"/>
                  <a:t>example: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𝒕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</a:t>
                </a:r>
                <a:r>
                  <a:rPr lang="en-US" b="1" dirty="0"/>
                  <a:t>7: The derivative of the sine function is the cosine </a:t>
                </a:r>
                <a:r>
                  <a:rPr lang="en-US" b="1" dirty="0" smtClean="0"/>
                  <a:t>function: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/>
                  <a:t> </a:t>
                </a:r>
                <a:r>
                  <a:rPr lang="en-US" b="1" dirty="0"/>
                  <a:t>. For example</a:t>
                </a:r>
                <a:r>
                  <a:rPr lang="en-US" b="1" dirty="0" smtClean="0"/>
                  <a:t>:</a:t>
                </a:r>
              </a:p>
              <a:p>
                <a:pPr algn="l" rtl="0" eaLnBrk="0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FFFF00"/>
                    </a:solidFill>
                    <a:latin typeface="Cambria Math"/>
                  </a:rPr>
                  <a:t> 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20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8: The derivative of the cosine function is the negative of the sine function: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𝒄𝒐𝒔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𝒄𝒐𝒔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𝒅𝒙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𝒄𝒐𝒔𝒙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𝒄𝒐𝒔𝒙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𝒅𝒙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𝒔𝒊𝒏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𝒄𝒐𝒔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𝒄𝒐𝒔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366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224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Rule 9: The other related trigonometric functions are differentiable and their derivatives are:</a:t>
                </a:r>
              </a:p>
              <a:p>
                <a:pPr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𝒕𝒂𝒏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𝒔𝒆𝒄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𝒄𝒐𝒕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𝒄𝒔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𝒔𝒆𝒄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𝒔𝒆𝒄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𝒕𝒂𝒏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𝒄𝒔𝒄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𝒄𝒔𝒄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𝒄𝒐𝒕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467" t="-1349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958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PowerPoint Presentation</vt:lpstr>
      <vt:lpstr> Differentiation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Four The Derivative</dc:title>
  <dc:creator>LAB-827</dc:creator>
  <cp:lastModifiedBy>WhiteBoard</cp:lastModifiedBy>
  <cp:revision>29</cp:revision>
  <dcterms:created xsi:type="dcterms:W3CDTF">2016-04-04T06:23:39Z</dcterms:created>
  <dcterms:modified xsi:type="dcterms:W3CDTF">2019-02-10T08:15:08Z</dcterms:modified>
</cp:coreProperties>
</file>