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140968"/>
            <a:ext cx="6400800" cy="1752600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rgbClr val="FFFF00"/>
              </a:solidFill>
            </a:endParaRPr>
          </a:p>
          <a:p>
            <a:r>
              <a:rPr lang="en-US" sz="3600" b="1" dirty="0">
                <a:solidFill>
                  <a:srgbClr val="FFFF00"/>
                </a:solidFill>
              </a:rPr>
              <a:t>Sequence 31: Higher Derivatives</a:t>
            </a:r>
            <a:endParaRPr lang="ar-JO" sz="3600" b="1" dirty="0">
              <a:solidFill>
                <a:srgbClr val="FFFF00"/>
              </a:solidFill>
            </a:endParaRPr>
          </a:p>
          <a:p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4664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4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a differentiable function, then its derivative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also a function.</a:t>
                </a:r>
              </a:p>
              <a:p>
                <a:pPr algn="l" rtl="0" eaLnBrk="0"/>
                <a:endParaRPr lang="en-US" sz="105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If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</a:rPr>
                      <m:t>´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also differentiable, then we can differentiate to get a new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denoted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´´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´´=(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´)´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05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function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</a:rPr>
                      <m:t>´´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the second derivative of   because it is the derivative of the first derivative.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Notationally</a:t>
                </a:r>
                <a:r>
                  <a:rPr lang="en-US" b="1" dirty="0" smtClean="0"/>
                  <a:t>,</a:t>
                </a:r>
              </a:p>
              <a:p>
                <a:pPr algn="l" rtl="0" eaLnBrk="0"/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´´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467" t="-1200" b="-1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179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´´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differentiable, its </a:t>
                </a:r>
                <a:r>
                  <a:rPr lang="en-US" b="1" dirty="0" smtClean="0"/>
                  <a:t>derivative</a:t>
                </a:r>
              </a:p>
              <a:p>
                <a:pPr algn="l" rtl="0" eaLnBrk="0"/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´´´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²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²</m:t>
                            </m:r>
                          </m:den>
                        </m:f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4800" b="1" dirty="0" smtClean="0"/>
                  <a:t>                         </a:t>
                </a:r>
              </a:p>
              <a:p>
                <a:pPr algn="l" rtl="0" eaLnBrk="0"/>
                <a:r>
                  <a:rPr lang="en-US" b="1" dirty="0" smtClean="0"/>
                  <a:t>is </a:t>
                </a:r>
                <a:r>
                  <a:rPr lang="en-US" b="1" dirty="0"/>
                  <a:t>the third 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 rtl="0" eaLnBrk="0"/>
                <a:endParaRPr lang="en-US" sz="1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names continue as you imagine, with</a:t>
                </a:r>
              </a:p>
              <a:p>
                <a:pPr algn="l" rtl="0" eaLnBrk="0"/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𝒏</m:t>
                            </m:r>
                          </m:sup>
                        </m:sSup>
                      </m:den>
                    </m:f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/>
                  <a:t> </a:t>
                </a:r>
                <a:r>
                  <a:rPr lang="en-US" sz="4800" b="1" dirty="0"/>
                  <a:t>  </a:t>
                </a:r>
                <a:endParaRPr lang="en-US" sz="4800" b="1" dirty="0" smtClean="0"/>
              </a:p>
              <a:p>
                <a:pPr algn="l" rtl="0" eaLnBrk="0"/>
                <a:r>
                  <a:rPr lang="en-US" sz="4800" b="1" dirty="0"/>
                  <a:t>                              </a:t>
                </a:r>
              </a:p>
              <a:p>
                <a:pPr algn="l" rtl="0" eaLnBrk="0"/>
                <a:r>
                  <a:rPr lang="en-US" b="1" dirty="0" smtClean="0"/>
                  <a:t>denoting </a:t>
                </a:r>
                <a:r>
                  <a:rPr lang="en-US" b="1" dirty="0"/>
                  <a:t>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𝒏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𝒕𝒉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</a:t>
                </a:r>
                <a:endParaRPr lang="en-US" b="1" dirty="0" smtClean="0"/>
              </a:p>
              <a:p>
                <a:pPr algn="l" rtl="0" eaLnBrk="0"/>
                <a:r>
                  <a:rPr lang="en-US" b="1" dirty="0" smtClean="0"/>
                  <a:t>respect </a:t>
                </a:r>
                <a:r>
                  <a:rPr lang="en-US" b="1" dirty="0"/>
                  <a:t>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for any positive integer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667" t="-1215"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 txBox="1">
            <a:spLocks/>
          </p:cNvSpPr>
          <p:nvPr/>
        </p:nvSpPr>
        <p:spPr>
          <a:xfrm>
            <a:off x="683568" y="19888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25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,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´´´(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</a:t>
                </a:r>
                <a:r>
                  <a:rPr lang="en-US" b="1" dirty="0" smtClean="0"/>
                  <a:t>: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´´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´´´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𝟔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!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𝟔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467" t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383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496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</a:t>
                </a:r>
                <a:r>
                  <a:rPr lang="en-US" b="1" dirty="0"/>
                  <a:t>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𝟐𝟕</m:t>
                    </m:r>
                  </m:oMath>
                </a14:m>
                <a:r>
                  <a:rPr lang="en-US" b="1" dirty="0" err="1" smtClean="0"/>
                  <a:t>th</a:t>
                </a:r>
                <a:r>
                  <a:rPr lang="en-US" b="1" dirty="0" smtClean="0"/>
                  <a:t> </a:t>
                </a:r>
                <a:r>
                  <a:rPr lang="en-US" b="1" dirty="0"/>
                  <a:t>derivative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The first few derivatives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are as </a:t>
                </a:r>
                <a:r>
                  <a:rPr lang="en-US" b="1" dirty="0" smtClean="0"/>
                  <a:t>follows: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´´´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/>
              </a:p>
              <a:p>
                <a:pPr algn="l" rtl="0" eaLnBrk="0"/>
                <a:r>
                  <a:rPr lang="en-US" b="1" dirty="0" smtClean="0"/>
                  <a:t>We </a:t>
                </a:r>
                <a:r>
                  <a:rPr lang="en-US" b="1" dirty="0"/>
                  <a:t>see that the successive derivatives occur in a cycle of length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𝟒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and, in particular,</a:t>
                </a:r>
              </a:p>
              <a:p>
                <a:pPr algn="l" rtl="0" eaLnBrk="0"/>
                <a:r>
                  <a:rPr lang="pt-BR" b="1" dirty="0"/>
                  <a:t>                 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pt-BR" b="1" dirty="0"/>
                  <a:t>  </a:t>
                </a:r>
              </a:p>
              <a:p>
                <a:pPr algn="l" rtl="0" eaLnBrk="0"/>
                <a:r>
                  <a:rPr lang="en-US" b="1" dirty="0" smtClean="0"/>
                  <a:t>whenever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multiple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𝟒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667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99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692696"/>
                <a:ext cx="9144000" cy="6165304"/>
              </a:xfrm>
            </p:spPr>
            <p:txBody>
              <a:bodyPr>
                <a:normAutofit fontScale="62500" lnSpcReduction="20000"/>
              </a:bodyPr>
              <a:lstStyle/>
              <a:p>
                <a:pPr algn="l" rtl="0" eaLnBrk="0"/>
                <a:r>
                  <a:rPr lang="en-US" sz="4500" b="1" dirty="0" smtClean="0"/>
                  <a:t>Therefore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5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500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sz="4500" b="1" i="1" smtClean="0">
                            <a:latin typeface="Cambria Math"/>
                          </a:rPr>
                          <m:t>(</m:t>
                        </m:r>
                        <m:r>
                          <a:rPr lang="en-US" sz="4500" b="1" i="1" smtClean="0">
                            <a:latin typeface="Cambria Math"/>
                          </a:rPr>
                          <m:t>𝟐𝟒</m:t>
                        </m:r>
                        <m:r>
                          <a:rPr lang="en-US" sz="4500" b="1" i="1" smtClean="0">
                            <a:latin typeface="Cambria Math"/>
                          </a:rPr>
                          <m:t>)</m:t>
                        </m:r>
                      </m:sup>
                    </m:sSup>
                    <m:d>
                      <m:dPr>
                        <m:ctrlPr>
                          <a:rPr lang="en-US" sz="45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500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45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5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sz="4500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4500" b="1" dirty="0" smtClean="0"/>
                  <a:t> </a:t>
                </a:r>
                <a:r>
                  <a:rPr lang="en-US" sz="4500" b="1" dirty="0"/>
                  <a:t>and, differentiating three more times,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5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500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sz="4500" b="1" i="1">
                            <a:latin typeface="Cambria Math"/>
                          </a:rPr>
                          <m:t>(</m:t>
                        </m:r>
                        <m:r>
                          <a:rPr lang="en-US" sz="4500" b="1" i="1" smtClean="0">
                            <a:latin typeface="Cambria Math"/>
                          </a:rPr>
                          <m:t>𝟐𝟕</m:t>
                        </m:r>
                        <m:r>
                          <a:rPr lang="en-US" sz="4500" b="1" i="1">
                            <a:latin typeface="Cambria Math"/>
                          </a:rPr>
                          <m:t>)</m:t>
                        </m:r>
                      </m:sup>
                    </m:sSup>
                    <m:d>
                      <m:dPr>
                        <m:ctrlPr>
                          <a:rPr lang="en-US" sz="4500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500" b="1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4500" b="1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5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4500" b="1" i="1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sz="45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4500" b="1" dirty="0"/>
                  <a:t> .</a:t>
                </a:r>
              </a:p>
              <a:p>
                <a:pPr algn="l" rtl="0" eaLnBrk="0"/>
                <a:r>
                  <a:rPr lang="en-US" sz="4500" b="1" dirty="0"/>
                  <a:t>Example: Find a formula of the general </a:t>
                </a:r>
                <a14:m>
                  <m:oMath xmlns:m="http://schemas.openxmlformats.org/officeDocument/2006/math">
                    <m:r>
                      <a:rPr lang="en-US" sz="4500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en-US" sz="4500" b="1" dirty="0" err="1" smtClean="0"/>
                  <a:t>th</a:t>
                </a:r>
                <a:r>
                  <a:rPr lang="en-US" sz="4500" b="1" dirty="0" smtClean="0"/>
                  <a:t> </a:t>
                </a:r>
                <a:r>
                  <a:rPr lang="en-US" sz="4500" b="1" dirty="0"/>
                  <a:t>derivative of </a:t>
                </a:r>
                <a14:m>
                  <m:oMath xmlns:m="http://schemas.openxmlformats.org/officeDocument/2006/math">
                    <m:r>
                      <a:rPr lang="en-US" sz="4500" b="1" i="1" smtClean="0"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sz="45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500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500" b="1" i="1" smtClean="0">
                        <a:latin typeface="Cambria Math"/>
                      </a:rPr>
                      <m:t>=</m:t>
                    </m:r>
                    <m:r>
                      <a:rPr lang="en-US" sz="4500" b="1" i="1" smtClean="0">
                        <a:latin typeface="Cambria Math"/>
                      </a:rPr>
                      <m:t>𝒙</m:t>
                    </m:r>
                    <m:sSup>
                      <m:sSupPr>
                        <m:ctrlPr>
                          <a:rPr lang="en-US" sz="45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500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4500" b="1" i="1" smtClean="0"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500" b="1" dirty="0" smtClean="0"/>
                  <a:t>.</a:t>
                </a:r>
                <a:endParaRPr lang="en-US" sz="4500" b="1" dirty="0"/>
              </a:p>
              <a:p>
                <a:pPr algn="l" rtl="0" eaLnBrk="0"/>
                <a:r>
                  <a:rPr lang="en-US" sz="4500" b="1" dirty="0" smtClean="0"/>
                  <a:t>Solution:</a:t>
                </a:r>
              </a:p>
              <a:p>
                <a:pPr algn="l" rtl="0" eaLnBrk="0"/>
                <a:endParaRPr lang="en-US" b="1" i="1" dirty="0">
                  <a:latin typeface="Cambria Math"/>
                </a:endParaRPr>
              </a:p>
              <a:p>
                <a:pPr algn="l" rtl="0" eaLnBrk="0"/>
                <a:endParaRPr lang="en-US" b="1" i="1" dirty="0" smtClean="0">
                  <a:latin typeface="Cambria Math"/>
                </a:endParaRPr>
              </a:p>
              <a:p>
                <a:pPr algn="l" rtl="0" eaLnBrk="0"/>
                <a:r>
                  <a:rPr lang="en-US" sz="34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400" b="1" i="0" smtClean="0">
                        <a:latin typeface="Cambria Math"/>
                      </a:rPr>
                      <m:t> 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f>
                      <m:f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3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d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f>
                      <m:f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endParaRPr lang="en-US" sz="3400" b="1" dirty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sz="3400" b="1" dirty="0" smtClean="0">
                    <a:solidFill>
                      <a:srgbClr val="FFFF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´´</m:t>
                    </m:r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endParaRPr lang="en-US" sz="3400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sz="34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400" b="1" i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´´´</m:t>
                    </m:r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endParaRPr lang="en-US" sz="3400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sz="3400" b="1" dirty="0" smtClean="0">
                    <a:solidFill>
                      <a:srgbClr val="FFFF00"/>
                    </a:solidFill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</m:e>
                      <m:sup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sup>
                    </m:sSup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f>
                      <m:f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=(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sz="3400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3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endParaRPr lang="en-US" sz="3400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sz="3400" b="1" dirty="0" smtClean="0">
                    <a:solidFill>
                      <a:srgbClr val="FFFF00"/>
                    </a:solidFill>
                  </a:rPr>
                  <a:t>.</a:t>
                </a:r>
              </a:p>
              <a:p>
                <a:pPr algn="l"/>
                <a:r>
                  <a:rPr lang="en-US" sz="3400" b="1" dirty="0" smtClean="0">
                    <a:solidFill>
                      <a:srgbClr val="FFFF00"/>
                    </a:solidFill>
                  </a:rPr>
                  <a:t>.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𝒈</m:t>
                          </m:r>
                        </m:e>
                        <m:sup>
                          <m: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</m:sSup>
                      <m:d>
                        <m:dPr>
                          <m:ctrlP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=(</m:t>
                      </m:r>
                      <m:r>
                        <a:rPr lang="en-US" sz="3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3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𝒏</m:t>
                      </m:r>
                      <m:r>
                        <a:rPr lang="en-US" sz="3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sSup>
                        <m:sSupPr>
                          <m:ctrlP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3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en-US" sz="3400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692696"/>
                <a:ext cx="9144000" cy="6165304"/>
              </a:xfrm>
              <a:blipFill rotWithShape="1">
                <a:blip r:embed="rId2"/>
                <a:stretch>
                  <a:fillRect l="-1333" t="-1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7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4505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84984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69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Four The Derivative</dc:title>
  <dc:creator>LAB-827</dc:creator>
  <cp:lastModifiedBy>WhiteBoard</cp:lastModifiedBy>
  <cp:revision>14</cp:revision>
  <dcterms:created xsi:type="dcterms:W3CDTF">2016-04-05T05:07:20Z</dcterms:created>
  <dcterms:modified xsi:type="dcterms:W3CDTF">2019-02-10T08:26:14Z</dcterms:modified>
</cp:coreProperties>
</file>