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05/06/1440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3180" y="3284984"/>
            <a:ext cx="7448872" cy="1752600"/>
          </a:xfrm>
        </p:spPr>
        <p:txBody>
          <a:bodyPr>
            <a:normAutofit/>
          </a:bodyPr>
          <a:lstStyle/>
          <a:p>
            <a:endParaRPr lang="en-US" sz="3600" b="1" dirty="0" smtClean="0">
              <a:solidFill>
                <a:srgbClr val="FFFF00"/>
              </a:solidFill>
            </a:endParaRPr>
          </a:p>
          <a:p>
            <a:r>
              <a:rPr lang="en-US" sz="3600" b="1" dirty="0" smtClean="0">
                <a:solidFill>
                  <a:srgbClr val="FFFF00"/>
                </a:solidFill>
              </a:rPr>
              <a:t>The </a:t>
            </a:r>
            <a:r>
              <a:rPr lang="en-US" sz="3600" b="1" dirty="0">
                <a:solidFill>
                  <a:srgbClr val="FFFF00"/>
                </a:solidFill>
              </a:rPr>
              <a:t>Chain </a:t>
            </a:r>
            <a:r>
              <a:rPr lang="en-US" sz="3600" b="1" dirty="0" smtClean="0">
                <a:solidFill>
                  <a:srgbClr val="FFFF00"/>
                </a:solidFill>
              </a:rPr>
              <a:t>Rule</a:t>
            </a:r>
            <a:endParaRPr lang="ar-JO" sz="3600" b="1" dirty="0">
              <a:solidFill>
                <a:srgbClr val="FFFF00"/>
              </a:solidFill>
            </a:endParaRPr>
          </a:p>
          <a:p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88640"/>
            <a:ext cx="3403601" cy="2438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679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>
                <a:normAutofit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Differentiate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𝒕</m:t>
                                    </m:r>
                                  </m:e>
                                  <m:sup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  <m:func>
                                  <m:func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latin typeface="Cambria Math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𝒕</m:t>
                                    </m:r>
                                  </m:e>
                                </m:func>
                              </m:num>
                              <m:den>
                                <m:rad>
                                  <m:radPr>
                                    <m:degHide m:val="on"/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𝒕</m:t>
                                    </m:r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𝟏</m:t>
                                    </m:r>
                                  </m:e>
                                </m:rad>
                              </m:den>
                            </m:f>
                          </m:e>
                        </m:d>
                      </m:e>
                    </m:func>
                  </m:oMath>
                </a14:m>
                <a:r>
                  <a:rPr lang="en-US" b="1" dirty="0" smtClean="0"/>
                  <a:t>with </a:t>
                </a:r>
                <a:r>
                  <a:rPr lang="en-US" b="1" dirty="0"/>
                  <a:t>respect to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𝒕</m:t>
                    </m:r>
                  </m:oMath>
                </a14:m>
                <a:r>
                  <a:rPr lang="en-US" b="1" dirty="0"/>
                  <a:t>.</a:t>
                </a:r>
                <a:endParaRPr lang="en-US" sz="600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First simplify the expression as follows, then differentiate with respect to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𝒕</m:t>
                    </m:r>
                  </m:oMath>
                </a14:m>
                <a:r>
                  <a:rPr lang="en-US" b="1" dirty="0"/>
                  <a:t> .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p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func>
                                    <m:func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sin</m:t>
                                      </m:r>
                                    </m:fName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</m:func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e>
                                  </m:rad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𝑡</m:t>
                              </m:r>
                            </m:e>
                          </m:func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𝑡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rad>
                        </m:e>
                      </m:func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𝑡</m:t>
                              </m:r>
                            </m:e>
                          </m:func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𝑡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</m:e>
                      </m:func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func>
                        <m:func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func>
                            <m:funcPr>
                              <m:ctrlP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𝑡</m:t>
                              </m:r>
                            </m:e>
                          </m:func>
                        </m:e>
                      </m:func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func>
                        <m:func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n-US" sz="5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14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319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en-US" sz="3600" b="1" dirty="0" smtClean="0"/>
                  <a:t> Solution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𝑑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𝑑𝑡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b="0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𝑡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func>
                                    <m:funcPr>
                                      <m:ctrlPr>
                                        <a:rPr lang="en-US" b="0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b="0" i="0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sin</m:t>
                                      </m:r>
                                    </m:fName>
                                    <m:e>
                                      <m:r>
                                        <a:rPr lang="en-US" b="0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𝑡</m:t>
                                      </m:r>
                                    </m:e>
                                  </m:func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b="0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b="0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𝑡</m:t>
                                      </m:r>
                                      <m:r>
                                        <a:rPr lang="en-US" b="0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en-US" b="0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rad>
                                </m:den>
                              </m:f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</m:e>
                          </m:func>
                        </m:e>
                      </m:d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2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𝑑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𝑑𝑡</m:t>
                          </m:r>
                        </m:den>
                      </m:f>
                      <m:d>
                        <m:d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𝑡</m:t>
                              </m:r>
                            </m:e>
                          </m:func>
                        </m:e>
                      </m:d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𝑑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𝑑𝑡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(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𝑡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)</m:t>
                                  </m:r>
                                </m:e>
                              </m:func>
                            </m:e>
                          </m:func>
                        </m:e>
                      </m:d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f>
                        <m:f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𝑑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𝑑𝑡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𝑡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US" b="0" dirty="0" smtClean="0">
                  <a:solidFill>
                    <a:srgbClr val="FFFF00"/>
                  </a:solidFill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𝑡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𝑡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𝑡</m:t>
                              </m:r>
                            </m:e>
                          </m:func>
                        </m:den>
                      </m:f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dirty="0" smtClean="0">
                  <a:solidFill>
                    <a:srgbClr val="FFFF00"/>
                  </a:solidFill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cot</m:t>
                          </m:r>
                        </m:fName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</m:func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4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𝑡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𝑡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1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800" t="-1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841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124744"/>
                <a:ext cx="9144000" cy="5733256"/>
              </a:xfrm>
            </p:spPr>
            <p:txBody>
              <a:bodyPr>
                <a:normAutofit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Find the derivative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sinh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𝟏</m:t>
                            </m:r>
                          </m:sup>
                        </m:sSup>
                      </m:fName>
                      <m:e>
                        <m:func>
                          <m:func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b="0" i="0" smtClean="0">
                                <a:latin typeface="Cambria Math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</m:e>
                        </m:func>
                        <m:r>
                          <a:rPr lang="en-US" b="1" i="1" smtClean="0"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b="1" dirty="0"/>
                  <a:t> . Simplify where possible.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</a:t>
                </a: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𝒇</m:t>
                      </m:r>
                      <m:r>
                        <a:rPr lang="en-US" sz="2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´</m:t>
                      </m:r>
                      <m:d>
                        <m:dPr>
                          <m:ctrlP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sz="2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US" sz="28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tan</m:t>
                                  </m:r>
                                  <m:r>
                                    <a:rPr lang="en-US" sz="2800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²</m:t>
                                  </m:r>
                                </m:fName>
                                <m:e>
                                  <m:r>
                                    <a:rPr lang="en-US" sz="28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</m:func>
                            </m:e>
                          </m:rad>
                        </m:den>
                      </m:f>
                      <m:r>
                        <a:rPr lang="en-US" sz="28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𝒅𝒙</m:t>
                          </m:r>
                        </m:den>
                      </m:f>
                      <m:func>
                        <m:funcPr>
                          <m:ctrlP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</m:func>
                      <m:r>
                        <a:rPr lang="en-US" sz="28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2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sec</m:t>
                              </m:r>
                              <m:r>
                                <a:rPr lang="en-US" sz="28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²</m:t>
                              </m:r>
                            </m:fName>
                            <m:e>
                              <m:r>
                                <a:rPr lang="en-US" sz="2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𝒙</m:t>
                              </m:r>
                            </m:e>
                          </m:func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func>
                                <m:funcPr>
                                  <m:ctrlPr>
                                    <a:rPr lang="en-US" sz="28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sec</m:t>
                                  </m:r>
                                  <m:r>
                                    <a:rPr lang="en-US" sz="2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²</m:t>
                                  </m:r>
                                </m:fName>
                                <m:e>
                                  <m:r>
                                    <a:rPr lang="en-US" sz="28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𝒙</m:t>
                                  </m:r>
                                </m:e>
                              </m:func>
                            </m:e>
                          </m:rad>
                        </m:den>
                      </m:f>
                      <m:r>
                        <a:rPr lang="en-US" sz="28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sec</m:t>
                          </m:r>
                        </m:fName>
                        <m:e>
                          <m: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</m:func>
                    </m:oMath>
                  </m:oMathPara>
                </a14:m>
                <a:endParaRPr lang="en-US" sz="2800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Example: </a:t>
                </a:r>
                <a:r>
                  <a:rPr lang="en-US" b="1" dirty="0" smtClean="0"/>
                  <a:t>Find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𝒈</m:t>
                    </m:r>
                    <m:r>
                      <a:rPr lang="en-US" b="1" i="1" smtClean="0">
                        <a:latin typeface="Cambria Math"/>
                      </a:rPr>
                      <m:t>´(</m:t>
                    </m:r>
                    <m:r>
                      <a:rPr lang="en-US" b="1" i="1" smtClean="0">
                        <a:latin typeface="Cambria Math"/>
                      </a:rPr>
                      <m:t>𝟗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 if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𝒈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𝟔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Since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𝒈</m:t>
                    </m:r>
                    <m:d>
                      <m:d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𝟔</m:t>
                    </m:r>
                    <m:sSup>
                      <m:sSup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b="1" dirty="0">
                    <a:solidFill>
                      <a:srgbClr val="FFFF00"/>
                    </a:solidFill>
                  </a:rPr>
                  <a:t>then</a:t>
                </a: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𝒈</m:t>
                          </m:r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𝟔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𝟑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𝒈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´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𝟏𝟐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⇒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𝒈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´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 rtl="0" eaLnBrk="0"/>
                <a:r>
                  <a:rPr lang="en-US" b="1" dirty="0" smtClean="0"/>
                  <a:t>Now</a:t>
                </a:r>
                <a:r>
                  <a:rPr lang="en-US" b="1" dirty="0"/>
                  <a:t>, </a:t>
                </a:r>
                <a:r>
                  <a:rPr lang="en-US" b="1" dirty="0" smtClean="0"/>
                  <a:t>let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</m:oMath>
                </a14:m>
                <a:r>
                  <a:rPr lang="en-US" b="1" dirty="0" smtClean="0"/>
                  <a:t> to </a:t>
                </a:r>
                <a:r>
                  <a:rPr lang="en-US" b="1" dirty="0"/>
                  <a:t>obtain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𝒈</m:t>
                    </m:r>
                    <m:r>
                      <a:rPr lang="en-US" b="1" i="1">
                        <a:latin typeface="Cambria Math"/>
                      </a:rPr>
                      <m:t>´</m:t>
                    </m:r>
                    <m:d>
                      <m:dPr>
                        <m:ctrlPr>
                          <a:rPr lang="en-US" b="1" i="1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latin typeface="Cambria Math"/>
                          </a:rPr>
                          <m:t>𝟗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𝟒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𝟏𝟐</m:t>
                    </m:r>
                  </m:oMath>
                </a14:m>
                <a:r>
                  <a:rPr lang="en-US" b="1" dirty="0"/>
                  <a:t> </a:t>
                </a:r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124744"/>
                <a:ext cx="9144000" cy="5733256"/>
              </a:xfrm>
              <a:blipFill rotWithShape="1">
                <a:blip r:embed="rId2"/>
                <a:stretch>
                  <a:fillRect l="-1667" t="-2234" b="-12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63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Let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𝒅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𝒅𝒙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𝒇</m:t>
                        </m:r>
                        <m:d>
                          <m:d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e>
                        </m:d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 smtClean="0"/>
                  <a:t> . </a:t>
                </a:r>
                <a:r>
                  <a:rPr lang="en-US" b="1" dirty="0"/>
                  <a:t>Find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´(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</a:t>
                </a:r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𝒇</m:t>
                          </m:r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𝒙𝒇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´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 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𝒇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´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𝒘𝒉𝒆𝒓𝒆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14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1386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4450506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Thank you for your Attention</a:t>
            </a:r>
            <a:r>
              <a:rPr lang="ar-SA" dirty="0">
                <a:solidFill>
                  <a:schemeClr val="bg1"/>
                </a:solidFill>
              </a:rPr>
              <a:t/>
            </a:r>
            <a:br>
              <a:rPr lang="ar-SA" dirty="0">
                <a:solidFill>
                  <a:schemeClr val="bg1"/>
                </a:solidFill>
              </a:rPr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212976"/>
            <a:ext cx="3403601" cy="2438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7361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>
                <a:normAutofit fontScale="92500"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It would be useful to have a rule that tells us how to find the derivative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∘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𝒈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in terms of the derivatives </a:t>
                </a:r>
                <a:r>
                  <a:rPr lang="en-US" b="1" dirty="0" smtClean="0"/>
                  <a:t>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 and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𝒈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The Chain Rule: If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𝒈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differentiable at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 and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 is </a:t>
                </a:r>
                <a:r>
                  <a:rPr lang="en-US" b="1" dirty="0"/>
                  <a:t>differentiable at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𝒈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then the composite function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𝑭</m:t>
                    </m:r>
                    <m:r>
                      <a:rPr lang="en-US" b="1" i="1">
                        <a:latin typeface="Cambria Math"/>
                      </a:rPr>
                      <m:t>=</m:t>
                    </m:r>
                    <m:r>
                      <a:rPr lang="en-US" b="1" i="1">
                        <a:latin typeface="Cambria Math"/>
                      </a:rPr>
                      <m:t>𝒇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∘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𝒈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defined by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𝒈</m:t>
                        </m:r>
                        <m:d>
                          <m:d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</m:e>
                        </m:d>
                      </m:e>
                    </m:d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differentiable at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  <m:r>
                      <a:rPr lang="en-US" b="1" i="1" smtClean="0">
                        <a:latin typeface="Cambria Math"/>
                      </a:rPr>
                      <m:t>´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given by the product</a:t>
                </a:r>
              </a:p>
              <a:p>
                <a:pPr algn="l" rtl="0" eaLnBrk="0"/>
                <a:r>
                  <a:rPr lang="en-US" b="1" dirty="0"/>
                  <a:t>                    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𝑭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´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´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𝒈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d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 .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𝒈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´(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  </a:t>
                </a:r>
                <a:r>
                  <a:rPr lang="en-US" b="1" dirty="0"/>
                  <a:t>        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In Leibniz notation, if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𝒖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𝒖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𝒈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are both differentiable functions, then</a:t>
                </a:r>
              </a:p>
              <a:p>
                <a:pPr algn="l" rtl="0" eaLnBrk="0"/>
                <a:r>
                  <a:rPr lang="en-US" sz="4400" b="1" dirty="0"/>
                  <a:t>           </a:t>
                </a:r>
                <a:r>
                  <a:rPr lang="en-US" sz="4400" b="1" dirty="0" smtClean="0">
                    <a:solidFill>
                      <a:srgbClr val="FFFF00"/>
                    </a:solidFill>
                  </a:rPr>
                  <a:t> 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𝒅𝒚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𝒅𝒙</m:t>
                        </m:r>
                      </m:den>
                    </m:f>
                    <m:r>
                      <a:rPr lang="en-US" sz="44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𝒅𝒚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𝒅𝒖</m:t>
                        </m:r>
                      </m:den>
                    </m:f>
                    <m:f>
                      <m:fPr>
                        <m:ctrlP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𝒅𝒖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𝒅𝒙</m:t>
                        </m:r>
                      </m:den>
                    </m:f>
                  </m:oMath>
                </a14:m>
                <a:endParaRPr lang="en-US" sz="4400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2400" t="-21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368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60" y="0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>
                <a:normAutofit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Let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𝟓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𝒕</m:t>
                        </m:r>
                      </m:sup>
                    </m:sSup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𝒕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𝒕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</m:oMath>
                </a14:m>
                <a:r>
                  <a:rPr lang="en-US" b="1" dirty="0" smtClean="0"/>
                  <a:t>. </a:t>
                </a:r>
                <a:r>
                  <a:rPr lang="en-US" b="1" dirty="0"/>
                  <a:t>Find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𝒅𝒚</m:t>
                    </m:r>
                    <m:r>
                      <a:rPr lang="en-US" b="1" i="1" smtClean="0">
                        <a:latin typeface="Cambria Math"/>
                      </a:rPr>
                      <m:t>/</m:t>
                    </m:r>
                    <m:r>
                      <a:rPr lang="en-US" b="1" i="1" smtClean="0">
                        <a:latin typeface="Cambria Math"/>
                      </a:rPr>
                      <m:t>𝒅𝒕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</m:oMath>
                </a14:m>
                <a:r>
                  <a:rPr lang="en-US" b="1" dirty="0"/>
                  <a:t> 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Here,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a function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𝒕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𝒕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a function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so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a function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. </a:t>
                </a:r>
                <a:r>
                  <a:rPr lang="en-US" b="1" dirty="0"/>
                  <a:t>Note that when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we have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𝒕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=−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𝟏</m:t>
                    </m:r>
                  </m:oMath>
                </a14:m>
                <a:r>
                  <a:rPr lang="en-US" b="1" dirty="0" smtClean="0"/>
                  <a:t>. </a:t>
                </a:r>
                <a:r>
                  <a:rPr lang="en-US" b="1" dirty="0"/>
                  <a:t>Hence,</a:t>
                </a: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𝒅𝒚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𝒅𝒚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.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=(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)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×(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 rtl="0" eaLnBrk="0"/>
                <a:r>
                  <a:rPr lang="en-US" b="1" dirty="0"/>
                  <a:t>	and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𝒅𝒚</m:t>
                                  </m:r>
                                </m:num>
                                <m:den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𝒅𝒙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eqArr>
                            <m:eqArr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e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=−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e>
                          </m:eqAr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𝒆</m:t>
                          </m:r>
                        </m:den>
                      </m:f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1467" t="-18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653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9736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>
                <a:normAutofit fontScale="85000"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Given that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𝒈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  <m:r>
                      <a:rPr lang="en-US" b="1" i="1" smtClean="0">
                        <a:latin typeface="Cambria Math"/>
                      </a:rPr>
                      <m:t>/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</m:oMath>
                </a14:m>
                <a:r>
                  <a:rPr lang="en-US" b="1" dirty="0" smtClean="0"/>
                  <a:t>,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/>
                      </a:rPr>
                      <m:t>𝒈</m:t>
                    </m:r>
                    <m:r>
                      <a:rPr lang="en-US" b="1" i="1" dirty="0" smtClean="0">
                        <a:latin typeface="Cambria Math"/>
                      </a:rPr>
                      <m:t>´</m:t>
                    </m:r>
                    <m:d>
                      <m:dPr>
                        <m:ctrlPr>
                          <a:rPr lang="en-US" b="1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dirty="0" smtClean="0">
                            <a:latin typeface="Cambria Math"/>
                          </a:rPr>
                          <m:t>𝟐</m:t>
                        </m:r>
                      </m:e>
                    </m:d>
                    <m:r>
                      <a:rPr lang="en-US" b="1" i="1" dirty="0" smtClean="0">
                        <a:latin typeface="Cambria Math"/>
                      </a:rPr>
                      <m:t>=−</m:t>
                    </m:r>
                    <m:r>
                      <a:rPr lang="en-US" b="1" i="1" dirty="0" smtClean="0">
                        <a:latin typeface="Cambria Math"/>
                      </a:rPr>
                      <m:t>𝟏</m:t>
                    </m:r>
                    <m:r>
                      <a:rPr lang="en-US" b="1" i="1" dirty="0" smtClean="0">
                        <a:latin typeface="Cambria Math"/>
                      </a:rPr>
                      <m:t>/</m:t>
                    </m:r>
                    <m:r>
                      <a:rPr lang="en-US" b="1" i="1" dirty="0" smtClean="0">
                        <a:latin typeface="Cambria Math"/>
                      </a:rPr>
                      <m:t>𝟒</m:t>
                    </m:r>
                  </m:oMath>
                </a14:m>
                <a:r>
                  <a:rPr lang="en-US" b="1" dirty="0"/>
                  <a:t> , and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´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find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∘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𝒈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)´(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</a:t>
                </a: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𝒇</m:t>
                          </m:r>
                          <m:r>
                            <a:rPr lang="en-US" sz="3000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∘</m:t>
                          </m:r>
                          <m:r>
                            <a:rPr lang="en-US" sz="3000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𝒈</m:t>
                          </m:r>
                        </m:e>
                      </m:d>
                      <m:r>
                        <a:rPr lang="en-US" sz="3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´</m:t>
                      </m:r>
                      <m:d>
                        <m:dPr>
                          <m:ctrlPr>
                            <a:rPr lang="en-US" sz="3000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3000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e>
                      </m:d>
                      <m:r>
                        <a:rPr lang="en-US" sz="3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3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  <m:r>
                        <a:rPr lang="en-US" sz="3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´</m:t>
                      </m:r>
                      <m:d>
                        <m:dPr>
                          <m:ctrlPr>
                            <a:rPr lang="en-US" sz="3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3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𝒈</m:t>
                          </m:r>
                          <m:d>
                            <m:dPr>
                              <m:ctrlPr>
                                <a:rPr lang="en-US" sz="3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3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e>
                          </m:d>
                        </m:e>
                      </m:d>
                      <m:r>
                        <a:rPr lang="en-US" sz="3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. </m:t>
                      </m:r>
                      <m:r>
                        <a:rPr lang="en-US" sz="3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𝒈</m:t>
                      </m:r>
                      <m:d>
                        <m:dPr>
                          <m:ctrlPr>
                            <a:rPr lang="en-US" sz="3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3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e>
                      </m:d>
                      <m:r>
                        <a:rPr lang="en-US" sz="3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3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  <m:r>
                        <a:rPr lang="en-US" sz="3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´</m:t>
                      </m:r>
                      <m:d>
                        <m:dPr>
                          <m:ctrlPr>
                            <a:rPr lang="en-US" sz="3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3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3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3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den>
                          </m:f>
                        </m:e>
                      </m:d>
                      <m:r>
                        <a:rPr lang="en-US" sz="3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×−</m:t>
                      </m:r>
                      <m:f>
                        <m:fPr>
                          <m:ctrlPr>
                            <a:rPr lang="en-US" sz="3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3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3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den>
                      </m:f>
                      <m:r>
                        <a:rPr lang="en-US" sz="3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3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sz="3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×−</m:t>
                      </m:r>
                      <m:f>
                        <m:fPr>
                          <m:ctrlPr>
                            <a:rPr lang="en-US" sz="3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3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3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den>
                      </m:f>
                      <m:r>
                        <a:rPr lang="en-US" sz="3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f>
                        <m:fPr>
                          <m:ctrlPr>
                            <a:rPr lang="en-US" sz="3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3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3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US" sz="3000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When </a:t>
                </a:r>
                <a:r>
                  <a:rPr lang="en-US" b="1" dirty="0"/>
                  <a:t>applying the Chain Rule, it is helpful to think of the composite function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∘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𝒈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as having two parts, an inner part and an outer part. The Chain Rule tells you that the derivative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𝒖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the derivative of the outer function (at the inner function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𝒖</m:t>
                    </m:r>
                  </m:oMath>
                </a14:m>
                <a:r>
                  <a:rPr lang="en-US" b="1" dirty="0" smtClean="0"/>
                  <a:t>) </a:t>
                </a:r>
              </a:p>
              <a:p>
                <a:pPr algn="l" rtl="0" eaLnBrk="0"/>
                <a:r>
                  <a:rPr lang="en-US" b="1" dirty="0"/>
                  <a:t> </a:t>
                </a:r>
                <a:r>
                  <a:rPr lang="en-US" b="1" dirty="0" smtClean="0"/>
                  <a:t>     times </a:t>
                </a:r>
                <a:r>
                  <a:rPr lang="en-US" b="1" dirty="0"/>
                  <a:t>the derivative of the inner function. That </a:t>
                </a:r>
                <a:r>
                  <a:rPr lang="en-US" b="1" dirty="0" smtClean="0"/>
                  <a:t>is,</a:t>
                </a:r>
              </a:p>
              <a:p>
                <a:pPr algn="l" rtl="0" eaLnBrk="0"/>
                <a:r>
                  <a:rPr lang="en-US" b="1" dirty="0"/>
                  <a:t> </a:t>
                </a:r>
                <a:r>
                  <a:rPr lang="en-US" b="1" dirty="0" smtClean="0"/>
                  <a:t>    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  =</m:t>
                    </m:r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´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𝒖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. </m:t>
                    </m:r>
                    <m:r>
                      <a:rPr lang="en-US" b="1" i="1" smtClean="0">
                        <a:latin typeface="Cambria Math"/>
                      </a:rPr>
                      <m:t>𝒖</m:t>
                    </m:r>
                  </m:oMath>
                </a14:m>
                <a:r>
                  <a:rPr lang="en-US" b="1" dirty="0" smtClean="0"/>
                  <a:t>´.</a:t>
                </a:r>
                <a:endParaRPr lang="en-US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1067" t="-1576" r="-12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98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5504" y="0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>
                <a:normAutofit fontScale="92500"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Differentiate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smtClean="0"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with respect to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</a:t>
                </a:r>
              </a:p>
              <a:p>
                <a:pPr algn="l" rtl="0" eaLnBrk="0"/>
                <a:endParaRPr lang="en-US" b="1" dirty="0"/>
              </a:p>
              <a:p>
                <a:pPr algn="l" rtl="0" eaLnBrk="0"/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Example: Differentiate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smtClean="0"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e>
                    </m:rad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with respect to   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</a:t>
                </a: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ra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rad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𝒂𝒏𝒅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 rtl="0" eaLnBrk="0"/>
                <a:r>
                  <a:rPr lang="en-US" b="1" dirty="0"/>
                  <a:t>	</a:t>
                </a:r>
                <a:r>
                  <a:rPr lang="en-US" b="1" dirty="0" smtClean="0"/>
                  <a:t>then</a:t>
                </a:r>
              </a:p>
              <a:p>
                <a:pPr algn="l" rtl="0" eaLnBrk="0"/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𝒅𝒙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e>
                    </m:ra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e>
                        </m:rad>
                      </m:den>
                    </m:f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×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e>
                        </m:rad>
                      </m:den>
                    </m:f>
                  </m:oMath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 rtl="0" eaLnBrk="0"/>
                <a:endParaRPr lang="en-US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1333" t="-1891" r="-1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2411760" y="1916832"/>
            <a:ext cx="5867400" cy="1294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462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Differentiate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en-US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  <m:r>
                          <a:rPr lang="en-US" b="1" i="1">
                            <a:latin typeface="Cambria Math"/>
                          </a:rPr>
                          <m:t>−</m:t>
                        </m:r>
                        <m:r>
                          <a:rPr lang="en-US" b="1" i="1">
                            <a:latin typeface="Cambria Math"/>
                          </a:rPr>
                          <m:t>𝟏</m:t>
                        </m:r>
                        <m:r>
                          <a:rPr lang="en-US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𝟏𝟎𝟎</m:t>
                        </m:r>
                      </m:sup>
                    </m:sSup>
                  </m:oMath>
                </a14:m>
                <a:r>
                  <a:rPr lang="en-US" b="1" dirty="0" smtClean="0"/>
                  <a:t> with </a:t>
                </a:r>
                <a:r>
                  <a:rPr lang="en-US" b="1" dirty="0"/>
                  <a:t>respect to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/>
                  <a:t> 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Solution</a:t>
                </a:r>
                <a:r>
                  <a:rPr lang="en-US" b="1" dirty="0"/>
                  <a:t>: Since</a:t>
                </a: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𝟏𝟎𝟎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𝟏𝟎𝟎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𝟗𝟗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 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𝒂𝒏𝒅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US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𝟑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b="1" dirty="0"/>
              </a:p>
              <a:p>
                <a:pPr algn="l" rtl="0" eaLnBrk="0"/>
                <a:endParaRPr lang="en-US" b="1" dirty="0"/>
              </a:p>
              <a:p>
                <a:pPr algn="l" rtl="0" eaLnBrk="0"/>
                <a:r>
                  <a:rPr lang="en-US" b="1" dirty="0" smtClean="0"/>
                  <a:t>then</a:t>
                </a:r>
                <a:endParaRPr lang="en-US" b="1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sSup>
                        <m:sSup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𝟏𝟎𝟎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𝟏𝟎𝟎</m:t>
                      </m:r>
                      <m:sSup>
                        <m:sSup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𝟗𝟗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𝟑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𝟑𝟎𝟎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(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1667" t="-10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980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Differentiate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𝒔𝒊𝒏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with respect to   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Note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b="1" dirty="0"/>
                  <a:t> . So, since</a:t>
                </a:r>
              </a:p>
              <a:p>
                <a:pPr algn="l" rtl="0" eaLnBrk="0"/>
                <a:endParaRPr lang="en-US" b="1" dirty="0"/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𝟑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𝒂𝒏𝒅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</m:oMath>
                  </m:oMathPara>
                </a14:m>
                <a:endParaRPr lang="en-US" b="1" dirty="0"/>
              </a:p>
              <a:p>
                <a:pPr algn="l" rtl="0" eaLnBrk="0"/>
                <a:r>
                  <a:rPr lang="en-US" b="1"/>
                  <a:t>	</a:t>
                </a:r>
                <a:r>
                  <a:rPr lang="en-US" b="1" smtClean="0"/>
                  <a:t>then</a:t>
                </a:r>
              </a:p>
              <a:p>
                <a:pPr algn="l" rtl="0" eaLnBrk="0"/>
                <a:endParaRPr lang="en-US" b="1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𝒔𝒊𝒏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sSup>
                        <m:sSup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𝟑</m:t>
                      </m:r>
                      <m:sSup>
                        <m:sSup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𝟑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𝒔𝒊𝒏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1467" t="-10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134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</a:t>
                </a:r>
                <a:r>
                  <a:rPr lang="en-US" b="1" dirty="0"/>
                  <a:t>: Differentiate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  <m:func>
                          <m:func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</m:e>
                        </m:func>
                      </m:sup>
                    </m:sSup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with respect to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 rtl="0" eaLnBrk="0"/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Since</a:t>
                </a:r>
              </a:p>
              <a:p>
                <a:pPr algn="l" rtl="0" eaLnBrk="0"/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𝒅𝒙</m:t>
                        </m:r>
                      </m:den>
                    </m:f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sup>
                    </m:sSup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e>
                    </m:func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𝒂𝒏𝒅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𝒅𝒙</m:t>
                        </m:r>
                      </m:den>
                    </m:f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func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func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func>
                  </m:oMath>
                </a14:m>
                <a:r>
                  <a:rPr lang="en-US" b="1" dirty="0"/>
                  <a:t>	</a:t>
                </a:r>
              </a:p>
              <a:p>
                <a:pPr algn="l" rtl="0" eaLnBrk="0"/>
                <a:r>
                  <a:rPr lang="en-US" b="1" dirty="0" smtClean="0"/>
                  <a:t>then</a:t>
                </a:r>
                <a:endParaRPr lang="en-US" b="1" dirty="0"/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func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e>
                        <m:sup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func>
                            <m:func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func>
                        </m:sup>
                      </m:sSup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×(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 rtl="0" eaLnBrk="0"/>
                <a:endParaRPr lang="en-US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1667" t="-1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288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>
                <a:normAutofit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Differentiate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(</m:t>
                        </m:r>
                        <m:func>
                          <m:func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𝟓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 smtClean="0">
                                <a:latin typeface="Cambria Math"/>
                              </a:rPr>
                              <m:t>))</m:t>
                            </m:r>
                          </m:e>
                        </m:func>
                      </m:e>
                    </m:func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with respect to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/>
                  <a:t> .</a:t>
                </a:r>
              </a:p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Since</a:t>
                </a: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, 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, 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𝟓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𝟏𝟎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 rtl="0" eaLnBrk="0"/>
                <a:r>
                  <a:rPr lang="en-US" b="1" dirty="0"/>
                  <a:t>	</a:t>
                </a:r>
              </a:p>
              <a:p>
                <a:pPr algn="l" rtl="0" eaLnBrk="0"/>
                <a:r>
                  <a:rPr lang="en-US" b="1" dirty="0"/>
                  <a:t>	then</a:t>
                </a: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func>
                        <m:func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func>
                            <m:func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𝟓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))</m:t>
                              </m:r>
                            </m:e>
                          </m:func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𝟓</m:t>
                                  </m:r>
                                  <m:sSup>
                                    <m:sSupPr>
                                      <m:ctrlPr>
                                        <a:rPr lang="en-US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func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×−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𝟓</m:t>
                              </m:r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𝟏𝟎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  <a:ea typeface="Cambria Math"/>
                </a:endParaRP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𝟏𝟎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𝟓</m:t>
                                  </m:r>
                                  <m:sSup>
                                    <m:sSupPr>
                                      <m:ctrlPr>
                                        <a:rPr lang="en-US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𝟓</m:t>
                                  </m:r>
                                  <m:sSup>
                                    <m:sSupPr>
                                      <m:ctrlPr>
                                        <a:rPr lang="en-US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func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=−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𝟏𝟎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𝟓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 rtl="0" eaLnBrk="0"/>
                <a:endParaRPr lang="en-US" b="1" dirty="0"/>
              </a:p>
              <a:p>
                <a:pPr algn="l" rtl="0" eaLnBrk="0"/>
                <a:endParaRPr lang="en-US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1467" t="-1891" r="-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64053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516</Words>
  <Application>Microsoft Office PowerPoint</Application>
  <PresentationFormat>On-screen Show (4:3)</PresentationFormat>
  <Paragraphs>78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سمة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your Attention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Four The Derivative</dc:title>
  <dc:creator>LAB-827</dc:creator>
  <cp:lastModifiedBy>WhiteBoard</cp:lastModifiedBy>
  <cp:revision>14</cp:revision>
  <dcterms:created xsi:type="dcterms:W3CDTF">2016-04-05T05:51:04Z</dcterms:created>
  <dcterms:modified xsi:type="dcterms:W3CDTF">2019-02-10T08:32:15Z</dcterms:modified>
</cp:coreProperties>
</file>