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07/06/1440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2852936"/>
            <a:ext cx="6944816" cy="2855168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rgbClr val="FFFF00"/>
              </a:solidFill>
            </a:endParaRPr>
          </a:p>
          <a:p>
            <a:r>
              <a:rPr lang="en-US" sz="3600" b="1" dirty="0" smtClean="0">
                <a:solidFill>
                  <a:srgbClr val="FFFF00"/>
                </a:solidFill>
              </a:rPr>
              <a:t>Implicit </a:t>
            </a:r>
            <a:r>
              <a:rPr lang="en-US" sz="3600" b="1" dirty="0">
                <a:solidFill>
                  <a:srgbClr val="FFFF00"/>
                </a:solidFill>
              </a:rPr>
              <a:t>Differentiation</a:t>
            </a:r>
            <a:endParaRPr lang="ar-JO" sz="3600" b="1" dirty="0">
              <a:solidFill>
                <a:srgbClr val="FFFF00"/>
              </a:solidFill>
            </a:endParaRPr>
          </a:p>
          <a:p>
            <a:r>
              <a:rPr lang="en-US" sz="3600" b="1" dirty="0">
                <a:solidFill>
                  <a:srgbClr val="FFFF00"/>
                </a:solidFill>
              </a:rPr>
              <a:t>Tangent Line</a:t>
            </a:r>
          </a:p>
          <a:p>
            <a:endParaRPr lang="en-US" sz="3600" b="1" dirty="0">
              <a:solidFill>
                <a:srgbClr val="FFFF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0648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7563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an equation of the tangent line to the parabola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the point with     coordinate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Here, the tangent point is</a:t>
                </a:r>
              </a:p>
              <a:p>
                <a:pPr algn="l" rtl="0" eaLnBrk="0"/>
                <a:r>
                  <a:rPr lang="en-US" b="1" dirty="0"/>
                  <a:t> 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,</m:t>
                        </m:r>
                        <m:sSup>
                          <m:sSup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𝟏</m:t>
                            </m:r>
                          </m:e>
                          <m:sup>
                            <m:r>
                              <a:rPr lang="en-US" b="1" i="1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  <m:r>
                          <a:rPr lang="en-US" b="1" i="1" smtClean="0"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e>
                    </m:d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r>
                  <a:rPr lang="en-US" b="1" dirty="0" smtClean="0"/>
                  <a:t>Since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then </a:t>
                </a:r>
                <a:r>
                  <a:rPr lang="en-US" b="1" dirty="0"/>
                  <a:t>the slope 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𝒎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𝟏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𝟐</m:t>
                    </m:r>
                  </m:oMath>
                </a14:m>
                <a:r>
                  <a:rPr lang="en-US" b="1" dirty="0"/>
                  <a:t>.</a:t>
                </a:r>
              </a:p>
              <a:p>
                <a:pPr algn="l" rtl="0" eaLnBrk="0"/>
                <a:r>
                  <a:rPr lang="en-US" b="1" dirty="0" smtClean="0"/>
                  <a:t>Using </a:t>
                </a:r>
                <a:r>
                  <a:rPr lang="en-US" b="1" dirty="0"/>
                  <a:t>the point-slope form of the equation of a line, we find the equation of the tangent line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𝑷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as </a:t>
                </a:r>
                <a:r>
                  <a:rPr lang="en-US" b="1" dirty="0" smtClean="0"/>
                  <a:t>follows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.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a:rPr lang="en-US" b="1" i="0" smtClean="0">
                        <a:solidFill>
                          <a:srgbClr val="FFFF00"/>
                        </a:solidFill>
                        <a:latin typeface="Cambria Math"/>
                      </a:rPr>
                      <m:t>            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𝒎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b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𝟎</m:t>
                            </m:r>
                          </m:sub>
                        </m:sSub>
                      </m:e>
                    </m:d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𝟏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667" t="-1300" r="-2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210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8296" y="-15984"/>
            <a:ext cx="9036496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an equation of the tangent line to the hyperbola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𝒈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the point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Since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then the slope of the tangent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</a:t>
                </a:r>
              </a:p>
              <a:p>
                <a:pPr algn="l" rtl="0" eaLnBrk="0"/>
                <a:r>
                  <a:rPr lang="en-US" sz="4000" b="1" dirty="0"/>
                  <a:t>               </a:t>
                </a:r>
                <a:r>
                  <a:rPr lang="en-US" b="1" dirty="0" smtClean="0">
                    <a:solidFill>
                      <a:srgbClr val="FFFF00"/>
                    </a:solidFill>
                  </a:rPr>
                  <a:t>        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𝟗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𝟑</m:t>
                        </m:r>
                      </m:den>
                    </m:f>
                  </m:oMath>
                </a14:m>
                <a:endParaRPr lang="en-US" b="1" dirty="0"/>
              </a:p>
              <a:p>
                <a:pPr algn="l" rtl="0" eaLnBrk="0"/>
                <a:r>
                  <a:rPr lang="en-US" b="1" dirty="0" smtClean="0"/>
                  <a:t>Therefore </a:t>
                </a:r>
                <a:r>
                  <a:rPr lang="en-US" b="1" dirty="0"/>
                  <a:t>an equation of the tangent at the </a:t>
                </a:r>
                <a:r>
                  <a:rPr lang="en-US" b="1" dirty="0" smtClean="0"/>
                  <a:t>point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𝟏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is</a:t>
                </a:r>
                <a:endParaRPr lang="en-US" b="1" dirty="0"/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i="1" dirty="0" smtClean="0">
                  <a:solidFill>
                    <a:srgbClr val="FFFF00"/>
                  </a:solidFill>
                  <a:latin typeface="Cambria Math"/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  <a:ea typeface="Cambria Math"/>
                            </a:rPr>
                            <m:t>𝟑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𝟐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2333" t="-2100" r="-2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122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744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 fontScale="92500" lnSpcReduction="2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equations of the tangent line to the curve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func>
                        <m:r>
                          <a:rPr lang="en-US" b="1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the point with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−</m:t>
                    </m:r>
                  </m:oMath>
                </a14:m>
                <a:r>
                  <a:rPr lang="en-US" b="1" dirty="0" smtClean="0"/>
                  <a:t>coordinate </a:t>
                </a:r>
                <a:r>
                  <a:rPr lang="en-US" b="1" dirty="0"/>
                  <a:t>is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</m:oMath>
                </a14:m>
                <a:r>
                  <a:rPr lang="en-US" b="1" dirty="0"/>
                  <a:t> .</a:t>
                </a: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Here, the tangent point is</a:t>
                </a:r>
              </a:p>
              <a:p>
                <a:pPr algn="l" rtl="0" eaLnBrk="0"/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𝝅</m:t>
                            </m:r>
                          </m:e>
                        </m:d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func>
                          <m:func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sin</m:t>
                            </m:r>
                          </m:fName>
                          <m:e>
                            <m:func>
                              <m:funcPr>
                                <m:ctrlP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sin</m:t>
                                </m:r>
                              </m:fName>
                              <m:e>
                                <m:r>
                                  <a:rPr lang="en-US" b="0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𝜋</m:t>
                                </m:r>
                              </m:e>
                            </m:func>
                          </m:e>
                        </m:func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=(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,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sin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,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𝟎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/>
                  <a:t>                                                    </a:t>
                </a:r>
                <a:endParaRPr lang="en-US" b="1" dirty="0" smtClean="0"/>
              </a:p>
              <a:p>
                <a:pPr algn="l" rtl="0" eaLnBrk="0"/>
                <a:r>
                  <a:rPr lang="en-US" b="1" dirty="0" smtClean="0"/>
                  <a:t>Since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d>
                    <m:r>
                      <a:rPr lang="en-US" b="1" i="1" smtClean="0"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</m:e>
                        </m:func>
                        <m:r>
                          <a:rPr lang="en-US" b="0" i="1" smtClean="0">
                            <a:latin typeface="Cambria Math"/>
                          </a:rPr>
                          <m:t>)</m:t>
                        </m:r>
                      </m:e>
                    </m:func>
                    <m:func>
                      <m:funcPr>
                        <m:ctrlPr>
                          <a:rPr lang="en-US" b="1" i="1" smtClean="0"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</m:func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(by using Chain Rule), then the slope is</a:t>
                </a:r>
              </a:p>
              <a:p>
                <a:pPr algn="l" rtl="0" eaLnBrk="0"/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func>
                      <m:func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(</m:t>
                        </m:r>
                        <m:func>
                          <m:funcPr>
                            <m:ctrlPr>
                              <a:rPr lang="en-US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sin</m:t>
                            </m:r>
                          </m:fName>
                          <m:e>
                            <m:r>
                              <a:rPr lang="en-US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𝜋</m:t>
                            </m:r>
                          </m:e>
                        </m:func>
                        <m:r>
                          <a:rPr lang="en-US" i="1">
                            <a:solidFill>
                              <a:srgbClr val="FFFF00"/>
                            </a:solidFill>
                            <a:latin typeface="Cambria Math"/>
                          </a:rPr>
                          <m:t>)</m:t>
                        </m:r>
                      </m:e>
                    </m:func>
                    <m:func>
                      <m:funcPr>
                        <m:ctrlP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𝝅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cos</m:t>
                        </m:r>
                      </m:fName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𝟎</m:t>
                        </m:r>
                      </m:e>
                    </m:func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×−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×−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𝟏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b="1" dirty="0"/>
                  <a:t>                                                                        </a:t>
                </a:r>
              </a:p>
              <a:p>
                <a:pPr algn="l" rtl="0" eaLnBrk="0"/>
                <a:r>
                  <a:rPr lang="en-US" b="1" dirty="0" smtClean="0"/>
                  <a:t>Using </a:t>
                </a:r>
                <a:r>
                  <a:rPr lang="en-US" b="1" dirty="0"/>
                  <a:t>the point-slope form of the equation of a line, we find the equation of the tangent line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𝑷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𝝅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b="1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</a:p>
              <a:p>
                <a:pPr algn="l" rtl="0" eaLnBrk="0"/>
                <a:r>
                  <a:rPr lang="en-US" b="1" dirty="0" smtClean="0"/>
                  <a:t>as </a:t>
                </a:r>
                <a:r>
                  <a:rPr lang="en-US" b="1" dirty="0"/>
                  <a:t>follows.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533" t="-2632" r="-4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LaTeX: m=f'(\pi)=\cos(\sin \pi)\cos \pi.." descr="m=f'(\pi)=\cos(\sin \pi)\cos \pi=\cos(0)\times-1=1\times-1=-1"/>
          <p:cNvPicPr>
            <a:picLocks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24598" y="3356992"/>
            <a:ext cx="7533898" cy="319437"/>
          </a:xfrm>
          <a:prstGeom prst="rect">
            <a:avLst/>
          </a:prstGeom>
          <a:solidFill>
            <a:scrgbClr r="0" g="0" b="0">
              <a:alpha val="0"/>
            </a:scrgbClr>
          </a:solidFill>
          <a:ln w="9525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0274" y="5910261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6758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>
                <a:normAutofit fontScale="92500" lnSpcReduction="10000"/>
              </a:bodyPr>
              <a:lstStyle/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(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i="1" dirty="0">
                  <a:solidFill>
                    <a:srgbClr val="FFFF00"/>
                  </a:solidFill>
                  <a:latin typeface="Cambria Math"/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𝝅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algn="l" rtl="0" eaLnBrk="0"/>
                <a:endParaRPr lang="en-US" b="1" dirty="0" smtClean="0">
                  <a:solidFill>
                    <a:srgbClr val="FFFF00"/>
                  </a:solidFill>
                  <a:ea typeface="Cambria Math"/>
                </a:endParaRPr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</a:t>
                </a:r>
                <a:r>
                  <a:rPr lang="en-US" b="1" dirty="0"/>
                  <a:t>: Find the tangent to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𝟔</m:t>
                    </m:r>
                    <m:r>
                      <a:rPr lang="en-US" b="1" i="1" smtClean="0">
                        <a:latin typeface="Cambria Math"/>
                      </a:rPr>
                      <m:t>𝒙𝒚</m:t>
                    </m:r>
                  </m:oMath>
                </a14:m>
                <a:r>
                  <a:rPr lang="en-US" b="1" dirty="0"/>
                  <a:t> at the point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Solution : Differentiating </a:t>
                </a:r>
                <a:r>
                  <a:rPr lang="en-US" b="1" dirty="0"/>
                  <a:t>both sides of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𝟔</m:t>
                    </m:r>
                    <m:r>
                      <a:rPr lang="en-US" b="1" i="1">
                        <a:latin typeface="Cambria Math"/>
                      </a:rPr>
                      <m:t>𝒙𝒚</m:t>
                    </m:r>
                  </m:oMath>
                </a14:m>
                <a:r>
                  <a:rPr lang="en-US" b="1" dirty="0" smtClean="0"/>
                  <a:t> with </a:t>
                </a:r>
                <a:r>
                  <a:rPr lang="en-US" b="1" dirty="0"/>
                  <a:t>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regarding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as a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and using the Chain Rule on the </a:t>
                </a:r>
                <a:endParaRPr lang="en-US" b="1" dirty="0" smtClean="0"/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term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n-US" b="1" dirty="0" smtClean="0"/>
                  <a:t> and </a:t>
                </a:r>
                <a:r>
                  <a:rPr lang="en-US" b="1" dirty="0"/>
                  <a:t>the Product Rule on the term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𝟔</m:t>
                    </m:r>
                    <m:r>
                      <a:rPr lang="en-US" b="1" i="1" smtClean="0">
                        <a:latin typeface="Cambria Math"/>
                      </a:rPr>
                      <m:t>𝒙𝒚</m:t>
                    </m:r>
                  </m:oMath>
                </a14:m>
                <a:r>
                  <a:rPr lang="en-US" b="1" dirty="0"/>
                  <a:t> </a:t>
                </a:r>
                <a:r>
                  <a:rPr lang="en-US" b="1" dirty="0" smtClean="0"/>
                  <a:t>,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</a:t>
                </a:r>
                <a:r>
                  <a:rPr lang="en-US" b="1" dirty="0"/>
                  <a:t>we get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333" r="-8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167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</p:spPr>
            <p:txBody>
              <a:bodyPr>
                <a:normAutofit/>
              </a:bodyPr>
              <a:lstStyle/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den>
                      </m:f>
                    </m:oMath>
                  </m:oMathPara>
                </a14:m>
                <a:endParaRPr lang="en-US" b="1" dirty="0" smtClean="0"/>
              </a:p>
              <a:p>
                <a:pPr algn="l" rtl="0" eaLnBrk="0"/>
                <a:r>
                  <a:rPr lang="en-US" b="1" dirty="0" smtClean="0"/>
                  <a:t>When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</m:oMath>
                </a14:m>
                <a:r>
                  <a:rPr lang="en-US" b="1" dirty="0" smtClean="0"/>
                  <a:t>,</a:t>
                </a:r>
                <a14:m>
                  <m:oMath xmlns:m="http://schemas.openxmlformats.org/officeDocument/2006/math">
                    <m:r>
                      <a:rPr lang="en-US" b="1" i="1" dirty="0" smtClean="0">
                        <a:latin typeface="Cambria Math"/>
                      </a:rPr>
                      <m:t>𝒚</m:t>
                    </m:r>
                    <m:r>
                      <a:rPr lang="en-US" b="1" i="1" dirty="0" smtClean="0">
                        <a:latin typeface="Cambria Math"/>
                      </a:rPr>
                      <m:t>´=</m:t>
                    </m:r>
                    <m:f>
                      <m:fPr>
                        <m:ctrlPr>
                          <a:rPr lang="en-US" b="1" i="1" dirty="0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dirty="0" smtClean="0">
                            <a:latin typeface="Cambria Math"/>
                          </a:rPr>
                          <m:t>𝟐</m:t>
                        </m:r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𝟑</m:t>
                        </m:r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 dirty="0" smtClean="0"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/>
                                <a:ea typeface="Cambria Math"/>
                              </a:rPr>
                              <m:t>𝟑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1" i="1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dirty="0" smtClean="0">
                                <a:latin typeface="Cambria Math"/>
                              </a:rPr>
                              <m:t>𝟑</m:t>
                            </m:r>
                          </m:e>
                          <m:sup>
                            <m:r>
                              <a:rPr lang="en-US" b="1" i="1" dirty="0" smtClean="0"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 dirty="0" smtClean="0">
                            <a:latin typeface="Cambria Math"/>
                          </a:rPr>
                          <m:t>−</m:t>
                        </m:r>
                        <m:r>
                          <a:rPr lang="en-US" b="1" i="1" dirty="0" smtClean="0">
                            <a:latin typeface="Cambria Math"/>
                          </a:rPr>
                          <m:t>𝟐</m:t>
                        </m:r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b="1" i="1" dirty="0" smtClean="0">
                            <a:latin typeface="Cambria Math"/>
                            <a:ea typeface="Cambria Math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b="1" dirty="0"/>
                  <a:t> , this is a reasonable value for the slope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So, an equation of the tangent to the curve at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</a:t>
                </a: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b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𝟎</m:t>
                          </m:r>
                        </m:sub>
                      </m:sSub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𝒎</m:t>
                      </m:r>
                      <m:d>
                        <m:d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𝟎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𝟑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 (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𝟑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)</m:t>
                      </m:r>
                    </m:oMath>
                  </m:oMathPara>
                </a14:m>
                <a:endParaRPr lang="en-US" b="1" i="1" dirty="0">
                  <a:solidFill>
                    <a:srgbClr val="FFFF00"/>
                  </a:solidFill>
                  <a:latin typeface="Cambria Math"/>
                  <a:ea typeface="Cambria Math"/>
                </a:endParaRPr>
              </a:p>
              <a:p>
                <a:pPr algn="l" rtl="0" eaLnBrk="0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𝒚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=−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𝟔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764704"/>
                <a:ext cx="9144000" cy="6093296"/>
              </a:xfrm>
              <a:blipFill rotWithShape="1">
                <a:blip r:embed="rId2"/>
                <a:stretch>
                  <a:fillRect l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97525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466653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Thank you for your Attention</a:t>
            </a:r>
            <a:r>
              <a:rPr lang="ar-SA" dirty="0">
                <a:solidFill>
                  <a:schemeClr val="bg1"/>
                </a:solidFill>
              </a:rPr>
              <a:t/>
            </a:r>
            <a:br>
              <a:rPr lang="ar-SA" dirty="0">
                <a:solidFill>
                  <a:schemeClr val="bg1"/>
                </a:solidFill>
              </a:rPr>
            </a:b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6824" y="3284984"/>
            <a:ext cx="3403601" cy="24384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942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496" y="0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/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Implicit </a:t>
            </a:r>
            <a:r>
              <a:rPr lang="en-US" b="1" dirty="0">
                <a:solidFill>
                  <a:srgbClr val="FF0000"/>
                </a:solidFill>
              </a:rPr>
              <a:t>Differentiation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</p:spPr>
            <p:txBody>
              <a:bodyPr>
                <a:normAutofit fontScale="85000"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Most of the functions we have dealt with so far have been described by an equation of the form that expresses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explicitly in terms of the variable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Another situation occurs when we encounter equations like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𝟐𝟓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 smtClean="0"/>
                  <a:t>. </a:t>
                </a:r>
                <a:r>
                  <a:rPr lang="en-US" b="1" dirty="0"/>
                  <a:t>These equations define an implicit relation between the </a:t>
                </a:r>
                <a:r>
                  <a:rPr lang="en-US" b="1" dirty="0" smtClean="0"/>
                  <a:t>variables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When we cannot put an equation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𝑭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)=</m:t>
                    </m:r>
                    <m:r>
                      <a:rPr lang="en-US" b="1" i="1" smtClean="0">
                        <a:latin typeface="Cambria Math"/>
                      </a:rPr>
                      <m:t>𝟎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the form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differentiate it in the usual way</a:t>
                </a:r>
                <a:r>
                  <a:rPr lang="en-US" b="1" dirty="0" smtClean="0"/>
                  <a:t>,</a:t>
                </a:r>
              </a:p>
              <a:p>
                <a:pPr algn="l" rtl="0" eaLnBrk="0"/>
                <a:r>
                  <a:rPr lang="en-US" b="1" dirty="0"/>
                  <a:t> </a:t>
                </a:r>
                <a:r>
                  <a:rPr lang="en-US" b="1" dirty="0" smtClean="0"/>
                  <a:t>   </a:t>
                </a:r>
                <a:r>
                  <a:rPr lang="en-US" b="1" dirty="0"/>
                  <a:t>we may still be able 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by implicit differentiation.</a:t>
                </a:r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980728"/>
                <a:ext cx="9144000" cy="5877272"/>
              </a:xfrm>
              <a:blipFill rotWithShape="1">
                <a:blip r:embed="rId2"/>
                <a:stretch>
                  <a:fillRect l="-1067" t="-1556" r="-18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40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800" y="14496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algn="l" rtl="0" eaLnBrk="0"/>
                <a:r>
                  <a:rPr lang="en-US" sz="2800" b="1" dirty="0" smtClean="0"/>
                  <a:t>This consists of differentiating both sides of the equation with respect to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800" b="1" dirty="0" smtClean="0"/>
                  <a:t> </a:t>
                </a:r>
                <a:r>
                  <a:rPr lang="en-US" sz="2800" b="1" dirty="0"/>
                  <a:t>and then solving the resulting equation for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latin typeface="Cambria Math"/>
                      </a:rPr>
                      <m:t>𝒚</m:t>
                    </m:r>
                    <m:r>
                      <a:rPr lang="en-US" sz="2800" b="1" i="1" smtClean="0">
                        <a:latin typeface="Cambria Math"/>
                      </a:rPr>
                      <m:t>´</m:t>
                    </m:r>
                  </m:oMath>
                </a14:m>
                <a:r>
                  <a:rPr lang="en-US" sz="2800" b="1" dirty="0" smtClean="0"/>
                  <a:t>.</a:t>
                </a:r>
                <a:endParaRPr lang="en-US" sz="2800" b="1" dirty="0"/>
              </a:p>
              <a:p>
                <a:pPr algn="l" rtl="0" eaLnBrk="0"/>
                <a:endParaRPr lang="en-US" sz="2800" b="1" dirty="0"/>
              </a:p>
              <a:p>
                <a:pPr algn="l" rtl="0" eaLnBrk="0"/>
                <a:r>
                  <a:rPr lang="en-US" sz="2800" b="1" dirty="0"/>
                  <a:t>Implicit Differentiation Technique: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sz="2500" b="1" dirty="0"/>
                  <a:t>Differentiate both sides of the equation with respect to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500" b="1" dirty="0" smtClean="0"/>
                  <a:t>, </a:t>
                </a:r>
                <a:r>
                  <a:rPr lang="en-US" sz="2500" b="1" dirty="0"/>
                  <a:t>treating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sz="2500" b="1" dirty="0" smtClean="0"/>
                  <a:t> </a:t>
                </a:r>
                <a:r>
                  <a:rPr lang="en-US" sz="2500" b="1" dirty="0"/>
                  <a:t>as a differentiable function of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sz="2500" b="1" dirty="0" smtClean="0"/>
                  <a:t>.</a:t>
                </a:r>
                <a:endParaRPr lang="en-US" sz="2500" b="1" dirty="0"/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sz="2500" b="1" dirty="0"/>
                  <a:t>Collect the terms with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/>
                      </a:rPr>
                      <m:t>𝒅𝒚</m:t>
                    </m:r>
                    <m:r>
                      <a:rPr lang="en-US" sz="2500" b="1" i="1" smtClean="0">
                        <a:latin typeface="Cambria Math"/>
                      </a:rPr>
                      <m:t>/</m:t>
                    </m:r>
                    <m:r>
                      <a:rPr lang="en-US" sz="2500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sz="2500" b="1" dirty="0" smtClean="0"/>
                  <a:t> </a:t>
                </a:r>
                <a:r>
                  <a:rPr lang="en-US" sz="2500" b="1" dirty="0"/>
                  <a:t>on one side of the equation.</a:t>
                </a:r>
              </a:p>
              <a:p>
                <a:pPr marL="834390" lvl="1" indent="-514350" algn="l" rtl="0" eaLnBrk="0">
                  <a:buFont typeface="+mj-lt"/>
                  <a:buAutoNum type="arabicPeriod"/>
                </a:pPr>
                <a:r>
                  <a:rPr lang="en-US" sz="2500" b="1" dirty="0"/>
                  <a:t>Solve for </a:t>
                </a:r>
                <a14:m>
                  <m:oMath xmlns:m="http://schemas.openxmlformats.org/officeDocument/2006/math">
                    <m:r>
                      <a:rPr lang="en-US" sz="2500" b="1" i="1" smtClean="0">
                        <a:latin typeface="Cambria Math"/>
                      </a:rPr>
                      <m:t>𝒅𝒚</m:t>
                    </m:r>
                    <m:r>
                      <a:rPr lang="en-US" sz="2500" b="1" i="1" smtClean="0">
                        <a:latin typeface="Cambria Math"/>
                      </a:rPr>
                      <m:t>/</m:t>
                    </m:r>
                    <m:r>
                      <a:rPr lang="en-US" sz="2500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sz="2500" b="1" dirty="0" smtClean="0"/>
                  <a:t>.</a:t>
                </a:r>
                <a:endParaRPr lang="en-US" sz="2500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333" t="-945" r="-14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801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 if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To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we simply differentiate both sides of the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>
                        <a:latin typeface="Cambria Math"/>
                      </a:rPr>
                      <m:t>=</m:t>
                    </m:r>
                    <m:r>
                      <a:rPr lang="en-US" b="1" i="1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, </a:t>
                </a:r>
                <a:r>
                  <a:rPr lang="en-US" b="1" dirty="0"/>
                  <a:t>treating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as a differentiable function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:</a:t>
                </a:r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den>
                      </m:f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891" r="-1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19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48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Example: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𝒅𝒚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𝒅𝒙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of circle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𝟐𝟓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the point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r>
                      <a:rPr lang="en-US" b="1" i="1" smtClean="0">
                        <a:latin typeface="Cambria Math"/>
                      </a:rPr>
                      <m:t>,</m:t>
                    </m:r>
                    <m:r>
                      <a:rPr lang="en-US" b="1" i="1" smtClean="0">
                        <a:latin typeface="Cambria Math"/>
                      </a:rPr>
                      <m:t>𝟒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We can solve the problem more easily by differentiating the given equation of the circle implicitly with respect 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:</a:t>
                </a:r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  <m: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>
                          <a:solidFill>
                            <a:srgbClr val="FFFF00"/>
                          </a:solidFill>
                          <a:latin typeface="Cambria Math"/>
                        </a:rPr>
                        <m:t>𝟐𝟓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𝟐𝟓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𝒙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𝟐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𝒅𝒚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𝟐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𝒙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𝒅𝒚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𝒅𝒙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𝒙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⇒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𝒅𝒚</m:t>
                                </m:r>
                              </m:num>
                              <m:den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  <a:ea typeface="Cambria Math"/>
                                  </a:rPr>
                                  <m:t>𝒅𝒙</m:t>
                                </m:r>
                              </m:den>
                            </m:f>
                          </m:e>
                        </m:d>
                      </m:e>
                      <m:sub>
                        <m:d>
                          <m:d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𝟑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,</m:t>
                            </m:r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𝟒</m:t>
                            </m:r>
                          </m:e>
                        </m:d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=−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den>
                    </m:f>
                  </m:oMath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8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93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>
                <a:normAutofit lnSpcReduction="10000"/>
              </a:bodyPr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Implicit differentiation can also be used to find higher derivatives. Here is an example.</a:t>
                </a:r>
              </a:p>
              <a:p>
                <a:pPr algn="l" rtl="0" eaLnBrk="0"/>
                <a:endParaRPr lang="en-US" sz="6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𝒅</m:t>
                    </m:r>
                    <m:r>
                      <a:rPr lang="en-US" b="1" i="1" smtClean="0">
                        <a:latin typeface="Cambria Math"/>
                      </a:rPr>
                      <m:t>²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𝒅𝒙</m:t>
                    </m:r>
                    <m:r>
                      <a:rPr lang="en-US" b="1" i="1" smtClean="0">
                        <a:latin typeface="Cambria Math"/>
                      </a:rPr>
                      <m:t>²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𝟐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𝟑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−</m:t>
                    </m:r>
                    <m:r>
                      <a:rPr lang="en-US" b="1" i="1" smtClean="0">
                        <a:latin typeface="Cambria Math"/>
                      </a:rPr>
                      <m:t>𝟑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𝒚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𝟖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To start, we differentiate both sides of the equation with respect </a:t>
                </a:r>
                <a:r>
                  <a:rPr lang="en-US" b="1" dirty="0" smtClean="0"/>
                  <a:t>to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in </a:t>
                </a:r>
                <a:r>
                  <a:rPr lang="en-US" b="1" dirty="0"/>
                  <a:t>order to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´=</m:t>
                    </m:r>
                    <m:f>
                      <m:fPr>
                        <m:ctrlPr>
                          <a:rPr lang="en-US" b="1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latin typeface="Cambria Math"/>
                          </a:rPr>
                          <m:t>𝒅𝒚</m:t>
                        </m:r>
                      </m:num>
                      <m:den>
                        <m:r>
                          <a:rPr lang="en-US" b="1" i="1" smtClean="0">
                            <a:latin typeface="Cambria Math"/>
                          </a:rPr>
                          <m:t>𝒅𝒙</m:t>
                        </m:r>
                      </m:den>
                    </m:f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  <m:sSup>
                            <m:sSupPr>
                              <m:ctrlP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𝟖</m:t>
                          </m:r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𝟔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𝟎</m:t>
                      </m:r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 xmlns:m="http://schemas.openxmlformats.org/officeDocument/2006/math"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𝒚𝒚</m:t>
                    </m:r>
                    <m:r>
                      <a:rPr lang="en-US" b="1" i="1">
                        <a:solidFill>
                          <a:srgbClr val="FFFF00"/>
                        </a:solidFill>
                        <a:latin typeface="Cambria Math"/>
                      </a:rPr>
                      <m:t>´=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𝟔</m:t>
                    </m:r>
                    <m:sSup>
                      <m:sSup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⇒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´=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  <a:ea typeface="Cambria Math"/>
                          </a:rPr>
                          <m:t>𝒚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 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𝒘𝒉𝒆𝒓𝒆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𝟎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  <a:ea typeface="Cambria Math"/>
                      </a:rPr>
                      <m:t> </m:t>
                    </m:r>
                  </m:oMath>
                </a14:m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22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286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6856" y="14496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algn="l" rtl="0" eaLnBrk="0"/>
                <a:r>
                  <a:rPr lang="en-US" b="1" dirty="0" smtClean="0"/>
                  <a:t> </a:t>
                </a:r>
                <a:r>
                  <a:rPr lang="en-US" b="1" dirty="0"/>
                  <a:t>We now apply the Quotient Rule to find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´´</m:t>
                    </m:r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algn="l" rtl="0" eaLnBrk="0"/>
                <a:r>
                  <a:rPr lang="en-US" b="1" dirty="0" smtClean="0">
                    <a:solidFill>
                      <a:srgbClr val="FFFF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´´=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𝒅𝒚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𝒅𝒙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𝒅𝒙</m:t>
                        </m:r>
                      </m:den>
                    </m:f>
                    <m:d>
                      <m:d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</m:num>
                          <m:den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den>
                        </m:f>
                      </m:e>
                    </m:d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𝒙𝒚</m:t>
                        </m:r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  <m:r>
                          <a:rPr lang="en-US" b="1" i="1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´</m:t>
                        </m:r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𝒙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  <m:t>𝒚</m:t>
                        </m:r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𝒚</m:t>
                            </m:r>
                          </m:e>
                          <m:sup>
                            <m:r>
                              <a:rPr lang="en-US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den>
                    </m:f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.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𝒚</m:t>
                    </m:r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´</m:t>
                    </m:r>
                  </m:oMath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 rtl="0" eaLnBrk="0"/>
                <a:endParaRPr lang="en-US" b="1" dirty="0">
                  <a:solidFill>
                    <a:srgbClr val="FFFF00"/>
                  </a:solidFill>
                </a:endParaRPr>
              </a:p>
              <a:p>
                <a:pPr algn="l" rtl="0" eaLnBrk="0"/>
                <a:r>
                  <a:rPr lang="en-US" b="1" dirty="0" smtClean="0"/>
                  <a:t>Finally</a:t>
                </a:r>
                <a:r>
                  <a:rPr lang="en-US" b="1" dirty="0"/>
                  <a:t>, we substitute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´=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>
                          <a:rPr lang="en-US" b="1" i="1" smtClean="0">
                            <a:latin typeface="Cambria Math"/>
                          </a:rPr>
                          <m:t>𝟐</m:t>
                        </m:r>
                      </m:sup>
                    </m:sSup>
                    <m:r>
                      <a:rPr lang="en-US" b="1" i="1" smtClean="0">
                        <a:latin typeface="Cambria Math"/>
                      </a:rPr>
                      <m:t>/</m:t>
                    </m:r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to express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´´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in terms of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𝒙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and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</m:oMath>
                </a14:m>
                <a:r>
                  <a:rPr lang="en-US" b="1" dirty="0" smtClean="0"/>
                  <a:t>.</a:t>
                </a:r>
              </a:p>
              <a:p>
                <a:pPr algn="l" rtl="0" eaLnBrk="0"/>
                <a:endParaRPr lang="en-US" b="1" dirty="0"/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´´=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−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𝟒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p>
                          </m:sSup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   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𝒘𝒉𝒆𝒏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≠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667" t="-12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7431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56" y="0"/>
            <a:ext cx="9144000" cy="14700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</p:spPr>
            <p:txBody>
              <a:bodyPr/>
              <a:lstStyle/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method used in the following example is called logarithmic differentiation.</a:t>
                </a:r>
              </a:p>
              <a:p>
                <a:pPr algn="l" rtl="0" eaLnBrk="0"/>
                <a:endParaRPr lang="en-US" sz="6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Example: Differentiate 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b="1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/>
                          </a:rPr>
                          <m:t>𝒙</m:t>
                        </m:r>
                      </m:e>
                      <m:sup>
                        <m:rad>
                          <m:radPr>
                            <m:degHide m:val="on"/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radPr>
                          <m:deg/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𝒙</m:t>
                            </m:r>
                          </m:e>
                        </m:rad>
                      </m:sup>
                    </m:sSup>
                  </m:oMath>
                </a14:m>
                <a:r>
                  <a:rPr lang="en-US" b="1" dirty="0" smtClean="0"/>
                  <a:t>.</a:t>
                </a:r>
                <a:endParaRPr lang="en-US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Solution: Using logarithmic differentiation, we have</a:t>
                </a: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sSup>
                            <m:sSupPr>
                              <m:ctrlP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en-US" b="0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ad>
                                <m:radPr>
                                  <m:degHide m:val="on"/>
                                  <m:ctrlP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0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rad>
                            </m:sup>
                          </m:sSup>
                        </m:e>
                      </m:func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rad>
                      <m:func>
                        <m:func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ln</m:t>
                          </m:r>
                        </m:fName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</m:func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𝒚</m:t>
                              </m:r>
                            </m:e>
                          </m:func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𝒅𝒙</m:t>
                          </m:r>
                        </m:den>
                      </m:f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  <m:func>
                            <m:func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func>
                        </m:e>
                      </m:d>
                    </m:oMath>
                  </m:oMathPara>
                </a14:m>
                <a:endParaRPr lang="en-US" b="1" dirty="0" smtClean="0">
                  <a:solidFill>
                    <a:srgbClr val="FFFF00"/>
                  </a:solidFill>
                </a:endParaRPr>
              </a:p>
              <a:p>
                <a:pPr algn="l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  <m:r>
                            <a:rPr lang="en-US" b="1" i="1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´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𝒚</m:t>
                          </m:r>
                        </m:den>
                      </m:f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𝒚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e>
                      </m:d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 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𝒙</m:t>
                          </m:r>
                        </m:e>
                        <m:sup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𝒙</m:t>
                              </m:r>
                            </m:e>
                          </m:rad>
                        </m:sup>
                      </m:sSup>
                      <m:r>
                        <a:rPr lang="en-US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d>
                        <m:dPr>
                          <m:ctrlPr>
                            <a:rPr lang="en-US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>
                                <a:rPr lang="en-US" b="1" i="1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+</m:t>
                              </m:r>
                              <m:func>
                                <m:funcPr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b="0" i="0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func>
                            </m:num>
                            <m:den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𝒙</m:t>
                                  </m:r>
                                </m:e>
                              </m:rad>
                            </m:den>
                          </m:f>
                        </m:e>
                      </m:d>
                    </m:oMath>
                  </m:oMathPara>
                </a14:m>
                <a:endParaRPr lang="en-US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1052736"/>
                <a:ext cx="9144000" cy="5805264"/>
              </a:xfrm>
              <a:blipFill rotWithShape="1">
                <a:blip r:embed="rId2"/>
                <a:stretch>
                  <a:fillRect l="-1467" t="-13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5867399"/>
            <a:ext cx="1298222" cy="947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570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96"/>
            <a:ext cx="9144000" cy="147002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Tangent Line</a:t>
            </a:r>
            <a:r>
              <a:rPr lang="ar-JO" b="1" dirty="0">
                <a:solidFill>
                  <a:srgbClr val="FF0000"/>
                </a:solidFill>
              </a:rPr>
              <a:t/>
            </a:r>
            <a:br>
              <a:rPr lang="ar-JO" b="1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/>
            </a:r>
            <a:br>
              <a:rPr lang="en-US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ubtitle 2"/>
              <p:cNvSpPr>
                <a:spLocks noGrp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</p:spPr>
            <p:txBody>
              <a:bodyPr/>
              <a:lstStyle/>
              <a:p>
                <a:pPr marL="514350" indent="-51435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 smtClean="0"/>
                  <a:t>The problem of finding the tangent line to a curve involve calculating a derivative.</a:t>
                </a:r>
              </a:p>
              <a:p>
                <a:pPr algn="l" rtl="0" eaLnBrk="0"/>
                <a:endParaRPr lang="en-US" sz="600" b="1" dirty="0"/>
              </a:p>
              <a:p>
                <a:pPr marL="457200" indent="-457200" algn="l" rtl="0" eaLnBrk="0">
                  <a:buFont typeface="Wingdings" panose="05000000000000000000" pitchFamily="2" charset="2"/>
                  <a:buChar char="q"/>
                </a:pPr>
                <a:r>
                  <a:rPr lang="en-US" b="1" dirty="0"/>
                  <a:t>Definition: The tangent line to the </a:t>
                </a:r>
                <a:r>
                  <a:rPr lang="en-US" b="1" dirty="0" smtClean="0"/>
                  <a:t>curve</a:t>
                </a:r>
                <a:r>
                  <a:rPr lang="en-US" b="1" dirty="0"/>
                  <a:t> </a:t>
                </a:r>
                <a14:m>
                  <m:oMath xmlns:m="http://schemas.openxmlformats.org/officeDocument/2006/math">
                    <m:r>
                      <a:rPr lang="en-US" b="1" i="1" smtClean="0">
                        <a:latin typeface="Cambria Math"/>
                      </a:rPr>
                      <m:t>𝒚</m:t>
                    </m:r>
                    <m:r>
                      <a:rPr lang="en-US" b="1" i="1" smtClean="0">
                        <a:latin typeface="Cambria Math"/>
                      </a:rPr>
                      <m:t>=</m:t>
                    </m:r>
                    <m:r>
                      <a:rPr lang="en-US" b="1" i="1" smtClean="0">
                        <a:latin typeface="Cambria Math"/>
                      </a:rPr>
                      <m:t>𝒇</m:t>
                    </m:r>
                    <m:r>
                      <a:rPr lang="en-US" b="1" i="1" smtClean="0">
                        <a:latin typeface="Cambria Math"/>
                      </a:rPr>
                      <m:t>(</m:t>
                    </m:r>
                    <m:r>
                      <a:rPr lang="en-US" b="1" i="1" smtClean="0">
                        <a:latin typeface="Cambria Math"/>
                      </a:rPr>
                      <m:t>𝒙</m:t>
                    </m:r>
                    <m:r>
                      <a:rPr lang="en-US" b="1" i="1" smtClean="0"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at the point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/>
                          </a:rPr>
                          <m:t>𝒂</m:t>
                        </m:r>
                        <m:r>
                          <a:rPr lang="en-US" b="1" i="1" smtClean="0">
                            <a:latin typeface="Cambria Math"/>
                          </a:rPr>
                          <m:t>,</m:t>
                        </m:r>
                        <m:r>
                          <a:rPr lang="en-US" b="1" i="1" smtClean="0">
                            <a:latin typeface="Cambria Math"/>
                          </a:rPr>
                          <m:t>𝒇</m:t>
                        </m:r>
                        <m:d>
                          <m:dPr>
                            <m:ctrlPr>
                              <a:rPr lang="en-US" b="1" i="1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1" i="1" smtClean="0">
                                <a:latin typeface="Cambria Math"/>
                              </a:rPr>
                              <m:t>𝒂</m:t>
                            </m:r>
                          </m:e>
                        </m:d>
                      </m:e>
                    </m:d>
                  </m:oMath>
                </a14:m>
                <a:r>
                  <a:rPr lang="en-US" b="1" dirty="0" smtClean="0"/>
                  <a:t> </a:t>
                </a:r>
                <a:r>
                  <a:rPr lang="en-US" b="1" dirty="0"/>
                  <a:t>is the line through the point with </a:t>
                </a:r>
                <a:r>
                  <a:rPr lang="en-US" b="1" dirty="0" smtClean="0"/>
                  <a:t>slope</a:t>
                </a:r>
                <a:r>
                  <a:rPr lang="en-US" sz="4400" b="1" dirty="0"/>
                  <a:t>   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𝒎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sz="2400" b="1" i="1" smtClean="0">
                            <a:solidFill>
                              <a:srgbClr val="FFFF00"/>
                            </a:solidFill>
                            <a:latin typeface="Cambria Math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2400" b="0" i="0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lim</m:t>
                            </m:r>
                          </m:e>
                          <m:li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→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  <a:ea typeface="Cambria Math"/>
                              </a:rPr>
                              <m:t>𝒂</m:t>
                            </m:r>
                          </m:lim>
                        </m:limLow>
                      </m:fName>
                      <m:e>
                        <m:f>
                          <m:fPr>
                            <m:ctrlP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  <m:d>
                              <m:dPr>
                                <m:ctrlP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4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𝒙</m:t>
                                </m:r>
                              </m:e>
                            </m:d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𝒇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(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)</m:t>
                            </m:r>
                          </m:num>
                          <m:den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𝒙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−</m:t>
                            </m:r>
                            <m:r>
                              <a:rPr lang="en-US" sz="24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𝒂</m:t>
                            </m:r>
                          </m:den>
                        </m:f>
                      </m:e>
                    </m:func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𝒇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´(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𝒂</m:t>
                    </m:r>
                    <m:r>
                      <a:rPr lang="en-US" sz="2400" b="1" i="1" smtClean="0">
                        <a:solidFill>
                          <a:srgbClr val="FFFF00"/>
                        </a:solidFill>
                        <a:latin typeface="Cambria Math"/>
                      </a:rPr>
                      <m:t>)</m:t>
                    </m:r>
                  </m:oMath>
                </a14:m>
                <a:r>
                  <a:rPr lang="en-US" b="1" dirty="0">
                    <a:solidFill>
                      <a:srgbClr val="FFFF00"/>
                    </a:solidFill>
                  </a:rPr>
                  <a:t> </a:t>
                </a:r>
                <a:r>
                  <a:rPr lang="en-US" sz="4400" b="1" dirty="0"/>
                  <a:t>                   </a:t>
                </a:r>
              </a:p>
              <a:p>
                <a:pPr algn="l" rtl="0" eaLnBrk="0"/>
                <a:r>
                  <a:rPr lang="en-US" b="1" dirty="0" smtClean="0"/>
                  <a:t>provided </a:t>
                </a:r>
                <a:r>
                  <a:rPr lang="en-US" b="1" dirty="0"/>
                  <a:t>that this limit exists.</a:t>
                </a:r>
              </a:p>
              <a:p>
                <a:pPr algn="l" rtl="0" eaLnBrk="0"/>
                <a:endParaRPr lang="en-US" b="1" dirty="0"/>
              </a:p>
              <a:p>
                <a:pPr algn="l"/>
                <a:endParaRPr lang="en-US" b="1" dirty="0"/>
              </a:p>
            </p:txBody>
          </p:sp>
        </mc:Choice>
        <mc:Fallback xmlns="">
          <p:sp>
            <p:nvSpPr>
              <p:cNvPr id="3" name="Subtit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subTitle" idx="1"/>
              </p:nvPr>
            </p:nvSpPr>
            <p:spPr>
              <a:xfrm>
                <a:off x="0" y="836712"/>
                <a:ext cx="9144000" cy="6021288"/>
              </a:xfrm>
              <a:blipFill rotWithShape="1">
                <a:blip r:embed="rId2"/>
                <a:stretch>
                  <a:fillRect l="-1667" t="-1316" r="-21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 descr="Picture58.jpg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FFC000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contrast="-2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1520" y="4437113"/>
            <a:ext cx="8712968" cy="240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6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1099</Words>
  <Application>Microsoft Office PowerPoint</Application>
  <PresentationFormat>On-screen Show (4:3)</PresentationFormat>
  <Paragraphs>91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سمة Office</vt:lpstr>
      <vt:lpstr>PowerPoint Presentation</vt:lpstr>
      <vt:lpstr>  Implicit Differentiation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Tangent Line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Session Four The Derivative</dc:title>
  <dc:creator>LAB-827</dc:creator>
  <cp:lastModifiedBy>WhiteBoard</cp:lastModifiedBy>
  <cp:revision>17</cp:revision>
  <dcterms:created xsi:type="dcterms:W3CDTF">2016-04-05T07:24:13Z</dcterms:created>
  <dcterms:modified xsi:type="dcterms:W3CDTF">2019-02-12T11:58:23Z</dcterms:modified>
</cp:coreProperties>
</file>