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13/06/1440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13/06/1440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13/06/1440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13/06/1440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13/06/1440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13/06/1440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13/06/1440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13/06/1440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13/06/1440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13/06/1440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13/06/1440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13/06/1440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73200" y="3429000"/>
            <a:ext cx="7488832" cy="1752600"/>
          </a:xfrm>
        </p:spPr>
        <p:txBody>
          <a:bodyPr/>
          <a:lstStyle/>
          <a:p>
            <a:endParaRPr lang="en-US" b="1" dirty="0" smtClean="0">
              <a:solidFill>
                <a:srgbClr val="FFFF00"/>
              </a:solidFill>
            </a:endParaRPr>
          </a:p>
          <a:p>
            <a:r>
              <a:rPr lang="en-US" b="1" dirty="0" smtClean="0">
                <a:solidFill>
                  <a:srgbClr val="FFFF00"/>
                </a:solidFill>
              </a:rPr>
              <a:t>Indeterminate </a:t>
            </a:r>
            <a:r>
              <a:rPr lang="en-US" b="1" dirty="0">
                <a:solidFill>
                  <a:srgbClr val="FFFF00"/>
                </a:solidFill>
              </a:rPr>
              <a:t>Forms and </a:t>
            </a:r>
            <a:r>
              <a:rPr lang="en-US" b="1" dirty="0" err="1">
                <a:solidFill>
                  <a:srgbClr val="FFFF00"/>
                </a:solidFill>
              </a:rPr>
              <a:t>L'Hospital's</a:t>
            </a:r>
            <a:r>
              <a:rPr lang="en-US" b="1" dirty="0">
                <a:solidFill>
                  <a:srgbClr val="FFFF00"/>
                </a:solidFill>
              </a:rPr>
              <a:t> </a:t>
            </a:r>
            <a:r>
              <a:rPr lang="en-US" b="1" dirty="0" smtClean="0">
                <a:solidFill>
                  <a:srgbClr val="FFFF00"/>
                </a:solidFill>
              </a:rPr>
              <a:t>Rule</a:t>
            </a:r>
            <a:endParaRPr lang="ar-JO" b="1" dirty="0">
              <a:solidFill>
                <a:srgbClr val="FFFF00"/>
              </a:solidFill>
            </a:endParaRPr>
          </a:p>
          <a:p>
            <a:endParaRPr lang="en-US" b="1"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692696"/>
            <a:ext cx="3403601"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884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107504" y="548680"/>
                <a:ext cx="9036496" cy="5589240"/>
              </a:xfrm>
            </p:spPr>
            <p:txBody>
              <a:bodyPr>
                <a:normAutofit fontScale="92500" lnSpcReduction="20000"/>
              </a:bodyPr>
              <a:lstStyle/>
              <a:p>
                <a:pPr algn="l" rtl="0" eaLnBrk="0">
                  <a:buFont typeface="Wingdings" pitchFamily="2" charset="2"/>
                  <a:buChar char="v"/>
                </a:pPr>
                <a:r>
                  <a:rPr lang="en-US" b="1" dirty="0" smtClean="0">
                    <a:solidFill>
                      <a:srgbClr val="FF0000"/>
                    </a:solidFill>
                  </a:rPr>
                  <a:t>Type 2: </a:t>
                </a:r>
                <a:r>
                  <a:rPr lang="en-US" b="1" dirty="0" smtClean="0"/>
                  <a:t>Indeterminate Products </a:t>
                </a:r>
                <a14:m>
                  <m:oMath xmlns:m="http://schemas.openxmlformats.org/officeDocument/2006/math">
                    <m:r>
                      <a:rPr lang="en-US" b="1" i="1" smtClean="0">
                        <a:latin typeface="Cambria Math"/>
                      </a:rPr>
                      <m:t>𝟎</m:t>
                    </m:r>
                    <m:r>
                      <a:rPr lang="en-US" b="1" i="1" smtClean="0">
                        <a:latin typeface="Cambria Math"/>
                        <a:ea typeface="Cambria Math"/>
                      </a:rPr>
                      <m:t>× ±∞</m:t>
                    </m:r>
                  </m:oMath>
                </a14:m>
                <a:r>
                  <a:rPr lang="en-US" b="1" dirty="0" smtClean="0"/>
                  <a:t>:</a:t>
                </a:r>
                <a:endParaRPr lang="en-US" b="1" dirty="0"/>
              </a:p>
              <a:p>
                <a:pPr algn="l" rtl="0" eaLnBrk="0"/>
                <a:r>
                  <a:rPr lang="en-US" b="1" dirty="0"/>
                  <a:t>We can deal with it by writing the product as a </a:t>
                </a:r>
                <a:r>
                  <a:rPr lang="en-US" b="1" dirty="0" smtClean="0"/>
                  <a:t>quotient:</a:t>
                </a:r>
              </a:p>
              <a:p>
                <a:pPr algn="l" rtl="0" eaLnBrk="0"/>
                <a:r>
                  <a:rPr lang="en-US" b="1" dirty="0"/>
                  <a:t> </a:t>
                </a:r>
                <a:r>
                  <a:rPr lang="en-US" b="1" dirty="0" smtClean="0"/>
                  <a:t>           </a:t>
                </a:r>
                <a14:m>
                  <m:oMath xmlns:m="http://schemas.openxmlformats.org/officeDocument/2006/math">
                    <m:r>
                      <a:rPr lang="en-US" sz="3500" b="1" i="1" smtClean="0">
                        <a:solidFill>
                          <a:srgbClr val="FFFF00"/>
                        </a:solidFill>
                        <a:latin typeface="Cambria Math"/>
                      </a:rPr>
                      <m:t>𝒇𝒈</m:t>
                    </m:r>
                    <m:r>
                      <a:rPr lang="en-US" sz="3500" b="1" i="1" smtClean="0">
                        <a:solidFill>
                          <a:srgbClr val="FFFF00"/>
                        </a:solidFill>
                        <a:latin typeface="Cambria Math"/>
                      </a:rPr>
                      <m:t>=</m:t>
                    </m:r>
                    <m:f>
                      <m:fPr>
                        <m:ctrlPr>
                          <a:rPr lang="en-US" sz="3500" b="1" i="1" smtClean="0">
                            <a:solidFill>
                              <a:srgbClr val="FFFF00"/>
                            </a:solidFill>
                            <a:latin typeface="Cambria Math"/>
                          </a:rPr>
                        </m:ctrlPr>
                      </m:fPr>
                      <m:num>
                        <m:r>
                          <a:rPr lang="en-US" sz="3500" b="1" i="1" smtClean="0">
                            <a:solidFill>
                              <a:srgbClr val="FFFF00"/>
                            </a:solidFill>
                            <a:latin typeface="Cambria Math"/>
                          </a:rPr>
                          <m:t>𝒇</m:t>
                        </m:r>
                      </m:num>
                      <m:den>
                        <m:r>
                          <a:rPr lang="en-US" sz="3500" b="1" i="1" smtClean="0">
                            <a:solidFill>
                              <a:srgbClr val="FFFF00"/>
                            </a:solidFill>
                            <a:latin typeface="Cambria Math"/>
                          </a:rPr>
                          <m:t>𝟏</m:t>
                        </m:r>
                        <m:r>
                          <a:rPr lang="en-US" sz="3500" b="1" i="1" smtClean="0">
                            <a:solidFill>
                              <a:srgbClr val="FFFF00"/>
                            </a:solidFill>
                            <a:latin typeface="Cambria Math"/>
                          </a:rPr>
                          <m:t>/</m:t>
                        </m:r>
                        <m:r>
                          <a:rPr lang="en-US" sz="3500" b="1" i="1" smtClean="0">
                            <a:solidFill>
                              <a:srgbClr val="FFFF00"/>
                            </a:solidFill>
                            <a:latin typeface="Cambria Math"/>
                          </a:rPr>
                          <m:t>𝒈</m:t>
                        </m:r>
                      </m:den>
                    </m:f>
                  </m:oMath>
                </a14:m>
                <a:r>
                  <a:rPr lang="en-US" sz="3500" b="1" dirty="0">
                    <a:solidFill>
                      <a:srgbClr val="FFFF00"/>
                    </a:solidFill>
                  </a:rPr>
                  <a:t>  or   </a:t>
                </a:r>
                <a14:m>
                  <m:oMath xmlns:m="http://schemas.openxmlformats.org/officeDocument/2006/math">
                    <m:r>
                      <a:rPr lang="en-US" sz="3500" b="1" i="1" smtClean="0">
                        <a:solidFill>
                          <a:srgbClr val="FFFF00"/>
                        </a:solidFill>
                        <a:latin typeface="Cambria Math"/>
                      </a:rPr>
                      <m:t>𝒇𝒈</m:t>
                    </m:r>
                    <m:r>
                      <a:rPr lang="en-US" sz="3500" b="1" i="1" smtClean="0">
                        <a:solidFill>
                          <a:srgbClr val="FFFF00"/>
                        </a:solidFill>
                        <a:latin typeface="Cambria Math"/>
                      </a:rPr>
                      <m:t>=</m:t>
                    </m:r>
                    <m:f>
                      <m:fPr>
                        <m:ctrlPr>
                          <a:rPr lang="en-US" sz="3500" b="1" i="1" smtClean="0">
                            <a:solidFill>
                              <a:srgbClr val="FFFF00"/>
                            </a:solidFill>
                            <a:latin typeface="Cambria Math"/>
                          </a:rPr>
                        </m:ctrlPr>
                      </m:fPr>
                      <m:num>
                        <m:r>
                          <a:rPr lang="en-US" sz="3500" b="1" i="1" smtClean="0">
                            <a:solidFill>
                              <a:srgbClr val="FFFF00"/>
                            </a:solidFill>
                            <a:latin typeface="Cambria Math"/>
                          </a:rPr>
                          <m:t>𝒈</m:t>
                        </m:r>
                      </m:num>
                      <m:den>
                        <m:r>
                          <a:rPr lang="en-US" sz="3500" b="1" i="1" smtClean="0">
                            <a:solidFill>
                              <a:srgbClr val="FFFF00"/>
                            </a:solidFill>
                            <a:latin typeface="Cambria Math"/>
                          </a:rPr>
                          <m:t>𝟏</m:t>
                        </m:r>
                        <m:r>
                          <a:rPr lang="en-US" sz="3500" b="1" i="1" smtClean="0">
                            <a:solidFill>
                              <a:srgbClr val="FFFF00"/>
                            </a:solidFill>
                            <a:latin typeface="Cambria Math"/>
                          </a:rPr>
                          <m:t>/</m:t>
                        </m:r>
                        <m:r>
                          <a:rPr lang="en-US" sz="3500" b="1" i="1" smtClean="0">
                            <a:solidFill>
                              <a:srgbClr val="FFFF00"/>
                            </a:solidFill>
                            <a:latin typeface="Cambria Math"/>
                          </a:rPr>
                          <m:t>𝒇</m:t>
                        </m:r>
                      </m:den>
                    </m:f>
                  </m:oMath>
                </a14:m>
                <a:r>
                  <a:rPr lang="en-US" sz="3500" b="1" dirty="0">
                    <a:solidFill>
                      <a:srgbClr val="FFFF00"/>
                    </a:solidFill>
                  </a:rPr>
                  <a:t>   </a:t>
                </a:r>
                <a:r>
                  <a:rPr lang="en-US" sz="4000" b="1" dirty="0"/>
                  <a:t>     </a:t>
                </a:r>
              </a:p>
              <a:p>
                <a:pPr algn="l" rtl="0" eaLnBrk="0"/>
                <a:r>
                  <a:rPr lang="en-US" b="1" dirty="0" smtClean="0"/>
                  <a:t>This </a:t>
                </a:r>
                <a:r>
                  <a:rPr lang="en-US" b="1" dirty="0"/>
                  <a:t>converts the given limit into an indeterminate form of type </a:t>
                </a:r>
                <a14:m>
                  <m:oMath xmlns:m="http://schemas.openxmlformats.org/officeDocument/2006/math">
                    <m:r>
                      <a:rPr lang="en-US" b="1" i="1" smtClean="0">
                        <a:latin typeface="Cambria Math"/>
                      </a:rPr>
                      <m:t>𝟎</m:t>
                    </m:r>
                    <m:r>
                      <a:rPr lang="en-US" b="1" i="1" smtClean="0">
                        <a:latin typeface="Cambria Math"/>
                      </a:rPr>
                      <m:t>/</m:t>
                    </m:r>
                    <m:r>
                      <a:rPr lang="en-US" b="1" i="1" smtClean="0">
                        <a:latin typeface="Cambria Math"/>
                      </a:rPr>
                      <m:t>𝟎</m:t>
                    </m:r>
                  </m:oMath>
                </a14:m>
                <a:r>
                  <a:rPr lang="en-US" b="1" dirty="0" smtClean="0"/>
                  <a:t> </a:t>
                </a:r>
                <a:r>
                  <a:rPr lang="en-US" b="1" dirty="0"/>
                  <a:t>or </a:t>
                </a:r>
                <a14:m>
                  <m:oMath xmlns:m="http://schemas.openxmlformats.org/officeDocument/2006/math">
                    <m:r>
                      <a:rPr lang="en-US" b="1" i="1" smtClean="0">
                        <a:latin typeface="Cambria Math"/>
                        <a:ea typeface="Cambria Math"/>
                      </a:rPr>
                      <m:t>∞/∞</m:t>
                    </m:r>
                  </m:oMath>
                </a14:m>
                <a:r>
                  <a:rPr lang="en-US" b="1" dirty="0" smtClean="0"/>
                  <a:t> </a:t>
                </a:r>
                <a:r>
                  <a:rPr lang="en-US" b="1" dirty="0"/>
                  <a:t>so that we can use </a:t>
                </a:r>
                <a:r>
                  <a:rPr lang="en-US" b="1" dirty="0" err="1"/>
                  <a:t>L'Hospital's</a:t>
                </a:r>
                <a:r>
                  <a:rPr lang="en-US" b="1" dirty="0"/>
                  <a:t> Rule.</a:t>
                </a:r>
              </a:p>
              <a:p>
                <a:pPr algn="l" rtl="0" eaLnBrk="0"/>
                <a:endParaRPr lang="en-US" sz="1800" b="1" dirty="0"/>
              </a:p>
              <a:p>
                <a:pPr algn="l" rtl="0" eaLnBrk="0"/>
                <a:r>
                  <a:rPr lang="en-US" b="1" dirty="0"/>
                  <a:t>Example: Evaluate </a:t>
                </a:r>
                <a14:m>
                  <m:oMath xmlns:m="http://schemas.openxmlformats.org/officeDocument/2006/math">
                    <m:func>
                      <m:funcPr>
                        <m:ctrlPr>
                          <a:rPr lang="en-US" b="1" i="1" smtClean="0">
                            <a:latin typeface="Cambria Math"/>
                          </a:rPr>
                        </m:ctrlPr>
                      </m:funcPr>
                      <m:fName>
                        <m:limLow>
                          <m:limLowPr>
                            <m:ctrlPr>
                              <a:rPr lang="en-US" b="1" i="1" smtClean="0">
                                <a:latin typeface="Cambria Math"/>
                              </a:rPr>
                            </m:ctrlPr>
                          </m:limLowPr>
                          <m:e>
                            <m:r>
                              <m:rPr>
                                <m:sty m:val="p"/>
                              </m:rPr>
                              <a:rPr lang="en-US" b="0" i="0" smtClean="0">
                                <a:latin typeface="Cambria Math"/>
                              </a:rPr>
                              <m:t>lim</m:t>
                            </m:r>
                          </m:e>
                          <m:lim>
                            <m:r>
                              <a:rPr lang="en-US" b="1" i="1" smtClean="0">
                                <a:latin typeface="Cambria Math"/>
                              </a:rPr>
                              <m:t>𝒙</m:t>
                            </m:r>
                            <m:r>
                              <a:rPr lang="en-US" b="1" i="1" smtClean="0">
                                <a:latin typeface="Cambria Math"/>
                                <a:ea typeface="Cambria Math"/>
                              </a:rPr>
                              <m:t>→</m:t>
                            </m:r>
                            <m:sSup>
                              <m:sSupPr>
                                <m:ctrlPr>
                                  <a:rPr lang="en-US" b="1" i="1" smtClean="0">
                                    <a:latin typeface="Cambria Math"/>
                                    <a:ea typeface="Cambria Math"/>
                                  </a:rPr>
                                </m:ctrlPr>
                              </m:sSupPr>
                              <m:e>
                                <m:r>
                                  <a:rPr lang="en-US" b="1" i="1" smtClean="0">
                                    <a:latin typeface="Cambria Math"/>
                                    <a:ea typeface="Cambria Math"/>
                                  </a:rPr>
                                  <m:t>𝟎</m:t>
                                </m:r>
                              </m:e>
                              <m:sup>
                                <m:r>
                                  <a:rPr lang="en-US" b="1" i="1" smtClean="0">
                                    <a:latin typeface="Cambria Math"/>
                                    <a:ea typeface="Cambria Math"/>
                                  </a:rPr>
                                  <m:t>+</m:t>
                                </m:r>
                              </m:sup>
                            </m:sSup>
                          </m:lim>
                        </m:limLow>
                      </m:fName>
                      <m:e>
                        <m:r>
                          <a:rPr lang="en-US" b="1" i="1" smtClean="0">
                            <a:latin typeface="Cambria Math"/>
                          </a:rPr>
                          <m:t>𝒙</m:t>
                        </m:r>
                        <m:func>
                          <m:funcPr>
                            <m:ctrlPr>
                              <a:rPr lang="en-US" b="1" i="1" smtClean="0">
                                <a:latin typeface="Cambria Math"/>
                              </a:rPr>
                            </m:ctrlPr>
                          </m:funcPr>
                          <m:fName>
                            <m:r>
                              <m:rPr>
                                <m:sty m:val="p"/>
                              </m:rPr>
                              <a:rPr lang="en-US" b="0" i="0" smtClean="0">
                                <a:latin typeface="Cambria Math"/>
                              </a:rPr>
                              <m:t>ln</m:t>
                            </m:r>
                          </m:fName>
                          <m:e>
                            <m:r>
                              <a:rPr lang="en-US" b="1" i="1" smtClean="0">
                                <a:latin typeface="Cambria Math"/>
                              </a:rPr>
                              <m:t>𝒙</m:t>
                            </m:r>
                          </m:e>
                        </m:func>
                      </m:e>
                    </m:func>
                  </m:oMath>
                </a14:m>
                <a:r>
                  <a:rPr lang="en-US" b="1" dirty="0" smtClean="0"/>
                  <a:t>.</a:t>
                </a:r>
                <a:endParaRPr lang="en-US" b="1" dirty="0"/>
              </a:p>
              <a:p>
                <a:pPr algn="l" rtl="0" eaLnBrk="0"/>
                <a:r>
                  <a:rPr lang="en-US" b="1" dirty="0"/>
                  <a:t>Solution: The given limit is indeterminate because, as </a:t>
                </a:r>
                <a14:m>
                  <m:oMath xmlns:m="http://schemas.openxmlformats.org/officeDocument/2006/math">
                    <m:r>
                      <a:rPr lang="en-US" b="1" i="1">
                        <a:latin typeface="Cambria Math"/>
                      </a:rPr>
                      <m:t>𝒙</m:t>
                    </m:r>
                    <m:r>
                      <a:rPr lang="en-US" b="1" i="1">
                        <a:latin typeface="Cambria Math"/>
                        <a:ea typeface="Cambria Math"/>
                      </a:rPr>
                      <m:t>→</m:t>
                    </m:r>
                    <m:sSup>
                      <m:sSupPr>
                        <m:ctrlPr>
                          <a:rPr lang="en-US" b="1" i="1">
                            <a:latin typeface="Cambria Math"/>
                            <a:ea typeface="Cambria Math"/>
                          </a:rPr>
                        </m:ctrlPr>
                      </m:sSupPr>
                      <m:e>
                        <m:r>
                          <a:rPr lang="en-US" b="1" i="1">
                            <a:latin typeface="Cambria Math"/>
                            <a:ea typeface="Cambria Math"/>
                          </a:rPr>
                          <m:t>𝟎</m:t>
                        </m:r>
                      </m:e>
                      <m:sup>
                        <m:r>
                          <a:rPr lang="en-US" b="1" i="1">
                            <a:latin typeface="Cambria Math"/>
                            <a:ea typeface="Cambria Math"/>
                          </a:rPr>
                          <m:t>+</m:t>
                        </m:r>
                      </m:sup>
                    </m:sSup>
                  </m:oMath>
                </a14:m>
                <a:r>
                  <a:rPr lang="en-US" b="1" dirty="0" smtClean="0"/>
                  <a:t>, </a:t>
                </a:r>
                <a:r>
                  <a:rPr lang="en-US" b="1" dirty="0"/>
                  <a:t>the first factor </a:t>
                </a:r>
                <a14:m>
                  <m:oMath xmlns:m="http://schemas.openxmlformats.org/officeDocument/2006/math">
                    <m:r>
                      <a:rPr lang="en-US" b="1" i="1" smtClean="0">
                        <a:latin typeface="Cambria Math"/>
                      </a:rPr>
                      <m:t>𝒙</m:t>
                    </m:r>
                  </m:oMath>
                </a14:m>
                <a:r>
                  <a:rPr lang="en-US" b="1" dirty="0" smtClean="0"/>
                  <a:t> </a:t>
                </a:r>
                <a:r>
                  <a:rPr lang="en-US" b="1" dirty="0"/>
                  <a:t>approaches </a:t>
                </a:r>
                <a14:m>
                  <m:oMath xmlns:m="http://schemas.openxmlformats.org/officeDocument/2006/math">
                    <m:r>
                      <a:rPr lang="en-US" b="1" i="1" smtClean="0">
                        <a:latin typeface="Cambria Math"/>
                      </a:rPr>
                      <m:t>𝟎</m:t>
                    </m:r>
                  </m:oMath>
                </a14:m>
                <a:r>
                  <a:rPr lang="en-US" b="1" dirty="0" smtClean="0"/>
                  <a:t> </a:t>
                </a:r>
                <a:r>
                  <a:rPr lang="en-US" b="1" dirty="0"/>
                  <a:t>while the second factor </a:t>
                </a:r>
                <a14:m>
                  <m:oMath xmlns:m="http://schemas.openxmlformats.org/officeDocument/2006/math">
                    <m:func>
                      <m:funcPr>
                        <m:ctrlPr>
                          <a:rPr lang="en-US" b="1" i="1" smtClean="0">
                            <a:latin typeface="Cambria Math"/>
                          </a:rPr>
                        </m:ctrlPr>
                      </m:funcPr>
                      <m:fName>
                        <m:r>
                          <m:rPr>
                            <m:sty m:val="p"/>
                          </m:rPr>
                          <a:rPr lang="en-US" b="0" i="0" smtClean="0">
                            <a:latin typeface="Cambria Math"/>
                          </a:rPr>
                          <m:t>ln</m:t>
                        </m:r>
                      </m:fName>
                      <m:e>
                        <m:r>
                          <a:rPr lang="en-US" b="1" i="1" smtClean="0">
                            <a:latin typeface="Cambria Math"/>
                          </a:rPr>
                          <m:t>𝒙</m:t>
                        </m:r>
                      </m:e>
                    </m:func>
                  </m:oMath>
                </a14:m>
                <a:r>
                  <a:rPr lang="en-US" b="1" dirty="0" smtClean="0"/>
                  <a:t> </a:t>
                </a:r>
                <a:r>
                  <a:rPr lang="en-US" b="1" dirty="0"/>
                  <a:t>approaches </a:t>
                </a:r>
                <a14:m>
                  <m:oMath xmlns:m="http://schemas.openxmlformats.org/officeDocument/2006/math">
                    <m:r>
                      <a:rPr lang="en-US" b="1" i="1" smtClean="0">
                        <a:latin typeface="Cambria Math"/>
                      </a:rPr>
                      <m:t>−</m:t>
                    </m:r>
                    <m:r>
                      <a:rPr lang="en-US" b="1" i="1" smtClean="0">
                        <a:latin typeface="Cambria Math"/>
                        <a:ea typeface="Cambria Math"/>
                      </a:rPr>
                      <m:t>∞</m:t>
                    </m:r>
                  </m:oMath>
                </a14:m>
                <a:r>
                  <a:rPr lang="en-US" b="1" dirty="0" smtClean="0"/>
                  <a:t>.</a:t>
                </a:r>
                <a:endParaRPr lang="ar-JO" b="1" dirty="0"/>
              </a:p>
              <a:p>
                <a:pPr algn="l"/>
                <a:endParaRPr lang="en-US" b="1"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107504" y="548680"/>
                <a:ext cx="9036496" cy="5589240"/>
              </a:xfrm>
              <a:blipFill rotWithShape="1">
                <a:blip r:embed="rId2"/>
                <a:stretch>
                  <a:fillRect l="-1619" t="-2835" r="-2092"/>
                </a:stretch>
              </a:blipFill>
            </p:spPr>
            <p:txBody>
              <a:bodyPr/>
              <a:lstStyle/>
              <a:p>
                <a:r>
                  <a:rPr lang="en-US">
                    <a:noFill/>
                  </a:rPr>
                  <a:t> </a:t>
                </a:r>
              </a:p>
            </p:txBody>
          </p:sp>
        </mc:Fallback>
      </mc:AlternateContent>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986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0" y="353840"/>
                <a:ext cx="9144000" cy="5811463"/>
              </a:xfrm>
            </p:spPr>
            <p:txBody>
              <a:bodyPr>
                <a:normAutofit fontScale="92500" lnSpcReduction="10000"/>
              </a:bodyPr>
              <a:lstStyle/>
              <a:p>
                <a:pPr algn="l" rtl="0" eaLnBrk="0"/>
                <a:r>
                  <a:rPr lang="en-US" b="1" dirty="0" smtClean="0"/>
                  <a:t>Writing </a:t>
                </a:r>
                <a14:m>
                  <m:oMath xmlns:m="http://schemas.openxmlformats.org/officeDocument/2006/math">
                    <m:r>
                      <a:rPr lang="en-US" b="1" i="1" smtClean="0">
                        <a:latin typeface="Cambria Math"/>
                      </a:rPr>
                      <m:t>𝒙</m:t>
                    </m:r>
                  </m:oMath>
                </a14:m>
                <a:r>
                  <a:rPr lang="en-US" b="1" dirty="0" smtClean="0"/>
                  <a:t> </a:t>
                </a:r>
                <a:r>
                  <a:rPr lang="en-US" b="1" dirty="0"/>
                  <a:t>as </a:t>
                </a:r>
                <a14:m>
                  <m:oMath xmlns:m="http://schemas.openxmlformats.org/officeDocument/2006/math">
                    <m:f>
                      <m:fPr>
                        <m:ctrlPr>
                          <a:rPr lang="en-US" b="1" i="1" smtClean="0">
                            <a:latin typeface="Cambria Math"/>
                          </a:rPr>
                        </m:ctrlPr>
                      </m:fPr>
                      <m:num>
                        <m:r>
                          <a:rPr lang="en-US" b="1" i="1" smtClean="0">
                            <a:latin typeface="Cambria Math"/>
                          </a:rPr>
                          <m:t>𝟏</m:t>
                        </m:r>
                      </m:num>
                      <m:den>
                        <m:r>
                          <a:rPr lang="en-US" b="1" i="1" smtClean="0">
                            <a:latin typeface="Cambria Math"/>
                          </a:rPr>
                          <m:t>𝟏</m:t>
                        </m:r>
                        <m:r>
                          <a:rPr lang="en-US" b="1" i="1" smtClean="0">
                            <a:latin typeface="Cambria Math"/>
                          </a:rPr>
                          <m:t>/</m:t>
                        </m:r>
                        <m:r>
                          <a:rPr lang="en-US" b="1" i="1" smtClean="0">
                            <a:latin typeface="Cambria Math"/>
                          </a:rPr>
                          <m:t>𝒙</m:t>
                        </m:r>
                      </m:den>
                    </m:f>
                  </m:oMath>
                </a14:m>
                <a:r>
                  <a:rPr lang="en-US" b="1" dirty="0" smtClean="0"/>
                  <a:t> </a:t>
                </a:r>
                <a:r>
                  <a:rPr lang="en-US" b="1" dirty="0"/>
                  <a:t>we have </a:t>
                </a:r>
                <a14:m>
                  <m:oMath xmlns:m="http://schemas.openxmlformats.org/officeDocument/2006/math">
                    <m:r>
                      <a:rPr lang="en-US" b="1" i="1" smtClean="0">
                        <a:latin typeface="Cambria Math"/>
                      </a:rPr>
                      <m:t>𝟏</m:t>
                    </m:r>
                    <m:r>
                      <a:rPr lang="en-US" b="1" i="1" smtClean="0">
                        <a:latin typeface="Cambria Math"/>
                      </a:rPr>
                      <m:t>/</m:t>
                    </m:r>
                    <m:r>
                      <a:rPr lang="en-US" b="1" i="1" smtClean="0">
                        <a:latin typeface="Cambria Math"/>
                      </a:rPr>
                      <m:t>𝒙</m:t>
                    </m:r>
                    <m:r>
                      <a:rPr lang="en-US" b="1" i="1" smtClean="0">
                        <a:latin typeface="Cambria Math"/>
                        <a:ea typeface="Cambria Math"/>
                      </a:rPr>
                      <m:t>→∞</m:t>
                    </m:r>
                  </m:oMath>
                </a14:m>
                <a:r>
                  <a:rPr lang="en-US" b="1" dirty="0" smtClean="0"/>
                  <a:t> </a:t>
                </a:r>
                <a:r>
                  <a:rPr lang="en-US" b="1" dirty="0"/>
                  <a:t>as </a:t>
                </a:r>
                <a14:m>
                  <m:oMath xmlns:m="http://schemas.openxmlformats.org/officeDocument/2006/math">
                    <m:r>
                      <a:rPr lang="en-US" b="1" i="1" smtClean="0">
                        <a:latin typeface="Cambria Math"/>
                      </a:rPr>
                      <m:t>𝒙</m:t>
                    </m:r>
                    <m:r>
                      <a:rPr lang="en-US" b="1" i="1" smtClean="0">
                        <a:latin typeface="Cambria Math"/>
                        <a:ea typeface="Cambria Math"/>
                      </a:rPr>
                      <m:t>→</m:t>
                    </m:r>
                    <m:sSup>
                      <m:sSupPr>
                        <m:ctrlPr>
                          <a:rPr lang="en-US" b="1" i="1" smtClean="0">
                            <a:latin typeface="Cambria Math"/>
                            <a:ea typeface="Cambria Math"/>
                          </a:rPr>
                        </m:ctrlPr>
                      </m:sSupPr>
                      <m:e>
                        <m:r>
                          <a:rPr lang="en-US" b="1" i="1" smtClean="0">
                            <a:latin typeface="Cambria Math"/>
                            <a:ea typeface="Cambria Math"/>
                          </a:rPr>
                          <m:t>𝟎</m:t>
                        </m:r>
                      </m:e>
                      <m:sup>
                        <m:r>
                          <a:rPr lang="en-US" b="1" i="1" smtClean="0">
                            <a:latin typeface="Cambria Math"/>
                            <a:ea typeface="Cambria Math"/>
                          </a:rPr>
                          <m:t>+</m:t>
                        </m:r>
                      </m:sup>
                    </m:sSup>
                  </m:oMath>
                </a14:m>
                <a:r>
                  <a:rPr lang="en-US" b="1" dirty="0" smtClean="0"/>
                  <a:t>, </a:t>
                </a:r>
                <a:r>
                  <a:rPr lang="en-US" b="1" dirty="0"/>
                  <a:t>so </a:t>
                </a:r>
                <a:r>
                  <a:rPr lang="en-US" b="1" dirty="0" err="1"/>
                  <a:t>L'Hospital's</a:t>
                </a:r>
                <a:r>
                  <a:rPr lang="en-US" b="1" dirty="0"/>
                  <a:t> Rule gives:</a:t>
                </a:r>
              </a:p>
              <a:p>
                <a:pPr algn="l" rtl="0" eaLnBrk="0"/>
                <a14:m>
                  <m:oMathPara xmlns:m="http://schemas.openxmlformats.org/officeDocument/2006/math">
                    <m:oMathParaPr>
                      <m:jc m:val="centerGroup"/>
                    </m:oMathParaPr>
                    <m:oMath xmlns:m="http://schemas.openxmlformats.org/officeDocument/2006/math">
                      <m:func>
                        <m:funcPr>
                          <m:ctrlPr>
                            <a:rPr lang="en-US" b="1" i="1" smtClean="0">
                              <a:solidFill>
                                <a:srgbClr val="FFFF00"/>
                              </a:solidFill>
                              <a:latin typeface="Cambria Math"/>
                            </a:rPr>
                          </m:ctrlPr>
                        </m:funcPr>
                        <m:fName>
                          <m:limLow>
                            <m:limLowPr>
                              <m:ctrlPr>
                                <a:rPr lang="en-US" b="1" i="1" smtClean="0">
                                  <a:solidFill>
                                    <a:srgbClr val="FFFF00"/>
                                  </a:solidFill>
                                  <a:latin typeface="Cambria Math"/>
                                </a:rPr>
                              </m:ctrlPr>
                            </m:limLowPr>
                            <m:e>
                              <m:r>
                                <m:rPr>
                                  <m:sty m:val="p"/>
                                </m:rPr>
                                <a:rPr lang="en-US" b="0" i="0" smtClean="0">
                                  <a:solidFill>
                                    <a:srgbClr val="FFFF00"/>
                                  </a:solidFill>
                                  <a:latin typeface="Cambria Math"/>
                                </a:rPr>
                                <m:t>lim</m:t>
                              </m:r>
                            </m:e>
                            <m:lim>
                              <m:r>
                                <a:rPr lang="en-US" b="1" i="1">
                                  <a:solidFill>
                                    <a:srgbClr val="FFFF00"/>
                                  </a:solidFill>
                                  <a:latin typeface="Cambria Math"/>
                                </a:rPr>
                                <m:t>𝒙</m:t>
                              </m:r>
                              <m:r>
                                <a:rPr lang="en-US" b="1" i="1">
                                  <a:solidFill>
                                    <a:srgbClr val="FFFF00"/>
                                  </a:solidFill>
                                  <a:latin typeface="Cambria Math"/>
                                  <a:ea typeface="Cambria Math"/>
                                </a:rPr>
                                <m:t>→</m:t>
                              </m:r>
                              <m:sSup>
                                <m:sSupPr>
                                  <m:ctrlPr>
                                    <a:rPr lang="en-US" b="1" i="1">
                                      <a:solidFill>
                                        <a:srgbClr val="FFFF00"/>
                                      </a:solidFill>
                                      <a:latin typeface="Cambria Math"/>
                                      <a:ea typeface="Cambria Math"/>
                                    </a:rPr>
                                  </m:ctrlPr>
                                </m:sSupPr>
                                <m:e>
                                  <m:r>
                                    <a:rPr lang="en-US" b="1" i="1">
                                      <a:solidFill>
                                        <a:srgbClr val="FFFF00"/>
                                      </a:solidFill>
                                      <a:latin typeface="Cambria Math"/>
                                      <a:ea typeface="Cambria Math"/>
                                    </a:rPr>
                                    <m:t>𝟎</m:t>
                                  </m:r>
                                </m:e>
                                <m:sup>
                                  <m:r>
                                    <a:rPr lang="en-US" b="1" i="1">
                                      <a:solidFill>
                                        <a:srgbClr val="FFFF00"/>
                                      </a:solidFill>
                                      <a:latin typeface="Cambria Math"/>
                                      <a:ea typeface="Cambria Math"/>
                                    </a:rPr>
                                    <m:t>+</m:t>
                                  </m:r>
                                </m:sup>
                              </m:sSup>
                            </m:lim>
                          </m:limLow>
                        </m:fName>
                        <m:e>
                          <m:r>
                            <a:rPr lang="en-US" b="1" i="1" smtClean="0">
                              <a:solidFill>
                                <a:srgbClr val="FFFF00"/>
                              </a:solidFill>
                              <a:latin typeface="Cambria Math"/>
                            </a:rPr>
                            <m:t>𝒙</m:t>
                          </m:r>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ln</m:t>
                              </m:r>
                            </m:fName>
                            <m:e>
                              <m:r>
                                <a:rPr lang="en-US" b="1" i="1" smtClean="0">
                                  <a:solidFill>
                                    <a:srgbClr val="FFFF00"/>
                                  </a:solidFill>
                                  <a:latin typeface="Cambria Math"/>
                                </a:rPr>
                                <m:t>𝒙</m:t>
                              </m:r>
                            </m:e>
                          </m:func>
                        </m:e>
                      </m:func>
                      <m:r>
                        <a:rPr lang="en-US" b="1" i="1" smtClean="0">
                          <a:solidFill>
                            <a:srgbClr val="FFFF00"/>
                          </a:solidFill>
                          <a:latin typeface="Cambria Math"/>
                        </a:rPr>
                        <m:t>=</m:t>
                      </m:r>
                      <m:func>
                        <m:funcPr>
                          <m:ctrlPr>
                            <a:rPr lang="en-US" b="1" i="1" smtClean="0">
                              <a:solidFill>
                                <a:srgbClr val="FFFF00"/>
                              </a:solidFill>
                              <a:latin typeface="Cambria Math"/>
                            </a:rPr>
                          </m:ctrlPr>
                        </m:funcPr>
                        <m:fName>
                          <m:limLow>
                            <m:limLowPr>
                              <m:ctrlPr>
                                <a:rPr lang="en-US" b="1" i="1" smtClean="0">
                                  <a:solidFill>
                                    <a:srgbClr val="FFFF00"/>
                                  </a:solidFill>
                                  <a:latin typeface="Cambria Math"/>
                                </a:rPr>
                              </m:ctrlPr>
                            </m:limLowPr>
                            <m:e>
                              <m:r>
                                <m:rPr>
                                  <m:sty m:val="p"/>
                                </m:rPr>
                                <a:rPr lang="en-US" b="0" i="0" smtClean="0">
                                  <a:solidFill>
                                    <a:srgbClr val="FFFF00"/>
                                  </a:solidFill>
                                  <a:latin typeface="Cambria Math"/>
                                </a:rPr>
                                <m:t>lim</m:t>
                              </m:r>
                            </m:e>
                            <m:lim>
                              <m:r>
                                <a:rPr lang="en-US" b="1" i="1">
                                  <a:solidFill>
                                    <a:srgbClr val="FFFF00"/>
                                  </a:solidFill>
                                  <a:latin typeface="Cambria Math"/>
                                </a:rPr>
                                <m:t>𝒙</m:t>
                              </m:r>
                              <m:r>
                                <a:rPr lang="en-US" b="1" i="1">
                                  <a:solidFill>
                                    <a:srgbClr val="FFFF00"/>
                                  </a:solidFill>
                                  <a:latin typeface="Cambria Math"/>
                                  <a:ea typeface="Cambria Math"/>
                                </a:rPr>
                                <m:t>→</m:t>
                              </m:r>
                              <m:sSup>
                                <m:sSupPr>
                                  <m:ctrlPr>
                                    <a:rPr lang="en-US" b="1" i="1">
                                      <a:solidFill>
                                        <a:srgbClr val="FFFF00"/>
                                      </a:solidFill>
                                      <a:latin typeface="Cambria Math"/>
                                      <a:ea typeface="Cambria Math"/>
                                    </a:rPr>
                                  </m:ctrlPr>
                                </m:sSupPr>
                                <m:e>
                                  <m:r>
                                    <a:rPr lang="en-US" b="1" i="1">
                                      <a:solidFill>
                                        <a:srgbClr val="FFFF00"/>
                                      </a:solidFill>
                                      <a:latin typeface="Cambria Math"/>
                                      <a:ea typeface="Cambria Math"/>
                                    </a:rPr>
                                    <m:t>𝟎</m:t>
                                  </m:r>
                                </m:e>
                                <m:sup>
                                  <m:r>
                                    <a:rPr lang="en-US" b="1" i="1">
                                      <a:solidFill>
                                        <a:srgbClr val="FFFF00"/>
                                      </a:solidFill>
                                      <a:latin typeface="Cambria Math"/>
                                      <a:ea typeface="Cambria Math"/>
                                    </a:rPr>
                                    <m:t>+</m:t>
                                  </m:r>
                                </m:sup>
                              </m:sSup>
                            </m:lim>
                          </m:limLow>
                        </m:fName>
                        <m:e>
                          <m:f>
                            <m:fPr>
                              <m:ctrlPr>
                                <a:rPr lang="en-US" b="1" i="1" smtClean="0">
                                  <a:solidFill>
                                    <a:srgbClr val="FFFF00"/>
                                  </a:solidFill>
                                  <a:latin typeface="Cambria Math"/>
                                </a:rPr>
                              </m:ctrlPr>
                            </m:fPr>
                            <m:num>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ln</m:t>
                                  </m:r>
                                </m:fName>
                                <m:e>
                                  <m:r>
                                    <a:rPr lang="en-US" b="1" i="1" smtClean="0">
                                      <a:solidFill>
                                        <a:srgbClr val="FFFF00"/>
                                      </a:solidFill>
                                      <a:latin typeface="Cambria Math"/>
                                    </a:rPr>
                                    <m:t>𝒙</m:t>
                                  </m:r>
                                </m:e>
                              </m:func>
                            </m:num>
                            <m:den>
                              <m:r>
                                <a:rPr lang="en-US" b="1" i="1" smtClean="0">
                                  <a:solidFill>
                                    <a:srgbClr val="FFFF00"/>
                                  </a:solidFill>
                                  <a:latin typeface="Cambria Math"/>
                                </a:rPr>
                                <m:t>𝟏</m:t>
                              </m:r>
                              <m:r>
                                <a:rPr lang="en-US" b="1" i="1" smtClean="0">
                                  <a:solidFill>
                                    <a:srgbClr val="FFFF00"/>
                                  </a:solidFill>
                                  <a:latin typeface="Cambria Math"/>
                                </a:rPr>
                                <m:t>/</m:t>
                              </m:r>
                              <m:r>
                                <a:rPr lang="en-US" b="1" i="1" smtClean="0">
                                  <a:solidFill>
                                    <a:srgbClr val="FFFF00"/>
                                  </a:solidFill>
                                  <a:latin typeface="Cambria Math"/>
                                </a:rPr>
                                <m:t>𝒙</m:t>
                              </m:r>
                            </m:den>
                          </m:f>
                        </m:e>
                      </m:func>
                      <m:r>
                        <a:rPr lang="en-US" b="1" i="1" smtClean="0">
                          <a:solidFill>
                            <a:srgbClr val="FFFF00"/>
                          </a:solidFill>
                          <a:latin typeface="Cambria Math"/>
                        </a:rPr>
                        <m:t>=</m:t>
                      </m:r>
                      <m:func>
                        <m:funcPr>
                          <m:ctrlPr>
                            <a:rPr lang="en-US" b="1" i="1" smtClean="0">
                              <a:solidFill>
                                <a:srgbClr val="FFFF00"/>
                              </a:solidFill>
                              <a:latin typeface="Cambria Math"/>
                            </a:rPr>
                          </m:ctrlPr>
                        </m:funcPr>
                        <m:fName>
                          <m:limLow>
                            <m:limLowPr>
                              <m:ctrlPr>
                                <a:rPr lang="en-US" b="1" i="1" smtClean="0">
                                  <a:solidFill>
                                    <a:srgbClr val="FFFF00"/>
                                  </a:solidFill>
                                  <a:latin typeface="Cambria Math"/>
                                </a:rPr>
                              </m:ctrlPr>
                            </m:limLowPr>
                            <m:e>
                              <m:r>
                                <m:rPr>
                                  <m:sty m:val="p"/>
                                </m:rPr>
                                <a:rPr lang="en-US" b="0" i="0" smtClean="0">
                                  <a:solidFill>
                                    <a:srgbClr val="FFFF00"/>
                                  </a:solidFill>
                                  <a:latin typeface="Cambria Math"/>
                                </a:rPr>
                                <m:t>lim</m:t>
                              </m:r>
                            </m:e>
                            <m:lim>
                              <m:r>
                                <a:rPr lang="en-US" b="1" i="1">
                                  <a:solidFill>
                                    <a:srgbClr val="FFFF00"/>
                                  </a:solidFill>
                                  <a:latin typeface="Cambria Math"/>
                                </a:rPr>
                                <m:t>𝒙</m:t>
                              </m:r>
                              <m:r>
                                <a:rPr lang="en-US" b="1" i="1">
                                  <a:solidFill>
                                    <a:srgbClr val="FFFF00"/>
                                  </a:solidFill>
                                  <a:latin typeface="Cambria Math"/>
                                  <a:ea typeface="Cambria Math"/>
                                </a:rPr>
                                <m:t>→</m:t>
                              </m:r>
                              <m:sSup>
                                <m:sSupPr>
                                  <m:ctrlPr>
                                    <a:rPr lang="en-US" b="1" i="1">
                                      <a:solidFill>
                                        <a:srgbClr val="FFFF00"/>
                                      </a:solidFill>
                                      <a:latin typeface="Cambria Math"/>
                                      <a:ea typeface="Cambria Math"/>
                                    </a:rPr>
                                  </m:ctrlPr>
                                </m:sSupPr>
                                <m:e>
                                  <m:r>
                                    <a:rPr lang="en-US" b="1" i="1">
                                      <a:solidFill>
                                        <a:srgbClr val="FFFF00"/>
                                      </a:solidFill>
                                      <a:latin typeface="Cambria Math"/>
                                      <a:ea typeface="Cambria Math"/>
                                    </a:rPr>
                                    <m:t>𝟎</m:t>
                                  </m:r>
                                </m:e>
                                <m:sup>
                                  <m:r>
                                    <a:rPr lang="en-US" b="1" i="1">
                                      <a:solidFill>
                                        <a:srgbClr val="FFFF00"/>
                                      </a:solidFill>
                                      <a:latin typeface="Cambria Math"/>
                                      <a:ea typeface="Cambria Math"/>
                                    </a:rPr>
                                    <m:t>+</m:t>
                                  </m:r>
                                </m:sup>
                              </m:sSup>
                            </m:lim>
                          </m:limLow>
                        </m:fName>
                        <m:e>
                          <m:f>
                            <m:fPr>
                              <m:ctrlPr>
                                <a:rPr lang="en-US" b="1" i="1" smtClean="0">
                                  <a:solidFill>
                                    <a:srgbClr val="FFFF00"/>
                                  </a:solidFill>
                                  <a:latin typeface="Cambria Math"/>
                                </a:rPr>
                              </m:ctrlPr>
                            </m:fPr>
                            <m:num>
                              <m:r>
                                <a:rPr lang="en-US" b="1" i="1" smtClean="0">
                                  <a:solidFill>
                                    <a:srgbClr val="FFFF00"/>
                                  </a:solidFill>
                                  <a:latin typeface="Cambria Math"/>
                                </a:rPr>
                                <m:t>𝟏</m:t>
                              </m:r>
                              <m:r>
                                <a:rPr lang="en-US" b="1" i="1" smtClean="0">
                                  <a:solidFill>
                                    <a:srgbClr val="FFFF00"/>
                                  </a:solidFill>
                                  <a:latin typeface="Cambria Math"/>
                                </a:rPr>
                                <m:t>/</m:t>
                              </m:r>
                              <m:r>
                                <a:rPr lang="en-US" b="1" i="1" smtClean="0">
                                  <a:solidFill>
                                    <a:srgbClr val="FFFF00"/>
                                  </a:solidFill>
                                  <a:latin typeface="Cambria Math"/>
                                </a:rPr>
                                <m:t>𝒙</m:t>
                              </m:r>
                            </m:num>
                            <m:den>
                              <m:r>
                                <a:rPr lang="en-US" b="1" i="1" smtClean="0">
                                  <a:solidFill>
                                    <a:srgbClr val="FFFF00"/>
                                  </a:solidFill>
                                  <a:latin typeface="Cambria Math"/>
                                </a:rPr>
                                <m:t>−</m:t>
                              </m:r>
                              <m:r>
                                <a:rPr lang="en-US" b="1" i="1" smtClean="0">
                                  <a:solidFill>
                                    <a:srgbClr val="FFFF00"/>
                                  </a:solidFill>
                                  <a:latin typeface="Cambria Math"/>
                                </a:rPr>
                                <m:t>𝟏</m:t>
                              </m:r>
                              <m:r>
                                <a:rPr lang="en-US" b="1" i="1" smtClean="0">
                                  <a:solidFill>
                                    <a:srgbClr val="FFFF00"/>
                                  </a:solidFill>
                                  <a:latin typeface="Cambria Math"/>
                                </a:rPr>
                                <m:t>/</m:t>
                              </m:r>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𝟐</m:t>
                                  </m:r>
                                </m:sup>
                              </m:sSup>
                            </m:den>
                          </m:f>
                        </m:e>
                      </m:func>
                      <m:r>
                        <a:rPr lang="en-US" b="1" i="1" smtClean="0">
                          <a:solidFill>
                            <a:srgbClr val="FFFF00"/>
                          </a:solidFill>
                          <a:latin typeface="Cambria Math"/>
                        </a:rPr>
                        <m:t>=</m:t>
                      </m:r>
                      <m:func>
                        <m:funcPr>
                          <m:ctrlPr>
                            <a:rPr lang="en-US" b="1" i="1" smtClean="0">
                              <a:solidFill>
                                <a:srgbClr val="FFFF00"/>
                              </a:solidFill>
                              <a:latin typeface="Cambria Math"/>
                            </a:rPr>
                          </m:ctrlPr>
                        </m:funcPr>
                        <m:fName>
                          <m:limLow>
                            <m:limLowPr>
                              <m:ctrlPr>
                                <a:rPr lang="en-US" b="1" i="1" smtClean="0">
                                  <a:solidFill>
                                    <a:srgbClr val="FFFF00"/>
                                  </a:solidFill>
                                  <a:latin typeface="Cambria Math"/>
                                </a:rPr>
                              </m:ctrlPr>
                            </m:limLowPr>
                            <m:e>
                              <m:r>
                                <m:rPr>
                                  <m:sty m:val="p"/>
                                </m:rPr>
                                <a:rPr lang="en-US" b="0" i="0" smtClean="0">
                                  <a:solidFill>
                                    <a:srgbClr val="FFFF00"/>
                                  </a:solidFill>
                                  <a:latin typeface="Cambria Math"/>
                                </a:rPr>
                                <m:t>lim</m:t>
                              </m:r>
                            </m:e>
                            <m:lim>
                              <m:r>
                                <a:rPr lang="en-US" b="1" i="1">
                                  <a:solidFill>
                                    <a:srgbClr val="FFFF00"/>
                                  </a:solidFill>
                                  <a:latin typeface="Cambria Math"/>
                                </a:rPr>
                                <m:t>𝒙</m:t>
                              </m:r>
                              <m:r>
                                <a:rPr lang="en-US" b="1" i="1">
                                  <a:solidFill>
                                    <a:srgbClr val="FFFF00"/>
                                  </a:solidFill>
                                  <a:latin typeface="Cambria Math"/>
                                  <a:ea typeface="Cambria Math"/>
                                </a:rPr>
                                <m:t>→</m:t>
                              </m:r>
                              <m:sSup>
                                <m:sSupPr>
                                  <m:ctrlPr>
                                    <a:rPr lang="en-US" b="1" i="1">
                                      <a:solidFill>
                                        <a:srgbClr val="FFFF00"/>
                                      </a:solidFill>
                                      <a:latin typeface="Cambria Math"/>
                                      <a:ea typeface="Cambria Math"/>
                                    </a:rPr>
                                  </m:ctrlPr>
                                </m:sSupPr>
                                <m:e>
                                  <m:r>
                                    <a:rPr lang="en-US" b="1" i="1">
                                      <a:solidFill>
                                        <a:srgbClr val="FFFF00"/>
                                      </a:solidFill>
                                      <a:latin typeface="Cambria Math"/>
                                      <a:ea typeface="Cambria Math"/>
                                    </a:rPr>
                                    <m:t>𝟎</m:t>
                                  </m:r>
                                </m:e>
                                <m:sup>
                                  <m:r>
                                    <a:rPr lang="en-US" b="1" i="1">
                                      <a:solidFill>
                                        <a:srgbClr val="FFFF00"/>
                                      </a:solidFill>
                                      <a:latin typeface="Cambria Math"/>
                                      <a:ea typeface="Cambria Math"/>
                                    </a:rPr>
                                    <m:t>+</m:t>
                                  </m:r>
                                </m:sup>
                              </m:sSup>
                            </m:lim>
                          </m:limLow>
                        </m:fName>
                        <m:e>
                          <m:r>
                            <a:rPr lang="en-US" b="1" i="1" smtClean="0">
                              <a:solidFill>
                                <a:srgbClr val="FFFF00"/>
                              </a:solidFill>
                              <a:latin typeface="Cambria Math"/>
                            </a:rPr>
                            <m:t>(−</m:t>
                          </m:r>
                          <m:r>
                            <a:rPr lang="en-US" b="1" i="1" smtClean="0">
                              <a:solidFill>
                                <a:srgbClr val="FFFF00"/>
                              </a:solidFill>
                              <a:latin typeface="Cambria Math"/>
                            </a:rPr>
                            <m:t>𝒙</m:t>
                          </m:r>
                          <m:r>
                            <a:rPr lang="en-US" b="1" i="1" smtClean="0">
                              <a:solidFill>
                                <a:srgbClr val="FFFF00"/>
                              </a:solidFill>
                              <a:latin typeface="Cambria Math"/>
                            </a:rPr>
                            <m:t>)</m:t>
                          </m:r>
                        </m:e>
                      </m:func>
                      <m:r>
                        <a:rPr lang="en-US" b="1" i="1" smtClean="0">
                          <a:solidFill>
                            <a:srgbClr val="FFFF00"/>
                          </a:solidFill>
                          <a:latin typeface="Cambria Math"/>
                        </a:rPr>
                        <m:t>=</m:t>
                      </m:r>
                      <m:r>
                        <a:rPr lang="en-US" b="1" i="1" smtClean="0">
                          <a:solidFill>
                            <a:srgbClr val="FFFF00"/>
                          </a:solidFill>
                          <a:latin typeface="Cambria Math"/>
                        </a:rPr>
                        <m:t>𝟎</m:t>
                      </m:r>
                    </m:oMath>
                  </m:oMathPara>
                </a14:m>
                <a:endParaRPr lang="en-US" b="1" dirty="0">
                  <a:solidFill>
                    <a:srgbClr val="FFFF00"/>
                  </a:solidFill>
                </a:endParaRPr>
              </a:p>
              <a:p>
                <a:pPr algn="l" rtl="0" eaLnBrk="0"/>
                <a:endParaRPr lang="en-US" b="1" dirty="0" smtClean="0">
                  <a:solidFill>
                    <a:srgbClr val="FF0000"/>
                  </a:solidFill>
                </a:endParaRPr>
              </a:p>
              <a:p>
                <a:pPr algn="l" rtl="0" eaLnBrk="0">
                  <a:buFont typeface="Wingdings" pitchFamily="2" charset="2"/>
                  <a:buChar char="v"/>
                </a:pPr>
                <a:r>
                  <a:rPr lang="en-US" b="1" dirty="0" smtClean="0">
                    <a:solidFill>
                      <a:srgbClr val="FF0000"/>
                    </a:solidFill>
                  </a:rPr>
                  <a:t>Type </a:t>
                </a:r>
                <a:r>
                  <a:rPr lang="en-US" b="1" dirty="0">
                    <a:solidFill>
                      <a:srgbClr val="FF0000"/>
                    </a:solidFill>
                  </a:rPr>
                  <a:t>3: </a:t>
                </a:r>
                <a:r>
                  <a:rPr lang="en-US" b="1" dirty="0"/>
                  <a:t>Indeterminate Differences </a:t>
                </a:r>
                <a14:m>
                  <m:oMath xmlns:m="http://schemas.openxmlformats.org/officeDocument/2006/math">
                    <m:r>
                      <a:rPr lang="en-US" b="1" i="1" smtClean="0">
                        <a:latin typeface="Cambria Math"/>
                        <a:ea typeface="Cambria Math"/>
                      </a:rPr>
                      <m:t>∞−∞</m:t>
                    </m:r>
                  </m:oMath>
                </a14:m>
                <a:r>
                  <a:rPr lang="en-US" b="1" dirty="0" smtClean="0"/>
                  <a:t>:</a:t>
                </a:r>
                <a:endParaRPr lang="en-US" b="1" dirty="0"/>
              </a:p>
              <a:p>
                <a:pPr marL="457200" indent="-457200" algn="l" rtl="0" eaLnBrk="0">
                  <a:buFont typeface="Wingdings" panose="05000000000000000000" pitchFamily="2" charset="2"/>
                  <a:buChar char="q"/>
                </a:pPr>
                <a:r>
                  <a:rPr lang="en-US" b="1" dirty="0"/>
                  <a:t>If </a:t>
                </a:r>
                <a14:m>
                  <m:oMath xmlns:m="http://schemas.openxmlformats.org/officeDocument/2006/math">
                    <m:func>
                      <m:funcPr>
                        <m:ctrlPr>
                          <a:rPr lang="en-US" b="1" i="1" smtClean="0">
                            <a:latin typeface="Cambria Math"/>
                          </a:rPr>
                        </m:ctrlPr>
                      </m:funcPr>
                      <m:fName>
                        <m:limLow>
                          <m:limLowPr>
                            <m:ctrlPr>
                              <a:rPr lang="en-US" b="1" i="1" smtClean="0">
                                <a:latin typeface="Cambria Math"/>
                              </a:rPr>
                            </m:ctrlPr>
                          </m:limLowPr>
                          <m:e>
                            <m:r>
                              <m:rPr>
                                <m:sty m:val="p"/>
                              </m:rPr>
                              <a:rPr lang="en-US" b="0" i="0" smtClean="0">
                                <a:latin typeface="Cambria Math"/>
                              </a:rPr>
                              <m:t>lim</m:t>
                            </m:r>
                          </m:e>
                          <m:lim>
                            <m:r>
                              <a:rPr lang="en-US" b="1" i="1" smtClean="0">
                                <a:latin typeface="Cambria Math"/>
                              </a:rPr>
                              <m:t>𝒙</m:t>
                            </m:r>
                            <m:r>
                              <a:rPr lang="en-US" b="1" i="1" smtClean="0">
                                <a:latin typeface="Cambria Math"/>
                                <a:ea typeface="Cambria Math"/>
                              </a:rPr>
                              <m:t>→</m:t>
                            </m:r>
                            <m:r>
                              <a:rPr lang="en-US" b="1" i="1" smtClean="0">
                                <a:latin typeface="Cambria Math"/>
                                <a:ea typeface="Cambria Math"/>
                              </a:rPr>
                              <m:t>𝒂</m:t>
                            </m:r>
                          </m:lim>
                        </m:limLow>
                      </m:fName>
                      <m:e>
                        <m:r>
                          <a:rPr lang="en-US" b="1" i="1" smtClean="0">
                            <a:latin typeface="Cambria Math"/>
                          </a:rPr>
                          <m:t>𝒇</m:t>
                        </m:r>
                        <m:d>
                          <m:dPr>
                            <m:ctrlPr>
                              <a:rPr lang="en-US" b="1" i="1" smtClean="0">
                                <a:latin typeface="Cambria Math"/>
                              </a:rPr>
                            </m:ctrlPr>
                          </m:dPr>
                          <m:e>
                            <m:r>
                              <a:rPr lang="en-US" b="1" i="1" smtClean="0">
                                <a:latin typeface="Cambria Math"/>
                              </a:rPr>
                              <m:t>𝒙</m:t>
                            </m:r>
                          </m:e>
                        </m:d>
                      </m:e>
                    </m:func>
                    <m:r>
                      <a:rPr lang="en-US" b="1" i="1" smtClean="0">
                        <a:latin typeface="Cambria Math"/>
                      </a:rPr>
                      <m:t>=</m:t>
                    </m:r>
                    <m:r>
                      <a:rPr lang="en-US" b="1" i="1" smtClean="0">
                        <a:latin typeface="Cambria Math"/>
                        <a:ea typeface="Cambria Math"/>
                      </a:rPr>
                      <m:t>∞</m:t>
                    </m:r>
                  </m:oMath>
                </a14:m>
                <a:r>
                  <a:rPr lang="en-US" b="1" dirty="0" smtClean="0"/>
                  <a:t> </a:t>
                </a:r>
                <a:r>
                  <a:rPr lang="en-US" b="1" dirty="0"/>
                  <a:t>and </a:t>
                </a:r>
                <a14:m>
                  <m:oMath xmlns:m="http://schemas.openxmlformats.org/officeDocument/2006/math">
                    <m:func>
                      <m:funcPr>
                        <m:ctrlPr>
                          <a:rPr lang="en-US" b="1" i="1">
                            <a:latin typeface="Cambria Math"/>
                          </a:rPr>
                        </m:ctrlPr>
                      </m:funcPr>
                      <m:fName>
                        <m:limLow>
                          <m:limLowPr>
                            <m:ctrlPr>
                              <a:rPr lang="en-US" b="1" i="1">
                                <a:latin typeface="Cambria Math"/>
                              </a:rPr>
                            </m:ctrlPr>
                          </m:limLowPr>
                          <m:e>
                            <m:r>
                              <m:rPr>
                                <m:sty m:val="p"/>
                              </m:rPr>
                              <a:rPr lang="en-US">
                                <a:latin typeface="Cambria Math"/>
                              </a:rPr>
                              <m:t>lim</m:t>
                            </m:r>
                          </m:e>
                          <m:lim>
                            <m:r>
                              <a:rPr lang="en-US" b="1" i="1">
                                <a:latin typeface="Cambria Math"/>
                              </a:rPr>
                              <m:t>𝒙</m:t>
                            </m:r>
                            <m:r>
                              <a:rPr lang="en-US" b="1" i="1">
                                <a:latin typeface="Cambria Math"/>
                                <a:ea typeface="Cambria Math"/>
                              </a:rPr>
                              <m:t>→</m:t>
                            </m:r>
                            <m:r>
                              <a:rPr lang="en-US" b="1" i="1">
                                <a:latin typeface="Cambria Math"/>
                                <a:ea typeface="Cambria Math"/>
                              </a:rPr>
                              <m:t>𝒂</m:t>
                            </m:r>
                          </m:lim>
                        </m:limLow>
                      </m:fName>
                      <m:e>
                        <m:r>
                          <a:rPr lang="en-US" b="1" i="1" smtClean="0">
                            <a:latin typeface="Cambria Math"/>
                          </a:rPr>
                          <m:t>𝒈</m:t>
                        </m:r>
                        <m:d>
                          <m:dPr>
                            <m:ctrlPr>
                              <a:rPr lang="en-US" b="1" i="1">
                                <a:latin typeface="Cambria Math"/>
                              </a:rPr>
                            </m:ctrlPr>
                          </m:dPr>
                          <m:e>
                            <m:r>
                              <a:rPr lang="en-US" b="1" i="1">
                                <a:latin typeface="Cambria Math"/>
                              </a:rPr>
                              <m:t>𝒙</m:t>
                            </m:r>
                          </m:e>
                        </m:d>
                      </m:e>
                    </m:func>
                    <m:r>
                      <a:rPr lang="en-US" b="1" i="1">
                        <a:latin typeface="Cambria Math"/>
                      </a:rPr>
                      <m:t>=</m:t>
                    </m:r>
                    <m:r>
                      <a:rPr lang="en-US" b="1" i="1">
                        <a:latin typeface="Cambria Math"/>
                        <a:ea typeface="Cambria Math"/>
                      </a:rPr>
                      <m:t>∞</m:t>
                    </m:r>
                  </m:oMath>
                </a14:m>
                <a:r>
                  <a:rPr lang="en-US" b="1" dirty="0"/>
                  <a:t> </a:t>
                </a:r>
                <a:r>
                  <a:rPr lang="en-US" b="1" dirty="0" smtClean="0"/>
                  <a:t>, </a:t>
                </a:r>
                <a:r>
                  <a:rPr lang="en-US" b="1" dirty="0"/>
                  <a:t>then the limit</a:t>
                </a:r>
              </a:p>
              <a:p>
                <a:pPr algn="l" rtl="0" eaLnBrk="0"/>
                <a14:m>
                  <m:oMathPara xmlns:m="http://schemas.openxmlformats.org/officeDocument/2006/math">
                    <m:oMathParaPr>
                      <m:jc m:val="centerGroup"/>
                    </m:oMathParaPr>
                    <m:oMath xmlns:m="http://schemas.openxmlformats.org/officeDocument/2006/math">
                      <m:func>
                        <m:funcPr>
                          <m:ctrlPr>
                            <a:rPr lang="en-US" sz="3600" b="1" i="1" smtClean="0">
                              <a:latin typeface="Cambria Math"/>
                            </a:rPr>
                          </m:ctrlPr>
                        </m:funcPr>
                        <m:fName>
                          <m:limLow>
                            <m:limLowPr>
                              <m:ctrlPr>
                                <a:rPr lang="en-US" sz="3600" b="1" i="1" smtClean="0">
                                  <a:latin typeface="Cambria Math"/>
                                </a:rPr>
                              </m:ctrlPr>
                            </m:limLowPr>
                            <m:e>
                              <m:r>
                                <m:rPr>
                                  <m:sty m:val="p"/>
                                </m:rPr>
                                <a:rPr lang="en-US" sz="3600" b="0" i="0" smtClean="0">
                                  <a:latin typeface="Cambria Math"/>
                                </a:rPr>
                                <m:t>lim</m:t>
                              </m:r>
                            </m:e>
                            <m:lim>
                              <m:r>
                                <a:rPr lang="en-US" sz="3600" b="1" i="1" smtClean="0">
                                  <a:latin typeface="Cambria Math"/>
                                </a:rPr>
                                <m:t>𝒙</m:t>
                              </m:r>
                              <m:r>
                                <a:rPr lang="en-US" sz="3600" b="1" i="1" smtClean="0">
                                  <a:latin typeface="Cambria Math"/>
                                  <a:ea typeface="Cambria Math"/>
                                </a:rPr>
                                <m:t>→</m:t>
                              </m:r>
                              <m:r>
                                <a:rPr lang="en-US" sz="3600" b="1" i="1" smtClean="0">
                                  <a:latin typeface="Cambria Math"/>
                                  <a:ea typeface="Cambria Math"/>
                                </a:rPr>
                                <m:t>𝒂</m:t>
                              </m:r>
                            </m:lim>
                          </m:limLow>
                        </m:fName>
                        <m:e>
                          <m:r>
                            <a:rPr lang="en-US" sz="3600" b="1" i="1" smtClean="0">
                              <a:latin typeface="Cambria Math"/>
                            </a:rPr>
                            <m:t>[</m:t>
                          </m:r>
                          <m:r>
                            <a:rPr lang="en-US" sz="3600" b="1" i="1" smtClean="0">
                              <a:latin typeface="Cambria Math"/>
                            </a:rPr>
                            <m:t>𝒇</m:t>
                          </m:r>
                          <m:d>
                            <m:dPr>
                              <m:ctrlPr>
                                <a:rPr lang="en-US" sz="3600" b="1" i="1" smtClean="0">
                                  <a:latin typeface="Cambria Math"/>
                                </a:rPr>
                              </m:ctrlPr>
                            </m:dPr>
                            <m:e>
                              <m:r>
                                <a:rPr lang="en-US" sz="3600" b="1" i="1" smtClean="0">
                                  <a:latin typeface="Cambria Math"/>
                                </a:rPr>
                                <m:t>𝒙</m:t>
                              </m:r>
                            </m:e>
                          </m:d>
                          <m:r>
                            <a:rPr lang="en-US" sz="3600" b="1" i="1" smtClean="0">
                              <a:latin typeface="Cambria Math"/>
                            </a:rPr>
                            <m:t>−</m:t>
                          </m:r>
                          <m:r>
                            <a:rPr lang="en-US" sz="3600" b="1" i="1" smtClean="0">
                              <a:latin typeface="Cambria Math"/>
                            </a:rPr>
                            <m:t>𝒈</m:t>
                          </m:r>
                          <m:d>
                            <m:dPr>
                              <m:ctrlPr>
                                <a:rPr lang="en-US" sz="3600" b="1" i="1" smtClean="0">
                                  <a:latin typeface="Cambria Math"/>
                                </a:rPr>
                              </m:ctrlPr>
                            </m:dPr>
                            <m:e>
                              <m:r>
                                <a:rPr lang="en-US" sz="3600" b="1" i="1" smtClean="0">
                                  <a:latin typeface="Cambria Math"/>
                                </a:rPr>
                                <m:t>𝒙</m:t>
                              </m:r>
                            </m:e>
                          </m:d>
                          <m:r>
                            <a:rPr lang="en-US" sz="3600" b="1" i="1" smtClean="0">
                              <a:latin typeface="Cambria Math"/>
                            </a:rPr>
                            <m:t>]</m:t>
                          </m:r>
                        </m:e>
                      </m:func>
                      <m:r>
                        <a:rPr lang="en-US" sz="3600" b="1" i="1" smtClean="0">
                          <a:latin typeface="Cambria Math"/>
                        </a:rPr>
                        <m:t> </m:t>
                      </m:r>
                    </m:oMath>
                  </m:oMathPara>
                </a14:m>
                <a:endParaRPr lang="en-US" sz="3600" b="1" dirty="0" smtClean="0"/>
              </a:p>
              <a:p>
                <a:pPr algn="l" rtl="0" eaLnBrk="0"/>
                <a:endParaRPr lang="en-US" sz="3600" b="1" dirty="0"/>
              </a:p>
              <a:p>
                <a:pPr algn="l" rtl="0" eaLnBrk="0"/>
                <a:r>
                  <a:rPr lang="en-US" b="1" dirty="0" smtClean="0"/>
                  <a:t>is </a:t>
                </a:r>
                <a:r>
                  <a:rPr lang="en-US" b="1" dirty="0"/>
                  <a:t>called an indeterminate form of type </a:t>
                </a:r>
                <a14:m>
                  <m:oMath xmlns:m="http://schemas.openxmlformats.org/officeDocument/2006/math">
                    <m:r>
                      <a:rPr lang="en-US" b="1" i="1">
                        <a:latin typeface="Cambria Math"/>
                        <a:ea typeface="Cambria Math"/>
                      </a:rPr>
                      <m:t>∞−∞</m:t>
                    </m:r>
                  </m:oMath>
                </a14:m>
                <a:r>
                  <a:rPr lang="en-US" b="1" dirty="0" smtClean="0"/>
                  <a:t>.</a:t>
                </a:r>
                <a:endParaRPr lang="ar-JO" b="1" dirty="0"/>
              </a:p>
              <a:p>
                <a:pPr algn="l"/>
                <a:endParaRPr lang="en-US" b="1"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0" y="353840"/>
                <a:ext cx="9144000" cy="5811463"/>
              </a:xfrm>
              <a:blipFill rotWithShape="1">
                <a:blip r:embed="rId2"/>
                <a:stretch>
                  <a:fillRect l="-1533" t="-315"/>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849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2910" y="404664"/>
                <a:ext cx="9144000" cy="5589240"/>
              </a:xfrm>
            </p:spPr>
            <p:txBody>
              <a:bodyPr>
                <a:normAutofit/>
              </a:bodyPr>
              <a:lstStyle/>
              <a:p>
                <a:pPr marL="457200" indent="-457200" algn="l" rtl="0" eaLnBrk="0">
                  <a:buFont typeface="Wingdings" panose="05000000000000000000" pitchFamily="2" charset="2"/>
                  <a:buChar char="q"/>
                </a:pPr>
                <a:r>
                  <a:rPr lang="en-US" b="1" dirty="0" smtClean="0"/>
                  <a:t>To find out the limit, we try to convert the difference into a quotient by using a common denominator, or rationalization, or factoring out a common factor so that we have an indeterminate form of type </a:t>
                </a:r>
                <a14:m>
                  <m:oMath xmlns:m="http://schemas.openxmlformats.org/officeDocument/2006/math">
                    <m:r>
                      <a:rPr lang="en-US" b="1" i="1" smtClean="0">
                        <a:latin typeface="Cambria Math"/>
                      </a:rPr>
                      <m:t>𝟎</m:t>
                    </m:r>
                    <m:r>
                      <a:rPr lang="en-US" b="1" i="1" smtClean="0">
                        <a:latin typeface="Cambria Math"/>
                      </a:rPr>
                      <m:t>/</m:t>
                    </m:r>
                    <m:r>
                      <a:rPr lang="en-US" b="1" i="1" smtClean="0">
                        <a:latin typeface="Cambria Math"/>
                      </a:rPr>
                      <m:t>𝟎</m:t>
                    </m:r>
                  </m:oMath>
                </a14:m>
                <a:r>
                  <a:rPr lang="en-US" b="1" dirty="0" smtClean="0"/>
                  <a:t> </a:t>
                </a:r>
                <a:r>
                  <a:rPr lang="en-US" b="1" dirty="0"/>
                  <a:t>or </a:t>
                </a:r>
                <a14:m>
                  <m:oMath xmlns:m="http://schemas.openxmlformats.org/officeDocument/2006/math">
                    <m:r>
                      <a:rPr lang="en-US" b="1" i="1" smtClean="0">
                        <a:latin typeface="Cambria Math"/>
                        <a:ea typeface="Cambria Math"/>
                      </a:rPr>
                      <m:t>∞/∞</m:t>
                    </m:r>
                  </m:oMath>
                </a14:m>
                <a:r>
                  <a:rPr lang="en-US" b="1" dirty="0" smtClean="0"/>
                  <a:t>.</a:t>
                </a:r>
                <a:endParaRPr lang="en-US" b="1" dirty="0"/>
              </a:p>
              <a:p>
                <a:pPr algn="l" rtl="0" eaLnBrk="0"/>
                <a:endParaRPr lang="en-US" sz="1100" b="1" dirty="0"/>
              </a:p>
              <a:p>
                <a:pPr marL="457200" indent="-457200" algn="l" rtl="0" eaLnBrk="0">
                  <a:buFont typeface="Wingdings" panose="05000000000000000000" pitchFamily="2" charset="2"/>
                  <a:buChar char="q"/>
                </a:pPr>
                <a:r>
                  <a:rPr lang="en-US" b="1" dirty="0" smtClean="0">
                    <a:solidFill>
                      <a:srgbClr val="FFFF00"/>
                    </a:solidFill>
                  </a:rPr>
                  <a:t>Example: Evaluate </a:t>
                </a:r>
                <a14:m>
                  <m:oMath xmlns:m="http://schemas.openxmlformats.org/officeDocument/2006/math">
                    <m:func>
                      <m:funcPr>
                        <m:ctrlPr>
                          <a:rPr lang="en-US" b="1" i="1" smtClean="0">
                            <a:solidFill>
                              <a:srgbClr val="FFFF00"/>
                            </a:solidFill>
                            <a:latin typeface="Cambria Math"/>
                          </a:rPr>
                        </m:ctrlPr>
                      </m:funcPr>
                      <m:fName>
                        <m:limLow>
                          <m:limLowPr>
                            <m:ctrlPr>
                              <a:rPr lang="en-US" b="1" i="1" smtClean="0">
                                <a:solidFill>
                                  <a:srgbClr val="FFFF00"/>
                                </a:solidFill>
                                <a:latin typeface="Cambria Math"/>
                              </a:rPr>
                            </m:ctrlPr>
                          </m:limLowPr>
                          <m:e>
                            <m:r>
                              <m:rPr>
                                <m:sty m:val="p"/>
                              </m:rPr>
                              <a:rPr lang="en-US" b="0" i="0" smtClean="0">
                                <a:solidFill>
                                  <a:srgbClr val="FFFF00"/>
                                </a:solidFill>
                                <a:latin typeface="Cambria Math"/>
                              </a:rPr>
                              <m:t>lim</m:t>
                            </m:r>
                          </m:e>
                          <m:lim>
                            <m:r>
                              <a:rPr lang="en-US" b="1" i="1" smtClean="0">
                                <a:solidFill>
                                  <a:srgbClr val="FFFF00"/>
                                </a:solidFill>
                                <a:latin typeface="Cambria Math"/>
                              </a:rPr>
                              <m:t>𝒙</m:t>
                            </m:r>
                            <m:r>
                              <a:rPr lang="en-US" b="1" i="1" smtClean="0">
                                <a:solidFill>
                                  <a:srgbClr val="FFFF00"/>
                                </a:solidFill>
                                <a:latin typeface="Cambria Math"/>
                                <a:ea typeface="Cambria Math"/>
                              </a:rPr>
                              <m:t>→</m:t>
                            </m:r>
                            <m:sSup>
                              <m:sSupPr>
                                <m:ctrlPr>
                                  <a:rPr lang="en-US" b="1" i="1" smtClean="0">
                                    <a:solidFill>
                                      <a:srgbClr val="FFFF00"/>
                                    </a:solidFill>
                                    <a:latin typeface="Cambria Math"/>
                                    <a:ea typeface="Cambria Math"/>
                                  </a:rPr>
                                </m:ctrlPr>
                              </m:sSupPr>
                              <m:e>
                                <m:r>
                                  <a:rPr lang="en-US" b="1" i="1" smtClean="0">
                                    <a:solidFill>
                                      <a:srgbClr val="FFFF00"/>
                                    </a:solidFill>
                                    <a:latin typeface="Cambria Math"/>
                                    <a:ea typeface="Cambria Math"/>
                                  </a:rPr>
                                  <m:t>(</m:t>
                                </m:r>
                                <m:f>
                                  <m:fPr>
                                    <m:ctrlPr>
                                      <a:rPr lang="en-US" b="1" i="1" smtClean="0">
                                        <a:solidFill>
                                          <a:srgbClr val="FFFF00"/>
                                        </a:solidFill>
                                        <a:latin typeface="Cambria Math"/>
                                        <a:ea typeface="Cambria Math"/>
                                      </a:rPr>
                                    </m:ctrlPr>
                                  </m:fPr>
                                  <m:num>
                                    <m:r>
                                      <a:rPr lang="en-US" b="1" i="1" smtClean="0">
                                        <a:solidFill>
                                          <a:srgbClr val="FFFF00"/>
                                        </a:solidFill>
                                        <a:latin typeface="Cambria Math"/>
                                        <a:ea typeface="Cambria Math"/>
                                      </a:rPr>
                                      <m:t>𝝅</m:t>
                                    </m:r>
                                  </m:num>
                                  <m:den>
                                    <m:r>
                                      <a:rPr lang="en-US" b="1" i="1" smtClean="0">
                                        <a:solidFill>
                                          <a:srgbClr val="FFFF00"/>
                                        </a:solidFill>
                                        <a:latin typeface="Cambria Math"/>
                                        <a:ea typeface="Cambria Math"/>
                                      </a:rPr>
                                      <m:t>𝟐</m:t>
                                    </m:r>
                                  </m:den>
                                </m:f>
                                <m:r>
                                  <a:rPr lang="en-US" b="1" i="1" smtClean="0">
                                    <a:solidFill>
                                      <a:srgbClr val="FFFF00"/>
                                    </a:solidFill>
                                    <a:latin typeface="Cambria Math"/>
                                    <a:ea typeface="Cambria Math"/>
                                  </a:rPr>
                                  <m:t>)</m:t>
                                </m:r>
                              </m:e>
                              <m:sup>
                                <m:r>
                                  <a:rPr lang="en-US" b="1" i="1" smtClean="0">
                                    <a:solidFill>
                                      <a:srgbClr val="FFFF00"/>
                                    </a:solidFill>
                                    <a:latin typeface="Cambria Math"/>
                                    <a:ea typeface="Cambria Math"/>
                                  </a:rPr>
                                  <m:t>−</m:t>
                                </m:r>
                              </m:sup>
                            </m:sSup>
                          </m:lim>
                        </m:limLow>
                      </m:fName>
                      <m:e>
                        <m:r>
                          <a:rPr lang="en-US" b="1" i="1" smtClean="0">
                            <a:solidFill>
                              <a:srgbClr val="FFFF00"/>
                            </a:solidFill>
                            <a:latin typeface="Cambria Math"/>
                          </a:rPr>
                          <m:t>(</m:t>
                        </m:r>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sec</m:t>
                            </m:r>
                          </m:fName>
                          <m:e>
                            <m:r>
                              <a:rPr lang="en-US" b="1" i="1" smtClean="0">
                                <a:solidFill>
                                  <a:srgbClr val="FFFF00"/>
                                </a:solidFill>
                                <a:latin typeface="Cambria Math"/>
                              </a:rPr>
                              <m:t>𝒙</m:t>
                            </m:r>
                          </m:e>
                        </m:func>
                        <m:r>
                          <a:rPr lang="en-US" b="1" i="1" smtClean="0">
                            <a:solidFill>
                              <a:srgbClr val="FFFF00"/>
                            </a:solidFill>
                            <a:latin typeface="Cambria Math"/>
                          </a:rPr>
                          <m:t>−</m:t>
                        </m:r>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tan</m:t>
                            </m:r>
                          </m:fName>
                          <m:e>
                            <m:r>
                              <a:rPr lang="en-US" b="1" i="1" smtClean="0">
                                <a:solidFill>
                                  <a:srgbClr val="FFFF00"/>
                                </a:solidFill>
                                <a:latin typeface="Cambria Math"/>
                              </a:rPr>
                              <m:t>𝒙</m:t>
                            </m:r>
                          </m:e>
                        </m:func>
                        <m:r>
                          <a:rPr lang="en-US" b="1" i="1" smtClean="0">
                            <a:solidFill>
                              <a:srgbClr val="FFFF00"/>
                            </a:solidFill>
                            <a:latin typeface="Cambria Math"/>
                          </a:rPr>
                          <m:t>)</m:t>
                        </m:r>
                      </m:e>
                    </m:func>
                  </m:oMath>
                </a14:m>
                <a:r>
                  <a:rPr lang="en-US" b="1" dirty="0" smtClean="0">
                    <a:solidFill>
                      <a:srgbClr val="FFFF00"/>
                    </a:solidFill>
                  </a:rPr>
                  <a:t>.</a:t>
                </a:r>
                <a:endParaRPr lang="en-US" b="1" dirty="0">
                  <a:solidFill>
                    <a:srgbClr val="FFFF00"/>
                  </a:solidFill>
                </a:endParaRPr>
              </a:p>
              <a:p>
                <a:pPr marL="457200" indent="-457200" algn="l" rtl="0" eaLnBrk="0">
                  <a:buFont typeface="Wingdings" panose="05000000000000000000" pitchFamily="2" charset="2"/>
                  <a:buChar char="q"/>
                </a:pPr>
                <a:r>
                  <a:rPr lang="en-US" b="1" dirty="0"/>
                  <a:t>Solution: First notice that </a:t>
                </a:r>
                <a14:m>
                  <m:oMath xmlns:m="http://schemas.openxmlformats.org/officeDocument/2006/math">
                    <m:func>
                      <m:funcPr>
                        <m:ctrlPr>
                          <a:rPr lang="en-US" b="1" i="1" smtClean="0">
                            <a:latin typeface="Cambria Math"/>
                          </a:rPr>
                        </m:ctrlPr>
                      </m:funcPr>
                      <m:fName>
                        <m:r>
                          <m:rPr>
                            <m:sty m:val="p"/>
                          </m:rPr>
                          <a:rPr lang="en-US" b="0" i="0" smtClean="0">
                            <a:latin typeface="Cambria Math"/>
                          </a:rPr>
                          <m:t>sec</m:t>
                        </m:r>
                      </m:fName>
                      <m:e>
                        <m:r>
                          <a:rPr lang="en-US" b="1" i="1" smtClean="0">
                            <a:latin typeface="Cambria Math"/>
                          </a:rPr>
                          <m:t>𝒙</m:t>
                        </m:r>
                      </m:e>
                    </m:func>
                    <m:r>
                      <a:rPr lang="en-US" b="1" i="1" smtClean="0">
                        <a:latin typeface="Cambria Math"/>
                        <a:ea typeface="Cambria Math"/>
                      </a:rPr>
                      <m:t>→∞</m:t>
                    </m:r>
                  </m:oMath>
                </a14:m>
                <a:r>
                  <a:rPr lang="en-US" b="1" dirty="0" smtClean="0"/>
                  <a:t> </a:t>
                </a:r>
                <a:r>
                  <a:rPr lang="en-US" b="1" dirty="0"/>
                  <a:t>and </a:t>
                </a:r>
                <a14:m>
                  <m:oMath xmlns:m="http://schemas.openxmlformats.org/officeDocument/2006/math">
                    <m:func>
                      <m:funcPr>
                        <m:ctrlPr>
                          <a:rPr lang="en-US" b="1" i="1">
                            <a:latin typeface="Cambria Math"/>
                          </a:rPr>
                        </m:ctrlPr>
                      </m:funcPr>
                      <m:fName>
                        <m:r>
                          <m:rPr>
                            <m:sty m:val="p"/>
                          </m:rPr>
                          <a:rPr lang="en-US" b="0" i="0" smtClean="0">
                            <a:latin typeface="Cambria Math"/>
                          </a:rPr>
                          <m:t>tan</m:t>
                        </m:r>
                      </m:fName>
                      <m:e>
                        <m:r>
                          <a:rPr lang="en-US" b="1" i="1">
                            <a:latin typeface="Cambria Math"/>
                          </a:rPr>
                          <m:t>𝒙</m:t>
                        </m:r>
                      </m:e>
                    </m:func>
                    <m:r>
                      <a:rPr lang="en-US" b="1" i="1">
                        <a:latin typeface="Cambria Math"/>
                        <a:ea typeface="Cambria Math"/>
                      </a:rPr>
                      <m:t>→∞</m:t>
                    </m:r>
                  </m:oMath>
                </a14:m>
                <a:r>
                  <a:rPr lang="en-US" b="1" dirty="0" smtClean="0"/>
                  <a:t> </a:t>
                </a:r>
                <a:r>
                  <a:rPr lang="en-US" b="1" dirty="0"/>
                  <a:t>as </a:t>
                </a:r>
                <a:r>
                  <a:rPr lang="en-US" b="1" dirty="0" smtClean="0"/>
                  <a:t>, </a:t>
                </a:r>
                <a:r>
                  <a:rPr lang="en-US" b="1" dirty="0"/>
                  <a:t>so the limit is indeterminate. </a:t>
                </a:r>
                <a:endParaRPr lang="en-US" b="1" dirty="0" smtClean="0"/>
              </a:p>
              <a:p>
                <a:pPr algn="l" rtl="0" eaLnBrk="0"/>
                <a:r>
                  <a:rPr lang="en-US" b="1" dirty="0"/>
                  <a:t> </a:t>
                </a:r>
                <a:r>
                  <a:rPr lang="en-US" b="1" dirty="0" smtClean="0"/>
                  <a:t>    Here </a:t>
                </a:r>
                <a:r>
                  <a:rPr lang="en-US" b="1" dirty="0"/>
                  <a:t>we use a common denominator:</a:t>
                </a:r>
                <a:endParaRPr lang="ar-JO" b="1" dirty="0"/>
              </a:p>
              <a:p>
                <a:pPr algn="l"/>
                <a:endParaRPr lang="en-US" b="1"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2910" y="404664"/>
                <a:ext cx="9144000" cy="5589240"/>
              </a:xfrm>
              <a:blipFill rotWithShape="1">
                <a:blip r:embed="rId2"/>
                <a:stretch>
                  <a:fillRect l="-1467" t="-1418" r="-1400" b="-545"/>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910261"/>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028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0" y="332656"/>
                <a:ext cx="9144000" cy="5589240"/>
              </a:xfrm>
            </p:spPr>
            <p:txBody>
              <a:bodyPr>
                <a:normAutofit fontScale="92500" lnSpcReduction="10000"/>
              </a:bodyPr>
              <a:lstStyle/>
              <a:p>
                <a:pPr algn="l" rtl="0" eaLnBrk="0"/>
                <a14:m>
                  <m:oMathPara xmlns:m="http://schemas.openxmlformats.org/officeDocument/2006/math">
                    <m:oMathParaPr>
                      <m:jc m:val="centerGroup"/>
                    </m:oMathParaPr>
                    <m:oMath xmlns:m="http://schemas.openxmlformats.org/officeDocument/2006/math">
                      <m:func>
                        <m:funcPr>
                          <m:ctrlPr>
                            <a:rPr lang="en-US" b="1" i="1" smtClean="0">
                              <a:solidFill>
                                <a:srgbClr val="FFFF00"/>
                              </a:solidFill>
                              <a:latin typeface="Cambria Math"/>
                            </a:rPr>
                          </m:ctrlPr>
                        </m:funcPr>
                        <m:fName>
                          <m:limLow>
                            <m:limLowPr>
                              <m:ctrlPr>
                                <a:rPr lang="en-US" b="1" i="1">
                                  <a:solidFill>
                                    <a:srgbClr val="FFFF00"/>
                                  </a:solidFill>
                                  <a:latin typeface="Cambria Math"/>
                                </a:rPr>
                              </m:ctrlPr>
                            </m:limLowPr>
                            <m:e>
                              <m:r>
                                <m:rPr>
                                  <m:sty m:val="p"/>
                                </m:rPr>
                                <a:rPr lang="en-US">
                                  <a:solidFill>
                                    <a:srgbClr val="FFFF00"/>
                                  </a:solidFill>
                                  <a:latin typeface="Cambria Math"/>
                                </a:rPr>
                                <m:t>lim</m:t>
                              </m:r>
                            </m:e>
                            <m:lim>
                              <m:r>
                                <a:rPr lang="en-US" b="1" i="1">
                                  <a:solidFill>
                                    <a:srgbClr val="FFFF00"/>
                                  </a:solidFill>
                                  <a:latin typeface="Cambria Math"/>
                                </a:rPr>
                                <m:t>𝒙</m:t>
                              </m:r>
                              <m:r>
                                <a:rPr lang="en-US" b="1" i="1">
                                  <a:solidFill>
                                    <a:srgbClr val="FFFF00"/>
                                  </a:solidFill>
                                  <a:latin typeface="Cambria Math"/>
                                  <a:ea typeface="Cambria Math"/>
                                </a:rPr>
                                <m:t>→</m:t>
                              </m:r>
                              <m:sSup>
                                <m:sSupPr>
                                  <m:ctrlPr>
                                    <a:rPr lang="en-US" b="1" i="1">
                                      <a:solidFill>
                                        <a:srgbClr val="FFFF00"/>
                                      </a:solidFill>
                                      <a:latin typeface="Cambria Math"/>
                                      <a:ea typeface="Cambria Math"/>
                                    </a:rPr>
                                  </m:ctrlPr>
                                </m:sSupPr>
                                <m:e>
                                  <m:r>
                                    <a:rPr lang="en-US" b="1" i="1">
                                      <a:solidFill>
                                        <a:srgbClr val="FFFF00"/>
                                      </a:solidFill>
                                      <a:latin typeface="Cambria Math"/>
                                      <a:ea typeface="Cambria Math"/>
                                    </a:rPr>
                                    <m:t>(</m:t>
                                  </m:r>
                                  <m:f>
                                    <m:fPr>
                                      <m:ctrlPr>
                                        <a:rPr lang="en-US" b="1" i="1">
                                          <a:solidFill>
                                            <a:srgbClr val="FFFF00"/>
                                          </a:solidFill>
                                          <a:latin typeface="Cambria Math"/>
                                          <a:ea typeface="Cambria Math"/>
                                        </a:rPr>
                                      </m:ctrlPr>
                                    </m:fPr>
                                    <m:num>
                                      <m:r>
                                        <a:rPr lang="en-US" b="1" i="1">
                                          <a:solidFill>
                                            <a:srgbClr val="FFFF00"/>
                                          </a:solidFill>
                                          <a:latin typeface="Cambria Math"/>
                                          <a:ea typeface="Cambria Math"/>
                                        </a:rPr>
                                        <m:t>𝝅</m:t>
                                      </m:r>
                                    </m:num>
                                    <m:den>
                                      <m:r>
                                        <a:rPr lang="en-US" b="1" i="1">
                                          <a:solidFill>
                                            <a:srgbClr val="FFFF00"/>
                                          </a:solidFill>
                                          <a:latin typeface="Cambria Math"/>
                                          <a:ea typeface="Cambria Math"/>
                                        </a:rPr>
                                        <m:t>𝟐</m:t>
                                      </m:r>
                                    </m:den>
                                  </m:f>
                                  <m:r>
                                    <a:rPr lang="en-US" b="1" i="1">
                                      <a:solidFill>
                                        <a:srgbClr val="FFFF00"/>
                                      </a:solidFill>
                                      <a:latin typeface="Cambria Math"/>
                                      <a:ea typeface="Cambria Math"/>
                                    </a:rPr>
                                    <m:t>)</m:t>
                                  </m:r>
                                </m:e>
                                <m:sup>
                                  <m:r>
                                    <a:rPr lang="en-US" b="1" i="1">
                                      <a:solidFill>
                                        <a:srgbClr val="FFFF00"/>
                                      </a:solidFill>
                                      <a:latin typeface="Cambria Math"/>
                                      <a:ea typeface="Cambria Math"/>
                                    </a:rPr>
                                    <m:t>−</m:t>
                                  </m:r>
                                </m:sup>
                              </m:sSup>
                            </m:lim>
                          </m:limLow>
                        </m:fName>
                        <m:e>
                          <m:r>
                            <a:rPr lang="en-US" b="1" i="1">
                              <a:solidFill>
                                <a:srgbClr val="FFFF00"/>
                              </a:solidFill>
                              <a:latin typeface="Cambria Math"/>
                            </a:rPr>
                            <m:t>(</m:t>
                          </m:r>
                          <m:func>
                            <m:funcPr>
                              <m:ctrlPr>
                                <a:rPr lang="en-US" b="1" i="1">
                                  <a:solidFill>
                                    <a:srgbClr val="FFFF00"/>
                                  </a:solidFill>
                                  <a:latin typeface="Cambria Math"/>
                                </a:rPr>
                              </m:ctrlPr>
                            </m:funcPr>
                            <m:fName>
                              <m:r>
                                <m:rPr>
                                  <m:sty m:val="p"/>
                                </m:rPr>
                                <a:rPr lang="en-US">
                                  <a:solidFill>
                                    <a:srgbClr val="FFFF00"/>
                                  </a:solidFill>
                                  <a:latin typeface="Cambria Math"/>
                                </a:rPr>
                                <m:t>sec</m:t>
                              </m:r>
                            </m:fName>
                            <m:e>
                              <m:r>
                                <a:rPr lang="en-US" b="1" i="1">
                                  <a:solidFill>
                                    <a:srgbClr val="FFFF00"/>
                                  </a:solidFill>
                                  <a:latin typeface="Cambria Math"/>
                                </a:rPr>
                                <m:t>𝒙</m:t>
                              </m:r>
                            </m:e>
                          </m:func>
                          <m:r>
                            <a:rPr lang="en-US" b="1" i="1">
                              <a:solidFill>
                                <a:srgbClr val="FFFF00"/>
                              </a:solidFill>
                              <a:latin typeface="Cambria Math"/>
                            </a:rPr>
                            <m:t>−</m:t>
                          </m:r>
                          <m:func>
                            <m:funcPr>
                              <m:ctrlPr>
                                <a:rPr lang="en-US" b="1" i="1">
                                  <a:solidFill>
                                    <a:srgbClr val="FFFF00"/>
                                  </a:solidFill>
                                  <a:latin typeface="Cambria Math"/>
                                </a:rPr>
                              </m:ctrlPr>
                            </m:funcPr>
                            <m:fName>
                              <m:r>
                                <m:rPr>
                                  <m:sty m:val="p"/>
                                </m:rPr>
                                <a:rPr lang="en-US">
                                  <a:solidFill>
                                    <a:srgbClr val="FFFF00"/>
                                  </a:solidFill>
                                  <a:latin typeface="Cambria Math"/>
                                </a:rPr>
                                <m:t>tan</m:t>
                              </m:r>
                            </m:fName>
                            <m:e>
                              <m:r>
                                <a:rPr lang="en-US" b="1" i="1">
                                  <a:solidFill>
                                    <a:srgbClr val="FFFF00"/>
                                  </a:solidFill>
                                  <a:latin typeface="Cambria Math"/>
                                </a:rPr>
                                <m:t>𝒙</m:t>
                              </m:r>
                            </m:e>
                          </m:func>
                          <m:r>
                            <a:rPr lang="en-US" b="1" i="1">
                              <a:solidFill>
                                <a:srgbClr val="FFFF00"/>
                              </a:solidFill>
                              <a:latin typeface="Cambria Math"/>
                            </a:rPr>
                            <m:t>)</m:t>
                          </m:r>
                        </m:e>
                      </m:func>
                      <m:r>
                        <a:rPr lang="en-US" b="1" i="1" smtClean="0">
                          <a:solidFill>
                            <a:srgbClr val="FFFF00"/>
                          </a:solidFill>
                          <a:latin typeface="Cambria Math"/>
                        </a:rPr>
                        <m:t>= </m:t>
                      </m:r>
                      <m:func>
                        <m:funcPr>
                          <m:ctrlPr>
                            <a:rPr lang="en-US" b="1" i="1" smtClean="0">
                              <a:solidFill>
                                <a:srgbClr val="FFFF00"/>
                              </a:solidFill>
                              <a:latin typeface="Cambria Math"/>
                            </a:rPr>
                          </m:ctrlPr>
                        </m:funcPr>
                        <m:fName>
                          <m:limLow>
                            <m:limLowPr>
                              <m:ctrlPr>
                                <a:rPr lang="en-US" b="1" i="1" smtClean="0">
                                  <a:solidFill>
                                    <a:srgbClr val="FFFF00"/>
                                  </a:solidFill>
                                  <a:latin typeface="Cambria Math"/>
                                </a:rPr>
                              </m:ctrlPr>
                            </m:limLowPr>
                            <m:e>
                              <m:r>
                                <m:rPr>
                                  <m:sty m:val="p"/>
                                </m:rPr>
                                <a:rPr lang="en-US" b="0" i="0" smtClean="0">
                                  <a:solidFill>
                                    <a:srgbClr val="FFFF00"/>
                                  </a:solidFill>
                                  <a:latin typeface="Cambria Math"/>
                                </a:rPr>
                                <m:t>lim</m:t>
                              </m:r>
                            </m:e>
                            <m:lim>
                              <m:r>
                                <a:rPr lang="en-US" b="1" i="1">
                                  <a:solidFill>
                                    <a:srgbClr val="FFFF00"/>
                                  </a:solidFill>
                                  <a:latin typeface="Cambria Math"/>
                                </a:rPr>
                                <m:t>𝒙</m:t>
                              </m:r>
                              <m:r>
                                <a:rPr lang="en-US" b="1" i="1">
                                  <a:solidFill>
                                    <a:srgbClr val="FFFF00"/>
                                  </a:solidFill>
                                  <a:latin typeface="Cambria Math"/>
                                  <a:ea typeface="Cambria Math"/>
                                </a:rPr>
                                <m:t>→</m:t>
                              </m:r>
                              <m:sSup>
                                <m:sSupPr>
                                  <m:ctrlPr>
                                    <a:rPr lang="en-US" b="1" i="1">
                                      <a:solidFill>
                                        <a:srgbClr val="FFFF00"/>
                                      </a:solidFill>
                                      <a:latin typeface="Cambria Math"/>
                                      <a:ea typeface="Cambria Math"/>
                                    </a:rPr>
                                  </m:ctrlPr>
                                </m:sSupPr>
                                <m:e>
                                  <m:r>
                                    <a:rPr lang="en-US" b="1" i="1">
                                      <a:solidFill>
                                        <a:srgbClr val="FFFF00"/>
                                      </a:solidFill>
                                      <a:latin typeface="Cambria Math"/>
                                      <a:ea typeface="Cambria Math"/>
                                    </a:rPr>
                                    <m:t>(</m:t>
                                  </m:r>
                                  <m:f>
                                    <m:fPr>
                                      <m:ctrlPr>
                                        <a:rPr lang="en-US" b="1" i="1">
                                          <a:solidFill>
                                            <a:srgbClr val="FFFF00"/>
                                          </a:solidFill>
                                          <a:latin typeface="Cambria Math"/>
                                          <a:ea typeface="Cambria Math"/>
                                        </a:rPr>
                                      </m:ctrlPr>
                                    </m:fPr>
                                    <m:num>
                                      <m:r>
                                        <a:rPr lang="en-US" b="1" i="1">
                                          <a:solidFill>
                                            <a:srgbClr val="FFFF00"/>
                                          </a:solidFill>
                                          <a:latin typeface="Cambria Math"/>
                                          <a:ea typeface="Cambria Math"/>
                                        </a:rPr>
                                        <m:t>𝝅</m:t>
                                      </m:r>
                                    </m:num>
                                    <m:den>
                                      <m:r>
                                        <a:rPr lang="en-US" b="1" i="1">
                                          <a:solidFill>
                                            <a:srgbClr val="FFFF00"/>
                                          </a:solidFill>
                                          <a:latin typeface="Cambria Math"/>
                                          <a:ea typeface="Cambria Math"/>
                                        </a:rPr>
                                        <m:t>𝟐</m:t>
                                      </m:r>
                                    </m:den>
                                  </m:f>
                                  <m:r>
                                    <a:rPr lang="en-US" b="1" i="1">
                                      <a:solidFill>
                                        <a:srgbClr val="FFFF00"/>
                                      </a:solidFill>
                                      <a:latin typeface="Cambria Math"/>
                                      <a:ea typeface="Cambria Math"/>
                                    </a:rPr>
                                    <m:t>)</m:t>
                                  </m:r>
                                </m:e>
                                <m:sup>
                                  <m:r>
                                    <a:rPr lang="en-US" b="1" i="1">
                                      <a:solidFill>
                                        <a:srgbClr val="FFFF00"/>
                                      </a:solidFill>
                                      <a:latin typeface="Cambria Math"/>
                                      <a:ea typeface="Cambria Math"/>
                                    </a:rPr>
                                    <m:t>−</m:t>
                                  </m:r>
                                </m:sup>
                              </m:sSup>
                            </m:lim>
                          </m:limLow>
                        </m:fName>
                        <m:e>
                          <m:d>
                            <m:dPr>
                              <m:ctrlPr>
                                <a:rPr lang="en-US" b="1" i="1" smtClean="0">
                                  <a:solidFill>
                                    <a:srgbClr val="FFFF00"/>
                                  </a:solidFill>
                                  <a:latin typeface="Cambria Math"/>
                                </a:rPr>
                              </m:ctrlPr>
                            </m:dPr>
                            <m:e>
                              <m:f>
                                <m:fPr>
                                  <m:ctrlPr>
                                    <a:rPr lang="en-US" b="1" i="1" smtClean="0">
                                      <a:solidFill>
                                        <a:srgbClr val="FFFF00"/>
                                      </a:solidFill>
                                      <a:latin typeface="Cambria Math"/>
                                    </a:rPr>
                                  </m:ctrlPr>
                                </m:fPr>
                                <m:num>
                                  <m:r>
                                    <a:rPr lang="en-US" b="1" i="1" smtClean="0">
                                      <a:solidFill>
                                        <a:srgbClr val="FFFF00"/>
                                      </a:solidFill>
                                      <a:latin typeface="Cambria Math"/>
                                    </a:rPr>
                                    <m:t>𝟏</m:t>
                                  </m:r>
                                </m:num>
                                <m:den>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cos</m:t>
                                      </m:r>
                                    </m:fName>
                                    <m:e>
                                      <m:r>
                                        <a:rPr lang="en-US" b="1" i="1" smtClean="0">
                                          <a:solidFill>
                                            <a:srgbClr val="FFFF00"/>
                                          </a:solidFill>
                                          <a:latin typeface="Cambria Math"/>
                                        </a:rPr>
                                        <m:t>𝒙</m:t>
                                      </m:r>
                                    </m:e>
                                  </m:func>
                                </m:den>
                              </m:f>
                              <m:r>
                                <a:rPr lang="en-US" b="1" i="1" smtClean="0">
                                  <a:solidFill>
                                    <a:srgbClr val="FFFF00"/>
                                  </a:solidFill>
                                  <a:latin typeface="Cambria Math"/>
                                </a:rPr>
                                <m:t>−</m:t>
                              </m:r>
                              <m:f>
                                <m:fPr>
                                  <m:ctrlPr>
                                    <a:rPr lang="en-US" b="1" i="1" smtClean="0">
                                      <a:solidFill>
                                        <a:srgbClr val="FFFF00"/>
                                      </a:solidFill>
                                      <a:latin typeface="Cambria Math"/>
                                    </a:rPr>
                                  </m:ctrlPr>
                                </m:fPr>
                                <m:num>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sin</m:t>
                                      </m:r>
                                    </m:fName>
                                    <m:e>
                                      <m:r>
                                        <a:rPr lang="en-US" b="1" i="1" smtClean="0">
                                          <a:solidFill>
                                            <a:srgbClr val="FFFF00"/>
                                          </a:solidFill>
                                          <a:latin typeface="Cambria Math"/>
                                        </a:rPr>
                                        <m:t>𝒙</m:t>
                                      </m:r>
                                    </m:e>
                                  </m:func>
                                </m:num>
                                <m:den>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cos</m:t>
                                      </m:r>
                                    </m:fName>
                                    <m:e>
                                      <m:r>
                                        <a:rPr lang="en-US" b="0" i="1" smtClean="0">
                                          <a:solidFill>
                                            <a:srgbClr val="FFFF00"/>
                                          </a:solidFill>
                                          <a:latin typeface="Cambria Math"/>
                                        </a:rPr>
                                        <m:t>𝑥</m:t>
                                      </m:r>
                                    </m:e>
                                  </m:func>
                                </m:den>
                              </m:f>
                            </m:e>
                          </m:d>
                        </m:e>
                      </m:func>
                    </m:oMath>
                  </m:oMathPara>
                </a14:m>
                <a:endParaRPr lang="en-US" b="1" dirty="0" smtClean="0">
                  <a:solidFill>
                    <a:srgbClr val="FFFF00"/>
                  </a:solidFill>
                </a:endParaRPr>
              </a:p>
              <a:p>
                <a:pPr algn="l" rtl="0" eaLnBrk="0"/>
                <a14:m>
                  <m:oMath xmlns:m="http://schemas.openxmlformats.org/officeDocument/2006/math">
                    <m:r>
                      <a:rPr lang="en-US" sz="4000" b="1" i="1" smtClean="0">
                        <a:solidFill>
                          <a:srgbClr val="FFFF00"/>
                        </a:solidFill>
                        <a:latin typeface="Cambria Math"/>
                      </a:rPr>
                      <m:t>=</m:t>
                    </m:r>
                    <m:func>
                      <m:funcPr>
                        <m:ctrlPr>
                          <a:rPr lang="en-US" sz="4000" b="1" i="1" smtClean="0">
                            <a:solidFill>
                              <a:srgbClr val="FFFF00"/>
                            </a:solidFill>
                            <a:latin typeface="Cambria Math"/>
                          </a:rPr>
                        </m:ctrlPr>
                      </m:funcPr>
                      <m:fName>
                        <m:limLow>
                          <m:limLowPr>
                            <m:ctrlPr>
                              <a:rPr lang="en-US" sz="4000" b="1" i="1" smtClean="0">
                                <a:solidFill>
                                  <a:srgbClr val="FFFF00"/>
                                </a:solidFill>
                                <a:latin typeface="Cambria Math"/>
                              </a:rPr>
                            </m:ctrlPr>
                          </m:limLowPr>
                          <m:e>
                            <m:r>
                              <m:rPr>
                                <m:sty m:val="p"/>
                              </m:rPr>
                              <a:rPr lang="en-US" sz="4000" b="0" i="0" smtClean="0">
                                <a:solidFill>
                                  <a:srgbClr val="FFFF00"/>
                                </a:solidFill>
                                <a:latin typeface="Cambria Math"/>
                              </a:rPr>
                              <m:t>lim</m:t>
                            </m:r>
                          </m:e>
                          <m:lim>
                            <m:r>
                              <a:rPr lang="en-US" sz="4000" b="1" i="1">
                                <a:solidFill>
                                  <a:srgbClr val="FFFF00"/>
                                </a:solidFill>
                                <a:latin typeface="Cambria Math"/>
                              </a:rPr>
                              <m:t>𝒙</m:t>
                            </m:r>
                            <m:r>
                              <a:rPr lang="en-US" sz="4000" b="1" i="1">
                                <a:solidFill>
                                  <a:srgbClr val="FFFF00"/>
                                </a:solidFill>
                                <a:latin typeface="Cambria Math"/>
                                <a:ea typeface="Cambria Math"/>
                              </a:rPr>
                              <m:t>→</m:t>
                            </m:r>
                            <m:sSup>
                              <m:sSupPr>
                                <m:ctrlPr>
                                  <a:rPr lang="en-US" sz="4000" b="1" i="1">
                                    <a:solidFill>
                                      <a:srgbClr val="FFFF00"/>
                                    </a:solidFill>
                                    <a:latin typeface="Cambria Math"/>
                                    <a:ea typeface="Cambria Math"/>
                                  </a:rPr>
                                </m:ctrlPr>
                              </m:sSupPr>
                              <m:e>
                                <m:r>
                                  <a:rPr lang="en-US" sz="4000" b="1" i="1">
                                    <a:solidFill>
                                      <a:srgbClr val="FFFF00"/>
                                    </a:solidFill>
                                    <a:latin typeface="Cambria Math"/>
                                    <a:ea typeface="Cambria Math"/>
                                  </a:rPr>
                                  <m:t>(</m:t>
                                </m:r>
                                <m:f>
                                  <m:fPr>
                                    <m:ctrlPr>
                                      <a:rPr lang="en-US" sz="4000" b="1" i="1">
                                        <a:solidFill>
                                          <a:srgbClr val="FFFF00"/>
                                        </a:solidFill>
                                        <a:latin typeface="Cambria Math"/>
                                        <a:ea typeface="Cambria Math"/>
                                      </a:rPr>
                                    </m:ctrlPr>
                                  </m:fPr>
                                  <m:num>
                                    <m:r>
                                      <a:rPr lang="en-US" sz="4000" b="1" i="1">
                                        <a:solidFill>
                                          <a:srgbClr val="FFFF00"/>
                                        </a:solidFill>
                                        <a:latin typeface="Cambria Math"/>
                                        <a:ea typeface="Cambria Math"/>
                                      </a:rPr>
                                      <m:t>𝝅</m:t>
                                    </m:r>
                                  </m:num>
                                  <m:den>
                                    <m:r>
                                      <a:rPr lang="en-US" sz="4000" b="1" i="1">
                                        <a:solidFill>
                                          <a:srgbClr val="FFFF00"/>
                                        </a:solidFill>
                                        <a:latin typeface="Cambria Math"/>
                                        <a:ea typeface="Cambria Math"/>
                                      </a:rPr>
                                      <m:t>𝟐</m:t>
                                    </m:r>
                                  </m:den>
                                </m:f>
                                <m:r>
                                  <a:rPr lang="en-US" sz="4000" b="1" i="1">
                                    <a:solidFill>
                                      <a:srgbClr val="FFFF00"/>
                                    </a:solidFill>
                                    <a:latin typeface="Cambria Math"/>
                                    <a:ea typeface="Cambria Math"/>
                                  </a:rPr>
                                  <m:t>)</m:t>
                                </m:r>
                              </m:e>
                              <m:sup>
                                <m:r>
                                  <a:rPr lang="en-US" sz="4000" b="1" i="1">
                                    <a:solidFill>
                                      <a:srgbClr val="FFFF00"/>
                                    </a:solidFill>
                                    <a:latin typeface="Cambria Math"/>
                                    <a:ea typeface="Cambria Math"/>
                                  </a:rPr>
                                  <m:t>−</m:t>
                                </m:r>
                              </m:sup>
                            </m:sSup>
                          </m:lim>
                        </m:limLow>
                      </m:fName>
                      <m:e>
                        <m:f>
                          <m:fPr>
                            <m:ctrlPr>
                              <a:rPr lang="en-US" sz="4000" b="1" i="1" smtClean="0">
                                <a:solidFill>
                                  <a:srgbClr val="FFFF00"/>
                                </a:solidFill>
                                <a:latin typeface="Cambria Math"/>
                              </a:rPr>
                            </m:ctrlPr>
                          </m:fPr>
                          <m:num>
                            <m:r>
                              <a:rPr lang="en-US" sz="4000" b="1" i="1" smtClean="0">
                                <a:solidFill>
                                  <a:srgbClr val="FFFF00"/>
                                </a:solidFill>
                                <a:latin typeface="Cambria Math"/>
                              </a:rPr>
                              <m:t>𝟏</m:t>
                            </m:r>
                            <m:r>
                              <a:rPr lang="en-US" sz="4000" b="1" i="1" smtClean="0">
                                <a:solidFill>
                                  <a:srgbClr val="FFFF00"/>
                                </a:solidFill>
                                <a:latin typeface="Cambria Math"/>
                              </a:rPr>
                              <m:t>−</m:t>
                            </m:r>
                            <m:func>
                              <m:funcPr>
                                <m:ctrlPr>
                                  <a:rPr lang="en-US" sz="4000" b="1" i="1" smtClean="0">
                                    <a:solidFill>
                                      <a:srgbClr val="FFFF00"/>
                                    </a:solidFill>
                                    <a:latin typeface="Cambria Math"/>
                                  </a:rPr>
                                </m:ctrlPr>
                              </m:funcPr>
                              <m:fName>
                                <m:r>
                                  <m:rPr>
                                    <m:sty m:val="p"/>
                                  </m:rPr>
                                  <a:rPr lang="en-US" sz="4000" b="0" i="0" smtClean="0">
                                    <a:solidFill>
                                      <a:srgbClr val="FFFF00"/>
                                    </a:solidFill>
                                    <a:latin typeface="Cambria Math"/>
                                  </a:rPr>
                                  <m:t>sin</m:t>
                                </m:r>
                              </m:fName>
                              <m:e>
                                <m:r>
                                  <a:rPr lang="en-US" sz="4000" b="1" i="1" smtClean="0">
                                    <a:solidFill>
                                      <a:srgbClr val="FFFF00"/>
                                    </a:solidFill>
                                    <a:latin typeface="Cambria Math"/>
                                  </a:rPr>
                                  <m:t>𝒙</m:t>
                                </m:r>
                              </m:e>
                            </m:func>
                          </m:num>
                          <m:den>
                            <m:func>
                              <m:funcPr>
                                <m:ctrlPr>
                                  <a:rPr lang="en-US" sz="4000" b="1" i="1" smtClean="0">
                                    <a:solidFill>
                                      <a:srgbClr val="FFFF00"/>
                                    </a:solidFill>
                                    <a:latin typeface="Cambria Math"/>
                                  </a:rPr>
                                </m:ctrlPr>
                              </m:funcPr>
                              <m:fName>
                                <m:r>
                                  <m:rPr>
                                    <m:sty m:val="p"/>
                                  </m:rPr>
                                  <a:rPr lang="en-US" sz="4000" b="0" i="0" smtClean="0">
                                    <a:solidFill>
                                      <a:srgbClr val="FFFF00"/>
                                    </a:solidFill>
                                    <a:latin typeface="Cambria Math"/>
                                  </a:rPr>
                                  <m:t>cos</m:t>
                                </m:r>
                              </m:fName>
                              <m:e>
                                <m:r>
                                  <a:rPr lang="en-US" sz="4000" b="1" i="1" smtClean="0">
                                    <a:solidFill>
                                      <a:srgbClr val="FFFF00"/>
                                    </a:solidFill>
                                    <a:latin typeface="Cambria Math"/>
                                  </a:rPr>
                                  <m:t>𝒙</m:t>
                                </m:r>
                              </m:e>
                            </m:func>
                          </m:den>
                        </m:f>
                      </m:e>
                    </m:func>
                    <m:r>
                      <a:rPr lang="en-US" sz="4000" b="1" i="1" smtClean="0">
                        <a:solidFill>
                          <a:srgbClr val="FFFF00"/>
                        </a:solidFill>
                        <a:latin typeface="Cambria Math"/>
                      </a:rPr>
                      <m:t>  </m:t>
                    </m:r>
                    <m:r>
                      <a:rPr lang="en-US" sz="4000" b="1" i="1" smtClean="0">
                        <a:solidFill>
                          <a:srgbClr val="FFFF00"/>
                        </a:solidFill>
                        <a:latin typeface="Cambria Math"/>
                        <a:ea typeface="Cambria Math"/>
                      </a:rPr>
                      <m:t>⇒ =</m:t>
                    </m:r>
                    <m:func>
                      <m:funcPr>
                        <m:ctrlPr>
                          <a:rPr lang="en-US" sz="4000" b="1" i="1" smtClean="0">
                            <a:solidFill>
                              <a:srgbClr val="FFFF00"/>
                            </a:solidFill>
                            <a:latin typeface="Cambria Math"/>
                            <a:ea typeface="Cambria Math"/>
                          </a:rPr>
                        </m:ctrlPr>
                      </m:funcPr>
                      <m:fName>
                        <m:limLow>
                          <m:limLowPr>
                            <m:ctrlPr>
                              <a:rPr lang="en-US" sz="4000" b="1" i="1" smtClean="0">
                                <a:solidFill>
                                  <a:srgbClr val="FFFF00"/>
                                </a:solidFill>
                                <a:latin typeface="Cambria Math"/>
                                <a:ea typeface="Cambria Math"/>
                              </a:rPr>
                            </m:ctrlPr>
                          </m:limLowPr>
                          <m:e>
                            <m:r>
                              <m:rPr>
                                <m:sty m:val="p"/>
                              </m:rPr>
                              <a:rPr lang="en-US" sz="4000" b="0" i="0" smtClean="0">
                                <a:solidFill>
                                  <a:srgbClr val="FFFF00"/>
                                </a:solidFill>
                                <a:latin typeface="Cambria Math"/>
                                <a:ea typeface="Cambria Math"/>
                              </a:rPr>
                              <m:t>lim</m:t>
                            </m:r>
                          </m:e>
                          <m:lim>
                            <m:r>
                              <a:rPr lang="en-US" sz="3600" b="1" i="1">
                                <a:solidFill>
                                  <a:srgbClr val="FFFF00"/>
                                </a:solidFill>
                                <a:latin typeface="Cambria Math"/>
                              </a:rPr>
                              <m:t>𝒙</m:t>
                            </m:r>
                            <m:r>
                              <a:rPr lang="en-US" sz="3600" b="1" i="1">
                                <a:solidFill>
                                  <a:srgbClr val="FFFF00"/>
                                </a:solidFill>
                                <a:latin typeface="Cambria Math"/>
                                <a:ea typeface="Cambria Math"/>
                              </a:rPr>
                              <m:t>→</m:t>
                            </m:r>
                            <m:sSup>
                              <m:sSupPr>
                                <m:ctrlPr>
                                  <a:rPr lang="en-US" sz="3600" b="1" i="1">
                                    <a:solidFill>
                                      <a:srgbClr val="FFFF00"/>
                                    </a:solidFill>
                                    <a:latin typeface="Cambria Math"/>
                                    <a:ea typeface="Cambria Math"/>
                                  </a:rPr>
                                </m:ctrlPr>
                              </m:sSupPr>
                              <m:e>
                                <m:r>
                                  <a:rPr lang="en-US" sz="3600" b="1" i="1">
                                    <a:solidFill>
                                      <a:srgbClr val="FFFF00"/>
                                    </a:solidFill>
                                    <a:latin typeface="Cambria Math"/>
                                    <a:ea typeface="Cambria Math"/>
                                  </a:rPr>
                                  <m:t>(</m:t>
                                </m:r>
                                <m:f>
                                  <m:fPr>
                                    <m:ctrlPr>
                                      <a:rPr lang="en-US" sz="3600" b="1" i="1">
                                        <a:solidFill>
                                          <a:srgbClr val="FFFF00"/>
                                        </a:solidFill>
                                        <a:latin typeface="Cambria Math"/>
                                        <a:ea typeface="Cambria Math"/>
                                      </a:rPr>
                                    </m:ctrlPr>
                                  </m:fPr>
                                  <m:num>
                                    <m:r>
                                      <a:rPr lang="en-US" sz="3600" b="1" i="1">
                                        <a:solidFill>
                                          <a:srgbClr val="FFFF00"/>
                                        </a:solidFill>
                                        <a:latin typeface="Cambria Math"/>
                                        <a:ea typeface="Cambria Math"/>
                                      </a:rPr>
                                      <m:t>𝝅</m:t>
                                    </m:r>
                                  </m:num>
                                  <m:den>
                                    <m:r>
                                      <a:rPr lang="en-US" sz="3600" b="1" i="1">
                                        <a:solidFill>
                                          <a:srgbClr val="FFFF00"/>
                                        </a:solidFill>
                                        <a:latin typeface="Cambria Math"/>
                                        <a:ea typeface="Cambria Math"/>
                                      </a:rPr>
                                      <m:t>𝟐</m:t>
                                    </m:r>
                                  </m:den>
                                </m:f>
                                <m:r>
                                  <a:rPr lang="en-US" sz="3600" b="1" i="1">
                                    <a:solidFill>
                                      <a:srgbClr val="FFFF00"/>
                                    </a:solidFill>
                                    <a:latin typeface="Cambria Math"/>
                                    <a:ea typeface="Cambria Math"/>
                                  </a:rPr>
                                  <m:t>)</m:t>
                                </m:r>
                              </m:e>
                              <m:sup>
                                <m:r>
                                  <a:rPr lang="en-US" sz="3600" b="1" i="1">
                                    <a:solidFill>
                                      <a:srgbClr val="FFFF00"/>
                                    </a:solidFill>
                                    <a:latin typeface="Cambria Math"/>
                                    <a:ea typeface="Cambria Math"/>
                                  </a:rPr>
                                  <m:t>−</m:t>
                                </m:r>
                              </m:sup>
                            </m:sSup>
                          </m:lim>
                        </m:limLow>
                      </m:fName>
                      <m:e>
                        <m:f>
                          <m:fPr>
                            <m:ctrlPr>
                              <a:rPr lang="en-US" sz="4000" b="1" i="1" smtClean="0">
                                <a:solidFill>
                                  <a:srgbClr val="FFFF00"/>
                                </a:solidFill>
                                <a:latin typeface="Cambria Math"/>
                                <a:ea typeface="Cambria Math"/>
                              </a:rPr>
                            </m:ctrlPr>
                          </m:fPr>
                          <m:num>
                            <m:r>
                              <a:rPr lang="en-US" sz="4000" b="1" i="1" smtClean="0">
                                <a:solidFill>
                                  <a:srgbClr val="FFFF00"/>
                                </a:solidFill>
                                <a:latin typeface="Cambria Math"/>
                                <a:ea typeface="Cambria Math"/>
                              </a:rPr>
                              <m:t>−</m:t>
                            </m:r>
                            <m:func>
                              <m:funcPr>
                                <m:ctrlPr>
                                  <a:rPr lang="en-US" sz="4000" b="1" i="1" smtClean="0">
                                    <a:solidFill>
                                      <a:srgbClr val="FFFF00"/>
                                    </a:solidFill>
                                    <a:latin typeface="Cambria Math"/>
                                    <a:ea typeface="Cambria Math"/>
                                  </a:rPr>
                                </m:ctrlPr>
                              </m:funcPr>
                              <m:fName>
                                <m:r>
                                  <m:rPr>
                                    <m:sty m:val="p"/>
                                  </m:rPr>
                                  <a:rPr lang="en-US" sz="4000" b="0" i="0" smtClean="0">
                                    <a:solidFill>
                                      <a:srgbClr val="FFFF00"/>
                                    </a:solidFill>
                                    <a:latin typeface="Cambria Math"/>
                                    <a:ea typeface="Cambria Math"/>
                                  </a:rPr>
                                  <m:t>cos</m:t>
                                </m:r>
                              </m:fName>
                              <m:e>
                                <m:r>
                                  <a:rPr lang="en-US" sz="4000" b="1" i="1" smtClean="0">
                                    <a:solidFill>
                                      <a:srgbClr val="FFFF00"/>
                                    </a:solidFill>
                                    <a:latin typeface="Cambria Math"/>
                                    <a:ea typeface="Cambria Math"/>
                                  </a:rPr>
                                  <m:t>𝒙</m:t>
                                </m:r>
                              </m:e>
                            </m:func>
                          </m:num>
                          <m:den>
                            <m:r>
                              <a:rPr lang="en-US" sz="4000" b="1" i="1" smtClean="0">
                                <a:solidFill>
                                  <a:srgbClr val="FFFF00"/>
                                </a:solidFill>
                                <a:latin typeface="Cambria Math"/>
                                <a:ea typeface="Cambria Math"/>
                              </a:rPr>
                              <m:t>−</m:t>
                            </m:r>
                            <m:func>
                              <m:funcPr>
                                <m:ctrlPr>
                                  <a:rPr lang="en-US" sz="4000" b="1" i="1" smtClean="0">
                                    <a:solidFill>
                                      <a:srgbClr val="FFFF00"/>
                                    </a:solidFill>
                                    <a:latin typeface="Cambria Math"/>
                                    <a:ea typeface="Cambria Math"/>
                                  </a:rPr>
                                </m:ctrlPr>
                              </m:funcPr>
                              <m:fName>
                                <m:r>
                                  <m:rPr>
                                    <m:sty m:val="p"/>
                                  </m:rPr>
                                  <a:rPr lang="en-US" sz="4000" b="0" i="0" smtClean="0">
                                    <a:solidFill>
                                      <a:srgbClr val="FFFF00"/>
                                    </a:solidFill>
                                    <a:latin typeface="Cambria Math"/>
                                    <a:ea typeface="Cambria Math"/>
                                  </a:rPr>
                                  <m:t>sin</m:t>
                                </m:r>
                              </m:fName>
                              <m:e>
                                <m:r>
                                  <a:rPr lang="en-US" sz="4000" b="1" i="1" smtClean="0">
                                    <a:solidFill>
                                      <a:srgbClr val="FFFF00"/>
                                    </a:solidFill>
                                    <a:latin typeface="Cambria Math"/>
                                    <a:ea typeface="Cambria Math"/>
                                  </a:rPr>
                                  <m:t>𝒙</m:t>
                                </m:r>
                              </m:e>
                            </m:func>
                          </m:den>
                        </m:f>
                      </m:e>
                    </m:func>
                    <m:r>
                      <a:rPr lang="en-US" sz="4000" b="1" i="1" smtClean="0">
                        <a:solidFill>
                          <a:srgbClr val="FFFF00"/>
                        </a:solidFill>
                        <a:latin typeface="Cambria Math"/>
                        <a:ea typeface="Cambria Math"/>
                      </a:rPr>
                      <m:t>=</m:t>
                    </m:r>
                    <m:r>
                      <a:rPr lang="en-US" sz="4000" b="1" i="1" smtClean="0">
                        <a:solidFill>
                          <a:srgbClr val="FFFF00"/>
                        </a:solidFill>
                        <a:latin typeface="Cambria Math"/>
                        <a:ea typeface="Cambria Math"/>
                      </a:rPr>
                      <m:t>𝟎</m:t>
                    </m:r>
                    <m:r>
                      <a:rPr lang="en-US" sz="4000" b="1" i="1" smtClean="0">
                        <a:solidFill>
                          <a:srgbClr val="FFFF00"/>
                        </a:solidFill>
                        <a:latin typeface="Cambria Math"/>
                        <a:ea typeface="Cambria Math"/>
                      </a:rPr>
                      <m:t> </m:t>
                    </m:r>
                  </m:oMath>
                </a14:m>
                <a:r>
                  <a:rPr lang="en-US" sz="3600" b="1" dirty="0" smtClean="0">
                    <a:solidFill>
                      <a:srgbClr val="FFFF00"/>
                    </a:solidFill>
                  </a:rPr>
                  <a:t> </a:t>
                </a:r>
              </a:p>
              <a:p>
                <a:pPr marL="457200" indent="-457200" algn="l" rtl="0" eaLnBrk="0">
                  <a:buFont typeface="Wingdings" panose="05000000000000000000" pitchFamily="2" charset="2"/>
                  <a:buChar char="q"/>
                </a:pPr>
                <a:endParaRPr lang="en-US" b="1" dirty="0" smtClean="0"/>
              </a:p>
              <a:p>
                <a:pPr marL="457200" indent="-457200" algn="l" rtl="0" eaLnBrk="0">
                  <a:buFont typeface="Wingdings" panose="05000000000000000000" pitchFamily="2" charset="2"/>
                  <a:buChar char="q"/>
                </a:pPr>
                <a:r>
                  <a:rPr lang="en-US" b="1" dirty="0" smtClean="0"/>
                  <a:t>Example</a:t>
                </a:r>
                <a:r>
                  <a:rPr lang="en-US" b="1" dirty="0"/>
                  <a:t>: Calculate </a:t>
                </a:r>
                <a14:m>
                  <m:oMath xmlns:m="http://schemas.openxmlformats.org/officeDocument/2006/math">
                    <m:func>
                      <m:funcPr>
                        <m:ctrlPr>
                          <a:rPr lang="en-US" b="1" i="1" smtClean="0">
                            <a:latin typeface="Cambria Math"/>
                          </a:rPr>
                        </m:ctrlPr>
                      </m:funcPr>
                      <m:fName>
                        <m:limLow>
                          <m:limLowPr>
                            <m:ctrlPr>
                              <a:rPr lang="en-US" b="1" i="1" smtClean="0">
                                <a:latin typeface="Cambria Math"/>
                              </a:rPr>
                            </m:ctrlPr>
                          </m:limLowPr>
                          <m:e>
                            <m:r>
                              <m:rPr>
                                <m:sty m:val="p"/>
                              </m:rPr>
                              <a:rPr lang="en-US" b="0" i="0" smtClean="0">
                                <a:latin typeface="Cambria Math"/>
                              </a:rPr>
                              <m:t>lim</m:t>
                            </m:r>
                          </m:e>
                          <m:lim>
                            <m:r>
                              <a:rPr lang="en-US" b="1" i="1" smtClean="0">
                                <a:latin typeface="Cambria Math"/>
                              </a:rPr>
                              <m:t>𝒕</m:t>
                            </m:r>
                            <m:r>
                              <a:rPr lang="en-US" b="1" i="1" smtClean="0">
                                <a:latin typeface="Cambria Math"/>
                                <a:ea typeface="Cambria Math"/>
                              </a:rPr>
                              <m:t>→∞</m:t>
                            </m:r>
                          </m:lim>
                        </m:limLow>
                      </m:fName>
                      <m:e>
                        <m:r>
                          <a:rPr lang="en-US" b="1" i="1" smtClean="0">
                            <a:latin typeface="Cambria Math"/>
                          </a:rPr>
                          <m:t>(</m:t>
                        </m:r>
                        <m:r>
                          <a:rPr lang="en-US" b="1" i="1" smtClean="0">
                            <a:latin typeface="Cambria Math"/>
                          </a:rPr>
                          <m:t>𝒕</m:t>
                        </m:r>
                        <m:sSup>
                          <m:sSupPr>
                            <m:ctrlPr>
                              <a:rPr lang="en-US" b="1" i="1" smtClean="0">
                                <a:latin typeface="Cambria Math"/>
                              </a:rPr>
                            </m:ctrlPr>
                          </m:sSupPr>
                          <m:e>
                            <m:r>
                              <a:rPr lang="en-US" b="1" i="1" smtClean="0">
                                <a:latin typeface="Cambria Math"/>
                              </a:rPr>
                              <m:t>𝒆</m:t>
                            </m:r>
                          </m:e>
                          <m:sup>
                            <m:r>
                              <a:rPr lang="en-US" b="1" i="1" smtClean="0">
                                <a:latin typeface="Cambria Math"/>
                              </a:rPr>
                              <m:t>𝟏</m:t>
                            </m:r>
                            <m:r>
                              <a:rPr lang="en-US" b="1" i="1" smtClean="0">
                                <a:latin typeface="Cambria Math"/>
                              </a:rPr>
                              <m:t>/</m:t>
                            </m:r>
                            <m:r>
                              <a:rPr lang="en-US" b="1" i="1" smtClean="0">
                                <a:latin typeface="Cambria Math"/>
                              </a:rPr>
                              <m:t>𝟐</m:t>
                            </m:r>
                          </m:sup>
                        </m:sSup>
                        <m:r>
                          <a:rPr lang="en-US" b="1" i="1" smtClean="0">
                            <a:latin typeface="Cambria Math"/>
                          </a:rPr>
                          <m:t>−</m:t>
                        </m:r>
                        <m:r>
                          <a:rPr lang="en-US" b="1" i="1" smtClean="0">
                            <a:latin typeface="Cambria Math"/>
                          </a:rPr>
                          <m:t>𝒕</m:t>
                        </m:r>
                        <m:r>
                          <a:rPr lang="en-US" b="1" i="1" smtClean="0">
                            <a:latin typeface="Cambria Math"/>
                          </a:rPr>
                          <m:t>)</m:t>
                        </m:r>
                      </m:e>
                    </m:func>
                  </m:oMath>
                </a14:m>
                <a:r>
                  <a:rPr lang="en-US" b="1" dirty="0" smtClean="0"/>
                  <a:t>.</a:t>
                </a:r>
                <a:endParaRPr lang="en-US" b="1" dirty="0" smtClean="0"/>
              </a:p>
              <a:p>
                <a:pPr algn="l" rtl="0" eaLnBrk="0"/>
                <a:endParaRPr lang="en-US" b="1" dirty="0"/>
              </a:p>
              <a:p>
                <a:pPr marL="457200" indent="-457200" algn="l" rtl="0" eaLnBrk="0">
                  <a:buFont typeface="Wingdings" panose="05000000000000000000" pitchFamily="2" charset="2"/>
                  <a:buChar char="q"/>
                </a:pPr>
                <a:r>
                  <a:rPr lang="en-US" b="1" dirty="0"/>
                  <a:t>Solution: Notice that </a:t>
                </a:r>
                <a14:m>
                  <m:oMath xmlns:m="http://schemas.openxmlformats.org/officeDocument/2006/math">
                    <m:r>
                      <a:rPr lang="en-US" b="1" i="1">
                        <a:latin typeface="Cambria Math"/>
                      </a:rPr>
                      <m:t>𝒕</m:t>
                    </m:r>
                    <m:sSup>
                      <m:sSupPr>
                        <m:ctrlPr>
                          <a:rPr lang="en-US" b="1" i="1">
                            <a:latin typeface="Cambria Math"/>
                          </a:rPr>
                        </m:ctrlPr>
                      </m:sSupPr>
                      <m:e>
                        <m:r>
                          <a:rPr lang="en-US" b="1" i="1">
                            <a:latin typeface="Cambria Math"/>
                          </a:rPr>
                          <m:t>𝒆</m:t>
                        </m:r>
                      </m:e>
                      <m:sup>
                        <m:r>
                          <a:rPr lang="en-US" b="1" i="1">
                            <a:latin typeface="Cambria Math"/>
                          </a:rPr>
                          <m:t>𝟏</m:t>
                        </m:r>
                        <m:r>
                          <a:rPr lang="en-US" b="1" i="1">
                            <a:latin typeface="Cambria Math"/>
                          </a:rPr>
                          <m:t>/</m:t>
                        </m:r>
                        <m:r>
                          <a:rPr lang="en-US" b="1" i="1">
                            <a:latin typeface="Cambria Math"/>
                          </a:rPr>
                          <m:t>𝟐</m:t>
                        </m:r>
                      </m:sup>
                    </m:sSup>
                    <m:r>
                      <a:rPr lang="en-US" b="1" i="1" smtClean="0">
                        <a:latin typeface="Cambria Math"/>
                        <a:ea typeface="Cambria Math"/>
                      </a:rPr>
                      <m:t>→∞</m:t>
                    </m:r>
                  </m:oMath>
                </a14:m>
                <a:r>
                  <a:rPr lang="en-US" b="1" dirty="0" smtClean="0"/>
                  <a:t> </a:t>
                </a:r>
                <a:r>
                  <a:rPr lang="en-US" b="1" dirty="0"/>
                  <a:t>and </a:t>
                </a:r>
                <a14:m>
                  <m:oMath xmlns:m="http://schemas.openxmlformats.org/officeDocument/2006/math">
                    <m:r>
                      <a:rPr lang="en-US" b="1" i="1" smtClean="0">
                        <a:latin typeface="Cambria Math"/>
                      </a:rPr>
                      <m:t>𝒕</m:t>
                    </m:r>
                    <m:r>
                      <a:rPr lang="en-US" b="1" i="1" smtClean="0">
                        <a:latin typeface="Cambria Math"/>
                        <a:ea typeface="Cambria Math"/>
                      </a:rPr>
                      <m:t>→∞</m:t>
                    </m:r>
                  </m:oMath>
                </a14:m>
                <a:r>
                  <a:rPr lang="en-US" b="1" dirty="0" smtClean="0"/>
                  <a:t> </a:t>
                </a:r>
                <a:r>
                  <a:rPr lang="en-US" b="1" dirty="0"/>
                  <a:t>as </a:t>
                </a:r>
                <a14:m>
                  <m:oMath xmlns:m="http://schemas.openxmlformats.org/officeDocument/2006/math">
                    <m:r>
                      <a:rPr lang="en-US" b="1" i="1" smtClean="0">
                        <a:latin typeface="Cambria Math"/>
                      </a:rPr>
                      <m:t>𝒕</m:t>
                    </m:r>
                    <m:r>
                      <a:rPr lang="en-US" b="1" i="1" smtClean="0">
                        <a:latin typeface="Cambria Math"/>
                        <a:ea typeface="Cambria Math"/>
                      </a:rPr>
                      <m:t>→∞</m:t>
                    </m:r>
                  </m:oMath>
                </a14:m>
                <a:r>
                  <a:rPr lang="en-US" b="1" dirty="0" smtClean="0"/>
                  <a:t>, </a:t>
                </a:r>
                <a:r>
                  <a:rPr lang="en-US" b="1" dirty="0"/>
                  <a:t>so the limit is indeterminate. Here we use a common factor:</a:t>
                </a:r>
                <a:endParaRPr lang="ar-JO" b="1" dirty="0"/>
              </a:p>
              <a:p>
                <a:pPr algn="l"/>
                <a:endParaRPr lang="en-US" b="1"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0" y="332656"/>
                <a:ext cx="9144000" cy="5589240"/>
              </a:xfrm>
              <a:blipFill rotWithShape="1">
                <a:blip r:embed="rId2"/>
                <a:stretch>
                  <a:fillRect l="-1333" r="-2333" b="-1528"/>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9291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179512" y="692696"/>
                <a:ext cx="9144000" cy="5517232"/>
              </a:xfrm>
            </p:spPr>
            <p:txBody>
              <a:bodyPr>
                <a:normAutofit fontScale="92500" lnSpcReduction="10000"/>
              </a:bodyPr>
              <a:lstStyle/>
              <a:p>
                <a:pPr algn="l" rtl="0" eaLnBrk="0"/>
                <a14:m>
                  <m:oMath xmlns:m="http://schemas.openxmlformats.org/officeDocument/2006/math">
                    <m:func>
                      <m:funcPr>
                        <m:ctrlPr>
                          <a:rPr lang="en-US" sz="3000" i="1" smtClean="0">
                            <a:latin typeface="Cambria Math"/>
                          </a:rPr>
                        </m:ctrlPr>
                      </m:funcPr>
                      <m:fName>
                        <m:limLow>
                          <m:limLowPr>
                            <m:ctrlPr>
                              <a:rPr lang="en-US" sz="3000" i="1">
                                <a:latin typeface="Cambria Math"/>
                              </a:rPr>
                            </m:ctrlPr>
                          </m:limLowPr>
                          <m:e>
                            <m:r>
                              <m:rPr>
                                <m:sty m:val="p"/>
                              </m:rPr>
                              <a:rPr lang="en-US" sz="3000" b="0">
                                <a:latin typeface="Cambria Math"/>
                              </a:rPr>
                              <m:t>lim</m:t>
                            </m:r>
                          </m:e>
                          <m:lim>
                            <m:r>
                              <a:rPr lang="en-US" sz="3000" b="0" i="1">
                                <a:latin typeface="Cambria Math"/>
                              </a:rPr>
                              <m:t>𝑡</m:t>
                            </m:r>
                            <m:r>
                              <a:rPr lang="en-US" sz="3000" b="0" i="1">
                                <a:latin typeface="Cambria Math"/>
                                <a:ea typeface="Cambria Math"/>
                              </a:rPr>
                              <m:t>→∞</m:t>
                            </m:r>
                          </m:lim>
                        </m:limLow>
                      </m:fName>
                      <m:e>
                        <m:r>
                          <a:rPr lang="en-US" sz="3000" b="0" i="1">
                            <a:latin typeface="Cambria Math"/>
                          </a:rPr>
                          <m:t>(</m:t>
                        </m:r>
                        <m:r>
                          <a:rPr lang="en-US" sz="3000" b="0" i="1">
                            <a:latin typeface="Cambria Math"/>
                          </a:rPr>
                          <m:t>𝑡</m:t>
                        </m:r>
                        <m:sSup>
                          <m:sSupPr>
                            <m:ctrlPr>
                              <a:rPr lang="en-US" sz="3000" i="1">
                                <a:latin typeface="Cambria Math"/>
                              </a:rPr>
                            </m:ctrlPr>
                          </m:sSupPr>
                          <m:e>
                            <m:r>
                              <a:rPr lang="en-US" sz="3000" b="0" i="1">
                                <a:latin typeface="Cambria Math"/>
                              </a:rPr>
                              <m:t>𝑒</m:t>
                            </m:r>
                          </m:e>
                          <m:sup>
                            <m:r>
                              <a:rPr lang="en-US" sz="3000" b="0" i="1">
                                <a:latin typeface="Cambria Math"/>
                              </a:rPr>
                              <m:t>1</m:t>
                            </m:r>
                            <m:r>
                              <a:rPr lang="en-US" sz="3000" b="0" i="1">
                                <a:latin typeface="Cambria Math"/>
                              </a:rPr>
                              <m:t>/</m:t>
                            </m:r>
                            <m:r>
                              <a:rPr lang="en-US" sz="3000" b="0" i="1">
                                <a:latin typeface="Cambria Math"/>
                              </a:rPr>
                              <m:t>2</m:t>
                            </m:r>
                          </m:sup>
                        </m:sSup>
                        <m:r>
                          <a:rPr lang="en-US" sz="3000" b="0" i="1">
                            <a:latin typeface="Cambria Math"/>
                          </a:rPr>
                          <m:t>−</m:t>
                        </m:r>
                        <m:r>
                          <a:rPr lang="en-US" sz="3000" b="0" i="1">
                            <a:latin typeface="Cambria Math"/>
                          </a:rPr>
                          <m:t>𝑡</m:t>
                        </m:r>
                        <m:r>
                          <a:rPr lang="en-US" sz="3000" b="0" i="1">
                            <a:latin typeface="Cambria Math"/>
                          </a:rPr>
                          <m:t>)</m:t>
                        </m:r>
                      </m:e>
                    </m:func>
                    <m:r>
                      <a:rPr lang="en-US" sz="3000" b="0" i="0" smtClean="0">
                        <a:latin typeface="Cambria Math"/>
                      </a:rPr>
                      <m:t>=</m:t>
                    </m:r>
                    <m:func>
                      <m:funcPr>
                        <m:ctrlPr>
                          <a:rPr lang="en-US" sz="3000" i="1">
                            <a:latin typeface="Cambria Math"/>
                          </a:rPr>
                        </m:ctrlPr>
                      </m:funcPr>
                      <m:fName>
                        <m:limLow>
                          <m:limLowPr>
                            <m:ctrlPr>
                              <a:rPr lang="en-US" sz="3000" i="1">
                                <a:latin typeface="Cambria Math"/>
                              </a:rPr>
                            </m:ctrlPr>
                          </m:limLowPr>
                          <m:e>
                            <m:r>
                              <m:rPr>
                                <m:sty m:val="p"/>
                              </m:rPr>
                              <a:rPr lang="en-US" sz="3000" b="0">
                                <a:latin typeface="Cambria Math"/>
                              </a:rPr>
                              <m:t>lim</m:t>
                            </m:r>
                          </m:e>
                          <m:lim>
                            <m:r>
                              <a:rPr lang="en-US" sz="3000" b="0" i="1">
                                <a:latin typeface="Cambria Math"/>
                              </a:rPr>
                              <m:t>𝑡</m:t>
                            </m:r>
                            <m:r>
                              <a:rPr lang="en-US" sz="3000" b="0" i="1">
                                <a:latin typeface="Cambria Math"/>
                                <a:ea typeface="Cambria Math"/>
                              </a:rPr>
                              <m:t>→∞</m:t>
                            </m:r>
                          </m:lim>
                        </m:limLow>
                      </m:fName>
                      <m:e>
                        <m:r>
                          <a:rPr lang="en-US" sz="3000" i="1">
                            <a:latin typeface="Cambria Math"/>
                          </a:rPr>
                          <m:t>𝑡</m:t>
                        </m:r>
                        <m:r>
                          <a:rPr lang="en-US" sz="3000" b="0" i="1">
                            <a:latin typeface="Cambria Math"/>
                          </a:rPr>
                          <m:t>(</m:t>
                        </m:r>
                        <m:sSup>
                          <m:sSupPr>
                            <m:ctrlPr>
                              <a:rPr lang="en-US" sz="3000" i="1">
                                <a:latin typeface="Cambria Math"/>
                              </a:rPr>
                            </m:ctrlPr>
                          </m:sSupPr>
                          <m:e>
                            <m:r>
                              <a:rPr lang="en-US" sz="3000" b="0" i="1">
                                <a:latin typeface="Cambria Math"/>
                              </a:rPr>
                              <m:t>𝑒</m:t>
                            </m:r>
                          </m:e>
                          <m:sup>
                            <m:r>
                              <a:rPr lang="en-US" sz="3000" b="0" i="1">
                                <a:latin typeface="Cambria Math"/>
                              </a:rPr>
                              <m:t>1</m:t>
                            </m:r>
                            <m:r>
                              <a:rPr lang="en-US" sz="3000" b="0" i="1">
                                <a:latin typeface="Cambria Math"/>
                              </a:rPr>
                              <m:t>/</m:t>
                            </m:r>
                            <m:r>
                              <a:rPr lang="en-US" sz="3000" b="0" i="1">
                                <a:latin typeface="Cambria Math"/>
                              </a:rPr>
                              <m:t>2</m:t>
                            </m:r>
                          </m:sup>
                        </m:sSup>
                        <m:r>
                          <a:rPr lang="en-US" sz="3000" b="0" i="1">
                            <a:latin typeface="Cambria Math"/>
                          </a:rPr>
                          <m:t>−</m:t>
                        </m:r>
                        <m:r>
                          <a:rPr lang="en-US" sz="3000" b="0" i="1">
                            <a:latin typeface="Cambria Math"/>
                          </a:rPr>
                          <m:t>𝑡</m:t>
                        </m:r>
                        <m:r>
                          <a:rPr lang="en-US" sz="3000" b="0" i="1">
                            <a:latin typeface="Cambria Math"/>
                          </a:rPr>
                          <m:t>)</m:t>
                        </m:r>
                      </m:e>
                    </m:func>
                    <m:r>
                      <a:rPr lang="en-US" sz="3000" b="0" i="1" smtClean="0">
                        <a:latin typeface="Cambria Math"/>
                      </a:rPr>
                      <m:t>=</m:t>
                    </m:r>
                    <m:r>
                      <a:rPr lang="en-US" sz="3000" b="0" i="1" smtClean="0">
                        <a:latin typeface="Cambria Math"/>
                        <a:ea typeface="Cambria Math"/>
                      </a:rPr>
                      <m:t>∞×</m:t>
                    </m:r>
                    <m:r>
                      <a:rPr lang="en-US" sz="3000" b="0" i="1" smtClean="0">
                        <a:latin typeface="Cambria Math"/>
                        <a:ea typeface="Cambria Math"/>
                      </a:rPr>
                      <m:t>0</m:t>
                    </m:r>
                  </m:oMath>
                </a14:m>
                <a:r>
                  <a:rPr lang="en-US" sz="3000" dirty="0" smtClean="0"/>
                  <a:t>  </a:t>
                </a:r>
                <a:r>
                  <a:rPr lang="en-US" sz="4000" dirty="0"/>
                  <a:t>                                               </a:t>
                </a:r>
              </a:p>
              <a:p>
                <a:pPr algn="l" rtl="0" eaLnBrk="0"/>
                <a:r>
                  <a:rPr lang="en-US" dirty="0" smtClean="0"/>
                  <a:t>which </a:t>
                </a:r>
                <a:r>
                  <a:rPr lang="en-US" dirty="0"/>
                  <a:t>is indeterminate form of type 2. Writing </a:t>
                </a:r>
                <a14:m>
                  <m:oMath xmlns:m="http://schemas.openxmlformats.org/officeDocument/2006/math">
                    <m:r>
                      <a:rPr lang="en-US" b="0" i="1" smtClean="0">
                        <a:latin typeface="Cambria Math"/>
                      </a:rPr>
                      <m:t>𝑡</m:t>
                    </m:r>
                  </m:oMath>
                </a14:m>
                <a:r>
                  <a:rPr lang="en-US" dirty="0" smtClean="0"/>
                  <a:t> </a:t>
                </a:r>
                <a:r>
                  <a:rPr lang="en-US" dirty="0"/>
                  <a:t>as </a:t>
                </a:r>
                <a14:m>
                  <m:oMath xmlns:m="http://schemas.openxmlformats.org/officeDocument/2006/math">
                    <m:r>
                      <a:rPr lang="en-US" b="0" i="1" smtClean="0">
                        <a:latin typeface="Cambria Math"/>
                      </a:rPr>
                      <m:t>1</m:t>
                    </m:r>
                    <m:r>
                      <a:rPr lang="en-US" b="0" i="1" smtClean="0">
                        <a:latin typeface="Cambria Math"/>
                      </a:rPr>
                      <m:t>/</m:t>
                    </m:r>
                    <m:r>
                      <a:rPr lang="en-US" b="0" i="1" smtClean="0">
                        <a:latin typeface="Cambria Math"/>
                      </a:rPr>
                      <m:t>𝑡</m:t>
                    </m:r>
                  </m:oMath>
                </a14:m>
                <a:r>
                  <a:rPr lang="en-US" dirty="0" smtClean="0"/>
                  <a:t> </a:t>
                </a:r>
                <a:r>
                  <a:rPr lang="en-US" dirty="0"/>
                  <a:t>we have </a:t>
                </a:r>
                <a14:m>
                  <m:oMath xmlns:m="http://schemas.openxmlformats.org/officeDocument/2006/math">
                    <m:r>
                      <a:rPr lang="en-US" b="0" i="1" smtClean="0">
                        <a:latin typeface="Cambria Math"/>
                      </a:rPr>
                      <m:t>1</m:t>
                    </m:r>
                    <m:r>
                      <a:rPr lang="en-US" b="0" i="1" smtClean="0">
                        <a:latin typeface="Cambria Math"/>
                      </a:rPr>
                      <m:t>/</m:t>
                    </m:r>
                    <m:r>
                      <a:rPr lang="en-US" b="0" i="1" smtClean="0">
                        <a:latin typeface="Cambria Math"/>
                      </a:rPr>
                      <m:t>𝑡</m:t>
                    </m:r>
                    <m:r>
                      <a:rPr lang="en-US" b="0" i="1" smtClean="0">
                        <a:latin typeface="Cambria Math"/>
                        <a:ea typeface="Cambria Math"/>
                      </a:rPr>
                      <m:t>→</m:t>
                    </m:r>
                    <m:r>
                      <a:rPr lang="en-US" b="0" i="1" smtClean="0">
                        <a:latin typeface="Cambria Math"/>
                        <a:ea typeface="Cambria Math"/>
                      </a:rPr>
                      <m:t>0</m:t>
                    </m:r>
                  </m:oMath>
                </a14:m>
                <a:r>
                  <a:rPr lang="en-US" dirty="0" smtClean="0"/>
                  <a:t> </a:t>
                </a:r>
                <a:r>
                  <a:rPr lang="en-US" dirty="0"/>
                  <a:t>as </a:t>
                </a:r>
                <a14:m>
                  <m:oMath xmlns:m="http://schemas.openxmlformats.org/officeDocument/2006/math">
                    <m:r>
                      <a:rPr lang="en-US" b="0" i="1" smtClean="0">
                        <a:latin typeface="Cambria Math"/>
                      </a:rPr>
                      <m:t>𝑡</m:t>
                    </m:r>
                    <m:r>
                      <a:rPr lang="en-US" b="0" i="1" smtClean="0">
                        <a:latin typeface="Cambria Math"/>
                        <a:ea typeface="Cambria Math"/>
                      </a:rPr>
                      <m:t>→∞</m:t>
                    </m:r>
                  </m:oMath>
                </a14:m>
                <a:r>
                  <a:rPr lang="en-US" dirty="0" smtClean="0"/>
                  <a:t>, </a:t>
                </a:r>
                <a:r>
                  <a:rPr lang="en-US" dirty="0"/>
                  <a:t>so </a:t>
                </a:r>
                <a:r>
                  <a:rPr lang="en-US" dirty="0" err="1"/>
                  <a:t>L'Hospital's</a:t>
                </a:r>
                <a:r>
                  <a:rPr lang="en-US" dirty="0"/>
                  <a:t> Rule gives</a:t>
                </a:r>
                <a:r>
                  <a:rPr lang="en-US" dirty="0" smtClean="0"/>
                  <a:t>:</a:t>
                </a:r>
              </a:p>
              <a:p>
                <a:pPr algn="l" rtl="0" eaLnBrk="0"/>
                <a:endParaRPr lang="en-US" dirty="0"/>
              </a:p>
              <a:p>
                <a:pPr algn="l" rtl="0" eaLnBrk="0"/>
                <a14:m>
                  <m:oMath xmlns:m="http://schemas.openxmlformats.org/officeDocument/2006/math">
                    <m:func>
                      <m:funcPr>
                        <m:ctrlPr>
                          <a:rPr lang="en-US" sz="3800" i="1" smtClean="0">
                            <a:solidFill>
                              <a:srgbClr val="FFFF00"/>
                            </a:solidFill>
                            <a:latin typeface="Cambria Math"/>
                          </a:rPr>
                        </m:ctrlPr>
                      </m:funcPr>
                      <m:fName>
                        <m:limLow>
                          <m:limLowPr>
                            <m:ctrlPr>
                              <a:rPr lang="en-US" sz="3800" i="1">
                                <a:solidFill>
                                  <a:srgbClr val="FFFF00"/>
                                </a:solidFill>
                                <a:latin typeface="Cambria Math"/>
                              </a:rPr>
                            </m:ctrlPr>
                          </m:limLowPr>
                          <m:e>
                            <m:r>
                              <m:rPr>
                                <m:sty m:val="p"/>
                              </m:rPr>
                              <a:rPr lang="en-US" sz="3800">
                                <a:solidFill>
                                  <a:srgbClr val="FFFF00"/>
                                </a:solidFill>
                                <a:latin typeface="Cambria Math"/>
                              </a:rPr>
                              <m:t>lim</m:t>
                            </m:r>
                          </m:e>
                          <m:lim>
                            <m:r>
                              <a:rPr lang="en-US" sz="3800" i="1">
                                <a:solidFill>
                                  <a:srgbClr val="FFFF00"/>
                                </a:solidFill>
                                <a:latin typeface="Cambria Math"/>
                              </a:rPr>
                              <m:t>𝑡</m:t>
                            </m:r>
                            <m:r>
                              <a:rPr lang="en-US" sz="3800" i="1">
                                <a:solidFill>
                                  <a:srgbClr val="FFFF00"/>
                                </a:solidFill>
                                <a:latin typeface="Cambria Math"/>
                                <a:ea typeface="Cambria Math"/>
                              </a:rPr>
                              <m:t>→∞</m:t>
                            </m:r>
                          </m:lim>
                        </m:limLow>
                      </m:fName>
                      <m:e>
                        <m:r>
                          <a:rPr lang="en-US" sz="3800" i="1">
                            <a:solidFill>
                              <a:srgbClr val="FFFF00"/>
                            </a:solidFill>
                            <a:latin typeface="Cambria Math"/>
                          </a:rPr>
                          <m:t>(</m:t>
                        </m:r>
                        <m:r>
                          <a:rPr lang="en-US" sz="3800" i="1">
                            <a:solidFill>
                              <a:srgbClr val="FFFF00"/>
                            </a:solidFill>
                            <a:latin typeface="Cambria Math"/>
                          </a:rPr>
                          <m:t>𝑡</m:t>
                        </m:r>
                        <m:sSup>
                          <m:sSupPr>
                            <m:ctrlPr>
                              <a:rPr lang="en-US" sz="3800" i="1">
                                <a:solidFill>
                                  <a:srgbClr val="FFFF00"/>
                                </a:solidFill>
                                <a:latin typeface="Cambria Math"/>
                              </a:rPr>
                            </m:ctrlPr>
                          </m:sSupPr>
                          <m:e>
                            <m:r>
                              <a:rPr lang="en-US" sz="3800" i="1">
                                <a:solidFill>
                                  <a:srgbClr val="FFFF00"/>
                                </a:solidFill>
                                <a:latin typeface="Cambria Math"/>
                              </a:rPr>
                              <m:t>𝑒</m:t>
                            </m:r>
                          </m:e>
                          <m:sup>
                            <m:r>
                              <a:rPr lang="en-US" sz="3800" i="1">
                                <a:solidFill>
                                  <a:srgbClr val="FFFF00"/>
                                </a:solidFill>
                                <a:latin typeface="Cambria Math"/>
                              </a:rPr>
                              <m:t>1</m:t>
                            </m:r>
                            <m:r>
                              <a:rPr lang="en-US" sz="3800" i="1">
                                <a:solidFill>
                                  <a:srgbClr val="FFFF00"/>
                                </a:solidFill>
                                <a:latin typeface="Cambria Math"/>
                              </a:rPr>
                              <m:t>/</m:t>
                            </m:r>
                            <m:r>
                              <a:rPr lang="en-US" sz="3800" i="1">
                                <a:solidFill>
                                  <a:srgbClr val="FFFF00"/>
                                </a:solidFill>
                                <a:latin typeface="Cambria Math"/>
                              </a:rPr>
                              <m:t>2</m:t>
                            </m:r>
                          </m:sup>
                        </m:sSup>
                        <m:r>
                          <a:rPr lang="en-US" sz="3800" i="1">
                            <a:solidFill>
                              <a:srgbClr val="FFFF00"/>
                            </a:solidFill>
                            <a:latin typeface="Cambria Math"/>
                          </a:rPr>
                          <m:t>−</m:t>
                        </m:r>
                        <m:r>
                          <a:rPr lang="en-US" sz="3800" i="1">
                            <a:solidFill>
                              <a:srgbClr val="FFFF00"/>
                            </a:solidFill>
                            <a:latin typeface="Cambria Math"/>
                          </a:rPr>
                          <m:t>𝑡</m:t>
                        </m:r>
                        <m:r>
                          <a:rPr lang="en-US" sz="3800" i="1">
                            <a:solidFill>
                              <a:srgbClr val="FFFF00"/>
                            </a:solidFill>
                            <a:latin typeface="Cambria Math"/>
                          </a:rPr>
                          <m:t>)</m:t>
                        </m:r>
                      </m:e>
                    </m:func>
                    <m:r>
                      <a:rPr lang="en-US" sz="3800">
                        <a:solidFill>
                          <a:srgbClr val="FFFF00"/>
                        </a:solidFill>
                        <a:latin typeface="Cambria Math"/>
                      </a:rPr>
                      <m:t>=</m:t>
                    </m:r>
                    <m:func>
                      <m:funcPr>
                        <m:ctrlPr>
                          <a:rPr lang="en-US" sz="3800" i="1">
                            <a:solidFill>
                              <a:srgbClr val="FFFF00"/>
                            </a:solidFill>
                            <a:latin typeface="Cambria Math"/>
                          </a:rPr>
                        </m:ctrlPr>
                      </m:funcPr>
                      <m:fName>
                        <m:limLow>
                          <m:limLowPr>
                            <m:ctrlPr>
                              <a:rPr lang="en-US" sz="3800" i="1">
                                <a:solidFill>
                                  <a:srgbClr val="FFFF00"/>
                                </a:solidFill>
                                <a:latin typeface="Cambria Math"/>
                              </a:rPr>
                            </m:ctrlPr>
                          </m:limLowPr>
                          <m:e>
                            <m:r>
                              <m:rPr>
                                <m:sty m:val="p"/>
                              </m:rPr>
                              <a:rPr lang="en-US" sz="3800">
                                <a:solidFill>
                                  <a:srgbClr val="FFFF00"/>
                                </a:solidFill>
                                <a:latin typeface="Cambria Math"/>
                              </a:rPr>
                              <m:t>lim</m:t>
                            </m:r>
                          </m:e>
                          <m:lim>
                            <m:r>
                              <a:rPr lang="en-US" sz="3800" i="1">
                                <a:solidFill>
                                  <a:srgbClr val="FFFF00"/>
                                </a:solidFill>
                                <a:latin typeface="Cambria Math"/>
                              </a:rPr>
                              <m:t>𝑡</m:t>
                            </m:r>
                            <m:r>
                              <a:rPr lang="en-US" sz="3800" i="1">
                                <a:solidFill>
                                  <a:srgbClr val="FFFF00"/>
                                </a:solidFill>
                                <a:latin typeface="Cambria Math"/>
                                <a:ea typeface="Cambria Math"/>
                              </a:rPr>
                              <m:t>→∞</m:t>
                            </m:r>
                          </m:lim>
                        </m:limLow>
                      </m:fName>
                      <m:e>
                        <m:r>
                          <a:rPr lang="en-US" sz="3800" i="1">
                            <a:solidFill>
                              <a:srgbClr val="FFFF00"/>
                            </a:solidFill>
                            <a:latin typeface="Cambria Math"/>
                          </a:rPr>
                          <m:t>𝑡</m:t>
                        </m:r>
                        <m:r>
                          <a:rPr lang="en-US" sz="3800" i="1">
                            <a:solidFill>
                              <a:srgbClr val="FFFF00"/>
                            </a:solidFill>
                            <a:latin typeface="Cambria Math"/>
                          </a:rPr>
                          <m:t>(</m:t>
                        </m:r>
                        <m:sSup>
                          <m:sSupPr>
                            <m:ctrlPr>
                              <a:rPr lang="en-US" sz="3800" i="1">
                                <a:solidFill>
                                  <a:srgbClr val="FFFF00"/>
                                </a:solidFill>
                                <a:latin typeface="Cambria Math"/>
                              </a:rPr>
                            </m:ctrlPr>
                          </m:sSupPr>
                          <m:e>
                            <m:r>
                              <a:rPr lang="en-US" sz="3800" i="1">
                                <a:solidFill>
                                  <a:srgbClr val="FFFF00"/>
                                </a:solidFill>
                                <a:latin typeface="Cambria Math"/>
                              </a:rPr>
                              <m:t>𝑒</m:t>
                            </m:r>
                          </m:e>
                          <m:sup>
                            <m:r>
                              <a:rPr lang="en-US" sz="3800" i="1">
                                <a:solidFill>
                                  <a:srgbClr val="FFFF00"/>
                                </a:solidFill>
                                <a:latin typeface="Cambria Math"/>
                              </a:rPr>
                              <m:t>1</m:t>
                            </m:r>
                            <m:r>
                              <a:rPr lang="en-US" sz="3800" i="1">
                                <a:solidFill>
                                  <a:srgbClr val="FFFF00"/>
                                </a:solidFill>
                                <a:latin typeface="Cambria Math"/>
                              </a:rPr>
                              <m:t>/</m:t>
                            </m:r>
                            <m:r>
                              <a:rPr lang="en-US" sz="3800" i="1">
                                <a:solidFill>
                                  <a:srgbClr val="FFFF00"/>
                                </a:solidFill>
                                <a:latin typeface="Cambria Math"/>
                              </a:rPr>
                              <m:t>2</m:t>
                            </m:r>
                          </m:sup>
                        </m:sSup>
                        <m:r>
                          <a:rPr lang="en-US" sz="3800" i="1">
                            <a:solidFill>
                              <a:srgbClr val="FFFF00"/>
                            </a:solidFill>
                            <a:latin typeface="Cambria Math"/>
                          </a:rPr>
                          <m:t>−</m:t>
                        </m:r>
                        <m:r>
                          <a:rPr lang="en-US" sz="3800" i="1">
                            <a:solidFill>
                              <a:srgbClr val="FFFF00"/>
                            </a:solidFill>
                            <a:latin typeface="Cambria Math"/>
                          </a:rPr>
                          <m:t>𝑡</m:t>
                        </m:r>
                        <m:r>
                          <a:rPr lang="en-US" sz="3800" i="1">
                            <a:solidFill>
                              <a:srgbClr val="FFFF00"/>
                            </a:solidFill>
                            <a:latin typeface="Cambria Math"/>
                          </a:rPr>
                          <m:t>)</m:t>
                        </m:r>
                      </m:e>
                    </m:func>
                    <m:r>
                      <a:rPr lang="en-US" sz="3800" i="1">
                        <a:solidFill>
                          <a:srgbClr val="FFFF00"/>
                        </a:solidFill>
                        <a:latin typeface="Cambria Math"/>
                      </a:rPr>
                      <m:t>= </m:t>
                    </m:r>
                    <m:func>
                      <m:funcPr>
                        <m:ctrlPr>
                          <a:rPr lang="en-US" sz="3800" i="1" smtClean="0">
                            <a:solidFill>
                              <a:srgbClr val="FFFF00"/>
                            </a:solidFill>
                            <a:latin typeface="Cambria Math"/>
                          </a:rPr>
                        </m:ctrlPr>
                      </m:funcPr>
                      <m:fName>
                        <m:limLow>
                          <m:limLowPr>
                            <m:ctrlPr>
                              <a:rPr lang="en-US" sz="3800" i="1" smtClean="0">
                                <a:solidFill>
                                  <a:srgbClr val="FFFF00"/>
                                </a:solidFill>
                                <a:latin typeface="Cambria Math"/>
                              </a:rPr>
                            </m:ctrlPr>
                          </m:limLowPr>
                          <m:e>
                            <m:r>
                              <m:rPr>
                                <m:sty m:val="p"/>
                              </m:rPr>
                              <a:rPr lang="en-US" sz="3800" i="0" smtClean="0">
                                <a:solidFill>
                                  <a:srgbClr val="FFFF00"/>
                                </a:solidFill>
                                <a:latin typeface="Cambria Math"/>
                              </a:rPr>
                              <m:t>lim</m:t>
                            </m:r>
                          </m:e>
                          <m:lim>
                            <m:r>
                              <a:rPr lang="en-US" sz="3800" b="0" i="1" smtClean="0">
                                <a:solidFill>
                                  <a:srgbClr val="FFFF00"/>
                                </a:solidFill>
                                <a:latin typeface="Cambria Math"/>
                              </a:rPr>
                              <m:t>𝑡</m:t>
                            </m:r>
                            <m:r>
                              <a:rPr lang="en-US" sz="3800" b="0" i="1" smtClean="0">
                                <a:solidFill>
                                  <a:srgbClr val="FFFF00"/>
                                </a:solidFill>
                                <a:latin typeface="Cambria Math"/>
                                <a:ea typeface="Cambria Math"/>
                              </a:rPr>
                              <m:t>→∞</m:t>
                            </m:r>
                          </m:lim>
                        </m:limLow>
                      </m:fName>
                      <m:e>
                        <m:f>
                          <m:fPr>
                            <m:ctrlPr>
                              <a:rPr lang="en-US" sz="3800" i="1" smtClean="0">
                                <a:solidFill>
                                  <a:srgbClr val="FFFF00"/>
                                </a:solidFill>
                                <a:latin typeface="Cambria Math"/>
                              </a:rPr>
                            </m:ctrlPr>
                          </m:fPr>
                          <m:num>
                            <m:sSup>
                              <m:sSupPr>
                                <m:ctrlPr>
                                  <a:rPr lang="en-US" sz="3800" i="1" smtClean="0">
                                    <a:solidFill>
                                      <a:srgbClr val="FFFF00"/>
                                    </a:solidFill>
                                    <a:latin typeface="Cambria Math"/>
                                  </a:rPr>
                                </m:ctrlPr>
                              </m:sSupPr>
                              <m:e>
                                <m:r>
                                  <a:rPr lang="en-US" sz="3800" b="0" i="1" smtClean="0">
                                    <a:solidFill>
                                      <a:srgbClr val="FFFF00"/>
                                    </a:solidFill>
                                    <a:latin typeface="Cambria Math"/>
                                  </a:rPr>
                                  <m:t>𝑒</m:t>
                                </m:r>
                              </m:e>
                              <m:sup>
                                <m:r>
                                  <a:rPr lang="en-US" sz="3800" b="0" i="1" smtClean="0">
                                    <a:solidFill>
                                      <a:srgbClr val="FFFF00"/>
                                    </a:solidFill>
                                    <a:latin typeface="Cambria Math"/>
                                  </a:rPr>
                                  <m:t>1</m:t>
                                </m:r>
                                <m:r>
                                  <a:rPr lang="en-US" sz="3800" b="0" i="1" smtClean="0">
                                    <a:solidFill>
                                      <a:srgbClr val="FFFF00"/>
                                    </a:solidFill>
                                    <a:latin typeface="Cambria Math"/>
                                  </a:rPr>
                                  <m:t>/</m:t>
                                </m:r>
                                <m:r>
                                  <a:rPr lang="en-US" sz="3800" b="0" i="1" smtClean="0">
                                    <a:solidFill>
                                      <a:srgbClr val="FFFF00"/>
                                    </a:solidFill>
                                    <a:latin typeface="Cambria Math"/>
                                  </a:rPr>
                                  <m:t>𝑡</m:t>
                                </m:r>
                              </m:sup>
                            </m:sSup>
                            <m:r>
                              <a:rPr lang="en-US" sz="3800" b="0" i="1" smtClean="0">
                                <a:solidFill>
                                  <a:srgbClr val="FFFF00"/>
                                </a:solidFill>
                                <a:latin typeface="Cambria Math"/>
                              </a:rPr>
                              <m:t>−</m:t>
                            </m:r>
                            <m:r>
                              <a:rPr lang="en-US" sz="3800" b="0" i="1" smtClean="0">
                                <a:solidFill>
                                  <a:srgbClr val="FFFF00"/>
                                </a:solidFill>
                                <a:latin typeface="Cambria Math"/>
                              </a:rPr>
                              <m:t>1</m:t>
                            </m:r>
                          </m:num>
                          <m:den>
                            <m:r>
                              <a:rPr lang="en-US" sz="3800" b="0" i="1" smtClean="0">
                                <a:solidFill>
                                  <a:srgbClr val="FFFF00"/>
                                </a:solidFill>
                                <a:latin typeface="Cambria Math"/>
                              </a:rPr>
                              <m:t>1</m:t>
                            </m:r>
                            <m:r>
                              <a:rPr lang="en-US" sz="3800" b="0" i="1" smtClean="0">
                                <a:solidFill>
                                  <a:srgbClr val="FFFF00"/>
                                </a:solidFill>
                                <a:latin typeface="Cambria Math"/>
                              </a:rPr>
                              <m:t>/</m:t>
                            </m:r>
                            <m:r>
                              <a:rPr lang="en-US" sz="3800" b="0" i="1" smtClean="0">
                                <a:solidFill>
                                  <a:srgbClr val="FFFF00"/>
                                </a:solidFill>
                                <a:latin typeface="Cambria Math"/>
                              </a:rPr>
                              <m:t>𝑡</m:t>
                            </m:r>
                          </m:den>
                        </m:f>
                      </m:e>
                    </m:func>
                  </m:oMath>
                </a14:m>
                <a:r>
                  <a:rPr lang="en-US" sz="3800" dirty="0">
                    <a:solidFill>
                      <a:srgbClr val="FFFF00"/>
                    </a:solidFill>
                  </a:rPr>
                  <a:t> </a:t>
                </a:r>
                <a:r>
                  <a:rPr lang="en-US" sz="3800" dirty="0" smtClean="0">
                    <a:solidFill>
                      <a:srgbClr val="FFFF00"/>
                    </a:solidFill>
                  </a:rPr>
                  <a:t> </a:t>
                </a:r>
                <a:r>
                  <a:rPr lang="en-US" sz="3800" dirty="0">
                    <a:solidFill>
                      <a:srgbClr val="FFFF00"/>
                    </a:solidFill>
                  </a:rPr>
                  <a:t>                                        </a:t>
                </a:r>
              </a:p>
              <a:p>
                <a:pPr algn="l" rtl="0" eaLnBrk="0"/>
                <a14:m>
                  <m:oMath xmlns:m="http://schemas.openxmlformats.org/officeDocument/2006/math">
                    <m:r>
                      <a:rPr lang="en-US" sz="3800" b="0" i="1" smtClean="0">
                        <a:solidFill>
                          <a:srgbClr val="FFFF00"/>
                        </a:solidFill>
                        <a:latin typeface="Cambria Math"/>
                      </a:rPr>
                      <m:t>=</m:t>
                    </m:r>
                    <m:func>
                      <m:funcPr>
                        <m:ctrlPr>
                          <a:rPr lang="en-US" sz="3800" b="0" i="1" smtClean="0">
                            <a:solidFill>
                              <a:srgbClr val="FFFF00"/>
                            </a:solidFill>
                            <a:latin typeface="Cambria Math"/>
                          </a:rPr>
                        </m:ctrlPr>
                      </m:funcPr>
                      <m:fName>
                        <m:limLow>
                          <m:limLowPr>
                            <m:ctrlPr>
                              <a:rPr lang="en-US" sz="3800" b="0" i="1" smtClean="0">
                                <a:solidFill>
                                  <a:srgbClr val="FFFF00"/>
                                </a:solidFill>
                                <a:latin typeface="Cambria Math"/>
                              </a:rPr>
                            </m:ctrlPr>
                          </m:limLowPr>
                          <m:e>
                            <m:r>
                              <m:rPr>
                                <m:sty m:val="p"/>
                              </m:rPr>
                              <a:rPr lang="en-US" sz="3800" b="0" i="0" smtClean="0">
                                <a:solidFill>
                                  <a:srgbClr val="FFFF00"/>
                                </a:solidFill>
                                <a:latin typeface="Cambria Math"/>
                              </a:rPr>
                              <m:t>lim</m:t>
                            </m:r>
                          </m:e>
                          <m:lim>
                            <m:r>
                              <a:rPr lang="en-US" sz="3800" b="0" i="1" smtClean="0">
                                <a:solidFill>
                                  <a:srgbClr val="FFFF00"/>
                                </a:solidFill>
                                <a:latin typeface="Cambria Math"/>
                              </a:rPr>
                              <m:t>𝑡</m:t>
                            </m:r>
                            <m:r>
                              <a:rPr lang="en-US" sz="3800" b="0" i="1" smtClean="0">
                                <a:solidFill>
                                  <a:srgbClr val="FFFF00"/>
                                </a:solidFill>
                                <a:latin typeface="Cambria Math"/>
                                <a:ea typeface="Cambria Math"/>
                              </a:rPr>
                              <m:t>→∞</m:t>
                            </m:r>
                          </m:lim>
                        </m:limLow>
                      </m:fName>
                      <m:e>
                        <m:f>
                          <m:fPr>
                            <m:ctrlPr>
                              <a:rPr lang="en-US" sz="3800" b="0" i="1" smtClean="0">
                                <a:solidFill>
                                  <a:srgbClr val="FFFF00"/>
                                </a:solidFill>
                                <a:latin typeface="Cambria Math"/>
                              </a:rPr>
                            </m:ctrlPr>
                          </m:fPr>
                          <m:num>
                            <m:r>
                              <a:rPr lang="en-US" sz="3800" b="0" i="1" smtClean="0">
                                <a:solidFill>
                                  <a:srgbClr val="FFFF00"/>
                                </a:solidFill>
                                <a:latin typeface="Cambria Math"/>
                              </a:rPr>
                              <m:t>−</m:t>
                            </m:r>
                            <m:f>
                              <m:fPr>
                                <m:ctrlPr>
                                  <a:rPr lang="en-US" sz="3800" b="0" i="1" smtClean="0">
                                    <a:solidFill>
                                      <a:srgbClr val="FFFF00"/>
                                    </a:solidFill>
                                    <a:latin typeface="Cambria Math"/>
                                  </a:rPr>
                                </m:ctrlPr>
                              </m:fPr>
                              <m:num>
                                <m:r>
                                  <a:rPr lang="en-US" sz="3800" b="0" i="1" smtClean="0">
                                    <a:solidFill>
                                      <a:srgbClr val="FFFF00"/>
                                    </a:solidFill>
                                    <a:latin typeface="Cambria Math"/>
                                  </a:rPr>
                                  <m:t>1</m:t>
                                </m:r>
                              </m:num>
                              <m:den>
                                <m:sSup>
                                  <m:sSupPr>
                                    <m:ctrlPr>
                                      <a:rPr lang="en-US" sz="3800" b="0" i="1" smtClean="0">
                                        <a:solidFill>
                                          <a:srgbClr val="FFFF00"/>
                                        </a:solidFill>
                                        <a:latin typeface="Cambria Math"/>
                                      </a:rPr>
                                    </m:ctrlPr>
                                  </m:sSupPr>
                                  <m:e>
                                    <m:r>
                                      <a:rPr lang="en-US" sz="3800" b="0" i="1" smtClean="0">
                                        <a:solidFill>
                                          <a:srgbClr val="FFFF00"/>
                                        </a:solidFill>
                                        <a:latin typeface="Cambria Math"/>
                                      </a:rPr>
                                      <m:t>𝑡</m:t>
                                    </m:r>
                                  </m:e>
                                  <m:sup>
                                    <m:r>
                                      <a:rPr lang="en-US" sz="3800" b="0" i="1" smtClean="0">
                                        <a:solidFill>
                                          <a:srgbClr val="FFFF00"/>
                                        </a:solidFill>
                                        <a:latin typeface="Cambria Math"/>
                                      </a:rPr>
                                      <m:t>2</m:t>
                                    </m:r>
                                  </m:sup>
                                </m:sSup>
                              </m:den>
                            </m:f>
                            <m:sSup>
                              <m:sSupPr>
                                <m:ctrlPr>
                                  <a:rPr lang="en-US" sz="3800" b="0" i="1" smtClean="0">
                                    <a:solidFill>
                                      <a:srgbClr val="FFFF00"/>
                                    </a:solidFill>
                                    <a:latin typeface="Cambria Math"/>
                                  </a:rPr>
                                </m:ctrlPr>
                              </m:sSupPr>
                              <m:e>
                                <m:r>
                                  <a:rPr lang="en-US" sz="3800" b="0" i="1" smtClean="0">
                                    <a:solidFill>
                                      <a:srgbClr val="FFFF00"/>
                                    </a:solidFill>
                                    <a:latin typeface="Cambria Math"/>
                                  </a:rPr>
                                  <m:t>𝑒</m:t>
                                </m:r>
                              </m:e>
                              <m:sup>
                                <m:r>
                                  <a:rPr lang="en-US" sz="3800" b="0" i="1" smtClean="0">
                                    <a:solidFill>
                                      <a:srgbClr val="FFFF00"/>
                                    </a:solidFill>
                                    <a:latin typeface="Cambria Math"/>
                                  </a:rPr>
                                  <m:t>1</m:t>
                                </m:r>
                                <m:r>
                                  <a:rPr lang="en-US" sz="3800" b="0" i="1" smtClean="0">
                                    <a:solidFill>
                                      <a:srgbClr val="FFFF00"/>
                                    </a:solidFill>
                                    <a:latin typeface="Cambria Math"/>
                                  </a:rPr>
                                  <m:t>/</m:t>
                                </m:r>
                                <m:r>
                                  <a:rPr lang="en-US" sz="3800" b="0" i="1" smtClean="0">
                                    <a:solidFill>
                                      <a:srgbClr val="FFFF00"/>
                                    </a:solidFill>
                                    <a:latin typeface="Cambria Math"/>
                                  </a:rPr>
                                  <m:t>𝑡</m:t>
                                </m:r>
                              </m:sup>
                            </m:sSup>
                          </m:num>
                          <m:den>
                            <m:r>
                              <a:rPr lang="en-US" sz="3800" b="0" i="1" smtClean="0">
                                <a:solidFill>
                                  <a:srgbClr val="FFFF00"/>
                                </a:solidFill>
                                <a:latin typeface="Cambria Math"/>
                              </a:rPr>
                              <m:t>−</m:t>
                            </m:r>
                            <m:f>
                              <m:fPr>
                                <m:ctrlPr>
                                  <a:rPr lang="en-US" sz="3800" b="0" i="1" smtClean="0">
                                    <a:solidFill>
                                      <a:srgbClr val="FFFF00"/>
                                    </a:solidFill>
                                    <a:latin typeface="Cambria Math"/>
                                  </a:rPr>
                                </m:ctrlPr>
                              </m:fPr>
                              <m:num>
                                <m:r>
                                  <a:rPr lang="en-US" sz="3800" b="0" i="1" smtClean="0">
                                    <a:solidFill>
                                      <a:srgbClr val="FFFF00"/>
                                    </a:solidFill>
                                    <a:latin typeface="Cambria Math"/>
                                  </a:rPr>
                                  <m:t>1</m:t>
                                </m:r>
                              </m:num>
                              <m:den>
                                <m:sSup>
                                  <m:sSupPr>
                                    <m:ctrlPr>
                                      <a:rPr lang="en-US" sz="3800" b="0" i="1" smtClean="0">
                                        <a:solidFill>
                                          <a:srgbClr val="FFFF00"/>
                                        </a:solidFill>
                                        <a:latin typeface="Cambria Math"/>
                                      </a:rPr>
                                    </m:ctrlPr>
                                  </m:sSupPr>
                                  <m:e>
                                    <m:r>
                                      <a:rPr lang="en-US" sz="3800" b="0" i="1" smtClean="0">
                                        <a:solidFill>
                                          <a:srgbClr val="FFFF00"/>
                                        </a:solidFill>
                                        <a:latin typeface="Cambria Math"/>
                                      </a:rPr>
                                      <m:t>𝑡</m:t>
                                    </m:r>
                                  </m:e>
                                  <m:sup>
                                    <m:r>
                                      <a:rPr lang="en-US" sz="3800" b="0" i="1" smtClean="0">
                                        <a:solidFill>
                                          <a:srgbClr val="FFFF00"/>
                                        </a:solidFill>
                                        <a:latin typeface="Cambria Math"/>
                                      </a:rPr>
                                      <m:t>2</m:t>
                                    </m:r>
                                  </m:sup>
                                </m:sSup>
                              </m:den>
                            </m:f>
                          </m:den>
                        </m:f>
                      </m:e>
                    </m:func>
                    <m:r>
                      <a:rPr lang="en-US" sz="3800" b="0" i="1" smtClean="0">
                        <a:solidFill>
                          <a:srgbClr val="FFFF00"/>
                        </a:solidFill>
                        <a:latin typeface="Cambria Math"/>
                      </a:rPr>
                      <m:t>=</m:t>
                    </m:r>
                    <m:func>
                      <m:funcPr>
                        <m:ctrlPr>
                          <a:rPr lang="en-US" sz="3800" b="0" i="1" smtClean="0">
                            <a:solidFill>
                              <a:srgbClr val="FFFF00"/>
                            </a:solidFill>
                            <a:latin typeface="Cambria Math"/>
                          </a:rPr>
                        </m:ctrlPr>
                      </m:funcPr>
                      <m:fName>
                        <m:limLow>
                          <m:limLowPr>
                            <m:ctrlPr>
                              <a:rPr lang="en-US" sz="3800" b="0" i="1" smtClean="0">
                                <a:solidFill>
                                  <a:srgbClr val="FFFF00"/>
                                </a:solidFill>
                                <a:latin typeface="Cambria Math"/>
                              </a:rPr>
                            </m:ctrlPr>
                          </m:limLowPr>
                          <m:e>
                            <m:r>
                              <m:rPr>
                                <m:sty m:val="p"/>
                              </m:rPr>
                              <a:rPr lang="en-US" sz="3800" b="0" i="0" smtClean="0">
                                <a:solidFill>
                                  <a:srgbClr val="FFFF00"/>
                                </a:solidFill>
                                <a:latin typeface="Cambria Math"/>
                              </a:rPr>
                              <m:t>lim</m:t>
                            </m:r>
                          </m:e>
                          <m:lim>
                            <m:r>
                              <a:rPr lang="en-US" sz="3800" b="0" i="1" smtClean="0">
                                <a:solidFill>
                                  <a:srgbClr val="FFFF00"/>
                                </a:solidFill>
                                <a:latin typeface="Cambria Math"/>
                              </a:rPr>
                              <m:t>𝑡</m:t>
                            </m:r>
                            <m:r>
                              <a:rPr lang="en-US" sz="3800" b="0" i="1" smtClean="0">
                                <a:solidFill>
                                  <a:srgbClr val="FFFF00"/>
                                </a:solidFill>
                                <a:latin typeface="Cambria Math"/>
                                <a:ea typeface="Cambria Math"/>
                              </a:rPr>
                              <m:t>→∞</m:t>
                            </m:r>
                          </m:lim>
                        </m:limLow>
                      </m:fName>
                      <m:e>
                        <m:sSup>
                          <m:sSupPr>
                            <m:ctrlPr>
                              <a:rPr lang="en-US" sz="3800" b="0" i="1" smtClean="0">
                                <a:solidFill>
                                  <a:srgbClr val="FFFF00"/>
                                </a:solidFill>
                                <a:latin typeface="Cambria Math"/>
                              </a:rPr>
                            </m:ctrlPr>
                          </m:sSupPr>
                          <m:e>
                            <m:r>
                              <a:rPr lang="en-US" sz="3800" b="0" i="1" smtClean="0">
                                <a:solidFill>
                                  <a:srgbClr val="FFFF00"/>
                                </a:solidFill>
                                <a:latin typeface="Cambria Math"/>
                              </a:rPr>
                              <m:t>𝑒</m:t>
                            </m:r>
                          </m:e>
                          <m:sup>
                            <m:r>
                              <a:rPr lang="en-US" sz="3800" b="0" i="1" smtClean="0">
                                <a:solidFill>
                                  <a:srgbClr val="FFFF00"/>
                                </a:solidFill>
                                <a:latin typeface="Cambria Math"/>
                              </a:rPr>
                              <m:t>1</m:t>
                            </m:r>
                            <m:r>
                              <a:rPr lang="en-US" sz="3800" b="0" i="1" smtClean="0">
                                <a:solidFill>
                                  <a:srgbClr val="FFFF00"/>
                                </a:solidFill>
                                <a:latin typeface="Cambria Math"/>
                              </a:rPr>
                              <m:t>/</m:t>
                            </m:r>
                            <m:r>
                              <a:rPr lang="en-US" sz="3800" b="0" i="1" smtClean="0">
                                <a:solidFill>
                                  <a:srgbClr val="FFFF00"/>
                                </a:solidFill>
                                <a:latin typeface="Cambria Math"/>
                              </a:rPr>
                              <m:t>𝑡</m:t>
                            </m:r>
                          </m:sup>
                        </m:sSup>
                      </m:e>
                    </m:func>
                    <m:r>
                      <a:rPr lang="en-US" sz="3800" b="0" i="1" smtClean="0">
                        <a:solidFill>
                          <a:srgbClr val="FFFF00"/>
                        </a:solidFill>
                        <a:latin typeface="Cambria Math"/>
                      </a:rPr>
                      <m:t>=</m:t>
                    </m:r>
                    <m:r>
                      <a:rPr lang="en-US" sz="3800" b="0" i="1" smtClean="0">
                        <a:solidFill>
                          <a:srgbClr val="FFFF00"/>
                        </a:solidFill>
                        <a:latin typeface="Cambria Math"/>
                      </a:rPr>
                      <m:t>1</m:t>
                    </m:r>
                    <m:r>
                      <a:rPr lang="en-US" sz="3800" b="0" i="1" smtClean="0">
                        <a:solidFill>
                          <a:srgbClr val="FFFF00"/>
                        </a:solidFill>
                        <a:latin typeface="Cambria Math"/>
                      </a:rPr>
                      <m:t> </m:t>
                    </m:r>
                  </m:oMath>
                </a14:m>
                <a:r>
                  <a:rPr lang="en-US" sz="3800" dirty="0">
                    <a:solidFill>
                      <a:srgbClr val="FFFF00"/>
                    </a:solidFill>
                  </a:rPr>
                  <a:t> </a:t>
                </a:r>
                <a:r>
                  <a:rPr lang="en-US" sz="5400" dirty="0">
                    <a:solidFill>
                      <a:srgbClr val="FFFF00"/>
                    </a:solidFill>
                  </a:rPr>
                  <a:t> </a:t>
                </a:r>
                <a:r>
                  <a:rPr lang="en-US" sz="5400" dirty="0"/>
                  <a:t>                   </a:t>
                </a:r>
                <a:endParaRPr lang="en-US" dirty="0"/>
              </a:p>
              <a:p>
                <a:pPr algn="l" rtl="0" eaLnBrk="0"/>
                <a:endParaRPr lang="ar-JO" dirty="0"/>
              </a:p>
              <a:p>
                <a:pPr algn="l"/>
                <a:endParaRPr lang="en-US"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179512" y="692696"/>
                <a:ext cx="9144000" cy="5517232"/>
              </a:xfrm>
              <a:blipFill rotWithShape="1">
                <a:blip r:embed="rId2"/>
                <a:stretch>
                  <a:fillRect l="-1533"/>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293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179512" y="824036"/>
                <a:ext cx="9144000" cy="5517232"/>
              </a:xfrm>
            </p:spPr>
            <p:txBody>
              <a:bodyPr>
                <a:normAutofit fontScale="92500" lnSpcReduction="20000"/>
              </a:bodyPr>
              <a:lstStyle/>
              <a:p>
                <a:pPr algn="l" rtl="0" eaLnBrk="0">
                  <a:buFont typeface="Wingdings" pitchFamily="2" charset="2"/>
                  <a:buChar char="v"/>
                </a:pPr>
                <a:r>
                  <a:rPr lang="en-US" b="1" dirty="0" smtClean="0">
                    <a:solidFill>
                      <a:srgbClr val="FF0000"/>
                    </a:solidFill>
                  </a:rPr>
                  <a:t>Type 4: </a:t>
                </a:r>
                <a:r>
                  <a:rPr lang="en-US" b="1" dirty="0" smtClean="0"/>
                  <a:t>Indeterminate Powers </a:t>
                </a:r>
                <a14:m>
                  <m:oMath xmlns:m="http://schemas.openxmlformats.org/officeDocument/2006/math">
                    <m:sSup>
                      <m:sSupPr>
                        <m:ctrlPr>
                          <a:rPr lang="en-US" b="1" i="1" smtClean="0">
                            <a:latin typeface="Cambria Math"/>
                          </a:rPr>
                        </m:ctrlPr>
                      </m:sSupPr>
                      <m:e>
                        <m:r>
                          <a:rPr lang="en-US" b="1" i="1" smtClean="0">
                            <a:latin typeface="Cambria Math"/>
                          </a:rPr>
                          <m:t>𝟎</m:t>
                        </m:r>
                      </m:e>
                      <m:sup>
                        <m:r>
                          <a:rPr lang="en-US" b="1" i="1" smtClean="0">
                            <a:latin typeface="Cambria Math"/>
                          </a:rPr>
                          <m:t>𝟎</m:t>
                        </m:r>
                      </m:sup>
                    </m:sSup>
                  </m:oMath>
                </a14:m>
                <a:r>
                  <a:rPr lang="en-US" b="1" dirty="0" smtClean="0"/>
                  <a:t>,</a:t>
                </a:r>
                <a:r>
                  <a:rPr lang="en-US" b="1" dirty="0"/>
                  <a:t> </a:t>
                </a:r>
                <a14:m>
                  <m:oMath xmlns:m="http://schemas.openxmlformats.org/officeDocument/2006/math">
                    <m:sSup>
                      <m:sSupPr>
                        <m:ctrlPr>
                          <a:rPr lang="en-US" b="1" i="1" dirty="0" smtClean="0">
                            <a:latin typeface="Cambria Math"/>
                          </a:rPr>
                        </m:ctrlPr>
                      </m:sSupPr>
                      <m:e>
                        <m:r>
                          <a:rPr lang="en-US" b="1" i="1" dirty="0" smtClean="0">
                            <a:latin typeface="Cambria Math"/>
                            <a:ea typeface="Cambria Math"/>
                          </a:rPr>
                          <m:t>∞</m:t>
                        </m:r>
                      </m:e>
                      <m:sup>
                        <m:r>
                          <a:rPr lang="en-US" b="1" i="1" dirty="0" smtClean="0">
                            <a:latin typeface="Cambria Math"/>
                          </a:rPr>
                          <m:t>𝟎</m:t>
                        </m:r>
                      </m:sup>
                    </m:sSup>
                  </m:oMath>
                </a14:m>
                <a:r>
                  <a:rPr lang="en-US" b="1" dirty="0" smtClean="0"/>
                  <a:t> </a:t>
                </a:r>
                <a:r>
                  <a:rPr lang="en-US" b="1" dirty="0"/>
                  <a:t>and </a:t>
                </a:r>
                <a14:m>
                  <m:oMath xmlns:m="http://schemas.openxmlformats.org/officeDocument/2006/math">
                    <m:sSup>
                      <m:sSupPr>
                        <m:ctrlPr>
                          <a:rPr lang="en-US" b="1" i="1" smtClean="0">
                            <a:latin typeface="Cambria Math"/>
                          </a:rPr>
                        </m:ctrlPr>
                      </m:sSupPr>
                      <m:e>
                        <m:r>
                          <a:rPr lang="en-US" b="1" i="1" smtClean="0">
                            <a:latin typeface="Cambria Math"/>
                          </a:rPr>
                          <m:t>𝟏</m:t>
                        </m:r>
                      </m:e>
                      <m:sup>
                        <m:r>
                          <a:rPr lang="en-US" b="1" i="1" smtClean="0">
                            <a:latin typeface="Cambria Math"/>
                            <a:ea typeface="Cambria Math"/>
                          </a:rPr>
                          <m:t>∞</m:t>
                        </m:r>
                      </m:sup>
                    </m:sSup>
                  </m:oMath>
                </a14:m>
                <a:r>
                  <a:rPr lang="en-US" b="1" dirty="0" smtClean="0"/>
                  <a:t>:</a:t>
                </a:r>
                <a:endParaRPr lang="en-US" b="1" dirty="0"/>
              </a:p>
              <a:p>
                <a:pPr algn="l" rtl="0" eaLnBrk="0"/>
                <a:r>
                  <a:rPr lang="en-US" b="1" dirty="0"/>
                  <a:t>These several indeterminate forms arise from the limit</a:t>
                </a:r>
              </a:p>
              <a:p>
                <a:pPr algn="l" rtl="0" eaLnBrk="0"/>
                <a:r>
                  <a:rPr lang="en-US" sz="4000" b="1" dirty="0"/>
                  <a:t> </a:t>
                </a:r>
                <a14:m>
                  <m:oMath xmlns:m="http://schemas.openxmlformats.org/officeDocument/2006/math">
                    <m:func>
                      <m:funcPr>
                        <m:ctrlPr>
                          <a:rPr lang="en-US" sz="4000" b="1" i="1" smtClean="0">
                            <a:latin typeface="Cambria Math"/>
                          </a:rPr>
                        </m:ctrlPr>
                      </m:funcPr>
                      <m:fName>
                        <m:limLow>
                          <m:limLowPr>
                            <m:ctrlPr>
                              <a:rPr lang="en-US" sz="4000" b="1" i="1" smtClean="0">
                                <a:latin typeface="Cambria Math"/>
                              </a:rPr>
                            </m:ctrlPr>
                          </m:limLowPr>
                          <m:e>
                            <m:r>
                              <m:rPr>
                                <m:sty m:val="p"/>
                              </m:rPr>
                              <a:rPr lang="en-US" sz="4000" b="0" i="0" smtClean="0">
                                <a:latin typeface="Cambria Math"/>
                              </a:rPr>
                              <m:t>lim</m:t>
                            </m:r>
                          </m:e>
                          <m:lim>
                            <m:r>
                              <a:rPr lang="en-US" sz="4000" b="1" i="1" smtClean="0">
                                <a:latin typeface="Cambria Math"/>
                              </a:rPr>
                              <m:t>𝒙</m:t>
                            </m:r>
                            <m:r>
                              <a:rPr lang="en-US" sz="4000" b="1" i="1" smtClean="0">
                                <a:latin typeface="Cambria Math"/>
                                <a:ea typeface="Cambria Math"/>
                              </a:rPr>
                              <m:t>→</m:t>
                            </m:r>
                            <m:r>
                              <a:rPr lang="en-US" sz="4000" b="1" i="1" smtClean="0">
                                <a:latin typeface="Cambria Math"/>
                                <a:ea typeface="Cambria Math"/>
                              </a:rPr>
                              <m:t>𝒂</m:t>
                            </m:r>
                          </m:lim>
                        </m:limLow>
                      </m:fName>
                      <m:e>
                        <m:sSup>
                          <m:sSupPr>
                            <m:ctrlPr>
                              <a:rPr lang="en-US" sz="4000" b="1" i="1" smtClean="0">
                                <a:latin typeface="Cambria Math"/>
                              </a:rPr>
                            </m:ctrlPr>
                          </m:sSupPr>
                          <m:e>
                            <m:d>
                              <m:dPr>
                                <m:begChr m:val="["/>
                                <m:endChr m:val="]"/>
                                <m:ctrlPr>
                                  <a:rPr lang="en-US" sz="4000" b="1" i="1" smtClean="0">
                                    <a:latin typeface="Cambria Math"/>
                                  </a:rPr>
                                </m:ctrlPr>
                              </m:dPr>
                              <m:e>
                                <m:r>
                                  <a:rPr lang="en-US" sz="4000" b="1" i="1" smtClean="0">
                                    <a:latin typeface="Cambria Math"/>
                                  </a:rPr>
                                  <m:t>𝒇</m:t>
                                </m:r>
                                <m:d>
                                  <m:dPr>
                                    <m:ctrlPr>
                                      <a:rPr lang="en-US" sz="4000" b="1" i="1" smtClean="0">
                                        <a:latin typeface="Cambria Math"/>
                                      </a:rPr>
                                    </m:ctrlPr>
                                  </m:dPr>
                                  <m:e>
                                    <m:r>
                                      <a:rPr lang="en-US" sz="4000" b="1" i="1" smtClean="0">
                                        <a:latin typeface="Cambria Math"/>
                                      </a:rPr>
                                      <m:t>𝒙</m:t>
                                    </m:r>
                                  </m:e>
                                </m:d>
                              </m:e>
                            </m:d>
                          </m:e>
                          <m:sup>
                            <m:r>
                              <a:rPr lang="en-US" sz="4000" b="1" i="1" smtClean="0">
                                <a:latin typeface="Cambria Math"/>
                              </a:rPr>
                              <m:t>𝒈</m:t>
                            </m:r>
                            <m:r>
                              <a:rPr lang="en-US" sz="4000" b="1" i="1" smtClean="0">
                                <a:latin typeface="Cambria Math"/>
                              </a:rPr>
                              <m:t>(</m:t>
                            </m:r>
                            <m:r>
                              <a:rPr lang="en-US" sz="4000" b="1" i="1" smtClean="0">
                                <a:latin typeface="Cambria Math"/>
                              </a:rPr>
                              <m:t>𝒙</m:t>
                            </m:r>
                            <m:r>
                              <a:rPr lang="en-US" sz="4000" b="1" i="1" smtClean="0">
                                <a:latin typeface="Cambria Math"/>
                              </a:rPr>
                              <m:t>)</m:t>
                            </m:r>
                          </m:sup>
                        </m:sSup>
                      </m:e>
                    </m:func>
                    <m:r>
                      <a:rPr lang="en-US" sz="4000" b="1" i="1" smtClean="0">
                        <a:latin typeface="Cambria Math"/>
                      </a:rPr>
                      <m:t> </m:t>
                    </m:r>
                  </m:oMath>
                </a14:m>
                <a:r>
                  <a:rPr lang="en-US" sz="4000" b="1" dirty="0"/>
                  <a:t>             </a:t>
                </a:r>
                <a:endParaRPr lang="en-US" b="1" dirty="0"/>
              </a:p>
              <a:p>
                <a:pPr algn="l" rtl="0" eaLnBrk="0"/>
                <a:r>
                  <a:rPr lang="en-US" b="1" dirty="0"/>
                  <a:t>Each of these three cases can be treated by writing the function as an exponential:</a:t>
                </a:r>
              </a:p>
              <a:p>
                <a:pPr algn="l" rtl="0" eaLnBrk="0"/>
                <a:r>
                  <a:rPr lang="en-US" b="1" dirty="0"/>
                  <a:t>     </a:t>
                </a:r>
                <a14:m>
                  <m:oMath xmlns:m="http://schemas.openxmlformats.org/officeDocument/2006/math">
                    <m:sSup>
                      <m:sSupPr>
                        <m:ctrlPr>
                          <a:rPr lang="en-US" b="1" i="1" smtClean="0">
                            <a:solidFill>
                              <a:srgbClr val="FFFF00"/>
                            </a:solidFill>
                            <a:latin typeface="Cambria Math"/>
                          </a:rPr>
                        </m:ctrlPr>
                      </m:sSupPr>
                      <m:e>
                        <m:d>
                          <m:dPr>
                            <m:begChr m:val="["/>
                            <m:endChr m:val="]"/>
                            <m:ctrlPr>
                              <a:rPr lang="en-US" b="1" i="1" smtClean="0">
                                <a:solidFill>
                                  <a:srgbClr val="FFFF00"/>
                                </a:solidFill>
                                <a:latin typeface="Cambria Math"/>
                              </a:rPr>
                            </m:ctrlPr>
                          </m:dPr>
                          <m:e>
                            <m:r>
                              <a:rPr lang="en-US" b="1" i="1" smtClean="0">
                                <a:solidFill>
                                  <a:srgbClr val="FFFF00"/>
                                </a:solidFill>
                                <a:latin typeface="Cambria Math"/>
                              </a:rPr>
                              <m:t>𝒇</m:t>
                            </m:r>
                            <m:d>
                              <m:dPr>
                                <m:ctrlPr>
                                  <a:rPr lang="en-US" b="1" i="1" smtClean="0">
                                    <a:solidFill>
                                      <a:srgbClr val="FFFF00"/>
                                    </a:solidFill>
                                    <a:latin typeface="Cambria Math"/>
                                  </a:rPr>
                                </m:ctrlPr>
                              </m:dPr>
                              <m:e>
                                <m:r>
                                  <a:rPr lang="en-US" b="1" i="1" smtClean="0">
                                    <a:solidFill>
                                      <a:srgbClr val="FFFF00"/>
                                    </a:solidFill>
                                    <a:latin typeface="Cambria Math"/>
                                  </a:rPr>
                                  <m:t>𝒙</m:t>
                                </m:r>
                              </m:e>
                            </m:d>
                          </m:e>
                        </m:d>
                      </m:e>
                      <m:sup>
                        <m:r>
                          <a:rPr lang="en-US" b="1" i="1" smtClean="0">
                            <a:solidFill>
                              <a:srgbClr val="FFFF00"/>
                            </a:solidFill>
                            <a:latin typeface="Cambria Math"/>
                          </a:rPr>
                          <m:t>𝒈</m:t>
                        </m:r>
                        <m:r>
                          <a:rPr lang="en-US" b="1" i="1" smtClean="0">
                            <a:solidFill>
                              <a:srgbClr val="FFFF00"/>
                            </a:solidFill>
                            <a:latin typeface="Cambria Math"/>
                          </a:rPr>
                          <m:t>(</m:t>
                        </m:r>
                        <m:r>
                          <a:rPr lang="en-US" b="1" i="1" smtClean="0">
                            <a:solidFill>
                              <a:srgbClr val="FFFF00"/>
                            </a:solidFill>
                            <a:latin typeface="Cambria Math"/>
                          </a:rPr>
                          <m:t>𝒙</m:t>
                        </m:r>
                        <m:r>
                          <a:rPr lang="en-US" b="1" i="1" smtClean="0">
                            <a:solidFill>
                              <a:srgbClr val="FFFF00"/>
                            </a:solidFill>
                            <a:latin typeface="Cambria Math"/>
                          </a:rPr>
                          <m:t>)</m:t>
                        </m:r>
                      </m:sup>
                    </m:sSup>
                    <m:r>
                      <a:rPr lang="en-US" b="1" i="1" smtClean="0">
                        <a:solidFill>
                          <a:srgbClr val="FFFF00"/>
                        </a:solidFill>
                        <a:latin typeface="Cambria Math"/>
                      </a:rPr>
                      <m:t>=</m:t>
                    </m:r>
                    <m:sSup>
                      <m:sSupPr>
                        <m:ctrlPr>
                          <a:rPr lang="en-US" b="1" i="1" smtClean="0">
                            <a:solidFill>
                              <a:srgbClr val="FFFF00"/>
                            </a:solidFill>
                            <a:latin typeface="Cambria Math"/>
                          </a:rPr>
                        </m:ctrlPr>
                      </m:sSupPr>
                      <m:e>
                        <m:r>
                          <a:rPr lang="en-US" b="1" i="1" smtClean="0">
                            <a:solidFill>
                              <a:srgbClr val="FFFF00"/>
                            </a:solidFill>
                            <a:latin typeface="Cambria Math"/>
                          </a:rPr>
                          <m:t>𝒆</m:t>
                        </m:r>
                      </m:e>
                      <m:sup>
                        <m:r>
                          <a:rPr lang="en-US" b="1" i="1" smtClean="0">
                            <a:solidFill>
                              <a:srgbClr val="FFFF00"/>
                            </a:solidFill>
                            <a:latin typeface="Cambria Math"/>
                          </a:rPr>
                          <m:t>𝒈</m:t>
                        </m:r>
                        <m:r>
                          <a:rPr lang="en-US" b="1" i="1" smtClean="0">
                            <a:solidFill>
                              <a:srgbClr val="FFFF00"/>
                            </a:solidFill>
                            <a:latin typeface="Cambria Math"/>
                          </a:rPr>
                          <m:t>(</m:t>
                        </m:r>
                        <m:r>
                          <a:rPr lang="en-US" b="1" i="1" smtClean="0">
                            <a:solidFill>
                              <a:srgbClr val="FFFF00"/>
                            </a:solidFill>
                            <a:latin typeface="Cambria Math"/>
                          </a:rPr>
                          <m:t>𝒙</m:t>
                        </m:r>
                        <m:r>
                          <a:rPr lang="en-US" b="1" i="1" smtClean="0">
                            <a:solidFill>
                              <a:srgbClr val="FFFF00"/>
                            </a:solidFill>
                            <a:latin typeface="Cambria Math"/>
                          </a:rPr>
                          <m:t>)</m:t>
                        </m:r>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ln</m:t>
                            </m:r>
                          </m:fName>
                          <m:e>
                            <m:r>
                              <a:rPr lang="en-US" b="1" i="1" smtClean="0">
                                <a:solidFill>
                                  <a:srgbClr val="FFFF00"/>
                                </a:solidFill>
                                <a:latin typeface="Cambria Math"/>
                              </a:rPr>
                              <m:t>𝒇</m:t>
                            </m:r>
                            <m:r>
                              <a:rPr lang="en-US" b="1" i="1" smtClean="0">
                                <a:solidFill>
                                  <a:srgbClr val="FFFF00"/>
                                </a:solidFill>
                                <a:latin typeface="Cambria Math"/>
                              </a:rPr>
                              <m:t>(</m:t>
                            </m:r>
                            <m:r>
                              <a:rPr lang="en-US" b="1" i="1" smtClean="0">
                                <a:solidFill>
                                  <a:srgbClr val="FFFF00"/>
                                </a:solidFill>
                                <a:latin typeface="Cambria Math"/>
                              </a:rPr>
                              <m:t>𝒙</m:t>
                            </m:r>
                            <m:r>
                              <a:rPr lang="en-US" b="1" i="1" smtClean="0">
                                <a:solidFill>
                                  <a:srgbClr val="FFFF00"/>
                                </a:solidFill>
                                <a:latin typeface="Cambria Math"/>
                              </a:rPr>
                              <m:t>)</m:t>
                            </m:r>
                          </m:e>
                        </m:func>
                      </m:sup>
                    </m:sSup>
                  </m:oMath>
                </a14:m>
                <a:r>
                  <a:rPr lang="en-US" b="1" dirty="0">
                    <a:solidFill>
                      <a:srgbClr val="FFFF00"/>
                    </a:solidFill>
                  </a:rPr>
                  <a:t>  </a:t>
                </a:r>
                <a:r>
                  <a:rPr lang="en-US" b="1" dirty="0"/>
                  <a:t>                     </a:t>
                </a:r>
              </a:p>
              <a:p>
                <a:pPr algn="l" rtl="0" eaLnBrk="0"/>
                <a:r>
                  <a:rPr lang="en-US" b="1" dirty="0" smtClean="0"/>
                  <a:t>and </a:t>
                </a:r>
                <a:r>
                  <a:rPr lang="en-US" b="1" dirty="0"/>
                  <a:t>then</a:t>
                </a:r>
              </a:p>
              <a:p>
                <a:pPr algn="l" rtl="0" eaLnBrk="0"/>
                <a14:m>
                  <m:oMath xmlns:m="http://schemas.openxmlformats.org/officeDocument/2006/math">
                    <m:func>
                      <m:funcPr>
                        <m:ctrlPr>
                          <a:rPr lang="en-US" sz="3000" b="1" i="1" smtClean="0">
                            <a:solidFill>
                              <a:srgbClr val="FFFF00"/>
                            </a:solidFill>
                            <a:latin typeface="Cambria Math"/>
                          </a:rPr>
                        </m:ctrlPr>
                      </m:funcPr>
                      <m:fName>
                        <m:limLow>
                          <m:limLowPr>
                            <m:ctrlPr>
                              <a:rPr lang="en-US" sz="3000" b="1" i="1">
                                <a:solidFill>
                                  <a:srgbClr val="FFFF00"/>
                                </a:solidFill>
                                <a:latin typeface="Cambria Math"/>
                              </a:rPr>
                            </m:ctrlPr>
                          </m:limLowPr>
                          <m:e>
                            <m:r>
                              <m:rPr>
                                <m:sty m:val="p"/>
                              </m:rPr>
                              <a:rPr lang="en-US" sz="3000">
                                <a:solidFill>
                                  <a:srgbClr val="FFFF00"/>
                                </a:solidFill>
                                <a:latin typeface="Cambria Math"/>
                              </a:rPr>
                              <m:t>lim</m:t>
                            </m:r>
                          </m:e>
                          <m:lim>
                            <m:r>
                              <a:rPr lang="en-US" sz="3000" b="1" i="1">
                                <a:solidFill>
                                  <a:srgbClr val="FFFF00"/>
                                </a:solidFill>
                                <a:latin typeface="Cambria Math"/>
                              </a:rPr>
                              <m:t>𝒙</m:t>
                            </m:r>
                            <m:r>
                              <a:rPr lang="en-US" sz="3000" b="1" i="1">
                                <a:solidFill>
                                  <a:srgbClr val="FFFF00"/>
                                </a:solidFill>
                                <a:latin typeface="Cambria Math"/>
                                <a:ea typeface="Cambria Math"/>
                              </a:rPr>
                              <m:t>→</m:t>
                            </m:r>
                            <m:r>
                              <a:rPr lang="en-US" sz="3000" b="1" i="1">
                                <a:solidFill>
                                  <a:srgbClr val="FFFF00"/>
                                </a:solidFill>
                                <a:latin typeface="Cambria Math"/>
                                <a:ea typeface="Cambria Math"/>
                              </a:rPr>
                              <m:t>𝒂</m:t>
                            </m:r>
                          </m:lim>
                        </m:limLow>
                      </m:fName>
                      <m:e>
                        <m:sSup>
                          <m:sSupPr>
                            <m:ctrlPr>
                              <a:rPr lang="en-US" sz="3000" b="1" i="1">
                                <a:solidFill>
                                  <a:srgbClr val="FFFF00"/>
                                </a:solidFill>
                                <a:latin typeface="Cambria Math"/>
                              </a:rPr>
                            </m:ctrlPr>
                          </m:sSupPr>
                          <m:e>
                            <m:d>
                              <m:dPr>
                                <m:begChr m:val="["/>
                                <m:endChr m:val="]"/>
                                <m:ctrlPr>
                                  <a:rPr lang="en-US" sz="3000" b="1" i="1">
                                    <a:solidFill>
                                      <a:srgbClr val="FFFF00"/>
                                    </a:solidFill>
                                    <a:latin typeface="Cambria Math"/>
                                  </a:rPr>
                                </m:ctrlPr>
                              </m:dPr>
                              <m:e>
                                <m:r>
                                  <a:rPr lang="en-US" sz="3000" b="1" i="1">
                                    <a:solidFill>
                                      <a:srgbClr val="FFFF00"/>
                                    </a:solidFill>
                                    <a:latin typeface="Cambria Math"/>
                                  </a:rPr>
                                  <m:t>𝒇</m:t>
                                </m:r>
                                <m:d>
                                  <m:dPr>
                                    <m:ctrlPr>
                                      <a:rPr lang="en-US" sz="3000" b="1" i="1">
                                        <a:solidFill>
                                          <a:srgbClr val="FFFF00"/>
                                        </a:solidFill>
                                        <a:latin typeface="Cambria Math"/>
                                      </a:rPr>
                                    </m:ctrlPr>
                                  </m:dPr>
                                  <m:e>
                                    <m:r>
                                      <a:rPr lang="en-US" sz="3000" b="1" i="1">
                                        <a:solidFill>
                                          <a:srgbClr val="FFFF00"/>
                                        </a:solidFill>
                                        <a:latin typeface="Cambria Math"/>
                                      </a:rPr>
                                      <m:t>𝒙</m:t>
                                    </m:r>
                                  </m:e>
                                </m:d>
                              </m:e>
                            </m:d>
                          </m:e>
                          <m:sup>
                            <m:r>
                              <a:rPr lang="en-US" sz="3000" b="1" i="1">
                                <a:solidFill>
                                  <a:srgbClr val="FFFF00"/>
                                </a:solidFill>
                                <a:latin typeface="Cambria Math"/>
                              </a:rPr>
                              <m:t>𝒈</m:t>
                            </m:r>
                            <m:r>
                              <a:rPr lang="en-US" sz="3000" b="1" i="1">
                                <a:solidFill>
                                  <a:srgbClr val="FFFF00"/>
                                </a:solidFill>
                                <a:latin typeface="Cambria Math"/>
                              </a:rPr>
                              <m:t>(</m:t>
                            </m:r>
                            <m:r>
                              <a:rPr lang="en-US" sz="3000" b="1" i="1">
                                <a:solidFill>
                                  <a:srgbClr val="FFFF00"/>
                                </a:solidFill>
                                <a:latin typeface="Cambria Math"/>
                              </a:rPr>
                              <m:t>𝒙</m:t>
                            </m:r>
                            <m:r>
                              <a:rPr lang="en-US" sz="3000" b="1" i="1">
                                <a:solidFill>
                                  <a:srgbClr val="FFFF00"/>
                                </a:solidFill>
                                <a:latin typeface="Cambria Math"/>
                              </a:rPr>
                              <m:t>)</m:t>
                            </m:r>
                          </m:sup>
                        </m:sSup>
                      </m:e>
                    </m:func>
                    <m:r>
                      <a:rPr lang="en-US" sz="3000" b="1" i="1" smtClean="0">
                        <a:solidFill>
                          <a:srgbClr val="FFFF00"/>
                        </a:solidFill>
                        <a:latin typeface="Cambria Math"/>
                      </a:rPr>
                      <m:t>=</m:t>
                    </m:r>
                    <m:sSup>
                      <m:sSupPr>
                        <m:ctrlPr>
                          <a:rPr lang="en-US" sz="3000" b="1" i="1" smtClean="0">
                            <a:solidFill>
                              <a:srgbClr val="FFFF00"/>
                            </a:solidFill>
                            <a:latin typeface="Cambria Math"/>
                          </a:rPr>
                        </m:ctrlPr>
                      </m:sSupPr>
                      <m:e>
                        <m:r>
                          <a:rPr lang="en-US" sz="3000" b="1" i="1" smtClean="0">
                            <a:solidFill>
                              <a:srgbClr val="FFFF00"/>
                            </a:solidFill>
                            <a:latin typeface="Cambria Math"/>
                          </a:rPr>
                          <m:t>𝒆</m:t>
                        </m:r>
                      </m:e>
                      <m:sup>
                        <m:func>
                          <m:funcPr>
                            <m:ctrlPr>
                              <a:rPr lang="en-US" sz="3000" b="1" i="1" smtClean="0">
                                <a:solidFill>
                                  <a:srgbClr val="FFFF00"/>
                                </a:solidFill>
                                <a:latin typeface="Cambria Math"/>
                              </a:rPr>
                            </m:ctrlPr>
                          </m:funcPr>
                          <m:fName>
                            <m:limLow>
                              <m:limLowPr>
                                <m:ctrlPr>
                                  <a:rPr lang="en-US" sz="3000" b="1" i="1" smtClean="0">
                                    <a:solidFill>
                                      <a:srgbClr val="FFFF00"/>
                                    </a:solidFill>
                                    <a:latin typeface="Cambria Math"/>
                                  </a:rPr>
                                </m:ctrlPr>
                              </m:limLowPr>
                              <m:e>
                                <m:r>
                                  <m:rPr>
                                    <m:sty m:val="p"/>
                                  </m:rPr>
                                  <a:rPr lang="en-US" sz="3000" b="0" i="0" smtClean="0">
                                    <a:solidFill>
                                      <a:srgbClr val="FFFF00"/>
                                    </a:solidFill>
                                    <a:latin typeface="Cambria Math"/>
                                  </a:rPr>
                                  <m:t>lim</m:t>
                                </m:r>
                              </m:e>
                              <m:lim>
                                <m:r>
                                  <a:rPr lang="en-US" sz="3000" b="1" i="1" smtClean="0">
                                    <a:solidFill>
                                      <a:srgbClr val="FFFF00"/>
                                    </a:solidFill>
                                    <a:latin typeface="Cambria Math"/>
                                  </a:rPr>
                                  <m:t>𝒙</m:t>
                                </m:r>
                                <m:r>
                                  <a:rPr lang="en-US" sz="3000" b="1" i="1" smtClean="0">
                                    <a:solidFill>
                                      <a:srgbClr val="FFFF00"/>
                                    </a:solidFill>
                                    <a:latin typeface="Cambria Math"/>
                                    <a:ea typeface="Cambria Math"/>
                                  </a:rPr>
                                  <m:t>→</m:t>
                                </m:r>
                                <m:r>
                                  <a:rPr lang="en-US" sz="3000" b="1" i="1" smtClean="0">
                                    <a:solidFill>
                                      <a:srgbClr val="FFFF00"/>
                                    </a:solidFill>
                                    <a:latin typeface="Cambria Math"/>
                                    <a:ea typeface="Cambria Math"/>
                                  </a:rPr>
                                  <m:t>𝒂</m:t>
                                </m:r>
                              </m:lim>
                            </m:limLow>
                          </m:fName>
                          <m:e>
                            <m:r>
                              <a:rPr lang="en-US" sz="3000" b="1" i="1" smtClean="0">
                                <a:solidFill>
                                  <a:srgbClr val="FFFF00"/>
                                </a:solidFill>
                                <a:latin typeface="Cambria Math"/>
                              </a:rPr>
                              <m:t>𝒈</m:t>
                            </m:r>
                            <m:r>
                              <a:rPr lang="en-US" sz="3000" b="1" i="1" smtClean="0">
                                <a:solidFill>
                                  <a:srgbClr val="FFFF00"/>
                                </a:solidFill>
                                <a:latin typeface="Cambria Math"/>
                              </a:rPr>
                              <m:t>(</m:t>
                            </m:r>
                            <m:r>
                              <a:rPr lang="en-US" sz="3000" b="1" i="1" smtClean="0">
                                <a:solidFill>
                                  <a:srgbClr val="FFFF00"/>
                                </a:solidFill>
                                <a:latin typeface="Cambria Math"/>
                              </a:rPr>
                              <m:t>𝒙</m:t>
                            </m:r>
                            <m:r>
                              <a:rPr lang="en-US" sz="3000" b="1" i="1" smtClean="0">
                                <a:solidFill>
                                  <a:srgbClr val="FFFF00"/>
                                </a:solidFill>
                                <a:latin typeface="Cambria Math"/>
                              </a:rPr>
                              <m:t>)</m:t>
                            </m:r>
                            <m:func>
                              <m:funcPr>
                                <m:ctrlPr>
                                  <a:rPr lang="en-US" sz="3000" b="1" i="1" smtClean="0">
                                    <a:solidFill>
                                      <a:srgbClr val="FFFF00"/>
                                    </a:solidFill>
                                    <a:latin typeface="Cambria Math"/>
                                  </a:rPr>
                                </m:ctrlPr>
                              </m:funcPr>
                              <m:fName>
                                <m:r>
                                  <m:rPr>
                                    <m:sty m:val="p"/>
                                  </m:rPr>
                                  <a:rPr lang="en-US" sz="3000" b="0" i="0" smtClean="0">
                                    <a:solidFill>
                                      <a:srgbClr val="FFFF00"/>
                                    </a:solidFill>
                                    <a:latin typeface="Cambria Math"/>
                                  </a:rPr>
                                  <m:t>ln</m:t>
                                </m:r>
                              </m:fName>
                              <m:e>
                                <m:r>
                                  <a:rPr lang="en-US" sz="3000" b="1" i="1" smtClean="0">
                                    <a:solidFill>
                                      <a:srgbClr val="FFFF00"/>
                                    </a:solidFill>
                                    <a:latin typeface="Cambria Math"/>
                                  </a:rPr>
                                  <m:t>𝒇</m:t>
                                </m:r>
                                <m:r>
                                  <a:rPr lang="en-US" sz="3000" b="1" i="1" smtClean="0">
                                    <a:solidFill>
                                      <a:srgbClr val="FFFF00"/>
                                    </a:solidFill>
                                    <a:latin typeface="Cambria Math"/>
                                  </a:rPr>
                                  <m:t>(</m:t>
                                </m:r>
                                <m:r>
                                  <a:rPr lang="en-US" sz="3000" b="1" i="1" smtClean="0">
                                    <a:solidFill>
                                      <a:srgbClr val="FFFF00"/>
                                    </a:solidFill>
                                    <a:latin typeface="Cambria Math"/>
                                  </a:rPr>
                                  <m:t>𝒙</m:t>
                                </m:r>
                                <m:r>
                                  <a:rPr lang="en-US" sz="3000" b="1" i="1" smtClean="0">
                                    <a:solidFill>
                                      <a:srgbClr val="FFFF00"/>
                                    </a:solidFill>
                                    <a:latin typeface="Cambria Math"/>
                                  </a:rPr>
                                  <m:t>)</m:t>
                                </m:r>
                              </m:e>
                            </m:func>
                          </m:e>
                        </m:func>
                      </m:sup>
                    </m:sSup>
                    <m:r>
                      <a:rPr lang="en-US" sz="3000" b="1" i="1" smtClean="0">
                        <a:latin typeface="Cambria Math"/>
                      </a:rPr>
                      <m:t> </m:t>
                    </m:r>
                  </m:oMath>
                </a14:m>
                <a:r>
                  <a:rPr lang="en-US" sz="4000" b="1" dirty="0"/>
                  <a:t>                                  </a:t>
                </a:r>
              </a:p>
              <a:p>
                <a:pPr algn="l" rtl="0" eaLnBrk="0"/>
                <a:r>
                  <a:rPr lang="en-US" b="1" dirty="0" smtClean="0"/>
                  <a:t>where </a:t>
                </a:r>
                <a:r>
                  <a:rPr lang="en-US" b="1" dirty="0"/>
                  <a:t>the indeterminate product </a:t>
                </a:r>
                <a:endParaRPr lang="en-US" b="1" dirty="0" smtClean="0"/>
              </a:p>
              <a:p>
                <a:pPr algn="l" rtl="0" eaLnBrk="0"/>
                <a14:m>
                  <m:oMath xmlns:m="http://schemas.openxmlformats.org/officeDocument/2006/math">
                    <m:r>
                      <a:rPr lang="en-US" b="1" i="1" smtClean="0">
                        <a:latin typeface="Cambria Math"/>
                      </a:rPr>
                      <m:t>𝒈</m:t>
                    </m:r>
                    <m:r>
                      <a:rPr lang="en-US" b="1" i="1" smtClean="0">
                        <a:latin typeface="Cambria Math"/>
                      </a:rPr>
                      <m:t>(</m:t>
                    </m:r>
                    <m:r>
                      <a:rPr lang="en-US" b="1" i="1" smtClean="0">
                        <a:latin typeface="Cambria Math"/>
                      </a:rPr>
                      <m:t>𝒙</m:t>
                    </m:r>
                    <m:r>
                      <a:rPr lang="en-US" b="1" i="1" smtClean="0">
                        <a:latin typeface="Cambria Math"/>
                      </a:rPr>
                      <m:t>)</m:t>
                    </m:r>
                    <m:func>
                      <m:funcPr>
                        <m:ctrlPr>
                          <a:rPr lang="en-US" b="1" i="1" smtClean="0">
                            <a:latin typeface="Cambria Math"/>
                          </a:rPr>
                        </m:ctrlPr>
                      </m:funcPr>
                      <m:fName>
                        <m:r>
                          <m:rPr>
                            <m:sty m:val="p"/>
                          </m:rPr>
                          <a:rPr lang="en-US" b="0" i="0" smtClean="0">
                            <a:latin typeface="Cambria Math"/>
                          </a:rPr>
                          <m:t>ln</m:t>
                        </m:r>
                      </m:fName>
                      <m:e>
                        <m:r>
                          <a:rPr lang="en-US" b="1" i="1" smtClean="0">
                            <a:latin typeface="Cambria Math"/>
                          </a:rPr>
                          <m:t>𝒇</m:t>
                        </m:r>
                        <m:r>
                          <a:rPr lang="en-US" b="1" i="1" smtClean="0">
                            <a:latin typeface="Cambria Math"/>
                          </a:rPr>
                          <m:t>(</m:t>
                        </m:r>
                        <m:r>
                          <a:rPr lang="en-US" b="1" i="1" smtClean="0">
                            <a:latin typeface="Cambria Math"/>
                          </a:rPr>
                          <m:t>𝒙</m:t>
                        </m:r>
                        <m:r>
                          <a:rPr lang="en-US" b="1" i="1" smtClean="0">
                            <a:latin typeface="Cambria Math"/>
                          </a:rPr>
                          <m:t>)</m:t>
                        </m:r>
                      </m:e>
                    </m:func>
                  </m:oMath>
                </a14:m>
                <a:r>
                  <a:rPr lang="en-US" b="1" dirty="0" smtClean="0"/>
                  <a:t> </a:t>
                </a:r>
                <a:r>
                  <a:rPr lang="en-US" b="1" dirty="0"/>
                  <a:t>is of type </a:t>
                </a:r>
                <a14:m>
                  <m:oMath xmlns:m="http://schemas.openxmlformats.org/officeDocument/2006/math">
                    <m:r>
                      <a:rPr lang="en-US" b="1" i="1" smtClean="0">
                        <a:latin typeface="Cambria Math"/>
                      </a:rPr>
                      <m:t>𝟎</m:t>
                    </m:r>
                    <m:r>
                      <a:rPr lang="en-US" b="1" i="1" smtClean="0">
                        <a:latin typeface="Cambria Math"/>
                        <a:ea typeface="Cambria Math"/>
                      </a:rPr>
                      <m:t>×∞</m:t>
                    </m:r>
                  </m:oMath>
                </a14:m>
                <a:r>
                  <a:rPr lang="en-US" b="1" dirty="0" smtClean="0"/>
                  <a:t>.</a:t>
                </a:r>
                <a:endParaRPr lang="ar-JO" b="1" dirty="0"/>
              </a:p>
              <a:p>
                <a:pPr algn="l"/>
                <a:endParaRPr lang="en-US" b="1"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179512" y="824036"/>
                <a:ext cx="9144000" cy="5517232"/>
              </a:xfrm>
              <a:blipFill rotWithShape="1">
                <a:blip r:embed="rId2"/>
                <a:stretch>
                  <a:fillRect l="-2067" t="-2762"/>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147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107504" y="836712"/>
                <a:ext cx="9144000" cy="5589240"/>
              </a:xfrm>
            </p:spPr>
            <p:txBody>
              <a:bodyPr/>
              <a:lstStyle/>
              <a:p>
                <a:pPr marL="457200" indent="-457200" algn="l" rtl="0" eaLnBrk="0">
                  <a:buFont typeface="Wingdings" panose="05000000000000000000" pitchFamily="2" charset="2"/>
                  <a:buChar char="q"/>
                </a:pPr>
                <a:r>
                  <a:rPr lang="en-US" b="1" dirty="0" smtClean="0"/>
                  <a:t>Example</a:t>
                </a:r>
                <a:r>
                  <a:rPr lang="en-US" b="1" dirty="0"/>
                  <a:t>: Find </a:t>
                </a:r>
                <a14:m>
                  <m:oMath xmlns:m="http://schemas.openxmlformats.org/officeDocument/2006/math">
                    <m:func>
                      <m:funcPr>
                        <m:ctrlPr>
                          <a:rPr lang="en-US" b="1" i="1" smtClean="0">
                            <a:latin typeface="Cambria Math"/>
                          </a:rPr>
                        </m:ctrlPr>
                      </m:funcPr>
                      <m:fName>
                        <m:limLow>
                          <m:limLowPr>
                            <m:ctrlPr>
                              <a:rPr lang="en-US" b="1" i="1" smtClean="0">
                                <a:latin typeface="Cambria Math"/>
                              </a:rPr>
                            </m:ctrlPr>
                          </m:limLowPr>
                          <m:e>
                            <m:r>
                              <m:rPr>
                                <m:sty m:val="p"/>
                              </m:rPr>
                              <a:rPr lang="en-US" b="0" i="0" smtClean="0">
                                <a:latin typeface="Cambria Math"/>
                              </a:rPr>
                              <m:t>lim</m:t>
                            </m:r>
                          </m:e>
                          <m:lim>
                            <m:r>
                              <a:rPr lang="en-US" b="1" i="1" smtClean="0">
                                <a:latin typeface="Cambria Math"/>
                              </a:rPr>
                              <m:t>𝒙</m:t>
                            </m:r>
                            <m:r>
                              <a:rPr lang="en-US" b="1" i="1" smtClean="0">
                                <a:latin typeface="Cambria Math"/>
                                <a:ea typeface="Cambria Math"/>
                              </a:rPr>
                              <m:t>→</m:t>
                            </m:r>
                            <m:sSup>
                              <m:sSupPr>
                                <m:ctrlPr>
                                  <a:rPr lang="en-US" b="1" i="1" smtClean="0">
                                    <a:latin typeface="Cambria Math"/>
                                    <a:ea typeface="Cambria Math"/>
                                  </a:rPr>
                                </m:ctrlPr>
                              </m:sSupPr>
                              <m:e>
                                <m:r>
                                  <a:rPr lang="en-US" b="1" i="1" smtClean="0">
                                    <a:latin typeface="Cambria Math"/>
                                    <a:ea typeface="Cambria Math"/>
                                  </a:rPr>
                                  <m:t>𝟎</m:t>
                                </m:r>
                              </m:e>
                              <m:sup>
                                <m:r>
                                  <a:rPr lang="en-US" b="1" i="1" smtClean="0">
                                    <a:latin typeface="Cambria Math"/>
                                    <a:ea typeface="Cambria Math"/>
                                  </a:rPr>
                                  <m:t>+</m:t>
                                </m:r>
                              </m:sup>
                            </m:sSup>
                          </m:lim>
                        </m:limLow>
                      </m:fName>
                      <m:e>
                        <m:sSup>
                          <m:sSupPr>
                            <m:ctrlPr>
                              <a:rPr lang="en-US" b="1" i="1" smtClean="0">
                                <a:latin typeface="Cambria Math"/>
                              </a:rPr>
                            </m:ctrlPr>
                          </m:sSupPr>
                          <m:e>
                            <m:r>
                              <a:rPr lang="en-US" b="1" i="1" smtClean="0">
                                <a:latin typeface="Cambria Math"/>
                              </a:rPr>
                              <m:t>𝒙</m:t>
                            </m:r>
                          </m:e>
                          <m:sup>
                            <m:r>
                              <a:rPr lang="en-US" b="1" i="1" smtClean="0">
                                <a:latin typeface="Cambria Math"/>
                              </a:rPr>
                              <m:t>𝒙</m:t>
                            </m:r>
                          </m:sup>
                        </m:sSup>
                      </m:e>
                    </m:func>
                  </m:oMath>
                </a14:m>
                <a:r>
                  <a:rPr lang="en-US" b="1" dirty="0" smtClean="0"/>
                  <a:t>.</a:t>
                </a:r>
                <a:endParaRPr lang="en-US" b="1" dirty="0"/>
              </a:p>
              <a:p>
                <a:pPr algn="l" rtl="0" eaLnBrk="0"/>
                <a:endParaRPr lang="en-US" sz="1200" b="1" dirty="0"/>
              </a:p>
              <a:p>
                <a:pPr marL="457200" indent="-457200" algn="l" rtl="0" eaLnBrk="0">
                  <a:buFont typeface="Wingdings" panose="05000000000000000000" pitchFamily="2" charset="2"/>
                  <a:buChar char="q"/>
                </a:pPr>
                <a:r>
                  <a:rPr lang="en-US" b="1" dirty="0"/>
                  <a:t>Solution: Notice that this limit is indeterminate since </a:t>
                </a:r>
                <a14:m>
                  <m:oMath xmlns:m="http://schemas.openxmlformats.org/officeDocument/2006/math">
                    <m:sSup>
                      <m:sSupPr>
                        <m:ctrlPr>
                          <a:rPr lang="en-US" b="1" i="1" smtClean="0">
                            <a:latin typeface="Cambria Math"/>
                          </a:rPr>
                        </m:ctrlPr>
                      </m:sSupPr>
                      <m:e>
                        <m:r>
                          <a:rPr lang="en-US" b="1" i="1" smtClean="0">
                            <a:latin typeface="Cambria Math"/>
                          </a:rPr>
                          <m:t>𝟎</m:t>
                        </m:r>
                      </m:e>
                      <m:sup>
                        <m:r>
                          <a:rPr lang="en-US" b="1" i="1" smtClean="0">
                            <a:latin typeface="Cambria Math"/>
                          </a:rPr>
                          <m:t>𝒙</m:t>
                        </m:r>
                      </m:sup>
                    </m:sSup>
                    <m:r>
                      <a:rPr lang="en-US" b="1" i="1" smtClean="0">
                        <a:latin typeface="Cambria Math"/>
                      </a:rPr>
                      <m:t>=</m:t>
                    </m:r>
                    <m:r>
                      <a:rPr lang="en-US" b="1" i="1" smtClean="0">
                        <a:latin typeface="Cambria Math"/>
                      </a:rPr>
                      <m:t>𝟎</m:t>
                    </m:r>
                  </m:oMath>
                </a14:m>
                <a:r>
                  <a:rPr lang="en-US" b="1" dirty="0" smtClean="0"/>
                  <a:t> </a:t>
                </a:r>
                <a:r>
                  <a:rPr lang="en-US" b="1" dirty="0"/>
                  <a:t>for any </a:t>
                </a:r>
                <a14:m>
                  <m:oMath xmlns:m="http://schemas.openxmlformats.org/officeDocument/2006/math">
                    <m:r>
                      <a:rPr lang="en-US" b="1" i="1" smtClean="0">
                        <a:latin typeface="Cambria Math"/>
                      </a:rPr>
                      <m:t>𝒙</m:t>
                    </m:r>
                    <m:r>
                      <a:rPr lang="en-US" b="1" i="1" smtClean="0">
                        <a:latin typeface="Cambria Math"/>
                      </a:rPr>
                      <m:t>&gt;</m:t>
                    </m:r>
                    <m:r>
                      <a:rPr lang="en-US" b="1" i="1" smtClean="0">
                        <a:latin typeface="Cambria Math"/>
                      </a:rPr>
                      <m:t>𝟎</m:t>
                    </m:r>
                  </m:oMath>
                </a14:m>
                <a:r>
                  <a:rPr lang="en-US" b="1" dirty="0" smtClean="0"/>
                  <a:t> </a:t>
                </a:r>
                <a:r>
                  <a:rPr lang="en-US" b="1" dirty="0"/>
                  <a:t>but </a:t>
                </a:r>
                <a14:m>
                  <m:oMath xmlns:m="http://schemas.openxmlformats.org/officeDocument/2006/math">
                    <m:sSup>
                      <m:sSupPr>
                        <m:ctrlPr>
                          <a:rPr lang="en-US" b="1" i="1" smtClean="0">
                            <a:latin typeface="Cambria Math"/>
                          </a:rPr>
                        </m:ctrlPr>
                      </m:sSupPr>
                      <m:e>
                        <m:r>
                          <a:rPr lang="en-US" b="1" i="1" smtClean="0">
                            <a:latin typeface="Cambria Math"/>
                          </a:rPr>
                          <m:t>𝒙</m:t>
                        </m:r>
                      </m:e>
                      <m:sup>
                        <m:r>
                          <a:rPr lang="en-US" b="1" i="1" smtClean="0">
                            <a:latin typeface="Cambria Math"/>
                          </a:rPr>
                          <m:t>𝟎</m:t>
                        </m:r>
                      </m:sup>
                    </m:sSup>
                    <m:r>
                      <a:rPr lang="en-US" b="1" i="1" smtClean="0">
                        <a:latin typeface="Cambria Math"/>
                      </a:rPr>
                      <m:t>=</m:t>
                    </m:r>
                    <m:r>
                      <a:rPr lang="en-US" b="1" i="1" smtClean="0">
                        <a:latin typeface="Cambria Math"/>
                      </a:rPr>
                      <m:t>𝟏</m:t>
                    </m:r>
                  </m:oMath>
                </a14:m>
                <a:r>
                  <a:rPr lang="en-US" b="1" dirty="0" smtClean="0"/>
                  <a:t> </a:t>
                </a:r>
                <a:r>
                  <a:rPr lang="en-US" b="1" dirty="0"/>
                  <a:t>for any       . We could proceed by writing the function as an exponential </a:t>
                </a:r>
                <a14:m>
                  <m:oMath xmlns:m="http://schemas.openxmlformats.org/officeDocument/2006/math">
                    <m:sSup>
                      <m:sSupPr>
                        <m:ctrlPr>
                          <a:rPr lang="en-US" b="1" i="1" smtClean="0">
                            <a:latin typeface="Cambria Math"/>
                          </a:rPr>
                        </m:ctrlPr>
                      </m:sSupPr>
                      <m:e>
                        <m:r>
                          <a:rPr lang="en-US" b="1" i="1" smtClean="0">
                            <a:latin typeface="Cambria Math"/>
                          </a:rPr>
                          <m:t>𝒙</m:t>
                        </m:r>
                      </m:e>
                      <m:sup>
                        <m:r>
                          <a:rPr lang="en-US" b="1" i="1" smtClean="0">
                            <a:latin typeface="Cambria Math"/>
                          </a:rPr>
                          <m:t>𝒙</m:t>
                        </m:r>
                      </m:sup>
                    </m:sSup>
                    <m:r>
                      <a:rPr lang="en-US" b="1" i="1" smtClean="0">
                        <a:latin typeface="Cambria Math"/>
                      </a:rPr>
                      <m:t>=</m:t>
                    </m:r>
                    <m:sSup>
                      <m:sSupPr>
                        <m:ctrlPr>
                          <a:rPr lang="en-US" b="1" i="1" smtClean="0">
                            <a:latin typeface="Cambria Math"/>
                          </a:rPr>
                        </m:ctrlPr>
                      </m:sSupPr>
                      <m:e>
                        <m:r>
                          <a:rPr lang="en-US" b="1" i="1" smtClean="0">
                            <a:latin typeface="Cambria Math"/>
                          </a:rPr>
                          <m:t>𝒆</m:t>
                        </m:r>
                      </m:e>
                      <m:sup>
                        <m:r>
                          <a:rPr lang="en-US" b="1" i="1" smtClean="0">
                            <a:latin typeface="Cambria Math"/>
                          </a:rPr>
                          <m:t>𝒙</m:t>
                        </m:r>
                        <m:func>
                          <m:funcPr>
                            <m:ctrlPr>
                              <a:rPr lang="en-US" b="1" i="1" smtClean="0">
                                <a:latin typeface="Cambria Math"/>
                              </a:rPr>
                            </m:ctrlPr>
                          </m:funcPr>
                          <m:fName>
                            <m:r>
                              <m:rPr>
                                <m:sty m:val="p"/>
                              </m:rPr>
                              <a:rPr lang="en-US" b="0" i="0" smtClean="0">
                                <a:latin typeface="Cambria Math"/>
                              </a:rPr>
                              <m:t>ln</m:t>
                            </m:r>
                          </m:fName>
                          <m:e>
                            <m:r>
                              <a:rPr lang="en-US" b="1" i="1" smtClean="0">
                                <a:latin typeface="Cambria Math"/>
                              </a:rPr>
                              <m:t>𝒙</m:t>
                            </m:r>
                          </m:e>
                        </m:func>
                      </m:sup>
                    </m:sSup>
                  </m:oMath>
                </a14:m>
                <a:r>
                  <a:rPr lang="en-US" b="1" dirty="0" smtClean="0"/>
                  <a:t> </a:t>
                </a:r>
                <a:r>
                  <a:rPr lang="en-US" b="1" dirty="0"/>
                  <a:t>and </a:t>
                </a:r>
                <a:r>
                  <a:rPr lang="en-US" b="1" dirty="0" smtClean="0"/>
                  <a:t>then</a:t>
                </a:r>
              </a:p>
              <a:p>
                <a:pPr algn="l" rtl="0" eaLnBrk="0"/>
                <a:endParaRPr lang="ar-JO" b="1" dirty="0"/>
              </a:p>
              <a:p>
                <a:pPr algn="l"/>
                <a14:m>
                  <m:oMathPara xmlns:m="http://schemas.openxmlformats.org/officeDocument/2006/math">
                    <m:oMathParaPr>
                      <m:jc m:val="centerGroup"/>
                    </m:oMathParaPr>
                    <m:oMath xmlns:m="http://schemas.openxmlformats.org/officeDocument/2006/math">
                      <m:func>
                        <m:funcPr>
                          <m:ctrlPr>
                            <a:rPr lang="en-US" sz="3600" b="1" i="1" smtClean="0">
                              <a:solidFill>
                                <a:srgbClr val="FFFF00"/>
                              </a:solidFill>
                              <a:latin typeface="Cambria Math"/>
                            </a:rPr>
                          </m:ctrlPr>
                        </m:funcPr>
                        <m:fName>
                          <m:limLow>
                            <m:limLowPr>
                              <m:ctrlPr>
                                <a:rPr lang="en-US" sz="3600" b="1" i="1">
                                  <a:solidFill>
                                    <a:srgbClr val="FFFF00"/>
                                  </a:solidFill>
                                  <a:latin typeface="Cambria Math"/>
                                </a:rPr>
                              </m:ctrlPr>
                            </m:limLowPr>
                            <m:e>
                              <m:r>
                                <m:rPr>
                                  <m:sty m:val="p"/>
                                </m:rPr>
                                <a:rPr lang="en-US" sz="3600">
                                  <a:solidFill>
                                    <a:srgbClr val="FFFF00"/>
                                  </a:solidFill>
                                  <a:latin typeface="Cambria Math"/>
                                </a:rPr>
                                <m:t>lim</m:t>
                              </m:r>
                            </m:e>
                            <m:lim>
                              <m:r>
                                <a:rPr lang="en-US" sz="3600" b="1" i="1">
                                  <a:solidFill>
                                    <a:srgbClr val="FFFF00"/>
                                  </a:solidFill>
                                  <a:latin typeface="Cambria Math"/>
                                </a:rPr>
                                <m:t>𝒙</m:t>
                              </m:r>
                              <m:r>
                                <a:rPr lang="en-US" sz="3600" b="1" i="1">
                                  <a:solidFill>
                                    <a:srgbClr val="FFFF00"/>
                                  </a:solidFill>
                                  <a:latin typeface="Cambria Math"/>
                                  <a:ea typeface="Cambria Math"/>
                                </a:rPr>
                                <m:t>→</m:t>
                              </m:r>
                              <m:sSup>
                                <m:sSupPr>
                                  <m:ctrlPr>
                                    <a:rPr lang="en-US" sz="3600" b="1" i="1">
                                      <a:solidFill>
                                        <a:srgbClr val="FFFF00"/>
                                      </a:solidFill>
                                      <a:latin typeface="Cambria Math"/>
                                      <a:ea typeface="Cambria Math"/>
                                    </a:rPr>
                                  </m:ctrlPr>
                                </m:sSupPr>
                                <m:e>
                                  <m:r>
                                    <a:rPr lang="en-US" sz="3600" b="1" i="1">
                                      <a:solidFill>
                                        <a:srgbClr val="FFFF00"/>
                                      </a:solidFill>
                                      <a:latin typeface="Cambria Math"/>
                                      <a:ea typeface="Cambria Math"/>
                                    </a:rPr>
                                    <m:t>𝟎</m:t>
                                  </m:r>
                                </m:e>
                                <m:sup>
                                  <m:r>
                                    <a:rPr lang="en-US" sz="3600" b="1" i="1">
                                      <a:solidFill>
                                        <a:srgbClr val="FFFF00"/>
                                      </a:solidFill>
                                      <a:latin typeface="Cambria Math"/>
                                      <a:ea typeface="Cambria Math"/>
                                    </a:rPr>
                                    <m:t>+</m:t>
                                  </m:r>
                                </m:sup>
                              </m:sSup>
                            </m:lim>
                          </m:limLow>
                        </m:fName>
                        <m:e>
                          <m:sSup>
                            <m:sSupPr>
                              <m:ctrlPr>
                                <a:rPr lang="en-US" sz="3600" b="1" i="1">
                                  <a:solidFill>
                                    <a:srgbClr val="FFFF00"/>
                                  </a:solidFill>
                                  <a:latin typeface="Cambria Math"/>
                                </a:rPr>
                              </m:ctrlPr>
                            </m:sSupPr>
                            <m:e>
                              <m:r>
                                <a:rPr lang="en-US" sz="3600" b="1" i="1">
                                  <a:solidFill>
                                    <a:srgbClr val="FFFF00"/>
                                  </a:solidFill>
                                  <a:latin typeface="Cambria Math"/>
                                </a:rPr>
                                <m:t>𝒙</m:t>
                              </m:r>
                            </m:e>
                            <m:sup>
                              <m:r>
                                <a:rPr lang="en-US" sz="3600" b="1" i="1">
                                  <a:solidFill>
                                    <a:srgbClr val="FFFF00"/>
                                  </a:solidFill>
                                  <a:latin typeface="Cambria Math"/>
                                </a:rPr>
                                <m:t>𝒙</m:t>
                              </m:r>
                            </m:sup>
                          </m:sSup>
                        </m:e>
                      </m:func>
                      <m:r>
                        <a:rPr lang="en-US" sz="3600" b="1" i="1" smtClean="0">
                          <a:solidFill>
                            <a:srgbClr val="FFFF00"/>
                          </a:solidFill>
                          <a:latin typeface="Cambria Math"/>
                        </a:rPr>
                        <m:t>=</m:t>
                      </m:r>
                      <m:sSup>
                        <m:sSupPr>
                          <m:ctrlPr>
                            <a:rPr lang="en-US" sz="3600" b="1" i="1" smtClean="0">
                              <a:solidFill>
                                <a:srgbClr val="FFFF00"/>
                              </a:solidFill>
                              <a:latin typeface="Cambria Math"/>
                            </a:rPr>
                          </m:ctrlPr>
                        </m:sSupPr>
                        <m:e>
                          <m:r>
                            <a:rPr lang="en-US" sz="3600" b="1" i="1" smtClean="0">
                              <a:solidFill>
                                <a:srgbClr val="FFFF00"/>
                              </a:solidFill>
                              <a:latin typeface="Cambria Math"/>
                            </a:rPr>
                            <m:t>𝒆</m:t>
                          </m:r>
                        </m:e>
                        <m:sup>
                          <m:func>
                            <m:funcPr>
                              <m:ctrlPr>
                                <a:rPr lang="en-US" sz="3600" b="1" i="1" smtClean="0">
                                  <a:solidFill>
                                    <a:srgbClr val="FFFF00"/>
                                  </a:solidFill>
                                  <a:latin typeface="Cambria Math"/>
                                </a:rPr>
                              </m:ctrlPr>
                            </m:funcPr>
                            <m:fName>
                              <m:limLow>
                                <m:limLowPr>
                                  <m:ctrlPr>
                                    <a:rPr lang="en-US" sz="3600" b="1" i="1" smtClean="0">
                                      <a:solidFill>
                                        <a:srgbClr val="FFFF00"/>
                                      </a:solidFill>
                                      <a:latin typeface="Cambria Math"/>
                                    </a:rPr>
                                  </m:ctrlPr>
                                </m:limLowPr>
                                <m:e>
                                  <m:r>
                                    <m:rPr>
                                      <m:sty m:val="p"/>
                                    </m:rPr>
                                    <a:rPr lang="en-US" sz="3600" b="0" i="0" smtClean="0">
                                      <a:solidFill>
                                        <a:srgbClr val="FFFF00"/>
                                      </a:solidFill>
                                      <a:latin typeface="Cambria Math"/>
                                    </a:rPr>
                                    <m:t>lim</m:t>
                                  </m:r>
                                </m:e>
                                <m:lim>
                                  <m:r>
                                    <a:rPr lang="en-US" sz="3600" b="0" i="1" smtClean="0">
                                      <a:solidFill>
                                        <a:srgbClr val="FFFF00"/>
                                      </a:solidFill>
                                      <a:latin typeface="Cambria Math"/>
                                    </a:rPr>
                                    <m:t>𝑥</m:t>
                                  </m:r>
                                  <m:r>
                                    <a:rPr lang="en-US" sz="3600" b="0" i="1" smtClean="0">
                                      <a:solidFill>
                                        <a:srgbClr val="FFFF00"/>
                                      </a:solidFill>
                                      <a:latin typeface="Cambria Math"/>
                                      <a:ea typeface="Cambria Math"/>
                                    </a:rPr>
                                    <m:t>→</m:t>
                                  </m:r>
                                  <m:sSup>
                                    <m:sSupPr>
                                      <m:ctrlPr>
                                        <a:rPr lang="en-US" sz="3600" b="0" i="1" smtClean="0">
                                          <a:solidFill>
                                            <a:srgbClr val="FFFF00"/>
                                          </a:solidFill>
                                          <a:latin typeface="Cambria Math"/>
                                          <a:ea typeface="Cambria Math"/>
                                        </a:rPr>
                                      </m:ctrlPr>
                                    </m:sSupPr>
                                    <m:e>
                                      <m:r>
                                        <a:rPr lang="en-US" sz="3600" b="0" i="1" smtClean="0">
                                          <a:solidFill>
                                            <a:srgbClr val="FFFF00"/>
                                          </a:solidFill>
                                          <a:latin typeface="Cambria Math"/>
                                          <a:ea typeface="Cambria Math"/>
                                        </a:rPr>
                                        <m:t>0</m:t>
                                      </m:r>
                                    </m:e>
                                    <m:sup>
                                      <m:r>
                                        <a:rPr lang="en-US" sz="3600" b="0" i="1" smtClean="0">
                                          <a:solidFill>
                                            <a:srgbClr val="FFFF00"/>
                                          </a:solidFill>
                                          <a:latin typeface="Cambria Math"/>
                                          <a:ea typeface="Cambria Math"/>
                                        </a:rPr>
                                        <m:t>+</m:t>
                                      </m:r>
                                    </m:sup>
                                  </m:sSup>
                                </m:lim>
                              </m:limLow>
                            </m:fName>
                            <m:e>
                              <m:r>
                                <a:rPr lang="en-US" sz="3600" b="1" i="1" smtClean="0">
                                  <a:solidFill>
                                    <a:srgbClr val="FFFF00"/>
                                  </a:solidFill>
                                  <a:latin typeface="Cambria Math"/>
                                </a:rPr>
                                <m:t>𝒙</m:t>
                              </m:r>
                              <m:func>
                                <m:funcPr>
                                  <m:ctrlPr>
                                    <a:rPr lang="en-US" sz="3600" b="1" i="1" smtClean="0">
                                      <a:solidFill>
                                        <a:srgbClr val="FFFF00"/>
                                      </a:solidFill>
                                      <a:latin typeface="Cambria Math"/>
                                    </a:rPr>
                                  </m:ctrlPr>
                                </m:funcPr>
                                <m:fName>
                                  <m:r>
                                    <m:rPr>
                                      <m:sty m:val="p"/>
                                    </m:rPr>
                                    <a:rPr lang="en-US" sz="3600" b="0" i="0" smtClean="0">
                                      <a:solidFill>
                                        <a:srgbClr val="FFFF00"/>
                                      </a:solidFill>
                                      <a:latin typeface="Cambria Math"/>
                                    </a:rPr>
                                    <m:t>ln</m:t>
                                  </m:r>
                                </m:fName>
                                <m:e>
                                  <m:r>
                                    <a:rPr lang="en-US" sz="3600" b="1" i="1" smtClean="0">
                                      <a:solidFill>
                                        <a:srgbClr val="FFFF00"/>
                                      </a:solidFill>
                                      <a:latin typeface="Cambria Math"/>
                                    </a:rPr>
                                    <m:t>𝒙</m:t>
                                  </m:r>
                                </m:e>
                              </m:func>
                            </m:e>
                          </m:func>
                        </m:sup>
                      </m:sSup>
                      <m:r>
                        <a:rPr lang="en-US" sz="3600" b="1" i="1" smtClean="0">
                          <a:solidFill>
                            <a:srgbClr val="FFFF00"/>
                          </a:solidFill>
                          <a:latin typeface="Cambria Math"/>
                        </a:rPr>
                        <m:t>=</m:t>
                      </m:r>
                      <m:sSup>
                        <m:sSupPr>
                          <m:ctrlPr>
                            <a:rPr lang="en-US" sz="3600" b="1" i="1" smtClean="0">
                              <a:solidFill>
                                <a:srgbClr val="FFFF00"/>
                              </a:solidFill>
                              <a:latin typeface="Cambria Math"/>
                            </a:rPr>
                          </m:ctrlPr>
                        </m:sSupPr>
                        <m:e>
                          <m:r>
                            <a:rPr lang="en-US" sz="3600" b="1" i="1" smtClean="0">
                              <a:solidFill>
                                <a:srgbClr val="FFFF00"/>
                              </a:solidFill>
                              <a:latin typeface="Cambria Math"/>
                            </a:rPr>
                            <m:t>𝒆</m:t>
                          </m:r>
                        </m:e>
                        <m:sup>
                          <m:r>
                            <a:rPr lang="en-US" sz="3600" b="1" i="1" smtClean="0">
                              <a:solidFill>
                                <a:srgbClr val="FFFF00"/>
                              </a:solidFill>
                              <a:latin typeface="Cambria Math"/>
                            </a:rPr>
                            <m:t>𝟎</m:t>
                          </m:r>
                        </m:sup>
                      </m:sSup>
                      <m:r>
                        <a:rPr lang="en-US" sz="3600" b="1" i="1" smtClean="0">
                          <a:solidFill>
                            <a:srgbClr val="FFFF00"/>
                          </a:solidFill>
                          <a:latin typeface="Cambria Math"/>
                        </a:rPr>
                        <m:t>=</m:t>
                      </m:r>
                      <m:r>
                        <a:rPr lang="en-US" sz="3600" b="1" i="1" smtClean="0">
                          <a:solidFill>
                            <a:srgbClr val="FFFF00"/>
                          </a:solidFill>
                          <a:latin typeface="Cambria Math"/>
                        </a:rPr>
                        <m:t>𝟏</m:t>
                      </m:r>
                    </m:oMath>
                  </m:oMathPara>
                </a14:m>
                <a:endParaRPr lang="en-US" sz="3600" b="1" dirty="0">
                  <a:solidFill>
                    <a:srgbClr val="FFFF00"/>
                  </a:solidFill>
                </a:endParaRPr>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107504" y="836712"/>
                <a:ext cx="9144000" cy="5589240"/>
              </a:xfrm>
              <a:blipFill rotWithShape="1">
                <a:blip r:embed="rId2"/>
                <a:stretch>
                  <a:fillRect l="-1533" t="-1309" r="-2533"/>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280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4522514"/>
          </a:xfrm>
        </p:spPr>
        <p:txBody>
          <a:bodyPr/>
          <a:lstStyle/>
          <a:p>
            <a:r>
              <a:rPr lang="en-US" b="1" dirty="0">
                <a:solidFill>
                  <a:srgbClr val="FF0000"/>
                </a:solidFill>
              </a:rPr>
              <a:t>Thank you for your Attention</a:t>
            </a:r>
            <a:r>
              <a:rPr lang="ar-SA" dirty="0">
                <a:solidFill>
                  <a:schemeClr val="bg1"/>
                </a:solidFill>
              </a:rPr>
              <a:t/>
            </a:r>
            <a:br>
              <a:rPr lang="ar-SA" dirty="0">
                <a:solidFill>
                  <a:schemeClr val="bg1"/>
                </a:solidFill>
              </a:rPr>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84984"/>
            <a:ext cx="3403601"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855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48680"/>
            <a:ext cx="9144000" cy="5661248"/>
          </a:xfrm>
        </p:spPr>
        <p:txBody>
          <a:bodyPr/>
          <a:lstStyle/>
          <a:p>
            <a:pPr marL="457200" indent="-457200" algn="l" rtl="0">
              <a:buFont typeface="Wingdings" panose="05000000000000000000" pitchFamily="2" charset="2"/>
              <a:buChar char="q"/>
            </a:pPr>
            <a:r>
              <a:rPr lang="en-US" b="1" dirty="0" smtClean="0">
                <a:solidFill>
                  <a:srgbClr val="FFFF00"/>
                </a:solidFill>
              </a:rPr>
              <a:t>This </a:t>
            </a:r>
            <a:r>
              <a:rPr lang="en-US" b="1" dirty="0">
                <a:solidFill>
                  <a:srgbClr val="FFFF00"/>
                </a:solidFill>
              </a:rPr>
              <a:t>chapter studies some of the important applications of derivatives.</a:t>
            </a:r>
          </a:p>
          <a:p>
            <a:pPr algn="l" rtl="0"/>
            <a:endParaRPr lang="en-US" b="1" dirty="0"/>
          </a:p>
          <a:p>
            <a:pPr marL="457200" indent="-457200" algn="l" rtl="0">
              <a:buFont typeface="Wingdings" panose="05000000000000000000" pitchFamily="2" charset="2"/>
              <a:buChar char="q"/>
            </a:pPr>
            <a:r>
              <a:rPr lang="en-US" b="1" dirty="0"/>
              <a:t>We learn how derivatives are used to find extreme values of functions, to determine and analyze the shapes of graphs, to calculate limits of fractions whose numerators and denominators both approach zero or infinity, and to find numerically where a function equals zero.</a:t>
            </a:r>
          </a:p>
          <a:p>
            <a:pPr algn="l"/>
            <a:endParaRPr lang="en-US" b="1"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516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04664"/>
            <a:ext cx="9144000" cy="5517232"/>
          </a:xfrm>
        </p:spPr>
        <p:txBody>
          <a:bodyPr/>
          <a:lstStyle/>
          <a:p>
            <a:pPr marL="457200" indent="-457200" algn="l" rtl="0">
              <a:buFont typeface="Wingdings" panose="05000000000000000000" pitchFamily="2" charset="2"/>
              <a:buChar char="q"/>
            </a:pPr>
            <a:r>
              <a:rPr lang="en-US" b="1" dirty="0">
                <a:solidFill>
                  <a:srgbClr val="FFFF00"/>
                </a:solidFill>
              </a:rPr>
              <a:t>James Stewart, </a:t>
            </a:r>
            <a:r>
              <a:rPr lang="en-US" b="1" i="1" dirty="0">
                <a:solidFill>
                  <a:srgbClr val="FFFF00"/>
                </a:solidFill>
              </a:rPr>
              <a:t>Calculus</a:t>
            </a:r>
            <a:r>
              <a:rPr lang="en-US" b="1" i="1" dirty="0"/>
              <a:t>: Early </a:t>
            </a:r>
            <a:r>
              <a:rPr lang="en-US" b="1" i="1" dirty="0" err="1"/>
              <a:t>Transcendentals</a:t>
            </a:r>
            <a:r>
              <a:rPr lang="en-US" b="1" dirty="0"/>
              <a:t>, 7th Edition, Brooks/ Cole 2012.</a:t>
            </a:r>
          </a:p>
          <a:p>
            <a:pPr algn="l" rtl="0"/>
            <a:endParaRPr lang="en-US" b="1" dirty="0"/>
          </a:p>
          <a:p>
            <a:pPr marL="457200" indent="-457200" algn="l" rtl="0">
              <a:buFont typeface="Wingdings" panose="05000000000000000000" pitchFamily="2" charset="2"/>
              <a:buChar char="q"/>
            </a:pPr>
            <a:r>
              <a:rPr lang="en-US" b="1" dirty="0">
                <a:solidFill>
                  <a:srgbClr val="FFFF00"/>
                </a:solidFill>
              </a:rPr>
              <a:t>Howard Anton, </a:t>
            </a:r>
            <a:r>
              <a:rPr lang="en-US" b="1" dirty="0" err="1">
                <a:solidFill>
                  <a:srgbClr val="FFFF00"/>
                </a:solidFill>
              </a:rPr>
              <a:t>Irl</a:t>
            </a:r>
            <a:r>
              <a:rPr lang="en-US" b="1" dirty="0">
                <a:solidFill>
                  <a:srgbClr val="FFFF00"/>
                </a:solidFill>
              </a:rPr>
              <a:t> C. </a:t>
            </a:r>
            <a:r>
              <a:rPr lang="en-US" b="1" dirty="0" err="1">
                <a:solidFill>
                  <a:srgbClr val="FFFF00"/>
                </a:solidFill>
              </a:rPr>
              <a:t>Bivens</a:t>
            </a:r>
            <a:r>
              <a:rPr lang="en-US" b="1" dirty="0">
                <a:solidFill>
                  <a:srgbClr val="FFFF00"/>
                </a:solidFill>
              </a:rPr>
              <a:t> and Stephen Davis, </a:t>
            </a:r>
            <a:r>
              <a:rPr lang="en-US" b="1" i="1" dirty="0">
                <a:solidFill>
                  <a:srgbClr val="FFFF00"/>
                </a:solidFill>
              </a:rPr>
              <a:t>Calculus: </a:t>
            </a:r>
            <a:r>
              <a:rPr lang="en-US" b="1" i="1" dirty="0"/>
              <a:t>Early </a:t>
            </a:r>
            <a:r>
              <a:rPr lang="en-US" b="1" i="1" dirty="0" err="1"/>
              <a:t>Transcendentals</a:t>
            </a:r>
            <a:r>
              <a:rPr lang="en-US" b="1" dirty="0"/>
              <a:t>, 9th Edition, John Wiley &amp; Sons, Inc. 2010.</a:t>
            </a:r>
          </a:p>
          <a:p>
            <a:pPr algn="l" rtl="0"/>
            <a:endParaRPr lang="ar-JO" b="1" dirty="0"/>
          </a:p>
          <a:p>
            <a:pPr marL="457200" indent="-457200" algn="l" rtl="0">
              <a:buFont typeface="Wingdings" panose="05000000000000000000" pitchFamily="2" charset="2"/>
              <a:buChar char="q"/>
            </a:pPr>
            <a:r>
              <a:rPr lang="en-US" b="1" dirty="0">
                <a:solidFill>
                  <a:srgbClr val="FFFF00"/>
                </a:solidFill>
              </a:rPr>
              <a:t>Salas, </a:t>
            </a:r>
            <a:r>
              <a:rPr lang="en-US" b="1" dirty="0" err="1">
                <a:solidFill>
                  <a:srgbClr val="FFFF00"/>
                </a:solidFill>
              </a:rPr>
              <a:t>Etgen</a:t>
            </a:r>
            <a:r>
              <a:rPr lang="en-US" b="1" dirty="0">
                <a:solidFill>
                  <a:srgbClr val="FFFF00"/>
                </a:solidFill>
              </a:rPr>
              <a:t>, and </a:t>
            </a:r>
            <a:r>
              <a:rPr lang="en-US" b="1" dirty="0" err="1">
                <a:solidFill>
                  <a:srgbClr val="FFFF00"/>
                </a:solidFill>
              </a:rPr>
              <a:t>Hille</a:t>
            </a:r>
            <a:r>
              <a:rPr lang="en-US" b="1" dirty="0">
                <a:solidFill>
                  <a:srgbClr val="FFFF00"/>
                </a:solidFill>
              </a:rPr>
              <a:t>,  </a:t>
            </a:r>
            <a:r>
              <a:rPr lang="en-US" b="1" i="1" dirty="0">
                <a:solidFill>
                  <a:srgbClr val="FFFF00"/>
                </a:solidFill>
              </a:rPr>
              <a:t>Calculus: </a:t>
            </a:r>
            <a:r>
              <a:rPr lang="en-US" b="1" i="1" dirty="0"/>
              <a:t>One and Several Variables</a:t>
            </a:r>
            <a:r>
              <a:rPr lang="en-US" b="1" dirty="0"/>
              <a:t>, 10th Edition, John Wiley &amp; Sons</a:t>
            </a:r>
            <a:r>
              <a:rPr lang="en-US" b="1" dirty="0" smtClean="0"/>
              <a:t>,</a:t>
            </a:r>
          </a:p>
          <a:p>
            <a:pPr algn="l" rtl="0"/>
            <a:r>
              <a:rPr lang="en-US" b="1" dirty="0"/>
              <a:t> </a:t>
            </a:r>
            <a:r>
              <a:rPr lang="en-US" b="1" dirty="0" smtClean="0"/>
              <a:t>    </a:t>
            </a:r>
            <a:r>
              <a:rPr lang="en-US" b="1" dirty="0"/>
              <a:t>Inc. 2007.</a:t>
            </a:r>
            <a:endParaRPr lang="ar-JO" b="1" dirty="0"/>
          </a:p>
          <a:p>
            <a:pPr algn="l"/>
            <a:endParaRPr lang="en-US" b="1"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368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16074" y="260648"/>
                <a:ext cx="9144000" cy="6080620"/>
              </a:xfrm>
            </p:spPr>
            <p:txBody>
              <a:bodyPr>
                <a:noAutofit/>
              </a:bodyPr>
              <a:lstStyle/>
              <a:p>
                <a:pPr algn="l" rtl="0" eaLnBrk="0"/>
                <a:r>
                  <a:rPr lang="en-US" b="1" dirty="0" smtClean="0">
                    <a:solidFill>
                      <a:srgbClr val="FFFF00"/>
                    </a:solidFill>
                  </a:rPr>
                  <a:t>John Bernoulli </a:t>
                </a:r>
                <a:r>
                  <a:rPr lang="en-US" b="1" dirty="0" smtClean="0"/>
                  <a:t>discovered a rule for calculating limits of fractions whose numerators and denominators both approach zero or </a:t>
                </a:r>
                <a14:m>
                  <m:oMath xmlns:m="http://schemas.openxmlformats.org/officeDocument/2006/math">
                    <m:r>
                      <a:rPr lang="en-US" b="1" i="1" smtClean="0">
                        <a:latin typeface="Cambria Math"/>
                      </a:rPr>
                      <m:t>+</m:t>
                    </m:r>
                    <m:r>
                      <a:rPr lang="en-US" b="1" i="1" smtClean="0">
                        <a:latin typeface="Cambria Math"/>
                        <a:ea typeface="Cambria Math"/>
                      </a:rPr>
                      <m:t>∞</m:t>
                    </m:r>
                  </m:oMath>
                </a14:m>
                <a:r>
                  <a:rPr lang="en-US" b="1" dirty="0" smtClean="0"/>
                  <a:t>. </a:t>
                </a:r>
                <a:endParaRPr lang="en-US" b="1" dirty="0" smtClean="0"/>
              </a:p>
              <a:p>
                <a:pPr algn="l" rtl="0" eaLnBrk="0"/>
                <a:endParaRPr lang="en-US" b="1" dirty="0" smtClean="0"/>
              </a:p>
              <a:p>
                <a:pPr algn="l" rtl="0" eaLnBrk="0"/>
                <a:r>
                  <a:rPr lang="en-US" b="1" dirty="0" smtClean="0">
                    <a:solidFill>
                      <a:srgbClr val="FFFF00"/>
                    </a:solidFill>
                  </a:rPr>
                  <a:t>The </a:t>
                </a:r>
                <a:r>
                  <a:rPr lang="en-US" b="1" dirty="0">
                    <a:solidFill>
                      <a:srgbClr val="FFFF00"/>
                    </a:solidFill>
                  </a:rPr>
                  <a:t>rule is known today as L'Hospital's Rule.</a:t>
                </a:r>
              </a:p>
              <a:p>
                <a:pPr algn="l" rtl="0" eaLnBrk="0"/>
                <a:endParaRPr lang="en-US" b="1" dirty="0"/>
              </a:p>
              <a:p>
                <a:pPr algn="l" rtl="0" eaLnBrk="0"/>
                <a:r>
                  <a:rPr lang="en-US" b="1" dirty="0"/>
                  <a:t>We will learn four types of indeterminate forms:</a:t>
                </a:r>
              </a:p>
              <a:p>
                <a:pPr marL="834390" lvl="1" indent="-514350" algn="l" rtl="0" eaLnBrk="0">
                  <a:buFont typeface="+mj-lt"/>
                  <a:buAutoNum type="arabicPeriod"/>
                </a:pPr>
                <a:r>
                  <a:rPr lang="en-US" sz="3200" b="1" dirty="0"/>
                  <a:t>Indeterminate Form </a:t>
                </a:r>
                <a14:m>
                  <m:oMath xmlns:m="http://schemas.openxmlformats.org/officeDocument/2006/math">
                    <m:r>
                      <a:rPr lang="en-US" sz="3200" b="1" i="1" smtClean="0">
                        <a:latin typeface="Cambria Math"/>
                      </a:rPr>
                      <m:t>𝟎</m:t>
                    </m:r>
                    <m:r>
                      <a:rPr lang="en-US" sz="3200" b="1" i="1" smtClean="0">
                        <a:latin typeface="Cambria Math"/>
                      </a:rPr>
                      <m:t>/</m:t>
                    </m:r>
                    <m:r>
                      <a:rPr lang="en-US" sz="3200" b="1" i="1" smtClean="0">
                        <a:latin typeface="Cambria Math"/>
                      </a:rPr>
                      <m:t>𝟎</m:t>
                    </m:r>
                  </m:oMath>
                </a14:m>
                <a:r>
                  <a:rPr lang="en-US" sz="3200" b="1" dirty="0" smtClean="0"/>
                  <a:t> </a:t>
                </a:r>
                <a:r>
                  <a:rPr lang="en-US" sz="3200" b="1" dirty="0"/>
                  <a:t>and </a:t>
                </a:r>
                <a14:m>
                  <m:oMath xmlns:m="http://schemas.openxmlformats.org/officeDocument/2006/math">
                    <m:r>
                      <a:rPr lang="en-US" sz="3200" b="1" i="1" smtClean="0">
                        <a:latin typeface="Cambria Math"/>
                        <a:ea typeface="Cambria Math"/>
                      </a:rPr>
                      <m:t>∞/∞</m:t>
                    </m:r>
                  </m:oMath>
                </a14:m>
                <a:r>
                  <a:rPr lang="en-US" sz="3200" b="1" dirty="0" smtClean="0"/>
                  <a:t>.</a:t>
                </a:r>
                <a:endParaRPr lang="en-US" sz="3200" b="1" dirty="0"/>
              </a:p>
              <a:p>
                <a:pPr marL="834390" lvl="1" indent="-514350" algn="l" rtl="0" eaLnBrk="0">
                  <a:buFont typeface="+mj-lt"/>
                  <a:buAutoNum type="arabicPeriod"/>
                </a:pPr>
                <a:r>
                  <a:rPr lang="en-US" sz="3200" b="1" dirty="0"/>
                  <a:t>Indeterminate Products </a:t>
                </a:r>
                <a14:m>
                  <m:oMath xmlns:m="http://schemas.openxmlformats.org/officeDocument/2006/math">
                    <m:r>
                      <a:rPr lang="en-US" sz="3200" b="1" i="1" smtClean="0">
                        <a:latin typeface="Cambria Math"/>
                      </a:rPr>
                      <m:t>𝟎</m:t>
                    </m:r>
                    <m:r>
                      <a:rPr lang="en-US" sz="3200" b="1" i="1" smtClean="0">
                        <a:latin typeface="Cambria Math"/>
                        <a:ea typeface="Cambria Math"/>
                      </a:rPr>
                      <m:t>× ±∞</m:t>
                    </m:r>
                  </m:oMath>
                </a14:m>
                <a:r>
                  <a:rPr lang="en-US" sz="3200" b="1" dirty="0" smtClean="0"/>
                  <a:t>.</a:t>
                </a:r>
                <a:endParaRPr lang="en-US" sz="3200" b="1" dirty="0"/>
              </a:p>
              <a:p>
                <a:pPr marL="834390" lvl="1" indent="-514350" algn="l" rtl="0" eaLnBrk="0">
                  <a:buFont typeface="+mj-lt"/>
                  <a:buAutoNum type="arabicPeriod"/>
                </a:pPr>
                <a:r>
                  <a:rPr lang="en-US" sz="3200" b="1" dirty="0"/>
                  <a:t>Indeterminate Differences </a:t>
                </a:r>
                <a14:m>
                  <m:oMath xmlns:m="http://schemas.openxmlformats.org/officeDocument/2006/math">
                    <m:r>
                      <a:rPr lang="en-US" sz="3200" b="1" i="1" smtClean="0">
                        <a:latin typeface="Cambria Math"/>
                        <a:ea typeface="Cambria Math"/>
                      </a:rPr>
                      <m:t>∞−∞</m:t>
                    </m:r>
                  </m:oMath>
                </a14:m>
                <a:r>
                  <a:rPr lang="en-US" sz="3200" b="1" dirty="0"/>
                  <a:t> .</a:t>
                </a:r>
              </a:p>
              <a:p>
                <a:pPr marL="834390" lvl="1" indent="-514350" algn="l" rtl="0" eaLnBrk="0">
                  <a:buFont typeface="+mj-lt"/>
                  <a:buAutoNum type="arabicPeriod"/>
                </a:pPr>
                <a:r>
                  <a:rPr lang="en-US" sz="3200" b="1" dirty="0"/>
                  <a:t>Indeterminate Powers </a:t>
                </a:r>
                <a14:m>
                  <m:oMath xmlns:m="http://schemas.openxmlformats.org/officeDocument/2006/math">
                    <m:sSup>
                      <m:sSupPr>
                        <m:ctrlPr>
                          <a:rPr lang="en-US" sz="3200" b="1" i="1" smtClean="0">
                            <a:latin typeface="Cambria Math"/>
                          </a:rPr>
                        </m:ctrlPr>
                      </m:sSupPr>
                      <m:e>
                        <m:r>
                          <a:rPr lang="en-US" sz="3200" b="1" i="1" smtClean="0">
                            <a:latin typeface="Cambria Math"/>
                          </a:rPr>
                          <m:t>𝟎</m:t>
                        </m:r>
                      </m:e>
                      <m:sup>
                        <m:r>
                          <a:rPr lang="en-US" sz="3200" b="1" i="1" smtClean="0">
                            <a:latin typeface="Cambria Math"/>
                          </a:rPr>
                          <m:t>𝟎</m:t>
                        </m:r>
                      </m:sup>
                    </m:sSup>
                  </m:oMath>
                </a14:m>
                <a:r>
                  <a:rPr lang="en-US" sz="3200" b="1" dirty="0" smtClean="0"/>
                  <a:t>,</a:t>
                </a:r>
                <a14:m>
                  <m:oMath xmlns:m="http://schemas.openxmlformats.org/officeDocument/2006/math">
                    <m:sSup>
                      <m:sSupPr>
                        <m:ctrlPr>
                          <a:rPr lang="en-US" sz="3200" b="1" i="1" dirty="0" smtClean="0">
                            <a:latin typeface="Cambria Math"/>
                          </a:rPr>
                        </m:ctrlPr>
                      </m:sSupPr>
                      <m:e>
                        <m:r>
                          <a:rPr lang="en-US" sz="3200" b="1" i="1" dirty="0" smtClean="0">
                            <a:latin typeface="Cambria Math"/>
                            <a:ea typeface="Cambria Math"/>
                          </a:rPr>
                          <m:t>∞</m:t>
                        </m:r>
                      </m:e>
                      <m:sup>
                        <m:r>
                          <a:rPr lang="en-US" sz="3200" b="1" i="1" dirty="0" smtClean="0">
                            <a:latin typeface="Cambria Math"/>
                          </a:rPr>
                          <m:t>𝟎</m:t>
                        </m:r>
                      </m:sup>
                    </m:sSup>
                  </m:oMath>
                </a14:m>
                <a:r>
                  <a:rPr lang="en-US" sz="3200" b="1" dirty="0"/>
                  <a:t> and</a:t>
                </a:r>
                <a:r>
                  <a:rPr lang="en-US" sz="3200" b="1" dirty="0" smtClean="0"/>
                  <a:t> </a:t>
                </a:r>
                <a14:m>
                  <m:oMath xmlns:m="http://schemas.openxmlformats.org/officeDocument/2006/math">
                    <m:sSup>
                      <m:sSupPr>
                        <m:ctrlPr>
                          <a:rPr lang="en-US" sz="3200" b="1" i="1" dirty="0" smtClean="0">
                            <a:latin typeface="Cambria Math"/>
                          </a:rPr>
                        </m:ctrlPr>
                      </m:sSupPr>
                      <m:e>
                        <m:r>
                          <a:rPr lang="en-US" sz="3200" b="1" i="1" dirty="0" smtClean="0">
                            <a:latin typeface="Cambria Math"/>
                          </a:rPr>
                          <m:t>𝟏</m:t>
                        </m:r>
                      </m:e>
                      <m:sup>
                        <m:r>
                          <a:rPr lang="en-US" sz="3200" b="1" i="1" dirty="0" smtClean="0">
                            <a:latin typeface="Cambria Math"/>
                            <a:ea typeface="Cambria Math"/>
                          </a:rPr>
                          <m:t>∞</m:t>
                        </m:r>
                      </m:sup>
                    </m:sSup>
                    <m:r>
                      <a:rPr lang="en-US" sz="3200" b="1" i="1" dirty="0" smtClean="0">
                        <a:latin typeface="Cambria Math"/>
                      </a:rPr>
                      <m:t>.</m:t>
                    </m:r>
                  </m:oMath>
                </a14:m>
                <a:endParaRPr lang="ar-JO" sz="3200" b="1" dirty="0"/>
              </a:p>
              <a:p>
                <a:pPr algn="l"/>
                <a:endParaRPr lang="en-US" b="1"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16074" y="260648"/>
                <a:ext cx="9144000" cy="6080620"/>
              </a:xfrm>
              <a:blipFill rotWithShape="1">
                <a:blip r:embed="rId2"/>
                <a:stretch>
                  <a:fillRect l="-1667" t="-1304" r="-1800" b="-6319"/>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873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107504" y="620688"/>
                <a:ext cx="9144000" cy="5589240"/>
              </a:xfrm>
            </p:spPr>
            <p:txBody>
              <a:bodyPr>
                <a:normAutofit/>
              </a:bodyPr>
              <a:lstStyle/>
              <a:p>
                <a:pPr algn="l" rtl="0" eaLnBrk="0">
                  <a:buFont typeface="Wingdings" pitchFamily="2" charset="2"/>
                  <a:buChar char="v"/>
                </a:pPr>
                <a:r>
                  <a:rPr lang="en-US" b="1" dirty="0" smtClean="0">
                    <a:solidFill>
                      <a:srgbClr val="FF0000"/>
                    </a:solidFill>
                  </a:rPr>
                  <a:t>Type 1:</a:t>
                </a:r>
                <a:r>
                  <a:rPr lang="en-US" b="1" dirty="0" smtClean="0"/>
                  <a:t> Indeterminate Form </a:t>
                </a:r>
                <a14:m>
                  <m:oMath xmlns:m="http://schemas.openxmlformats.org/officeDocument/2006/math">
                    <m:r>
                      <a:rPr lang="en-US" b="1" i="1" smtClean="0">
                        <a:latin typeface="Cambria Math"/>
                      </a:rPr>
                      <m:t>𝟎</m:t>
                    </m:r>
                    <m:r>
                      <a:rPr lang="en-US" b="1" i="1" smtClean="0">
                        <a:latin typeface="Cambria Math"/>
                      </a:rPr>
                      <m:t>/</m:t>
                    </m:r>
                    <m:r>
                      <a:rPr lang="en-US" b="1" i="1" smtClean="0">
                        <a:latin typeface="Cambria Math"/>
                      </a:rPr>
                      <m:t>𝟎</m:t>
                    </m:r>
                  </m:oMath>
                </a14:m>
                <a:r>
                  <a:rPr lang="en-US" b="1" dirty="0" smtClean="0"/>
                  <a:t> </a:t>
                </a:r>
                <a:r>
                  <a:rPr lang="en-US" b="1" dirty="0"/>
                  <a:t>and </a:t>
                </a:r>
                <a14:m>
                  <m:oMath xmlns:m="http://schemas.openxmlformats.org/officeDocument/2006/math">
                    <m:r>
                      <a:rPr lang="en-US" b="1" i="1" smtClean="0">
                        <a:latin typeface="Cambria Math"/>
                        <a:ea typeface="Cambria Math"/>
                      </a:rPr>
                      <m:t>∞/∞</m:t>
                    </m:r>
                  </m:oMath>
                </a14:m>
                <a:r>
                  <a:rPr lang="en-US" b="1" dirty="0" smtClean="0"/>
                  <a:t>:</a:t>
                </a:r>
                <a:endParaRPr lang="en-US" b="1" dirty="0"/>
              </a:p>
              <a:p>
                <a:pPr algn="l" rtl="0" eaLnBrk="0"/>
                <a:r>
                  <a:rPr lang="en-US" b="1" dirty="0"/>
                  <a:t>Theorem: Suppose </a:t>
                </a:r>
                <a14:m>
                  <m:oMath xmlns:m="http://schemas.openxmlformats.org/officeDocument/2006/math">
                    <m:r>
                      <a:rPr lang="en-US" b="1" i="1" smtClean="0">
                        <a:latin typeface="Cambria Math"/>
                      </a:rPr>
                      <m:t>𝒇</m:t>
                    </m:r>
                  </m:oMath>
                </a14:m>
                <a:r>
                  <a:rPr lang="en-US" b="1" dirty="0" smtClean="0"/>
                  <a:t> and </a:t>
                </a:r>
                <a14:m>
                  <m:oMath xmlns:m="http://schemas.openxmlformats.org/officeDocument/2006/math">
                    <m:r>
                      <a:rPr lang="en-US" b="1" i="1" smtClean="0">
                        <a:latin typeface="Cambria Math"/>
                      </a:rPr>
                      <m:t>𝒈</m:t>
                    </m:r>
                  </m:oMath>
                </a14:m>
                <a:r>
                  <a:rPr lang="en-US" b="1" dirty="0" smtClean="0"/>
                  <a:t> are </a:t>
                </a:r>
                <a:r>
                  <a:rPr lang="en-US" b="1" dirty="0"/>
                  <a:t>differentiable and </a:t>
                </a:r>
                <a14:m>
                  <m:oMath xmlns:m="http://schemas.openxmlformats.org/officeDocument/2006/math">
                    <m:r>
                      <a:rPr lang="en-US" b="1" i="1" smtClean="0">
                        <a:latin typeface="Cambria Math"/>
                      </a:rPr>
                      <m:t>𝒈</m:t>
                    </m:r>
                    <m:r>
                      <a:rPr lang="en-US" b="1" i="1" smtClean="0">
                        <a:latin typeface="Cambria Math"/>
                      </a:rPr>
                      <m:t>´(</m:t>
                    </m:r>
                    <m:r>
                      <a:rPr lang="en-US" b="1" i="1" smtClean="0">
                        <a:latin typeface="Cambria Math"/>
                      </a:rPr>
                      <m:t>𝒙</m:t>
                    </m:r>
                    <m:r>
                      <a:rPr lang="en-US" b="1" i="1" smtClean="0">
                        <a:latin typeface="Cambria Math"/>
                      </a:rPr>
                      <m:t>)</m:t>
                    </m:r>
                    <m:r>
                      <a:rPr lang="en-US" b="1" i="1" smtClean="0">
                        <a:latin typeface="Cambria Math"/>
                        <a:ea typeface="Cambria Math"/>
                      </a:rPr>
                      <m:t>≠</m:t>
                    </m:r>
                    <m:r>
                      <a:rPr lang="en-US" b="1" i="1" smtClean="0">
                        <a:latin typeface="Cambria Math"/>
                        <a:ea typeface="Cambria Math"/>
                      </a:rPr>
                      <m:t>𝟎</m:t>
                    </m:r>
                  </m:oMath>
                </a14:m>
                <a:r>
                  <a:rPr lang="en-US" b="1" dirty="0" smtClean="0"/>
                  <a:t> </a:t>
                </a:r>
                <a:r>
                  <a:rPr lang="en-US" b="1" dirty="0"/>
                  <a:t>on an open interval </a:t>
                </a:r>
                <a14:m>
                  <m:oMath xmlns:m="http://schemas.openxmlformats.org/officeDocument/2006/math">
                    <m:r>
                      <a:rPr lang="en-US" b="1" i="1" smtClean="0">
                        <a:latin typeface="Cambria Math"/>
                      </a:rPr>
                      <m:t>𝑰</m:t>
                    </m:r>
                  </m:oMath>
                </a14:m>
                <a:r>
                  <a:rPr lang="en-US" b="1" dirty="0" smtClean="0"/>
                  <a:t> </a:t>
                </a:r>
                <a:r>
                  <a:rPr lang="en-US" b="1" dirty="0"/>
                  <a:t>that contains  </a:t>
                </a:r>
                <a14:m>
                  <m:oMath xmlns:m="http://schemas.openxmlformats.org/officeDocument/2006/math">
                    <m:r>
                      <a:rPr lang="en-US" b="1" i="1" smtClean="0">
                        <a:latin typeface="Cambria Math"/>
                      </a:rPr>
                      <m:t>𝒂</m:t>
                    </m:r>
                  </m:oMath>
                </a14:m>
                <a:r>
                  <a:rPr lang="en-US" b="1" dirty="0" smtClean="0"/>
                  <a:t> (except </a:t>
                </a:r>
                <a:r>
                  <a:rPr lang="en-US" b="1" dirty="0"/>
                  <a:t>possibly at </a:t>
                </a:r>
                <a14:m>
                  <m:oMath xmlns:m="http://schemas.openxmlformats.org/officeDocument/2006/math">
                    <m:r>
                      <a:rPr lang="en-US" b="1" i="1" smtClean="0">
                        <a:latin typeface="Cambria Math"/>
                      </a:rPr>
                      <m:t>𝒂</m:t>
                    </m:r>
                  </m:oMath>
                </a14:m>
                <a:r>
                  <a:rPr lang="en-US" b="1" dirty="0" smtClean="0"/>
                  <a:t>). </a:t>
                </a:r>
                <a:r>
                  <a:rPr lang="en-US" b="1" dirty="0"/>
                  <a:t>Suppose that</a:t>
                </a:r>
              </a:p>
              <a:p>
                <a:pPr algn="l" rtl="0" eaLnBrk="0"/>
                <a14:m>
                  <m:oMath xmlns:m="http://schemas.openxmlformats.org/officeDocument/2006/math">
                    <m:func>
                      <m:funcPr>
                        <m:ctrlPr>
                          <a:rPr lang="en-US" b="1" i="1" smtClean="0">
                            <a:solidFill>
                              <a:srgbClr val="FFFF00"/>
                            </a:solidFill>
                            <a:latin typeface="Cambria Math"/>
                          </a:rPr>
                        </m:ctrlPr>
                      </m:funcPr>
                      <m:fName>
                        <m:limLow>
                          <m:limLowPr>
                            <m:ctrlPr>
                              <a:rPr lang="en-US" b="1" i="1" smtClean="0">
                                <a:solidFill>
                                  <a:srgbClr val="FFFF00"/>
                                </a:solidFill>
                                <a:latin typeface="Cambria Math"/>
                              </a:rPr>
                            </m:ctrlPr>
                          </m:limLowPr>
                          <m:e>
                            <m:r>
                              <m:rPr>
                                <m:sty m:val="p"/>
                              </m:rPr>
                              <a:rPr lang="en-US" b="0" i="0" smtClean="0">
                                <a:solidFill>
                                  <a:srgbClr val="FFFF00"/>
                                </a:solidFill>
                                <a:latin typeface="Cambria Math"/>
                              </a:rPr>
                              <m:t>lim</m:t>
                            </m:r>
                          </m:e>
                          <m:lim>
                            <m:r>
                              <a:rPr lang="en-US" b="1" i="1" smtClean="0">
                                <a:solidFill>
                                  <a:srgbClr val="FFFF00"/>
                                </a:solidFill>
                                <a:latin typeface="Cambria Math"/>
                              </a:rPr>
                              <m:t>𝒙</m:t>
                            </m:r>
                            <m:r>
                              <a:rPr lang="en-US" b="1" i="1" smtClean="0">
                                <a:solidFill>
                                  <a:srgbClr val="FFFF00"/>
                                </a:solidFill>
                                <a:latin typeface="Cambria Math"/>
                                <a:ea typeface="Cambria Math"/>
                              </a:rPr>
                              <m:t>→</m:t>
                            </m:r>
                            <m:r>
                              <a:rPr lang="en-US" b="1" i="1" smtClean="0">
                                <a:solidFill>
                                  <a:srgbClr val="FFFF00"/>
                                </a:solidFill>
                                <a:latin typeface="Cambria Math"/>
                                <a:ea typeface="Cambria Math"/>
                              </a:rPr>
                              <m:t>𝒂</m:t>
                            </m:r>
                          </m:lim>
                        </m:limLow>
                      </m:fName>
                      <m:e>
                        <m:f>
                          <m:fPr>
                            <m:ctrlPr>
                              <a:rPr lang="en-US" b="1" i="1" smtClean="0">
                                <a:solidFill>
                                  <a:srgbClr val="FFFF00"/>
                                </a:solidFill>
                                <a:latin typeface="Cambria Math"/>
                              </a:rPr>
                            </m:ctrlPr>
                          </m:fPr>
                          <m:num>
                            <m:r>
                              <a:rPr lang="en-US" b="1" i="1" smtClean="0">
                                <a:solidFill>
                                  <a:srgbClr val="FFFF00"/>
                                </a:solidFill>
                                <a:latin typeface="Cambria Math"/>
                              </a:rPr>
                              <m:t>𝒇</m:t>
                            </m:r>
                            <m:d>
                              <m:dPr>
                                <m:ctrlPr>
                                  <a:rPr lang="en-US" b="1" i="1" smtClean="0">
                                    <a:solidFill>
                                      <a:srgbClr val="FFFF00"/>
                                    </a:solidFill>
                                    <a:latin typeface="Cambria Math"/>
                                  </a:rPr>
                                </m:ctrlPr>
                              </m:dPr>
                              <m:e>
                                <m:r>
                                  <a:rPr lang="en-US" b="1" i="1" smtClean="0">
                                    <a:solidFill>
                                      <a:srgbClr val="FFFF00"/>
                                    </a:solidFill>
                                    <a:latin typeface="Cambria Math"/>
                                  </a:rPr>
                                  <m:t>𝒙</m:t>
                                </m:r>
                              </m:e>
                            </m:d>
                          </m:num>
                          <m:den>
                            <m:r>
                              <a:rPr lang="en-US" b="1" i="1" smtClean="0">
                                <a:solidFill>
                                  <a:srgbClr val="FFFF00"/>
                                </a:solidFill>
                                <a:latin typeface="Cambria Math"/>
                              </a:rPr>
                              <m:t>𝒈</m:t>
                            </m:r>
                            <m:d>
                              <m:dPr>
                                <m:ctrlPr>
                                  <a:rPr lang="en-US" b="1" i="1" smtClean="0">
                                    <a:solidFill>
                                      <a:srgbClr val="FFFF00"/>
                                    </a:solidFill>
                                    <a:latin typeface="Cambria Math"/>
                                  </a:rPr>
                                </m:ctrlPr>
                              </m:dPr>
                              <m:e>
                                <m:r>
                                  <a:rPr lang="en-US" b="1" i="1" smtClean="0">
                                    <a:solidFill>
                                      <a:srgbClr val="FFFF00"/>
                                    </a:solidFill>
                                    <a:latin typeface="Cambria Math"/>
                                  </a:rPr>
                                  <m:t>𝒙</m:t>
                                </m:r>
                              </m:e>
                            </m:d>
                          </m:den>
                        </m:f>
                      </m:e>
                    </m:func>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𝟎</m:t>
                        </m:r>
                      </m:num>
                      <m:den>
                        <m:r>
                          <a:rPr lang="en-US" b="1" i="1" smtClean="0">
                            <a:solidFill>
                              <a:srgbClr val="FFFF00"/>
                            </a:solidFill>
                            <a:latin typeface="Cambria Math"/>
                          </a:rPr>
                          <m:t>𝟎</m:t>
                        </m:r>
                      </m:den>
                    </m:f>
                  </m:oMath>
                </a14:m>
                <a:r>
                  <a:rPr lang="en-US" b="1" dirty="0" smtClean="0">
                    <a:solidFill>
                      <a:srgbClr val="FFFF00"/>
                    </a:solidFill>
                  </a:rPr>
                  <a:t>    </a:t>
                </a:r>
                <a:r>
                  <a:rPr lang="en-US" b="1" dirty="0">
                    <a:solidFill>
                      <a:schemeClr val="tx1"/>
                    </a:solidFill>
                  </a:rPr>
                  <a:t>or</a:t>
                </a:r>
                <a:r>
                  <a:rPr lang="en-US" b="1" dirty="0">
                    <a:solidFill>
                      <a:srgbClr val="FFFF00"/>
                    </a:solidFill>
                  </a:rPr>
                  <a:t> </a:t>
                </a:r>
                <a:r>
                  <a:rPr lang="en-US" sz="4400" b="1" dirty="0" smtClean="0">
                    <a:solidFill>
                      <a:srgbClr val="FFFF00"/>
                    </a:solidFill>
                  </a:rPr>
                  <a:t>  </a:t>
                </a:r>
                <a14:m>
                  <m:oMath xmlns:m="http://schemas.openxmlformats.org/officeDocument/2006/math">
                    <m:f>
                      <m:fPr>
                        <m:ctrlPr>
                          <a:rPr lang="en-US" sz="4400" b="1" i="1" smtClean="0">
                            <a:solidFill>
                              <a:srgbClr val="FFFF00"/>
                            </a:solidFill>
                            <a:latin typeface="Cambria Math"/>
                          </a:rPr>
                        </m:ctrlPr>
                      </m:fPr>
                      <m:num>
                        <m:r>
                          <a:rPr lang="en-US" sz="4400" b="1" i="1" smtClean="0">
                            <a:solidFill>
                              <a:srgbClr val="FFFF00"/>
                            </a:solidFill>
                            <a:latin typeface="Cambria Math"/>
                            <a:ea typeface="Cambria Math"/>
                          </a:rPr>
                          <m:t>±∞</m:t>
                        </m:r>
                      </m:num>
                      <m:den>
                        <m:r>
                          <a:rPr lang="en-US" sz="4400" b="1" i="1" smtClean="0">
                            <a:solidFill>
                              <a:srgbClr val="FFFF00"/>
                            </a:solidFill>
                            <a:latin typeface="Cambria Math"/>
                            <a:ea typeface="Cambria Math"/>
                          </a:rPr>
                          <m:t>±∞</m:t>
                        </m:r>
                      </m:den>
                    </m:f>
                  </m:oMath>
                </a14:m>
                <a:r>
                  <a:rPr lang="en-US" sz="4400" b="1" dirty="0">
                    <a:solidFill>
                      <a:srgbClr val="FFFF00"/>
                    </a:solidFill>
                  </a:rPr>
                  <a:t> </a:t>
                </a:r>
                <a:r>
                  <a:rPr lang="en-US" sz="4000" b="1" dirty="0"/>
                  <a:t>    </a:t>
                </a:r>
              </a:p>
              <a:p>
                <a:pPr algn="l" rtl="0" eaLnBrk="0"/>
                <a:r>
                  <a:rPr lang="en-US" b="1" dirty="0" smtClean="0"/>
                  <a:t>then</a:t>
                </a:r>
                <a:endParaRPr lang="en-US" b="1" dirty="0"/>
              </a:p>
              <a:p>
                <a:pPr algn="l" rtl="0" eaLnBrk="0"/>
                <a:r>
                  <a:rPr lang="en-US" b="1" dirty="0"/>
                  <a:t>  </a:t>
                </a:r>
                <a14:m>
                  <m:oMath xmlns:m="http://schemas.openxmlformats.org/officeDocument/2006/math">
                    <m:func>
                      <m:funcPr>
                        <m:ctrlPr>
                          <a:rPr lang="en-US" b="1" i="1" smtClean="0">
                            <a:solidFill>
                              <a:srgbClr val="FFFF00"/>
                            </a:solidFill>
                            <a:latin typeface="Cambria Math"/>
                          </a:rPr>
                        </m:ctrlPr>
                      </m:funcPr>
                      <m:fName>
                        <m:limLow>
                          <m:limLowPr>
                            <m:ctrlPr>
                              <a:rPr lang="en-US" b="1" i="1">
                                <a:solidFill>
                                  <a:srgbClr val="FFFF00"/>
                                </a:solidFill>
                                <a:latin typeface="Cambria Math"/>
                              </a:rPr>
                            </m:ctrlPr>
                          </m:limLowPr>
                          <m:e>
                            <m:r>
                              <m:rPr>
                                <m:sty m:val="p"/>
                              </m:rPr>
                              <a:rPr lang="en-US">
                                <a:solidFill>
                                  <a:srgbClr val="FFFF00"/>
                                </a:solidFill>
                                <a:latin typeface="Cambria Math"/>
                              </a:rPr>
                              <m:t>lim</m:t>
                            </m:r>
                          </m:e>
                          <m:lim>
                            <m:r>
                              <a:rPr lang="en-US" b="1" i="1">
                                <a:solidFill>
                                  <a:srgbClr val="FFFF00"/>
                                </a:solidFill>
                                <a:latin typeface="Cambria Math"/>
                              </a:rPr>
                              <m:t>𝒙</m:t>
                            </m:r>
                            <m:r>
                              <a:rPr lang="en-US" b="1" i="1">
                                <a:solidFill>
                                  <a:srgbClr val="FFFF00"/>
                                </a:solidFill>
                                <a:latin typeface="Cambria Math"/>
                                <a:ea typeface="Cambria Math"/>
                              </a:rPr>
                              <m:t>→</m:t>
                            </m:r>
                            <m:r>
                              <a:rPr lang="en-US" b="1" i="1">
                                <a:solidFill>
                                  <a:srgbClr val="FFFF00"/>
                                </a:solidFill>
                                <a:latin typeface="Cambria Math"/>
                                <a:ea typeface="Cambria Math"/>
                              </a:rPr>
                              <m:t>𝒂</m:t>
                            </m:r>
                          </m:lim>
                        </m:limLow>
                      </m:fName>
                      <m:e>
                        <m:f>
                          <m:fPr>
                            <m:ctrlPr>
                              <a:rPr lang="en-US" b="1" i="1">
                                <a:solidFill>
                                  <a:srgbClr val="FFFF00"/>
                                </a:solidFill>
                                <a:latin typeface="Cambria Math"/>
                              </a:rPr>
                            </m:ctrlPr>
                          </m:fPr>
                          <m:num>
                            <m:r>
                              <a:rPr lang="en-US" b="1" i="1">
                                <a:solidFill>
                                  <a:srgbClr val="FFFF00"/>
                                </a:solidFill>
                                <a:latin typeface="Cambria Math"/>
                              </a:rPr>
                              <m:t>𝒇</m:t>
                            </m:r>
                            <m:d>
                              <m:dPr>
                                <m:ctrlPr>
                                  <a:rPr lang="en-US" b="1" i="1">
                                    <a:solidFill>
                                      <a:srgbClr val="FFFF00"/>
                                    </a:solidFill>
                                    <a:latin typeface="Cambria Math"/>
                                  </a:rPr>
                                </m:ctrlPr>
                              </m:dPr>
                              <m:e>
                                <m:r>
                                  <a:rPr lang="en-US" b="1" i="1">
                                    <a:solidFill>
                                      <a:srgbClr val="FFFF00"/>
                                    </a:solidFill>
                                    <a:latin typeface="Cambria Math"/>
                                  </a:rPr>
                                  <m:t>𝒙</m:t>
                                </m:r>
                              </m:e>
                            </m:d>
                          </m:num>
                          <m:den>
                            <m:r>
                              <a:rPr lang="en-US" b="1" i="1">
                                <a:solidFill>
                                  <a:srgbClr val="FFFF00"/>
                                </a:solidFill>
                                <a:latin typeface="Cambria Math"/>
                              </a:rPr>
                              <m:t>𝒈</m:t>
                            </m:r>
                            <m:d>
                              <m:dPr>
                                <m:ctrlPr>
                                  <a:rPr lang="en-US" b="1" i="1">
                                    <a:solidFill>
                                      <a:srgbClr val="FFFF00"/>
                                    </a:solidFill>
                                    <a:latin typeface="Cambria Math"/>
                                  </a:rPr>
                                </m:ctrlPr>
                              </m:dPr>
                              <m:e>
                                <m:r>
                                  <a:rPr lang="en-US" b="1" i="1">
                                    <a:solidFill>
                                      <a:srgbClr val="FFFF00"/>
                                    </a:solidFill>
                                    <a:latin typeface="Cambria Math"/>
                                  </a:rPr>
                                  <m:t>𝒙</m:t>
                                </m:r>
                              </m:e>
                            </m:d>
                          </m:den>
                        </m:f>
                      </m:e>
                    </m:func>
                    <m:r>
                      <a:rPr lang="en-US" b="1" i="1">
                        <a:solidFill>
                          <a:srgbClr val="FFFF00"/>
                        </a:solidFill>
                        <a:latin typeface="Cambria Math"/>
                      </a:rPr>
                      <m:t>=</m:t>
                    </m:r>
                    <m:func>
                      <m:funcPr>
                        <m:ctrlPr>
                          <a:rPr lang="en-US" b="1" i="1" smtClean="0">
                            <a:solidFill>
                              <a:srgbClr val="FFFF00"/>
                            </a:solidFill>
                            <a:latin typeface="Cambria Math"/>
                          </a:rPr>
                        </m:ctrlPr>
                      </m:funcPr>
                      <m:fName>
                        <m:limLow>
                          <m:limLowPr>
                            <m:ctrlPr>
                              <a:rPr lang="en-US" b="1" i="1" smtClean="0">
                                <a:solidFill>
                                  <a:srgbClr val="FFFF00"/>
                                </a:solidFill>
                                <a:latin typeface="Cambria Math"/>
                              </a:rPr>
                            </m:ctrlPr>
                          </m:limLowPr>
                          <m:e>
                            <m:r>
                              <m:rPr>
                                <m:sty m:val="p"/>
                              </m:rPr>
                              <a:rPr lang="en-US" b="0" i="0" smtClean="0">
                                <a:solidFill>
                                  <a:srgbClr val="FFFF00"/>
                                </a:solidFill>
                                <a:latin typeface="Cambria Math"/>
                              </a:rPr>
                              <m:t>lim</m:t>
                            </m:r>
                          </m:e>
                          <m:lim>
                            <m:r>
                              <a:rPr lang="en-US" b="1" i="1" smtClean="0">
                                <a:solidFill>
                                  <a:srgbClr val="FFFF00"/>
                                </a:solidFill>
                                <a:latin typeface="Cambria Math"/>
                              </a:rPr>
                              <m:t>𝒙</m:t>
                            </m:r>
                            <m:r>
                              <a:rPr lang="en-US" b="1" i="1" smtClean="0">
                                <a:solidFill>
                                  <a:srgbClr val="FFFF00"/>
                                </a:solidFill>
                                <a:latin typeface="Cambria Math"/>
                                <a:ea typeface="Cambria Math"/>
                              </a:rPr>
                              <m:t>→</m:t>
                            </m:r>
                            <m:r>
                              <a:rPr lang="en-US" b="1" i="1" smtClean="0">
                                <a:solidFill>
                                  <a:srgbClr val="FFFF00"/>
                                </a:solidFill>
                                <a:latin typeface="Cambria Math"/>
                                <a:ea typeface="Cambria Math"/>
                              </a:rPr>
                              <m:t>𝒂</m:t>
                            </m:r>
                          </m:lim>
                        </m:limLow>
                      </m:fName>
                      <m:e>
                        <m:f>
                          <m:fPr>
                            <m:ctrlPr>
                              <a:rPr lang="en-US" b="1" i="1" smtClean="0">
                                <a:solidFill>
                                  <a:srgbClr val="FFFF00"/>
                                </a:solidFill>
                                <a:latin typeface="Cambria Math"/>
                              </a:rPr>
                            </m:ctrlPr>
                          </m:fPr>
                          <m:num>
                            <m:r>
                              <a:rPr lang="en-US" b="1" i="1" smtClean="0">
                                <a:solidFill>
                                  <a:srgbClr val="FFFF00"/>
                                </a:solidFill>
                                <a:latin typeface="Cambria Math"/>
                              </a:rPr>
                              <m:t>𝒇</m:t>
                            </m:r>
                            <m:r>
                              <a:rPr lang="en-US" b="1" i="1" smtClean="0">
                                <a:solidFill>
                                  <a:srgbClr val="FFFF00"/>
                                </a:solidFill>
                                <a:latin typeface="Cambria Math"/>
                              </a:rPr>
                              <m:t>´</m:t>
                            </m:r>
                            <m:d>
                              <m:dPr>
                                <m:ctrlPr>
                                  <a:rPr lang="en-US" b="1" i="1" smtClean="0">
                                    <a:solidFill>
                                      <a:srgbClr val="FFFF00"/>
                                    </a:solidFill>
                                    <a:latin typeface="Cambria Math"/>
                                  </a:rPr>
                                </m:ctrlPr>
                              </m:dPr>
                              <m:e>
                                <m:r>
                                  <a:rPr lang="en-US" b="1" i="1" smtClean="0">
                                    <a:solidFill>
                                      <a:srgbClr val="FFFF00"/>
                                    </a:solidFill>
                                    <a:latin typeface="Cambria Math"/>
                                  </a:rPr>
                                  <m:t>𝒙</m:t>
                                </m:r>
                              </m:e>
                            </m:d>
                          </m:num>
                          <m:den>
                            <m:r>
                              <a:rPr lang="en-US" b="1" i="1" smtClean="0">
                                <a:solidFill>
                                  <a:srgbClr val="FFFF00"/>
                                </a:solidFill>
                                <a:latin typeface="Cambria Math"/>
                              </a:rPr>
                              <m:t>𝒈</m:t>
                            </m:r>
                            <m:r>
                              <a:rPr lang="en-US" b="1" i="1" smtClean="0">
                                <a:solidFill>
                                  <a:srgbClr val="FFFF00"/>
                                </a:solidFill>
                                <a:latin typeface="Cambria Math"/>
                              </a:rPr>
                              <m:t>´</m:t>
                            </m:r>
                            <m:d>
                              <m:dPr>
                                <m:ctrlPr>
                                  <a:rPr lang="en-US" b="1" i="1" smtClean="0">
                                    <a:solidFill>
                                      <a:srgbClr val="FFFF00"/>
                                    </a:solidFill>
                                    <a:latin typeface="Cambria Math"/>
                                  </a:rPr>
                                </m:ctrlPr>
                              </m:dPr>
                              <m:e>
                                <m:r>
                                  <a:rPr lang="en-US" b="1" i="1" smtClean="0">
                                    <a:solidFill>
                                      <a:srgbClr val="FFFF00"/>
                                    </a:solidFill>
                                    <a:latin typeface="Cambria Math"/>
                                  </a:rPr>
                                  <m:t>𝒙</m:t>
                                </m:r>
                              </m:e>
                            </m:d>
                          </m:den>
                        </m:f>
                      </m:e>
                    </m:func>
                  </m:oMath>
                </a14:m>
                <a:r>
                  <a:rPr lang="en-US" b="1" dirty="0">
                    <a:solidFill>
                      <a:srgbClr val="FFFF00"/>
                    </a:solidFill>
                  </a:rPr>
                  <a:t>  </a:t>
                </a:r>
                <a:r>
                  <a:rPr lang="en-US" b="1" dirty="0"/>
                  <a:t>                 </a:t>
                </a:r>
              </a:p>
              <a:p>
                <a:pPr algn="l" rtl="0" eaLnBrk="0"/>
                <a:r>
                  <a:rPr lang="en-US" b="1" dirty="0" smtClean="0"/>
                  <a:t>if </a:t>
                </a:r>
                <a:r>
                  <a:rPr lang="en-US" b="1" dirty="0"/>
                  <a:t>the limit on the right side exists or </a:t>
                </a:r>
                <a14:m>
                  <m:oMath xmlns:m="http://schemas.openxmlformats.org/officeDocument/2006/math">
                    <m:r>
                      <a:rPr lang="en-US" b="1" i="1" smtClean="0">
                        <a:latin typeface="Cambria Math"/>
                        <a:ea typeface="Cambria Math"/>
                      </a:rPr>
                      <m:t>±∞</m:t>
                    </m:r>
                  </m:oMath>
                </a14:m>
                <a:r>
                  <a:rPr lang="en-US" b="1" dirty="0" smtClean="0"/>
                  <a:t>.</a:t>
                </a:r>
                <a:endParaRPr lang="ar-JO" b="1" dirty="0"/>
              </a:p>
              <a:p>
                <a:pPr algn="l"/>
                <a:endParaRPr lang="en-US" b="1"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107504" y="620688"/>
                <a:ext cx="9144000" cy="5589240"/>
              </a:xfrm>
              <a:blipFill rotWithShape="1">
                <a:blip r:embed="rId2"/>
                <a:stretch>
                  <a:fillRect l="-1733" t="-1309" b="-1309"/>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462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20688"/>
            <a:ext cx="9144000" cy="5589240"/>
          </a:xfrm>
        </p:spPr>
        <p:txBody>
          <a:bodyPr/>
          <a:lstStyle/>
          <a:p>
            <a:pPr marL="457200" indent="-457200" algn="l" rtl="0" eaLnBrk="0">
              <a:buFont typeface="Wingdings" panose="05000000000000000000" pitchFamily="2" charset="2"/>
              <a:buChar char="q"/>
            </a:pPr>
            <a:r>
              <a:rPr lang="en-US" b="1" dirty="0" smtClean="0"/>
              <a:t>L'Hospital's </a:t>
            </a:r>
            <a:r>
              <a:rPr lang="en-US" b="1" dirty="0"/>
              <a:t>Rule says that the limit of a quotient of functions is equal to the limit of the quotient of their derivatives, provided that the given conditions are satisfied. It is especially important to verify the conditions regarding the limits of and before using L'Hospital's Rule.</a:t>
            </a:r>
          </a:p>
          <a:p>
            <a:pPr algn="l" rtl="0" eaLnBrk="0"/>
            <a:endParaRPr lang="en-US" b="1" dirty="0"/>
          </a:p>
          <a:p>
            <a:pPr marL="457200" indent="-457200" algn="l" rtl="0" eaLnBrk="0">
              <a:buFont typeface="Wingdings" panose="05000000000000000000" pitchFamily="2" charset="2"/>
              <a:buChar char="q"/>
            </a:pPr>
            <a:r>
              <a:rPr lang="en-US" b="1" dirty="0"/>
              <a:t>L'Hospital's Rule is also valid for one-sided limits and for limits at infinity or negative infinity.</a:t>
            </a:r>
            <a:endParaRPr lang="ar-JO" b="1" dirty="0"/>
          </a:p>
          <a:p>
            <a:pPr algn="l"/>
            <a:endParaRPr lang="en-US" b="1"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171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0" y="375553"/>
                <a:ext cx="9144000" cy="5589240"/>
              </a:xfrm>
            </p:spPr>
            <p:txBody>
              <a:bodyPr>
                <a:noAutofit/>
              </a:bodyPr>
              <a:lstStyle/>
              <a:p>
                <a:pPr marL="457200" indent="-457200" algn="l" rtl="0" eaLnBrk="0">
                  <a:buFont typeface="Wingdings" panose="05000000000000000000" pitchFamily="2" charset="2"/>
                  <a:buChar char="q"/>
                </a:pPr>
                <a:r>
                  <a:rPr lang="en-US" sz="2800" b="1" dirty="0" smtClean="0"/>
                  <a:t>Example: Find </a:t>
                </a:r>
                <a14:m>
                  <m:oMath xmlns:m="http://schemas.openxmlformats.org/officeDocument/2006/math">
                    <m:func>
                      <m:funcPr>
                        <m:ctrlPr>
                          <a:rPr lang="en-US" sz="2800" b="1" i="1" smtClean="0">
                            <a:latin typeface="Cambria Math"/>
                          </a:rPr>
                        </m:ctrlPr>
                      </m:funcPr>
                      <m:fName>
                        <m:limLow>
                          <m:limLowPr>
                            <m:ctrlPr>
                              <a:rPr lang="en-US" sz="2800" b="1" i="1" smtClean="0">
                                <a:latin typeface="Cambria Math"/>
                              </a:rPr>
                            </m:ctrlPr>
                          </m:limLowPr>
                          <m:e>
                            <m:r>
                              <m:rPr>
                                <m:sty m:val="p"/>
                              </m:rPr>
                              <a:rPr lang="en-US" sz="2800" b="0" i="0" smtClean="0">
                                <a:latin typeface="Cambria Math"/>
                              </a:rPr>
                              <m:t>lim</m:t>
                            </m:r>
                          </m:e>
                          <m:lim>
                            <m:r>
                              <a:rPr lang="en-US" sz="2800" b="1" i="1" smtClean="0">
                                <a:latin typeface="Cambria Math"/>
                              </a:rPr>
                              <m:t>𝒙</m:t>
                            </m:r>
                            <m:r>
                              <a:rPr lang="en-US" sz="2800" b="1" i="1" smtClean="0">
                                <a:latin typeface="Cambria Math"/>
                                <a:ea typeface="Cambria Math"/>
                              </a:rPr>
                              <m:t>→</m:t>
                            </m:r>
                            <m:r>
                              <a:rPr lang="en-US" sz="2800" b="1" i="1" smtClean="0">
                                <a:latin typeface="Cambria Math"/>
                                <a:ea typeface="Cambria Math"/>
                              </a:rPr>
                              <m:t>𝟏</m:t>
                            </m:r>
                          </m:lim>
                        </m:limLow>
                      </m:fName>
                      <m:e>
                        <m:f>
                          <m:fPr>
                            <m:ctrlPr>
                              <a:rPr lang="en-US" sz="2800" b="1" i="1" smtClean="0">
                                <a:latin typeface="Cambria Math"/>
                              </a:rPr>
                            </m:ctrlPr>
                          </m:fPr>
                          <m:num>
                            <m:func>
                              <m:funcPr>
                                <m:ctrlPr>
                                  <a:rPr lang="en-US" sz="2800" b="1" i="1" smtClean="0">
                                    <a:latin typeface="Cambria Math"/>
                                  </a:rPr>
                                </m:ctrlPr>
                              </m:funcPr>
                              <m:fName>
                                <m:r>
                                  <m:rPr>
                                    <m:sty m:val="p"/>
                                  </m:rPr>
                                  <a:rPr lang="en-US" sz="2800" b="0" i="0" smtClean="0">
                                    <a:latin typeface="Cambria Math"/>
                                  </a:rPr>
                                  <m:t>ln</m:t>
                                </m:r>
                              </m:fName>
                              <m:e>
                                <m:r>
                                  <a:rPr lang="en-US" sz="2800" b="1" i="1" smtClean="0">
                                    <a:latin typeface="Cambria Math"/>
                                  </a:rPr>
                                  <m:t>𝒙</m:t>
                                </m:r>
                              </m:e>
                            </m:func>
                          </m:num>
                          <m:den>
                            <m:r>
                              <a:rPr lang="en-US" sz="2800" b="1" i="1" smtClean="0">
                                <a:latin typeface="Cambria Math"/>
                              </a:rPr>
                              <m:t>𝒙</m:t>
                            </m:r>
                            <m:r>
                              <a:rPr lang="en-US" sz="2800" b="1" i="1" smtClean="0">
                                <a:latin typeface="Cambria Math"/>
                              </a:rPr>
                              <m:t>−</m:t>
                            </m:r>
                            <m:r>
                              <a:rPr lang="en-US" sz="2800" b="1" i="1" smtClean="0">
                                <a:latin typeface="Cambria Math"/>
                              </a:rPr>
                              <m:t>𝟏</m:t>
                            </m:r>
                          </m:den>
                        </m:f>
                      </m:e>
                    </m:func>
                  </m:oMath>
                </a14:m>
                <a:r>
                  <a:rPr lang="en-US" sz="2800" b="1" dirty="0" smtClean="0"/>
                  <a:t>.</a:t>
                </a:r>
                <a:endParaRPr lang="en-US" sz="2800" b="1" dirty="0"/>
              </a:p>
              <a:p>
                <a:pPr marL="457200" indent="-457200" algn="l" rtl="0" eaLnBrk="0">
                  <a:buFont typeface="Wingdings" panose="05000000000000000000" pitchFamily="2" charset="2"/>
                  <a:buChar char="q"/>
                </a:pPr>
                <a:r>
                  <a:rPr lang="en-US" sz="2800" b="1" dirty="0"/>
                  <a:t>Solution: Since </a:t>
                </a:r>
                <a14:m>
                  <m:oMath xmlns:m="http://schemas.openxmlformats.org/officeDocument/2006/math">
                    <m:func>
                      <m:funcPr>
                        <m:ctrlPr>
                          <a:rPr lang="en-US" sz="2800" b="1" i="1" smtClean="0">
                            <a:latin typeface="Cambria Math"/>
                          </a:rPr>
                        </m:ctrlPr>
                      </m:funcPr>
                      <m:fName>
                        <m:limLow>
                          <m:limLowPr>
                            <m:ctrlPr>
                              <a:rPr lang="en-US" sz="2800" b="1" i="1" smtClean="0">
                                <a:latin typeface="Cambria Math"/>
                              </a:rPr>
                            </m:ctrlPr>
                          </m:limLowPr>
                          <m:e>
                            <m:r>
                              <m:rPr>
                                <m:sty m:val="p"/>
                              </m:rPr>
                              <a:rPr lang="en-US" sz="2800" b="0" i="0" smtClean="0">
                                <a:latin typeface="Cambria Math"/>
                              </a:rPr>
                              <m:t>lim</m:t>
                            </m:r>
                          </m:e>
                          <m:lim>
                            <m:r>
                              <a:rPr lang="en-US" sz="2800" b="1" i="1" smtClean="0">
                                <a:latin typeface="Cambria Math"/>
                              </a:rPr>
                              <m:t>𝒙</m:t>
                            </m:r>
                            <m:r>
                              <a:rPr lang="en-US" sz="2800" b="1" i="1" smtClean="0">
                                <a:latin typeface="Cambria Math"/>
                                <a:ea typeface="Cambria Math"/>
                              </a:rPr>
                              <m:t>→</m:t>
                            </m:r>
                            <m:r>
                              <a:rPr lang="en-US" sz="2800" b="1" i="1" smtClean="0">
                                <a:latin typeface="Cambria Math"/>
                                <a:ea typeface="Cambria Math"/>
                              </a:rPr>
                              <m:t>𝟏</m:t>
                            </m:r>
                          </m:lim>
                        </m:limLow>
                      </m:fName>
                      <m:e>
                        <m:func>
                          <m:funcPr>
                            <m:ctrlPr>
                              <a:rPr lang="en-US" sz="2800" b="1" i="1" smtClean="0">
                                <a:latin typeface="Cambria Math"/>
                              </a:rPr>
                            </m:ctrlPr>
                          </m:funcPr>
                          <m:fName>
                            <m:r>
                              <m:rPr>
                                <m:sty m:val="p"/>
                              </m:rPr>
                              <a:rPr lang="en-US" sz="2800" b="0" i="0" smtClean="0">
                                <a:latin typeface="Cambria Math"/>
                              </a:rPr>
                              <m:t>ln</m:t>
                            </m:r>
                          </m:fName>
                          <m:e>
                            <m:r>
                              <a:rPr lang="en-US" sz="2800" b="1" i="1" smtClean="0">
                                <a:latin typeface="Cambria Math"/>
                              </a:rPr>
                              <m:t>𝒙</m:t>
                            </m:r>
                          </m:e>
                        </m:func>
                      </m:e>
                    </m:func>
                    <m:r>
                      <a:rPr lang="en-US" sz="2800" b="1" i="1" smtClean="0">
                        <a:latin typeface="Cambria Math"/>
                      </a:rPr>
                      <m:t>=</m:t>
                    </m:r>
                    <m:r>
                      <a:rPr lang="en-US" sz="2800" b="1" i="1" smtClean="0">
                        <a:latin typeface="Cambria Math"/>
                      </a:rPr>
                      <m:t>𝟎</m:t>
                    </m:r>
                  </m:oMath>
                </a14:m>
                <a:r>
                  <a:rPr lang="en-US" sz="2800" b="1" dirty="0" smtClean="0"/>
                  <a:t> a</a:t>
                </a:r>
                <a:r>
                  <a:rPr lang="en-US" sz="2800" b="1" dirty="0"/>
                  <a:t>nd</a:t>
                </a:r>
                <a14:m>
                  <m:oMath xmlns:m="http://schemas.openxmlformats.org/officeDocument/2006/math">
                    <m:r>
                      <a:rPr lang="en-US" sz="2800" b="1" i="0" smtClean="0">
                        <a:latin typeface="Cambria Math"/>
                      </a:rPr>
                      <m:t> </m:t>
                    </m:r>
                    <m:func>
                      <m:funcPr>
                        <m:ctrlPr>
                          <a:rPr lang="en-US" sz="2800" b="1" i="1" smtClean="0">
                            <a:latin typeface="Cambria Math"/>
                          </a:rPr>
                        </m:ctrlPr>
                      </m:funcPr>
                      <m:fName>
                        <m:limLow>
                          <m:limLowPr>
                            <m:ctrlPr>
                              <a:rPr lang="en-US" sz="2800" b="1" i="1" smtClean="0">
                                <a:latin typeface="Cambria Math"/>
                              </a:rPr>
                            </m:ctrlPr>
                          </m:limLowPr>
                          <m:e>
                            <m:r>
                              <m:rPr>
                                <m:sty m:val="p"/>
                              </m:rPr>
                              <a:rPr lang="en-US" sz="2800" b="0" i="0" smtClean="0">
                                <a:latin typeface="Cambria Math"/>
                              </a:rPr>
                              <m:t>lim</m:t>
                            </m:r>
                          </m:e>
                          <m:lim>
                            <m:r>
                              <a:rPr lang="en-US" sz="2800" b="1" i="1" smtClean="0">
                                <a:latin typeface="Cambria Math"/>
                              </a:rPr>
                              <m:t>𝒙</m:t>
                            </m:r>
                            <m:r>
                              <a:rPr lang="en-US" sz="2800" b="1" i="1" smtClean="0">
                                <a:latin typeface="Cambria Math"/>
                                <a:ea typeface="Cambria Math"/>
                              </a:rPr>
                              <m:t>→</m:t>
                            </m:r>
                            <m:r>
                              <a:rPr lang="en-US" sz="2800" b="1" i="1" smtClean="0">
                                <a:latin typeface="Cambria Math"/>
                                <a:ea typeface="Cambria Math"/>
                              </a:rPr>
                              <m:t>𝟏</m:t>
                            </m:r>
                          </m:lim>
                        </m:limLow>
                      </m:fName>
                      <m:e>
                        <m:d>
                          <m:dPr>
                            <m:ctrlPr>
                              <a:rPr lang="en-US" sz="2800" b="1" i="1" smtClean="0">
                                <a:latin typeface="Cambria Math"/>
                              </a:rPr>
                            </m:ctrlPr>
                          </m:dPr>
                          <m:e>
                            <m:r>
                              <a:rPr lang="en-US" sz="2800" b="1" i="1" smtClean="0">
                                <a:latin typeface="Cambria Math"/>
                              </a:rPr>
                              <m:t>𝒙</m:t>
                            </m:r>
                            <m:r>
                              <a:rPr lang="en-US" sz="2800" b="1" i="1" smtClean="0">
                                <a:latin typeface="Cambria Math"/>
                              </a:rPr>
                              <m:t>−</m:t>
                            </m:r>
                            <m:r>
                              <a:rPr lang="en-US" sz="2800" b="1" i="1" smtClean="0">
                                <a:latin typeface="Cambria Math"/>
                              </a:rPr>
                              <m:t>𝟏</m:t>
                            </m:r>
                          </m:e>
                        </m:d>
                        <m:r>
                          <a:rPr lang="en-US" sz="2800" b="1" i="1" smtClean="0">
                            <a:latin typeface="Cambria Math"/>
                          </a:rPr>
                          <m:t>=</m:t>
                        </m:r>
                        <m:r>
                          <a:rPr lang="en-US" sz="2800" b="1" i="1" smtClean="0">
                            <a:latin typeface="Cambria Math"/>
                          </a:rPr>
                          <m:t>𝟎</m:t>
                        </m:r>
                      </m:e>
                    </m:func>
                  </m:oMath>
                </a14:m>
                <a:r>
                  <a:rPr lang="en-US" sz="2800" b="1" dirty="0" smtClean="0"/>
                  <a:t>, </a:t>
                </a:r>
                <a:r>
                  <a:rPr lang="en-US" sz="2800" b="1" dirty="0"/>
                  <a:t>then we can apply </a:t>
                </a:r>
                <a:r>
                  <a:rPr lang="en-US" sz="2800" b="1" dirty="0" smtClean="0"/>
                  <a:t>L'Hospital's </a:t>
                </a:r>
                <a:r>
                  <a:rPr lang="en-US" sz="2800" b="1" dirty="0"/>
                  <a:t>Rule:</a:t>
                </a:r>
              </a:p>
              <a:p>
                <a:pPr algn="l" rtl="0" eaLnBrk="0"/>
                <a14:m>
                  <m:oMathPara xmlns:m="http://schemas.openxmlformats.org/officeDocument/2006/math">
                    <m:oMathParaPr>
                      <m:jc m:val="centerGroup"/>
                    </m:oMathParaPr>
                    <m:oMath xmlns:m="http://schemas.openxmlformats.org/officeDocument/2006/math">
                      <m:func>
                        <m:funcPr>
                          <m:ctrlPr>
                            <a:rPr lang="en-US" sz="2800" b="1" i="1" smtClean="0">
                              <a:solidFill>
                                <a:srgbClr val="FFFF00"/>
                              </a:solidFill>
                              <a:latin typeface="Cambria Math"/>
                            </a:rPr>
                          </m:ctrlPr>
                        </m:funcPr>
                        <m:fName>
                          <m:limLow>
                            <m:limLowPr>
                              <m:ctrlPr>
                                <a:rPr lang="en-US" sz="2800" b="1" i="1">
                                  <a:solidFill>
                                    <a:srgbClr val="FFFF00"/>
                                  </a:solidFill>
                                  <a:latin typeface="Cambria Math"/>
                                </a:rPr>
                              </m:ctrlPr>
                            </m:limLowPr>
                            <m:e>
                              <m:r>
                                <m:rPr>
                                  <m:sty m:val="p"/>
                                </m:rPr>
                                <a:rPr lang="en-US" sz="2800" smtClean="0">
                                  <a:solidFill>
                                    <a:srgbClr val="FFFF00"/>
                                  </a:solidFill>
                                  <a:latin typeface="Cambria Math"/>
                                </a:rPr>
                                <m:t>l</m:t>
                              </m:r>
                              <m:r>
                                <m:rPr>
                                  <m:sty m:val="p"/>
                                </m:rPr>
                                <a:rPr lang="en-US" sz="2800">
                                  <a:solidFill>
                                    <a:srgbClr val="FFFF00"/>
                                  </a:solidFill>
                                  <a:latin typeface="Cambria Math"/>
                                </a:rPr>
                                <m:t>im</m:t>
                              </m:r>
                            </m:e>
                            <m:lim>
                              <m:r>
                                <a:rPr lang="en-US" sz="2800" b="1" i="1">
                                  <a:solidFill>
                                    <a:srgbClr val="FFFF00"/>
                                  </a:solidFill>
                                  <a:latin typeface="Cambria Math"/>
                                </a:rPr>
                                <m:t>𝒙</m:t>
                              </m:r>
                              <m:r>
                                <a:rPr lang="en-US" sz="2800" b="1" i="1">
                                  <a:solidFill>
                                    <a:srgbClr val="FFFF00"/>
                                  </a:solidFill>
                                  <a:latin typeface="Cambria Math"/>
                                  <a:ea typeface="Cambria Math"/>
                                </a:rPr>
                                <m:t>→</m:t>
                              </m:r>
                              <m:r>
                                <a:rPr lang="en-US" sz="2800" b="1" i="1">
                                  <a:solidFill>
                                    <a:srgbClr val="FFFF00"/>
                                  </a:solidFill>
                                  <a:latin typeface="Cambria Math"/>
                                  <a:ea typeface="Cambria Math"/>
                                </a:rPr>
                                <m:t>𝟏</m:t>
                              </m:r>
                            </m:lim>
                          </m:limLow>
                        </m:fName>
                        <m:e>
                          <m:f>
                            <m:fPr>
                              <m:ctrlPr>
                                <a:rPr lang="en-US" sz="2800" b="1" i="1">
                                  <a:solidFill>
                                    <a:srgbClr val="FFFF00"/>
                                  </a:solidFill>
                                  <a:latin typeface="Cambria Math"/>
                                </a:rPr>
                              </m:ctrlPr>
                            </m:fPr>
                            <m:num>
                              <m:func>
                                <m:funcPr>
                                  <m:ctrlPr>
                                    <a:rPr lang="en-US" sz="2800" b="1" i="1">
                                      <a:solidFill>
                                        <a:srgbClr val="FFFF00"/>
                                      </a:solidFill>
                                      <a:latin typeface="Cambria Math"/>
                                    </a:rPr>
                                  </m:ctrlPr>
                                </m:funcPr>
                                <m:fName>
                                  <m:r>
                                    <m:rPr>
                                      <m:sty m:val="p"/>
                                    </m:rPr>
                                    <a:rPr lang="en-US" sz="2800">
                                      <a:solidFill>
                                        <a:srgbClr val="FFFF00"/>
                                      </a:solidFill>
                                      <a:latin typeface="Cambria Math"/>
                                    </a:rPr>
                                    <m:t>ln</m:t>
                                  </m:r>
                                </m:fName>
                                <m:e>
                                  <m:r>
                                    <a:rPr lang="en-US" sz="2800" b="1" i="1">
                                      <a:solidFill>
                                        <a:srgbClr val="FFFF00"/>
                                      </a:solidFill>
                                      <a:latin typeface="Cambria Math"/>
                                    </a:rPr>
                                    <m:t>𝒙</m:t>
                                  </m:r>
                                </m:e>
                              </m:func>
                            </m:num>
                            <m:den>
                              <m:r>
                                <a:rPr lang="en-US" sz="2800" b="1" i="1">
                                  <a:solidFill>
                                    <a:srgbClr val="FFFF00"/>
                                  </a:solidFill>
                                  <a:latin typeface="Cambria Math"/>
                                </a:rPr>
                                <m:t>𝒙</m:t>
                              </m:r>
                              <m:r>
                                <a:rPr lang="en-US" sz="2800" b="1" i="1">
                                  <a:solidFill>
                                    <a:srgbClr val="FFFF00"/>
                                  </a:solidFill>
                                  <a:latin typeface="Cambria Math"/>
                                </a:rPr>
                                <m:t>−</m:t>
                              </m:r>
                              <m:r>
                                <a:rPr lang="en-US" sz="2800" b="1" i="1">
                                  <a:solidFill>
                                    <a:srgbClr val="FFFF00"/>
                                  </a:solidFill>
                                  <a:latin typeface="Cambria Math"/>
                                </a:rPr>
                                <m:t>𝟏</m:t>
                              </m:r>
                            </m:den>
                          </m:f>
                        </m:e>
                      </m:func>
                      <m:r>
                        <a:rPr lang="en-US" sz="2800" b="1" i="1" smtClean="0">
                          <a:solidFill>
                            <a:srgbClr val="FFFF00"/>
                          </a:solidFill>
                          <a:latin typeface="Cambria Math"/>
                        </a:rPr>
                        <m:t>=</m:t>
                      </m:r>
                      <m:func>
                        <m:funcPr>
                          <m:ctrlPr>
                            <a:rPr lang="en-US" sz="2800" b="1" i="1" smtClean="0">
                              <a:solidFill>
                                <a:srgbClr val="FFFF00"/>
                              </a:solidFill>
                              <a:latin typeface="Cambria Math"/>
                            </a:rPr>
                          </m:ctrlPr>
                        </m:funcPr>
                        <m:fName>
                          <m:limLow>
                            <m:limLowPr>
                              <m:ctrlPr>
                                <a:rPr lang="en-US" sz="2800" b="1" i="1" smtClean="0">
                                  <a:solidFill>
                                    <a:srgbClr val="FFFF00"/>
                                  </a:solidFill>
                                  <a:latin typeface="Cambria Math"/>
                                </a:rPr>
                              </m:ctrlPr>
                            </m:limLowPr>
                            <m:e>
                              <m:r>
                                <m:rPr>
                                  <m:sty m:val="p"/>
                                </m:rPr>
                                <a:rPr lang="en-US" sz="2800" b="0" i="0" smtClean="0">
                                  <a:solidFill>
                                    <a:srgbClr val="FFFF00"/>
                                  </a:solidFill>
                                  <a:latin typeface="Cambria Math"/>
                                </a:rPr>
                                <m:t>lim</m:t>
                              </m:r>
                            </m:e>
                            <m:lim>
                              <m:r>
                                <a:rPr lang="en-US" sz="2800" b="1" i="1" smtClean="0">
                                  <a:solidFill>
                                    <a:srgbClr val="FFFF00"/>
                                  </a:solidFill>
                                  <a:latin typeface="Cambria Math"/>
                                </a:rPr>
                                <m:t>𝒙</m:t>
                              </m:r>
                              <m:r>
                                <a:rPr lang="en-US" sz="2800" b="1" i="1" smtClean="0">
                                  <a:solidFill>
                                    <a:srgbClr val="FFFF00"/>
                                  </a:solidFill>
                                  <a:latin typeface="Cambria Math"/>
                                  <a:ea typeface="Cambria Math"/>
                                </a:rPr>
                                <m:t>→</m:t>
                              </m:r>
                              <m:r>
                                <a:rPr lang="en-US" sz="2800" b="1" i="1" smtClean="0">
                                  <a:solidFill>
                                    <a:srgbClr val="FFFF00"/>
                                  </a:solidFill>
                                  <a:latin typeface="Cambria Math"/>
                                  <a:ea typeface="Cambria Math"/>
                                </a:rPr>
                                <m:t>𝟏</m:t>
                              </m:r>
                            </m:lim>
                          </m:limLow>
                        </m:fName>
                        <m:e>
                          <m:f>
                            <m:fPr>
                              <m:ctrlPr>
                                <a:rPr lang="en-US" sz="2800" b="1" i="1" smtClean="0">
                                  <a:solidFill>
                                    <a:srgbClr val="FFFF00"/>
                                  </a:solidFill>
                                  <a:latin typeface="Cambria Math"/>
                                </a:rPr>
                              </m:ctrlPr>
                            </m:fPr>
                            <m:num>
                              <m:f>
                                <m:fPr>
                                  <m:ctrlPr>
                                    <a:rPr lang="en-US" sz="2800" b="1" i="1" smtClean="0">
                                      <a:solidFill>
                                        <a:srgbClr val="FFFF00"/>
                                      </a:solidFill>
                                      <a:latin typeface="Cambria Math"/>
                                    </a:rPr>
                                  </m:ctrlPr>
                                </m:fPr>
                                <m:num>
                                  <m:r>
                                    <a:rPr lang="en-US" sz="2800" b="1" i="1" smtClean="0">
                                      <a:solidFill>
                                        <a:srgbClr val="FFFF00"/>
                                      </a:solidFill>
                                      <a:latin typeface="Cambria Math"/>
                                    </a:rPr>
                                    <m:t>𝒅</m:t>
                                  </m:r>
                                </m:num>
                                <m:den>
                                  <m:r>
                                    <a:rPr lang="en-US" sz="2800" b="1" i="1" smtClean="0">
                                      <a:solidFill>
                                        <a:srgbClr val="FFFF00"/>
                                      </a:solidFill>
                                      <a:latin typeface="Cambria Math"/>
                                    </a:rPr>
                                    <m:t>𝒅𝒙</m:t>
                                  </m:r>
                                </m:den>
                              </m:f>
                              <m:r>
                                <a:rPr lang="en-US" sz="2800" b="1" i="1" smtClean="0">
                                  <a:solidFill>
                                    <a:srgbClr val="FFFF00"/>
                                  </a:solidFill>
                                  <a:latin typeface="Cambria Math"/>
                                </a:rPr>
                                <m:t>(</m:t>
                              </m:r>
                              <m:func>
                                <m:funcPr>
                                  <m:ctrlPr>
                                    <a:rPr lang="en-US" sz="2800" b="1" i="1" smtClean="0">
                                      <a:solidFill>
                                        <a:srgbClr val="FFFF00"/>
                                      </a:solidFill>
                                      <a:latin typeface="Cambria Math"/>
                                    </a:rPr>
                                  </m:ctrlPr>
                                </m:funcPr>
                                <m:fName>
                                  <m:r>
                                    <m:rPr>
                                      <m:sty m:val="p"/>
                                    </m:rPr>
                                    <a:rPr lang="en-US" sz="2800" b="0" i="0" smtClean="0">
                                      <a:solidFill>
                                        <a:srgbClr val="FFFF00"/>
                                      </a:solidFill>
                                      <a:latin typeface="Cambria Math"/>
                                    </a:rPr>
                                    <m:t>ln</m:t>
                                  </m:r>
                                </m:fName>
                                <m:e>
                                  <m:r>
                                    <a:rPr lang="en-US" sz="2800" b="1" i="1" smtClean="0">
                                      <a:solidFill>
                                        <a:srgbClr val="FFFF00"/>
                                      </a:solidFill>
                                      <a:latin typeface="Cambria Math"/>
                                    </a:rPr>
                                    <m:t>𝒙</m:t>
                                  </m:r>
                                </m:e>
                              </m:func>
                              <m:r>
                                <a:rPr lang="en-US" sz="2800" b="1" i="1" smtClean="0">
                                  <a:solidFill>
                                    <a:srgbClr val="FFFF00"/>
                                  </a:solidFill>
                                  <a:latin typeface="Cambria Math"/>
                                </a:rPr>
                                <m:t>)</m:t>
                              </m:r>
                            </m:num>
                            <m:den>
                              <m:f>
                                <m:fPr>
                                  <m:ctrlPr>
                                    <a:rPr lang="en-US" sz="2800" b="1" i="1" smtClean="0">
                                      <a:solidFill>
                                        <a:srgbClr val="FFFF00"/>
                                      </a:solidFill>
                                      <a:latin typeface="Cambria Math"/>
                                    </a:rPr>
                                  </m:ctrlPr>
                                </m:fPr>
                                <m:num>
                                  <m:r>
                                    <a:rPr lang="en-US" sz="2800" b="1" i="1" smtClean="0">
                                      <a:solidFill>
                                        <a:srgbClr val="FFFF00"/>
                                      </a:solidFill>
                                      <a:latin typeface="Cambria Math"/>
                                    </a:rPr>
                                    <m:t>𝒅</m:t>
                                  </m:r>
                                </m:num>
                                <m:den>
                                  <m:r>
                                    <a:rPr lang="en-US" sz="2800" b="1" i="1" smtClean="0">
                                      <a:solidFill>
                                        <a:srgbClr val="FFFF00"/>
                                      </a:solidFill>
                                      <a:latin typeface="Cambria Math"/>
                                    </a:rPr>
                                    <m:t>𝒅𝒙</m:t>
                                  </m:r>
                                </m:den>
                              </m:f>
                              <m:r>
                                <a:rPr lang="en-US" sz="2800" b="1" i="1" smtClean="0">
                                  <a:solidFill>
                                    <a:srgbClr val="FFFF00"/>
                                  </a:solidFill>
                                  <a:latin typeface="Cambria Math"/>
                                </a:rPr>
                                <m:t>(</m:t>
                              </m:r>
                              <m:r>
                                <a:rPr lang="en-US" sz="2800" b="1" i="1" smtClean="0">
                                  <a:solidFill>
                                    <a:srgbClr val="FFFF00"/>
                                  </a:solidFill>
                                  <a:latin typeface="Cambria Math"/>
                                </a:rPr>
                                <m:t>𝒙</m:t>
                              </m:r>
                              <m:r>
                                <a:rPr lang="en-US" sz="2800" b="1" i="1" smtClean="0">
                                  <a:solidFill>
                                    <a:srgbClr val="FFFF00"/>
                                  </a:solidFill>
                                  <a:latin typeface="Cambria Math"/>
                                </a:rPr>
                                <m:t>−</m:t>
                              </m:r>
                              <m:r>
                                <a:rPr lang="en-US" sz="2800" b="1" i="1" smtClean="0">
                                  <a:solidFill>
                                    <a:srgbClr val="FFFF00"/>
                                  </a:solidFill>
                                  <a:latin typeface="Cambria Math"/>
                                </a:rPr>
                                <m:t>𝟏</m:t>
                              </m:r>
                              <m:r>
                                <a:rPr lang="en-US" sz="2800" b="1" i="1" smtClean="0">
                                  <a:solidFill>
                                    <a:srgbClr val="FFFF00"/>
                                  </a:solidFill>
                                  <a:latin typeface="Cambria Math"/>
                                </a:rPr>
                                <m:t>)</m:t>
                              </m:r>
                            </m:den>
                          </m:f>
                        </m:e>
                      </m:func>
                      <m:r>
                        <a:rPr lang="en-US" sz="2800" b="1" i="1" smtClean="0">
                          <a:solidFill>
                            <a:srgbClr val="FFFF00"/>
                          </a:solidFill>
                          <a:latin typeface="Cambria Math"/>
                        </a:rPr>
                        <m:t>=</m:t>
                      </m:r>
                      <m:func>
                        <m:funcPr>
                          <m:ctrlPr>
                            <a:rPr lang="en-US" sz="2800" b="1" i="1" smtClean="0">
                              <a:solidFill>
                                <a:srgbClr val="FFFF00"/>
                              </a:solidFill>
                              <a:latin typeface="Cambria Math"/>
                            </a:rPr>
                          </m:ctrlPr>
                        </m:funcPr>
                        <m:fName>
                          <m:limLow>
                            <m:limLowPr>
                              <m:ctrlPr>
                                <a:rPr lang="en-US" sz="2800" b="1" i="1" smtClean="0">
                                  <a:solidFill>
                                    <a:srgbClr val="FFFF00"/>
                                  </a:solidFill>
                                  <a:latin typeface="Cambria Math"/>
                                </a:rPr>
                              </m:ctrlPr>
                            </m:limLowPr>
                            <m:e>
                              <m:r>
                                <m:rPr>
                                  <m:sty m:val="p"/>
                                </m:rPr>
                                <a:rPr lang="en-US" sz="2800" b="0" i="0" smtClean="0">
                                  <a:solidFill>
                                    <a:srgbClr val="FFFF00"/>
                                  </a:solidFill>
                                  <a:latin typeface="Cambria Math"/>
                                </a:rPr>
                                <m:t>lim</m:t>
                              </m:r>
                            </m:e>
                            <m:lim>
                              <m:r>
                                <a:rPr lang="en-US" sz="2800" b="1" i="1" smtClean="0">
                                  <a:solidFill>
                                    <a:srgbClr val="FFFF00"/>
                                  </a:solidFill>
                                  <a:latin typeface="Cambria Math"/>
                                </a:rPr>
                                <m:t>𝒙</m:t>
                              </m:r>
                              <m:r>
                                <a:rPr lang="en-US" sz="2800" b="1" i="1" smtClean="0">
                                  <a:solidFill>
                                    <a:srgbClr val="FFFF00"/>
                                  </a:solidFill>
                                  <a:latin typeface="Cambria Math"/>
                                  <a:ea typeface="Cambria Math"/>
                                </a:rPr>
                                <m:t>→</m:t>
                              </m:r>
                              <m:r>
                                <a:rPr lang="en-US" sz="2800" b="1" i="1" smtClean="0">
                                  <a:solidFill>
                                    <a:srgbClr val="FFFF00"/>
                                  </a:solidFill>
                                  <a:latin typeface="Cambria Math"/>
                                  <a:ea typeface="Cambria Math"/>
                                </a:rPr>
                                <m:t>𝟏</m:t>
                              </m:r>
                            </m:lim>
                          </m:limLow>
                        </m:fName>
                        <m:e>
                          <m:f>
                            <m:fPr>
                              <m:ctrlPr>
                                <a:rPr lang="en-US" sz="2800" b="1" i="1" smtClean="0">
                                  <a:solidFill>
                                    <a:srgbClr val="FFFF00"/>
                                  </a:solidFill>
                                  <a:latin typeface="Cambria Math"/>
                                </a:rPr>
                              </m:ctrlPr>
                            </m:fPr>
                            <m:num>
                              <m:r>
                                <a:rPr lang="en-US" sz="2800" b="1" i="1" smtClean="0">
                                  <a:solidFill>
                                    <a:srgbClr val="FFFF00"/>
                                  </a:solidFill>
                                  <a:latin typeface="Cambria Math"/>
                                </a:rPr>
                                <m:t>𝟏</m:t>
                              </m:r>
                              <m:r>
                                <a:rPr lang="en-US" sz="2800" b="1" i="1" smtClean="0">
                                  <a:solidFill>
                                    <a:srgbClr val="FFFF00"/>
                                  </a:solidFill>
                                  <a:latin typeface="Cambria Math"/>
                                </a:rPr>
                                <m:t>/</m:t>
                              </m:r>
                              <m:r>
                                <a:rPr lang="en-US" sz="2800" b="1" i="1" smtClean="0">
                                  <a:solidFill>
                                    <a:srgbClr val="FFFF00"/>
                                  </a:solidFill>
                                  <a:latin typeface="Cambria Math"/>
                                </a:rPr>
                                <m:t>𝒙</m:t>
                              </m:r>
                            </m:num>
                            <m:den>
                              <m:r>
                                <a:rPr lang="en-US" sz="2800" b="1" i="1" smtClean="0">
                                  <a:solidFill>
                                    <a:srgbClr val="FFFF00"/>
                                  </a:solidFill>
                                  <a:latin typeface="Cambria Math"/>
                                </a:rPr>
                                <m:t>𝟏</m:t>
                              </m:r>
                            </m:den>
                          </m:f>
                        </m:e>
                      </m:func>
                      <m:r>
                        <a:rPr lang="en-US" sz="2800" b="1" i="1" smtClean="0">
                          <a:solidFill>
                            <a:srgbClr val="FFFF00"/>
                          </a:solidFill>
                          <a:latin typeface="Cambria Math"/>
                        </a:rPr>
                        <m:t>=</m:t>
                      </m:r>
                      <m:func>
                        <m:funcPr>
                          <m:ctrlPr>
                            <a:rPr lang="en-US" sz="2800" b="1" i="1" smtClean="0">
                              <a:solidFill>
                                <a:srgbClr val="FFFF00"/>
                              </a:solidFill>
                              <a:latin typeface="Cambria Math"/>
                            </a:rPr>
                          </m:ctrlPr>
                        </m:funcPr>
                        <m:fName>
                          <m:limLow>
                            <m:limLowPr>
                              <m:ctrlPr>
                                <a:rPr lang="en-US" sz="2800" b="1" i="1" smtClean="0">
                                  <a:solidFill>
                                    <a:srgbClr val="FFFF00"/>
                                  </a:solidFill>
                                  <a:latin typeface="Cambria Math"/>
                                </a:rPr>
                              </m:ctrlPr>
                            </m:limLowPr>
                            <m:e>
                              <m:r>
                                <m:rPr>
                                  <m:sty m:val="p"/>
                                </m:rPr>
                                <a:rPr lang="en-US" sz="2800" b="0" i="0" smtClean="0">
                                  <a:solidFill>
                                    <a:srgbClr val="FFFF00"/>
                                  </a:solidFill>
                                  <a:latin typeface="Cambria Math"/>
                                </a:rPr>
                                <m:t>lim</m:t>
                              </m:r>
                            </m:e>
                            <m:lim>
                              <m:r>
                                <a:rPr lang="en-US" sz="2800" b="1" i="1" smtClean="0">
                                  <a:solidFill>
                                    <a:srgbClr val="FFFF00"/>
                                  </a:solidFill>
                                  <a:latin typeface="Cambria Math"/>
                                </a:rPr>
                                <m:t>𝒙</m:t>
                              </m:r>
                              <m:r>
                                <a:rPr lang="en-US" sz="2800" b="1" i="1" smtClean="0">
                                  <a:solidFill>
                                    <a:srgbClr val="FFFF00"/>
                                  </a:solidFill>
                                  <a:latin typeface="Cambria Math"/>
                                  <a:ea typeface="Cambria Math"/>
                                </a:rPr>
                                <m:t>→</m:t>
                              </m:r>
                              <m:r>
                                <a:rPr lang="en-US" sz="2800" b="1" i="1" smtClean="0">
                                  <a:solidFill>
                                    <a:srgbClr val="FFFF00"/>
                                  </a:solidFill>
                                  <a:latin typeface="Cambria Math"/>
                                  <a:ea typeface="Cambria Math"/>
                                </a:rPr>
                                <m:t>𝟏</m:t>
                              </m:r>
                            </m:lim>
                          </m:limLow>
                        </m:fName>
                        <m:e>
                          <m:f>
                            <m:fPr>
                              <m:ctrlPr>
                                <a:rPr lang="en-US" sz="2800" b="1" i="1" smtClean="0">
                                  <a:solidFill>
                                    <a:srgbClr val="FFFF00"/>
                                  </a:solidFill>
                                  <a:latin typeface="Cambria Math"/>
                                </a:rPr>
                              </m:ctrlPr>
                            </m:fPr>
                            <m:num>
                              <m:r>
                                <a:rPr lang="en-US" sz="2800" b="1" i="1" smtClean="0">
                                  <a:solidFill>
                                    <a:srgbClr val="FFFF00"/>
                                  </a:solidFill>
                                  <a:latin typeface="Cambria Math"/>
                                </a:rPr>
                                <m:t>𝟏</m:t>
                              </m:r>
                            </m:num>
                            <m:den>
                              <m:r>
                                <a:rPr lang="en-US" sz="2800" b="1" i="1" smtClean="0">
                                  <a:solidFill>
                                    <a:srgbClr val="FFFF00"/>
                                  </a:solidFill>
                                  <a:latin typeface="Cambria Math"/>
                                </a:rPr>
                                <m:t>𝒙</m:t>
                              </m:r>
                            </m:den>
                          </m:f>
                          <m:r>
                            <a:rPr lang="en-US" sz="2800" b="1" i="1" smtClean="0">
                              <a:solidFill>
                                <a:srgbClr val="FFFF00"/>
                              </a:solidFill>
                              <a:latin typeface="Cambria Math"/>
                            </a:rPr>
                            <m:t>=</m:t>
                          </m:r>
                          <m:r>
                            <a:rPr lang="en-US" sz="2800" b="1" i="1" smtClean="0">
                              <a:solidFill>
                                <a:srgbClr val="FFFF00"/>
                              </a:solidFill>
                              <a:latin typeface="Cambria Math"/>
                            </a:rPr>
                            <m:t>𝟏</m:t>
                          </m:r>
                        </m:e>
                      </m:func>
                    </m:oMath>
                  </m:oMathPara>
                </a14:m>
                <a:endParaRPr lang="en-US" sz="2800" b="1" dirty="0"/>
              </a:p>
              <a:p>
                <a:pPr marL="457200" indent="-457200" algn="l" rtl="0" eaLnBrk="0">
                  <a:buFont typeface="Wingdings" panose="05000000000000000000" pitchFamily="2" charset="2"/>
                  <a:buChar char="q"/>
                </a:pPr>
                <a:r>
                  <a:rPr lang="en-US" sz="2800" b="1" dirty="0"/>
                  <a:t>Example: </a:t>
                </a:r>
                <a:r>
                  <a:rPr lang="en-US" sz="2800" b="1" dirty="0" smtClean="0"/>
                  <a:t>Calculate </a:t>
                </a:r>
                <a14:m>
                  <m:oMath xmlns:m="http://schemas.openxmlformats.org/officeDocument/2006/math">
                    <m:func>
                      <m:funcPr>
                        <m:ctrlPr>
                          <a:rPr lang="en-US" sz="2800" b="1" i="1">
                            <a:latin typeface="Cambria Math"/>
                          </a:rPr>
                        </m:ctrlPr>
                      </m:funcPr>
                      <m:fName>
                        <m:limLow>
                          <m:limLowPr>
                            <m:ctrlPr>
                              <a:rPr lang="en-US" sz="2800" b="1" i="1">
                                <a:latin typeface="Cambria Math"/>
                              </a:rPr>
                            </m:ctrlPr>
                          </m:limLowPr>
                          <m:e>
                            <m:r>
                              <m:rPr>
                                <m:sty m:val="p"/>
                              </m:rPr>
                              <a:rPr lang="en-US" sz="2800">
                                <a:latin typeface="Cambria Math"/>
                              </a:rPr>
                              <m:t>lim</m:t>
                            </m:r>
                          </m:e>
                          <m:lim>
                            <m:r>
                              <a:rPr lang="en-US" sz="2800" b="1" i="1">
                                <a:latin typeface="Cambria Math"/>
                              </a:rPr>
                              <m:t>𝒙</m:t>
                            </m:r>
                            <m:r>
                              <a:rPr lang="en-US" sz="2800" b="1" i="1">
                                <a:latin typeface="Cambria Math"/>
                                <a:ea typeface="Cambria Math"/>
                              </a:rPr>
                              <m:t>→</m:t>
                            </m:r>
                            <m:r>
                              <a:rPr lang="en-US" sz="2800" b="1" i="1" smtClean="0">
                                <a:latin typeface="Cambria Math"/>
                                <a:ea typeface="Cambria Math"/>
                              </a:rPr>
                              <m:t>∞</m:t>
                            </m:r>
                          </m:lim>
                        </m:limLow>
                      </m:fName>
                      <m:e>
                        <m:f>
                          <m:fPr>
                            <m:ctrlPr>
                              <a:rPr lang="en-US" sz="2800" b="1" i="1">
                                <a:latin typeface="Cambria Math"/>
                              </a:rPr>
                            </m:ctrlPr>
                          </m:fPr>
                          <m:num>
                            <m:sSup>
                              <m:sSupPr>
                                <m:ctrlPr>
                                  <a:rPr lang="en-US" sz="2800" b="1" i="1" smtClean="0">
                                    <a:latin typeface="Cambria Math"/>
                                  </a:rPr>
                                </m:ctrlPr>
                              </m:sSupPr>
                              <m:e>
                                <m:r>
                                  <a:rPr lang="en-US" sz="2800" b="1" i="1" smtClean="0">
                                    <a:latin typeface="Cambria Math"/>
                                  </a:rPr>
                                  <m:t>𝒆</m:t>
                                </m:r>
                              </m:e>
                              <m:sup>
                                <m:r>
                                  <a:rPr lang="en-US" sz="2800" b="1" i="1" smtClean="0">
                                    <a:latin typeface="Cambria Math"/>
                                  </a:rPr>
                                  <m:t>𝒙</m:t>
                                </m:r>
                              </m:sup>
                            </m:sSup>
                          </m:num>
                          <m:den>
                            <m:sSup>
                              <m:sSupPr>
                                <m:ctrlPr>
                                  <a:rPr lang="en-US" sz="2800" b="1" i="1" smtClean="0">
                                    <a:latin typeface="Cambria Math"/>
                                  </a:rPr>
                                </m:ctrlPr>
                              </m:sSupPr>
                              <m:e>
                                <m:r>
                                  <a:rPr lang="en-US" sz="2800" b="1" i="1" smtClean="0">
                                    <a:latin typeface="Cambria Math"/>
                                  </a:rPr>
                                  <m:t>𝒙</m:t>
                                </m:r>
                              </m:e>
                              <m:sup>
                                <m:r>
                                  <a:rPr lang="en-US" sz="2800" b="1" i="1" smtClean="0">
                                    <a:latin typeface="Cambria Math"/>
                                  </a:rPr>
                                  <m:t>𝟐</m:t>
                                </m:r>
                              </m:sup>
                            </m:sSup>
                          </m:den>
                        </m:f>
                      </m:e>
                    </m:func>
                    <m:r>
                      <a:rPr lang="en-US" sz="2800" b="1" i="1" smtClean="0">
                        <a:latin typeface="Cambria Math"/>
                      </a:rPr>
                      <m:t> .</m:t>
                    </m:r>
                  </m:oMath>
                </a14:m>
                <a:endParaRPr lang="en-US" sz="2800" b="1" dirty="0"/>
              </a:p>
              <a:p>
                <a:pPr marL="457200" indent="-457200" algn="l" rtl="0" eaLnBrk="0">
                  <a:buFont typeface="Wingdings" panose="05000000000000000000" pitchFamily="2" charset="2"/>
                  <a:buChar char="q"/>
                </a:pPr>
                <a:r>
                  <a:rPr lang="en-US" sz="2800" b="1" dirty="0"/>
                  <a:t>Solution: We have </a:t>
                </a:r>
                <a14:m>
                  <m:oMath xmlns:m="http://schemas.openxmlformats.org/officeDocument/2006/math">
                    <m:func>
                      <m:funcPr>
                        <m:ctrlPr>
                          <a:rPr lang="en-US" sz="2800" b="1" i="1">
                            <a:latin typeface="Cambria Math"/>
                          </a:rPr>
                        </m:ctrlPr>
                      </m:funcPr>
                      <m:fName>
                        <m:limLow>
                          <m:limLowPr>
                            <m:ctrlPr>
                              <a:rPr lang="en-US" sz="2800" b="1" i="1">
                                <a:latin typeface="Cambria Math"/>
                              </a:rPr>
                            </m:ctrlPr>
                          </m:limLowPr>
                          <m:e>
                            <m:r>
                              <m:rPr>
                                <m:sty m:val="p"/>
                              </m:rPr>
                              <a:rPr lang="en-US" sz="2800">
                                <a:latin typeface="Cambria Math"/>
                              </a:rPr>
                              <m:t>lim</m:t>
                            </m:r>
                          </m:e>
                          <m:lim>
                            <m:r>
                              <a:rPr lang="en-US" sz="2800" b="1" i="1">
                                <a:latin typeface="Cambria Math"/>
                              </a:rPr>
                              <m:t>𝒙</m:t>
                            </m:r>
                            <m:r>
                              <a:rPr lang="en-US" sz="2800" b="1" i="1">
                                <a:latin typeface="Cambria Math"/>
                                <a:ea typeface="Cambria Math"/>
                              </a:rPr>
                              <m:t>→∞</m:t>
                            </m:r>
                          </m:lim>
                        </m:limLow>
                      </m:fName>
                      <m:e>
                        <m:sSup>
                          <m:sSupPr>
                            <m:ctrlPr>
                              <a:rPr lang="en-US" sz="2800" b="1" i="1" smtClean="0">
                                <a:latin typeface="Cambria Math"/>
                                <a:ea typeface="Cambria Math"/>
                              </a:rPr>
                            </m:ctrlPr>
                          </m:sSupPr>
                          <m:e>
                            <m:r>
                              <a:rPr lang="en-US" sz="2800" b="1" i="1" smtClean="0">
                                <a:latin typeface="Cambria Math"/>
                                <a:ea typeface="Cambria Math"/>
                              </a:rPr>
                              <m:t>𝒆</m:t>
                            </m:r>
                          </m:e>
                          <m:sup>
                            <m:r>
                              <a:rPr lang="en-US" sz="2800" b="1" i="1" smtClean="0">
                                <a:latin typeface="Cambria Math"/>
                                <a:ea typeface="Cambria Math"/>
                              </a:rPr>
                              <m:t>𝒙</m:t>
                            </m:r>
                          </m:sup>
                        </m:sSup>
                      </m:e>
                    </m:func>
                    <m:r>
                      <a:rPr lang="en-US" sz="2800" b="1" i="1" smtClean="0">
                        <a:latin typeface="Cambria Math"/>
                      </a:rPr>
                      <m:t>=</m:t>
                    </m:r>
                    <m:r>
                      <a:rPr lang="en-US" sz="2800" b="1" i="1" smtClean="0">
                        <a:latin typeface="Cambria Math"/>
                        <a:ea typeface="Cambria Math"/>
                      </a:rPr>
                      <m:t>∞</m:t>
                    </m:r>
                  </m:oMath>
                </a14:m>
                <a:r>
                  <a:rPr lang="en-US" sz="2800" b="1" dirty="0" smtClean="0"/>
                  <a:t> </a:t>
                </a:r>
                <a:r>
                  <a:rPr lang="en-US" sz="2800" b="1" dirty="0"/>
                  <a:t>and </a:t>
                </a:r>
                <a14:m>
                  <m:oMath xmlns:m="http://schemas.openxmlformats.org/officeDocument/2006/math">
                    <m:func>
                      <m:funcPr>
                        <m:ctrlPr>
                          <a:rPr lang="en-US" sz="2800" b="1" i="1" smtClean="0">
                            <a:latin typeface="Cambria Math"/>
                          </a:rPr>
                        </m:ctrlPr>
                      </m:funcPr>
                      <m:fName>
                        <m:limLow>
                          <m:limLowPr>
                            <m:ctrlPr>
                              <a:rPr lang="en-US" sz="2800" b="1" i="1">
                                <a:latin typeface="Cambria Math"/>
                              </a:rPr>
                            </m:ctrlPr>
                          </m:limLowPr>
                          <m:e>
                            <m:r>
                              <m:rPr>
                                <m:sty m:val="p"/>
                              </m:rPr>
                              <a:rPr lang="en-US" sz="2800">
                                <a:latin typeface="Cambria Math"/>
                              </a:rPr>
                              <m:t>lim</m:t>
                            </m:r>
                          </m:e>
                          <m:lim>
                            <m:r>
                              <a:rPr lang="en-US" sz="2800" b="1" i="1">
                                <a:latin typeface="Cambria Math"/>
                              </a:rPr>
                              <m:t>𝒙</m:t>
                            </m:r>
                            <m:r>
                              <a:rPr lang="en-US" sz="2800" b="1" i="1">
                                <a:latin typeface="Cambria Math"/>
                                <a:ea typeface="Cambria Math"/>
                              </a:rPr>
                              <m:t>→∞</m:t>
                            </m:r>
                          </m:lim>
                        </m:limLow>
                      </m:fName>
                      <m:e>
                        <m:sSup>
                          <m:sSupPr>
                            <m:ctrlPr>
                              <a:rPr lang="en-US" sz="2800" b="1" i="1" smtClean="0">
                                <a:latin typeface="Cambria Math"/>
                                <a:ea typeface="Cambria Math"/>
                              </a:rPr>
                            </m:ctrlPr>
                          </m:sSupPr>
                          <m:e>
                            <m:r>
                              <a:rPr lang="en-US" sz="2800" b="1" i="1" smtClean="0">
                                <a:latin typeface="Cambria Math"/>
                                <a:ea typeface="Cambria Math"/>
                              </a:rPr>
                              <m:t>𝒙</m:t>
                            </m:r>
                          </m:e>
                          <m:sup>
                            <m:r>
                              <a:rPr lang="en-US" sz="2800" b="1" i="1" smtClean="0">
                                <a:latin typeface="Cambria Math"/>
                                <a:ea typeface="Cambria Math"/>
                              </a:rPr>
                              <m:t>𝟐</m:t>
                            </m:r>
                          </m:sup>
                        </m:sSup>
                      </m:e>
                    </m:func>
                    <m:r>
                      <a:rPr lang="en-US" sz="2800" b="1" i="1" smtClean="0">
                        <a:latin typeface="Cambria Math"/>
                      </a:rPr>
                      <m:t>=</m:t>
                    </m:r>
                    <m:r>
                      <a:rPr lang="en-US" sz="2800" b="1" i="1" smtClean="0">
                        <a:latin typeface="Cambria Math"/>
                        <a:ea typeface="Cambria Math"/>
                      </a:rPr>
                      <m:t>∞</m:t>
                    </m:r>
                  </m:oMath>
                </a14:m>
                <a:r>
                  <a:rPr lang="en-US" sz="2800" b="1" dirty="0"/>
                  <a:t> , so L'Hospital's Rule gives:</a:t>
                </a:r>
                <a:r>
                  <a:rPr lang="en-US" sz="2800" b="1" dirty="0">
                    <a:solidFill>
                      <a:srgbClr val="FFFF00"/>
                    </a:solidFill>
                  </a:rPr>
                  <a:t> </a:t>
                </a:r>
                <a14:m>
                  <m:oMath xmlns:m="http://schemas.openxmlformats.org/officeDocument/2006/math">
                    <m:func>
                      <m:funcPr>
                        <m:ctrlPr>
                          <a:rPr lang="en-US" sz="2400" b="1" i="1">
                            <a:solidFill>
                              <a:srgbClr val="FFFF00"/>
                            </a:solidFill>
                            <a:latin typeface="Cambria Math"/>
                          </a:rPr>
                        </m:ctrlPr>
                      </m:funcPr>
                      <m:fName>
                        <m:limLow>
                          <m:limLowPr>
                            <m:ctrlPr>
                              <a:rPr lang="en-US" sz="2400" b="1" i="1">
                                <a:solidFill>
                                  <a:srgbClr val="FFFF00"/>
                                </a:solidFill>
                                <a:latin typeface="Cambria Math"/>
                              </a:rPr>
                            </m:ctrlPr>
                          </m:limLowPr>
                          <m:e>
                            <m:r>
                              <m:rPr>
                                <m:sty m:val="p"/>
                              </m:rPr>
                              <a:rPr lang="en-US" sz="2400">
                                <a:solidFill>
                                  <a:srgbClr val="FFFF00"/>
                                </a:solidFill>
                                <a:latin typeface="Cambria Math"/>
                              </a:rPr>
                              <m:t>lim</m:t>
                            </m:r>
                          </m:e>
                          <m:lim>
                            <m:r>
                              <a:rPr lang="en-US" sz="2400" b="1" i="1">
                                <a:solidFill>
                                  <a:srgbClr val="FFFF00"/>
                                </a:solidFill>
                                <a:latin typeface="Cambria Math"/>
                              </a:rPr>
                              <m:t>𝒙</m:t>
                            </m:r>
                            <m:r>
                              <a:rPr lang="en-US" sz="2400" b="1" i="1">
                                <a:solidFill>
                                  <a:srgbClr val="FFFF00"/>
                                </a:solidFill>
                                <a:latin typeface="Cambria Math"/>
                                <a:ea typeface="Cambria Math"/>
                              </a:rPr>
                              <m:t>→∞</m:t>
                            </m:r>
                          </m:lim>
                        </m:limLow>
                      </m:fName>
                      <m:e>
                        <m:f>
                          <m:fPr>
                            <m:ctrlPr>
                              <a:rPr lang="en-US" sz="2400" b="1" i="1">
                                <a:solidFill>
                                  <a:srgbClr val="FFFF00"/>
                                </a:solidFill>
                                <a:latin typeface="Cambria Math"/>
                              </a:rPr>
                            </m:ctrlPr>
                          </m:fPr>
                          <m:num>
                            <m:sSup>
                              <m:sSupPr>
                                <m:ctrlPr>
                                  <a:rPr lang="en-US" sz="2400" b="1" i="1">
                                    <a:solidFill>
                                      <a:srgbClr val="FFFF00"/>
                                    </a:solidFill>
                                    <a:latin typeface="Cambria Math"/>
                                  </a:rPr>
                                </m:ctrlPr>
                              </m:sSupPr>
                              <m:e>
                                <m:r>
                                  <a:rPr lang="en-US" sz="2400" b="1" i="1">
                                    <a:solidFill>
                                      <a:srgbClr val="FFFF00"/>
                                    </a:solidFill>
                                    <a:latin typeface="Cambria Math"/>
                                  </a:rPr>
                                  <m:t>𝒆</m:t>
                                </m:r>
                              </m:e>
                              <m:sup>
                                <m:r>
                                  <a:rPr lang="en-US" sz="2400" b="1" i="1">
                                    <a:solidFill>
                                      <a:srgbClr val="FFFF00"/>
                                    </a:solidFill>
                                    <a:latin typeface="Cambria Math"/>
                                  </a:rPr>
                                  <m:t>𝒙</m:t>
                                </m:r>
                              </m:sup>
                            </m:sSup>
                          </m:num>
                          <m:den>
                            <m:sSup>
                              <m:sSupPr>
                                <m:ctrlPr>
                                  <a:rPr lang="en-US" sz="2400" b="1" i="1">
                                    <a:solidFill>
                                      <a:srgbClr val="FFFF00"/>
                                    </a:solidFill>
                                    <a:latin typeface="Cambria Math"/>
                                  </a:rPr>
                                </m:ctrlPr>
                              </m:sSupPr>
                              <m:e>
                                <m:r>
                                  <a:rPr lang="en-US" sz="2400" b="1" i="1">
                                    <a:solidFill>
                                      <a:srgbClr val="FFFF00"/>
                                    </a:solidFill>
                                    <a:latin typeface="Cambria Math"/>
                                  </a:rPr>
                                  <m:t>𝒙</m:t>
                                </m:r>
                              </m:e>
                              <m:sup>
                                <m:r>
                                  <a:rPr lang="en-US" sz="2400" b="1" i="1">
                                    <a:solidFill>
                                      <a:srgbClr val="FFFF00"/>
                                    </a:solidFill>
                                    <a:latin typeface="Cambria Math"/>
                                  </a:rPr>
                                  <m:t>𝟐</m:t>
                                </m:r>
                              </m:sup>
                            </m:sSup>
                          </m:den>
                        </m:f>
                      </m:e>
                    </m:func>
                    <m:r>
                      <a:rPr lang="en-US" sz="2400" b="1" i="1">
                        <a:solidFill>
                          <a:srgbClr val="FFFF00"/>
                        </a:solidFill>
                        <a:latin typeface="Cambria Math"/>
                      </a:rPr>
                      <m:t>=</m:t>
                    </m:r>
                    <m:func>
                      <m:funcPr>
                        <m:ctrlPr>
                          <a:rPr lang="en-US" sz="2400" b="1" i="1">
                            <a:solidFill>
                              <a:srgbClr val="FFFF00"/>
                            </a:solidFill>
                            <a:latin typeface="Cambria Math"/>
                          </a:rPr>
                        </m:ctrlPr>
                      </m:funcPr>
                      <m:fName>
                        <m:limLow>
                          <m:limLowPr>
                            <m:ctrlPr>
                              <a:rPr lang="en-US" sz="2400" b="1" i="1">
                                <a:solidFill>
                                  <a:srgbClr val="FFFF00"/>
                                </a:solidFill>
                                <a:latin typeface="Cambria Math"/>
                              </a:rPr>
                            </m:ctrlPr>
                          </m:limLowPr>
                          <m:e>
                            <m:r>
                              <m:rPr>
                                <m:sty m:val="p"/>
                              </m:rPr>
                              <a:rPr lang="en-US" sz="2400">
                                <a:solidFill>
                                  <a:srgbClr val="FFFF00"/>
                                </a:solidFill>
                                <a:latin typeface="Cambria Math"/>
                              </a:rPr>
                              <m:t>lim</m:t>
                            </m:r>
                          </m:e>
                          <m:lim>
                            <m:r>
                              <a:rPr lang="en-US" sz="2400" b="1" i="1">
                                <a:solidFill>
                                  <a:srgbClr val="FFFF00"/>
                                </a:solidFill>
                                <a:latin typeface="Cambria Math"/>
                              </a:rPr>
                              <m:t>𝒙</m:t>
                            </m:r>
                            <m:r>
                              <a:rPr lang="en-US" sz="2400" b="1" i="1">
                                <a:solidFill>
                                  <a:srgbClr val="FFFF00"/>
                                </a:solidFill>
                                <a:latin typeface="Cambria Math"/>
                                <a:ea typeface="Cambria Math"/>
                              </a:rPr>
                              <m:t>→</m:t>
                            </m:r>
                            <m:r>
                              <a:rPr lang="en-US" sz="2400" b="1" i="1">
                                <a:solidFill>
                                  <a:srgbClr val="FFFF00"/>
                                </a:solidFill>
                                <a:latin typeface="Cambria Math"/>
                                <a:ea typeface="Cambria Math"/>
                              </a:rPr>
                              <m:t>𝟏</m:t>
                            </m:r>
                          </m:lim>
                        </m:limLow>
                      </m:fName>
                      <m:e>
                        <m:f>
                          <m:fPr>
                            <m:ctrlPr>
                              <a:rPr lang="en-US" sz="2400" b="1" i="1">
                                <a:solidFill>
                                  <a:srgbClr val="FFFF00"/>
                                </a:solidFill>
                                <a:latin typeface="Cambria Math"/>
                              </a:rPr>
                            </m:ctrlPr>
                          </m:fPr>
                          <m:num>
                            <m:f>
                              <m:fPr>
                                <m:ctrlPr>
                                  <a:rPr lang="en-US" sz="2400" b="1" i="1">
                                    <a:solidFill>
                                      <a:srgbClr val="FFFF00"/>
                                    </a:solidFill>
                                    <a:latin typeface="Cambria Math"/>
                                  </a:rPr>
                                </m:ctrlPr>
                              </m:fPr>
                              <m:num>
                                <m:r>
                                  <a:rPr lang="en-US" sz="2400" b="1" i="1">
                                    <a:solidFill>
                                      <a:srgbClr val="FFFF00"/>
                                    </a:solidFill>
                                    <a:latin typeface="Cambria Math"/>
                                  </a:rPr>
                                  <m:t>𝒅</m:t>
                                </m:r>
                              </m:num>
                              <m:den>
                                <m:r>
                                  <a:rPr lang="en-US" sz="2400" b="1" i="1">
                                    <a:solidFill>
                                      <a:srgbClr val="FFFF00"/>
                                    </a:solidFill>
                                    <a:latin typeface="Cambria Math"/>
                                  </a:rPr>
                                  <m:t>𝒅𝒙</m:t>
                                </m:r>
                              </m:den>
                            </m:f>
                            <m:r>
                              <a:rPr lang="en-US" sz="2400" b="1" i="1">
                                <a:solidFill>
                                  <a:srgbClr val="FFFF00"/>
                                </a:solidFill>
                                <a:latin typeface="Cambria Math"/>
                              </a:rPr>
                              <m:t>(</m:t>
                            </m:r>
                            <m:sSup>
                              <m:sSupPr>
                                <m:ctrlPr>
                                  <a:rPr lang="en-US" sz="2400" b="1" i="1">
                                    <a:solidFill>
                                      <a:srgbClr val="FFFF00"/>
                                    </a:solidFill>
                                    <a:latin typeface="Cambria Math"/>
                                  </a:rPr>
                                </m:ctrlPr>
                              </m:sSupPr>
                              <m:e>
                                <m:r>
                                  <a:rPr lang="en-US" sz="2400" b="1" i="1">
                                    <a:solidFill>
                                      <a:srgbClr val="FFFF00"/>
                                    </a:solidFill>
                                    <a:latin typeface="Cambria Math"/>
                                  </a:rPr>
                                  <m:t>𝒆</m:t>
                                </m:r>
                              </m:e>
                              <m:sup>
                                <m:r>
                                  <a:rPr lang="en-US" sz="2400" b="1" i="1">
                                    <a:solidFill>
                                      <a:srgbClr val="FFFF00"/>
                                    </a:solidFill>
                                    <a:latin typeface="Cambria Math"/>
                                  </a:rPr>
                                  <m:t>𝒙</m:t>
                                </m:r>
                              </m:sup>
                            </m:sSup>
                            <m:r>
                              <a:rPr lang="en-US" sz="2400" b="1" i="1">
                                <a:solidFill>
                                  <a:srgbClr val="FFFF00"/>
                                </a:solidFill>
                                <a:latin typeface="Cambria Math"/>
                              </a:rPr>
                              <m:t>)</m:t>
                            </m:r>
                          </m:num>
                          <m:den>
                            <m:f>
                              <m:fPr>
                                <m:ctrlPr>
                                  <a:rPr lang="en-US" sz="2400" b="1" i="1">
                                    <a:solidFill>
                                      <a:srgbClr val="FFFF00"/>
                                    </a:solidFill>
                                    <a:latin typeface="Cambria Math"/>
                                  </a:rPr>
                                </m:ctrlPr>
                              </m:fPr>
                              <m:num>
                                <m:r>
                                  <a:rPr lang="en-US" sz="2400" b="1" i="1">
                                    <a:solidFill>
                                      <a:srgbClr val="FFFF00"/>
                                    </a:solidFill>
                                    <a:latin typeface="Cambria Math"/>
                                  </a:rPr>
                                  <m:t>𝒅</m:t>
                                </m:r>
                              </m:num>
                              <m:den>
                                <m:r>
                                  <a:rPr lang="en-US" sz="2400" b="1" i="1">
                                    <a:solidFill>
                                      <a:srgbClr val="FFFF00"/>
                                    </a:solidFill>
                                    <a:latin typeface="Cambria Math"/>
                                  </a:rPr>
                                  <m:t>𝒅𝒙</m:t>
                                </m:r>
                              </m:den>
                            </m:f>
                            <m:r>
                              <a:rPr lang="en-US" sz="2400" b="1" i="1">
                                <a:solidFill>
                                  <a:srgbClr val="FFFF00"/>
                                </a:solidFill>
                                <a:latin typeface="Cambria Math"/>
                              </a:rPr>
                              <m:t>(</m:t>
                            </m:r>
                            <m:sSup>
                              <m:sSupPr>
                                <m:ctrlPr>
                                  <a:rPr lang="en-US" sz="2400" b="1" i="1">
                                    <a:solidFill>
                                      <a:srgbClr val="FFFF00"/>
                                    </a:solidFill>
                                    <a:latin typeface="Cambria Math"/>
                                  </a:rPr>
                                </m:ctrlPr>
                              </m:sSupPr>
                              <m:e>
                                <m:r>
                                  <a:rPr lang="en-US" sz="2400" b="1" i="1">
                                    <a:solidFill>
                                      <a:srgbClr val="FFFF00"/>
                                    </a:solidFill>
                                    <a:latin typeface="Cambria Math"/>
                                  </a:rPr>
                                  <m:t>𝒙</m:t>
                                </m:r>
                              </m:e>
                              <m:sup>
                                <m:r>
                                  <a:rPr lang="en-US" sz="2400" b="1" i="1">
                                    <a:solidFill>
                                      <a:srgbClr val="FFFF00"/>
                                    </a:solidFill>
                                    <a:latin typeface="Cambria Math"/>
                                  </a:rPr>
                                  <m:t>𝟐</m:t>
                                </m:r>
                              </m:sup>
                            </m:sSup>
                            <m:r>
                              <a:rPr lang="en-US" sz="2400" b="1" i="1">
                                <a:solidFill>
                                  <a:srgbClr val="FFFF00"/>
                                </a:solidFill>
                                <a:latin typeface="Cambria Math"/>
                              </a:rPr>
                              <m:t>)</m:t>
                            </m:r>
                          </m:den>
                        </m:f>
                      </m:e>
                    </m:func>
                    <m:r>
                      <a:rPr lang="en-US" sz="2400" b="1" i="1">
                        <a:solidFill>
                          <a:srgbClr val="FFFF00"/>
                        </a:solidFill>
                        <a:latin typeface="Cambria Math"/>
                      </a:rPr>
                      <m:t>=</m:t>
                    </m:r>
                    <m:func>
                      <m:funcPr>
                        <m:ctrlPr>
                          <a:rPr lang="en-US" sz="2400" b="1" i="1">
                            <a:solidFill>
                              <a:srgbClr val="FFFF00"/>
                            </a:solidFill>
                            <a:latin typeface="Cambria Math"/>
                          </a:rPr>
                        </m:ctrlPr>
                      </m:funcPr>
                      <m:fName>
                        <m:limLow>
                          <m:limLowPr>
                            <m:ctrlPr>
                              <a:rPr lang="en-US" sz="2400" b="1" i="1">
                                <a:solidFill>
                                  <a:srgbClr val="FFFF00"/>
                                </a:solidFill>
                                <a:latin typeface="Cambria Math"/>
                              </a:rPr>
                            </m:ctrlPr>
                          </m:limLowPr>
                          <m:e>
                            <m:r>
                              <m:rPr>
                                <m:sty m:val="p"/>
                              </m:rPr>
                              <a:rPr lang="en-US" sz="2400">
                                <a:solidFill>
                                  <a:srgbClr val="FFFF00"/>
                                </a:solidFill>
                                <a:latin typeface="Cambria Math"/>
                              </a:rPr>
                              <m:t>lim</m:t>
                            </m:r>
                          </m:e>
                          <m:lim>
                            <m:r>
                              <a:rPr lang="en-US" sz="2400" b="1" i="1">
                                <a:solidFill>
                                  <a:srgbClr val="FFFF00"/>
                                </a:solidFill>
                                <a:latin typeface="Cambria Math"/>
                              </a:rPr>
                              <m:t>𝒙</m:t>
                            </m:r>
                            <m:r>
                              <a:rPr lang="en-US" sz="2400" b="1" i="1">
                                <a:solidFill>
                                  <a:srgbClr val="FFFF00"/>
                                </a:solidFill>
                                <a:latin typeface="Cambria Math"/>
                                <a:ea typeface="Cambria Math"/>
                              </a:rPr>
                              <m:t>→</m:t>
                            </m:r>
                            <m:r>
                              <a:rPr lang="en-US" sz="2400" b="1" i="1">
                                <a:solidFill>
                                  <a:srgbClr val="FFFF00"/>
                                </a:solidFill>
                                <a:latin typeface="Cambria Math"/>
                                <a:ea typeface="Cambria Math"/>
                              </a:rPr>
                              <m:t>𝟏</m:t>
                            </m:r>
                          </m:lim>
                        </m:limLow>
                      </m:fName>
                      <m:e>
                        <m:f>
                          <m:fPr>
                            <m:ctrlPr>
                              <a:rPr lang="en-US" sz="2400" b="1" i="1">
                                <a:solidFill>
                                  <a:srgbClr val="FFFF00"/>
                                </a:solidFill>
                                <a:latin typeface="Cambria Math"/>
                              </a:rPr>
                            </m:ctrlPr>
                          </m:fPr>
                          <m:num>
                            <m:sSup>
                              <m:sSupPr>
                                <m:ctrlPr>
                                  <a:rPr lang="en-US" sz="2400" b="1" i="1">
                                    <a:solidFill>
                                      <a:srgbClr val="FFFF00"/>
                                    </a:solidFill>
                                    <a:latin typeface="Cambria Math"/>
                                  </a:rPr>
                                </m:ctrlPr>
                              </m:sSupPr>
                              <m:e>
                                <m:r>
                                  <a:rPr lang="en-US" sz="2400" b="1" i="1">
                                    <a:solidFill>
                                      <a:srgbClr val="FFFF00"/>
                                    </a:solidFill>
                                    <a:latin typeface="Cambria Math"/>
                                  </a:rPr>
                                  <m:t>𝒆</m:t>
                                </m:r>
                              </m:e>
                              <m:sup>
                                <m:r>
                                  <a:rPr lang="en-US" sz="2400" b="1" i="1">
                                    <a:solidFill>
                                      <a:srgbClr val="FFFF00"/>
                                    </a:solidFill>
                                    <a:latin typeface="Cambria Math"/>
                                  </a:rPr>
                                  <m:t>𝒙</m:t>
                                </m:r>
                              </m:sup>
                            </m:sSup>
                          </m:num>
                          <m:den>
                            <m:r>
                              <a:rPr lang="en-US" sz="2400" b="1" i="1">
                                <a:solidFill>
                                  <a:srgbClr val="FFFF00"/>
                                </a:solidFill>
                                <a:latin typeface="Cambria Math"/>
                              </a:rPr>
                              <m:t>𝟐</m:t>
                            </m:r>
                            <m:r>
                              <a:rPr lang="en-US" sz="2400" b="1" i="1">
                                <a:solidFill>
                                  <a:srgbClr val="FFFF00"/>
                                </a:solidFill>
                                <a:latin typeface="Cambria Math"/>
                              </a:rPr>
                              <m:t>𝒙</m:t>
                            </m:r>
                          </m:den>
                        </m:f>
                      </m:e>
                    </m:func>
                  </m:oMath>
                </a14:m>
                <a:endParaRPr lang="ar-JO" sz="2400" b="1" dirty="0"/>
              </a:p>
              <a:p>
                <a:pPr algn="l"/>
                <a:endParaRPr lang="en-US" sz="2800" b="1"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0" y="375553"/>
                <a:ext cx="9144000" cy="5589240"/>
              </a:xfrm>
              <a:blipFill rotWithShape="1">
                <a:blip r:embed="rId2"/>
                <a:stretch>
                  <a:fillRect l="-1133" b="-218"/>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5778" y="5955490"/>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776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0" y="404664"/>
                <a:ext cx="9144000" cy="5589240"/>
              </a:xfrm>
            </p:spPr>
            <p:txBody>
              <a:bodyPr>
                <a:normAutofit fontScale="92500" lnSpcReduction="10000"/>
              </a:bodyPr>
              <a:lstStyle/>
              <a:p>
                <a:pPr algn="l" rtl="0" eaLnBrk="0"/>
                <a:r>
                  <a:rPr lang="en-US" b="1" dirty="0" smtClean="0"/>
                  <a:t>Since </a:t>
                </a:r>
                <a14:m>
                  <m:oMath xmlns:m="http://schemas.openxmlformats.org/officeDocument/2006/math">
                    <m:sSup>
                      <m:sSupPr>
                        <m:ctrlPr>
                          <a:rPr lang="en-US" b="1" i="1" smtClean="0">
                            <a:latin typeface="Cambria Math"/>
                          </a:rPr>
                        </m:ctrlPr>
                      </m:sSupPr>
                      <m:e>
                        <m:r>
                          <a:rPr lang="en-US" b="1" i="1" smtClean="0">
                            <a:latin typeface="Cambria Math"/>
                          </a:rPr>
                          <m:t>𝒆</m:t>
                        </m:r>
                      </m:e>
                      <m:sup>
                        <m:r>
                          <a:rPr lang="en-US" b="1" i="1" smtClean="0">
                            <a:latin typeface="Cambria Math"/>
                          </a:rPr>
                          <m:t>𝒙</m:t>
                        </m:r>
                      </m:sup>
                    </m:sSup>
                    <m:r>
                      <a:rPr lang="en-US" b="1" i="1" smtClean="0">
                        <a:latin typeface="Cambria Math"/>
                        <a:ea typeface="Cambria Math"/>
                      </a:rPr>
                      <m:t>→∞</m:t>
                    </m:r>
                  </m:oMath>
                </a14:m>
                <a:r>
                  <a:rPr lang="en-US" b="1" dirty="0" smtClean="0"/>
                  <a:t> </a:t>
                </a:r>
                <a:r>
                  <a:rPr lang="en-US" b="1" dirty="0"/>
                  <a:t>and </a:t>
                </a:r>
                <a14:m>
                  <m:oMath xmlns:m="http://schemas.openxmlformats.org/officeDocument/2006/math">
                    <m:r>
                      <a:rPr lang="en-US" b="1" i="1" smtClean="0">
                        <a:latin typeface="Cambria Math"/>
                      </a:rPr>
                      <m:t>𝟐</m:t>
                    </m:r>
                    <m:r>
                      <a:rPr lang="en-US" b="1" i="1" smtClean="0">
                        <a:latin typeface="Cambria Math"/>
                      </a:rPr>
                      <m:t>𝒙</m:t>
                    </m:r>
                    <m:r>
                      <a:rPr lang="en-US" b="1" i="1">
                        <a:latin typeface="Cambria Math"/>
                        <a:ea typeface="Cambria Math"/>
                      </a:rPr>
                      <m:t>→∞</m:t>
                    </m:r>
                  </m:oMath>
                </a14:m>
                <a:r>
                  <a:rPr lang="en-US" b="1" dirty="0" smtClean="0"/>
                  <a:t> </a:t>
                </a:r>
                <a:r>
                  <a:rPr lang="en-US" b="1" dirty="0"/>
                  <a:t>as </a:t>
                </a:r>
                <a14:m>
                  <m:oMath xmlns:m="http://schemas.openxmlformats.org/officeDocument/2006/math">
                    <m:r>
                      <a:rPr lang="en-US" b="1" i="1" smtClean="0">
                        <a:latin typeface="Cambria Math"/>
                      </a:rPr>
                      <m:t>𝒙</m:t>
                    </m:r>
                    <m:r>
                      <a:rPr lang="en-US" b="1" i="1">
                        <a:latin typeface="Cambria Math"/>
                        <a:ea typeface="Cambria Math"/>
                      </a:rPr>
                      <m:t>→∞ </m:t>
                    </m:r>
                  </m:oMath>
                </a14:m>
                <a:r>
                  <a:rPr lang="en-US" b="1" dirty="0"/>
                  <a:t> , the limit on the right side is also indeterminate, but a second application of L'Hospital's Rule gives</a:t>
                </a:r>
                <a:r>
                  <a:rPr lang="en-US" b="1" dirty="0" smtClean="0"/>
                  <a:t>:</a:t>
                </a:r>
              </a:p>
              <a:p>
                <a:pPr algn="l" rtl="0" eaLnBrk="0"/>
                <a14:m>
                  <m:oMathPara xmlns:m="http://schemas.openxmlformats.org/officeDocument/2006/math">
                    <m:oMathParaPr>
                      <m:jc m:val="centerGroup"/>
                    </m:oMathParaPr>
                    <m:oMath xmlns:m="http://schemas.openxmlformats.org/officeDocument/2006/math">
                      <m:func>
                        <m:funcPr>
                          <m:ctrlPr>
                            <a:rPr lang="en-US" b="1" i="1" smtClean="0">
                              <a:solidFill>
                                <a:srgbClr val="FFFF00"/>
                              </a:solidFill>
                              <a:latin typeface="Cambria Math"/>
                            </a:rPr>
                          </m:ctrlPr>
                        </m:funcPr>
                        <m:fName>
                          <m:limLow>
                            <m:limLowPr>
                              <m:ctrlPr>
                                <a:rPr lang="en-US" b="1" i="1" smtClean="0">
                                  <a:solidFill>
                                    <a:srgbClr val="FFFF00"/>
                                  </a:solidFill>
                                  <a:latin typeface="Cambria Math"/>
                                </a:rPr>
                              </m:ctrlPr>
                            </m:limLowPr>
                            <m:e>
                              <m:r>
                                <m:rPr>
                                  <m:sty m:val="p"/>
                                </m:rPr>
                                <a:rPr lang="en-US" b="0" i="0" smtClean="0">
                                  <a:solidFill>
                                    <a:srgbClr val="FFFF00"/>
                                  </a:solidFill>
                                  <a:latin typeface="Cambria Math"/>
                                </a:rPr>
                                <m:t>lim</m:t>
                              </m:r>
                            </m:e>
                            <m:lim>
                              <m:r>
                                <a:rPr lang="en-US" b="1" i="1">
                                  <a:solidFill>
                                    <a:srgbClr val="FFFF00"/>
                                  </a:solidFill>
                                  <a:latin typeface="Cambria Math"/>
                                </a:rPr>
                                <m:t>𝒙</m:t>
                              </m:r>
                              <m:r>
                                <a:rPr lang="en-US" b="1" i="1">
                                  <a:solidFill>
                                    <a:srgbClr val="FFFF00"/>
                                  </a:solidFill>
                                  <a:latin typeface="Cambria Math"/>
                                  <a:ea typeface="Cambria Math"/>
                                </a:rPr>
                                <m:t>→∞</m:t>
                              </m:r>
                            </m:lim>
                          </m:limLow>
                        </m:fName>
                        <m:e>
                          <m:f>
                            <m:fPr>
                              <m:ctrlPr>
                                <a:rPr lang="en-US" b="1" i="1" smtClean="0">
                                  <a:solidFill>
                                    <a:srgbClr val="FFFF00"/>
                                  </a:solidFill>
                                  <a:latin typeface="Cambria Math"/>
                                </a:rPr>
                              </m:ctrlPr>
                            </m:fPr>
                            <m:num>
                              <m:sSup>
                                <m:sSupPr>
                                  <m:ctrlPr>
                                    <a:rPr lang="en-US" b="1" i="1" smtClean="0">
                                      <a:solidFill>
                                        <a:srgbClr val="FFFF00"/>
                                      </a:solidFill>
                                      <a:latin typeface="Cambria Math"/>
                                    </a:rPr>
                                  </m:ctrlPr>
                                </m:sSupPr>
                                <m:e>
                                  <m:r>
                                    <a:rPr lang="en-US" b="1" i="1" smtClean="0">
                                      <a:solidFill>
                                        <a:srgbClr val="FFFF00"/>
                                      </a:solidFill>
                                      <a:latin typeface="Cambria Math"/>
                                    </a:rPr>
                                    <m:t>𝒆</m:t>
                                  </m:r>
                                </m:e>
                                <m:sup>
                                  <m:r>
                                    <a:rPr lang="en-US" b="1" i="1" smtClean="0">
                                      <a:solidFill>
                                        <a:srgbClr val="FFFF00"/>
                                      </a:solidFill>
                                      <a:latin typeface="Cambria Math"/>
                                    </a:rPr>
                                    <m:t>𝒙</m:t>
                                  </m:r>
                                </m:sup>
                              </m:sSup>
                            </m:num>
                            <m:den>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𝟐</m:t>
                                  </m:r>
                                </m:sup>
                              </m:sSup>
                            </m:den>
                          </m:f>
                        </m:e>
                      </m:func>
                      <m:r>
                        <a:rPr lang="en-US" b="1" i="1" smtClean="0">
                          <a:solidFill>
                            <a:srgbClr val="FFFF00"/>
                          </a:solidFill>
                          <a:latin typeface="Cambria Math"/>
                        </a:rPr>
                        <m:t>=</m:t>
                      </m:r>
                      <m:func>
                        <m:funcPr>
                          <m:ctrlPr>
                            <a:rPr lang="en-US" b="1" i="1" smtClean="0">
                              <a:solidFill>
                                <a:srgbClr val="FFFF00"/>
                              </a:solidFill>
                              <a:latin typeface="Cambria Math"/>
                            </a:rPr>
                          </m:ctrlPr>
                        </m:funcPr>
                        <m:fName>
                          <m:limLow>
                            <m:limLowPr>
                              <m:ctrlPr>
                                <a:rPr lang="en-US" b="1" i="1" smtClean="0">
                                  <a:solidFill>
                                    <a:srgbClr val="FFFF00"/>
                                  </a:solidFill>
                                  <a:latin typeface="Cambria Math"/>
                                </a:rPr>
                              </m:ctrlPr>
                            </m:limLowPr>
                            <m:e>
                              <m:r>
                                <m:rPr>
                                  <m:sty m:val="p"/>
                                </m:rPr>
                                <a:rPr lang="en-US" b="0" i="0" smtClean="0">
                                  <a:solidFill>
                                    <a:srgbClr val="FFFF00"/>
                                  </a:solidFill>
                                  <a:latin typeface="Cambria Math"/>
                                </a:rPr>
                                <m:t>lim</m:t>
                              </m:r>
                            </m:e>
                            <m:lim>
                              <m:r>
                                <a:rPr lang="en-US" b="1" i="1">
                                  <a:solidFill>
                                    <a:srgbClr val="FFFF00"/>
                                  </a:solidFill>
                                  <a:latin typeface="Cambria Math"/>
                                </a:rPr>
                                <m:t>𝒙</m:t>
                              </m:r>
                              <m:r>
                                <a:rPr lang="en-US" b="1" i="1">
                                  <a:solidFill>
                                    <a:srgbClr val="FFFF00"/>
                                  </a:solidFill>
                                  <a:latin typeface="Cambria Math"/>
                                  <a:ea typeface="Cambria Math"/>
                                </a:rPr>
                                <m:t>→∞</m:t>
                              </m:r>
                            </m:lim>
                          </m:limLow>
                        </m:fName>
                        <m:e>
                          <m:f>
                            <m:fPr>
                              <m:ctrlPr>
                                <a:rPr lang="en-US" b="1" i="1" smtClean="0">
                                  <a:solidFill>
                                    <a:srgbClr val="FFFF00"/>
                                  </a:solidFill>
                                  <a:latin typeface="Cambria Math"/>
                                </a:rPr>
                              </m:ctrlPr>
                            </m:fPr>
                            <m:num>
                              <m:sSup>
                                <m:sSupPr>
                                  <m:ctrlPr>
                                    <a:rPr lang="en-US" b="1" i="1" smtClean="0">
                                      <a:solidFill>
                                        <a:srgbClr val="FFFF00"/>
                                      </a:solidFill>
                                      <a:latin typeface="Cambria Math"/>
                                    </a:rPr>
                                  </m:ctrlPr>
                                </m:sSupPr>
                                <m:e>
                                  <m:r>
                                    <a:rPr lang="en-US" b="1" i="1" smtClean="0">
                                      <a:solidFill>
                                        <a:srgbClr val="FFFF00"/>
                                      </a:solidFill>
                                      <a:latin typeface="Cambria Math"/>
                                    </a:rPr>
                                    <m:t>𝒆</m:t>
                                  </m:r>
                                </m:e>
                                <m:sup>
                                  <m:r>
                                    <a:rPr lang="en-US" b="1" i="1" smtClean="0">
                                      <a:solidFill>
                                        <a:srgbClr val="FFFF00"/>
                                      </a:solidFill>
                                      <a:latin typeface="Cambria Math"/>
                                    </a:rPr>
                                    <m:t>𝒙</m:t>
                                  </m:r>
                                </m:sup>
                              </m:sSup>
                            </m:num>
                            <m:den>
                              <m:r>
                                <a:rPr lang="en-US" b="1" i="1" smtClean="0">
                                  <a:solidFill>
                                    <a:srgbClr val="FFFF00"/>
                                  </a:solidFill>
                                  <a:latin typeface="Cambria Math"/>
                                </a:rPr>
                                <m:t>𝟐</m:t>
                              </m:r>
                              <m:r>
                                <a:rPr lang="en-US" b="1" i="1" smtClean="0">
                                  <a:solidFill>
                                    <a:srgbClr val="FFFF00"/>
                                  </a:solidFill>
                                  <a:latin typeface="Cambria Math"/>
                                </a:rPr>
                                <m:t>𝒙</m:t>
                              </m:r>
                            </m:den>
                          </m:f>
                        </m:e>
                      </m:func>
                      <m:r>
                        <a:rPr lang="en-US" b="1" i="1" smtClean="0">
                          <a:solidFill>
                            <a:srgbClr val="FFFF00"/>
                          </a:solidFill>
                          <a:latin typeface="Cambria Math"/>
                        </a:rPr>
                        <m:t>=</m:t>
                      </m:r>
                      <m:func>
                        <m:funcPr>
                          <m:ctrlPr>
                            <a:rPr lang="en-US" b="1" i="1" smtClean="0">
                              <a:solidFill>
                                <a:srgbClr val="FFFF00"/>
                              </a:solidFill>
                              <a:latin typeface="Cambria Math"/>
                            </a:rPr>
                          </m:ctrlPr>
                        </m:funcPr>
                        <m:fName>
                          <m:limLow>
                            <m:limLowPr>
                              <m:ctrlPr>
                                <a:rPr lang="en-US" b="1" i="1" smtClean="0">
                                  <a:solidFill>
                                    <a:srgbClr val="FFFF00"/>
                                  </a:solidFill>
                                  <a:latin typeface="Cambria Math"/>
                                </a:rPr>
                              </m:ctrlPr>
                            </m:limLowPr>
                            <m:e>
                              <m:r>
                                <m:rPr>
                                  <m:sty m:val="p"/>
                                </m:rPr>
                                <a:rPr lang="en-US" b="0" i="0" smtClean="0">
                                  <a:solidFill>
                                    <a:srgbClr val="FFFF00"/>
                                  </a:solidFill>
                                  <a:latin typeface="Cambria Math"/>
                                </a:rPr>
                                <m:t>lim</m:t>
                              </m:r>
                            </m:e>
                            <m:lim>
                              <m:r>
                                <a:rPr lang="en-US" b="1" i="1" smtClean="0">
                                  <a:solidFill>
                                    <a:srgbClr val="FFFF00"/>
                                  </a:solidFill>
                                  <a:latin typeface="Cambria Math"/>
                                </a:rPr>
                                <m:t>𝒙</m:t>
                              </m:r>
                              <m:r>
                                <a:rPr lang="en-US" b="1" i="1" smtClean="0">
                                  <a:solidFill>
                                    <a:srgbClr val="FFFF00"/>
                                  </a:solidFill>
                                  <a:latin typeface="Cambria Math"/>
                                  <a:ea typeface="Cambria Math"/>
                                </a:rPr>
                                <m:t>→∞</m:t>
                              </m:r>
                            </m:lim>
                          </m:limLow>
                        </m:fName>
                        <m:e>
                          <m:f>
                            <m:fPr>
                              <m:ctrlPr>
                                <a:rPr lang="en-US" b="1" i="1" smtClean="0">
                                  <a:solidFill>
                                    <a:srgbClr val="FFFF00"/>
                                  </a:solidFill>
                                  <a:latin typeface="Cambria Math"/>
                                </a:rPr>
                              </m:ctrlPr>
                            </m:fPr>
                            <m:num>
                              <m:sSup>
                                <m:sSupPr>
                                  <m:ctrlPr>
                                    <a:rPr lang="en-US" b="1" i="1" smtClean="0">
                                      <a:solidFill>
                                        <a:srgbClr val="FFFF00"/>
                                      </a:solidFill>
                                      <a:latin typeface="Cambria Math"/>
                                    </a:rPr>
                                  </m:ctrlPr>
                                </m:sSupPr>
                                <m:e>
                                  <m:r>
                                    <a:rPr lang="en-US" b="1" i="1" smtClean="0">
                                      <a:solidFill>
                                        <a:srgbClr val="FFFF00"/>
                                      </a:solidFill>
                                      <a:latin typeface="Cambria Math"/>
                                    </a:rPr>
                                    <m:t>𝒆</m:t>
                                  </m:r>
                                </m:e>
                                <m:sup>
                                  <m:r>
                                    <a:rPr lang="en-US" b="1" i="1" smtClean="0">
                                      <a:solidFill>
                                        <a:srgbClr val="FFFF00"/>
                                      </a:solidFill>
                                      <a:latin typeface="Cambria Math"/>
                                    </a:rPr>
                                    <m:t>𝒙</m:t>
                                  </m:r>
                                </m:sup>
                              </m:sSup>
                            </m:num>
                            <m:den>
                              <m:r>
                                <a:rPr lang="en-US" b="1" i="1" smtClean="0">
                                  <a:solidFill>
                                    <a:srgbClr val="FFFF00"/>
                                  </a:solidFill>
                                  <a:latin typeface="Cambria Math"/>
                                </a:rPr>
                                <m:t>𝟐</m:t>
                              </m:r>
                            </m:den>
                          </m:f>
                        </m:e>
                      </m:func>
                      <m:r>
                        <a:rPr lang="en-US" b="1" i="1" smtClean="0">
                          <a:solidFill>
                            <a:srgbClr val="FFFF00"/>
                          </a:solidFill>
                          <a:latin typeface="Cambria Math"/>
                        </a:rPr>
                        <m:t>=</m:t>
                      </m:r>
                      <m:r>
                        <a:rPr lang="en-US" b="1" i="1" smtClean="0">
                          <a:solidFill>
                            <a:srgbClr val="FFFF00"/>
                          </a:solidFill>
                          <a:latin typeface="Cambria Math"/>
                          <a:ea typeface="Cambria Math"/>
                        </a:rPr>
                        <m:t>∞</m:t>
                      </m:r>
                    </m:oMath>
                  </m:oMathPara>
                </a14:m>
                <a:endParaRPr lang="en-US" b="1" dirty="0">
                  <a:solidFill>
                    <a:srgbClr val="FFFF00"/>
                  </a:solidFill>
                </a:endParaRPr>
              </a:p>
              <a:p>
                <a:pPr marL="457200" indent="-457200" algn="l" rtl="0" eaLnBrk="0">
                  <a:buFont typeface="Wingdings" panose="05000000000000000000" pitchFamily="2" charset="2"/>
                  <a:buChar char="q"/>
                </a:pPr>
                <a:r>
                  <a:rPr lang="en-US" b="1" dirty="0" smtClean="0"/>
                  <a:t>Example</a:t>
                </a:r>
                <a:r>
                  <a:rPr lang="en-US" b="1" dirty="0"/>
                  <a:t>: Calculate </a:t>
                </a:r>
                <a14:m>
                  <m:oMath xmlns:m="http://schemas.openxmlformats.org/officeDocument/2006/math">
                    <m:func>
                      <m:funcPr>
                        <m:ctrlPr>
                          <a:rPr lang="en-US" b="1" i="1" smtClean="0">
                            <a:latin typeface="Cambria Math"/>
                          </a:rPr>
                        </m:ctrlPr>
                      </m:funcPr>
                      <m:fName>
                        <m:limLow>
                          <m:limLowPr>
                            <m:ctrlPr>
                              <a:rPr lang="en-US" b="1" i="1" smtClean="0">
                                <a:latin typeface="Cambria Math"/>
                              </a:rPr>
                            </m:ctrlPr>
                          </m:limLowPr>
                          <m:e>
                            <m:r>
                              <m:rPr>
                                <m:sty m:val="p"/>
                              </m:rPr>
                              <a:rPr lang="en-US" b="0" i="0" smtClean="0">
                                <a:latin typeface="Cambria Math"/>
                              </a:rPr>
                              <m:t>lim</m:t>
                            </m:r>
                          </m:e>
                          <m:lim>
                            <m:r>
                              <a:rPr lang="en-US" b="1" i="1">
                                <a:latin typeface="Cambria Math"/>
                              </a:rPr>
                              <m:t>𝒙</m:t>
                            </m:r>
                            <m:r>
                              <a:rPr lang="en-US" b="1" i="1">
                                <a:latin typeface="Cambria Math"/>
                                <a:ea typeface="Cambria Math"/>
                              </a:rPr>
                              <m:t>→∞</m:t>
                            </m:r>
                          </m:lim>
                        </m:limLow>
                      </m:fName>
                      <m:e>
                        <m:f>
                          <m:fPr>
                            <m:ctrlPr>
                              <a:rPr lang="en-US" b="1" i="1" smtClean="0">
                                <a:latin typeface="Cambria Math"/>
                              </a:rPr>
                            </m:ctrlPr>
                          </m:fPr>
                          <m:num>
                            <m:func>
                              <m:funcPr>
                                <m:ctrlPr>
                                  <a:rPr lang="en-US" b="1" i="1" smtClean="0">
                                    <a:latin typeface="Cambria Math"/>
                                  </a:rPr>
                                </m:ctrlPr>
                              </m:funcPr>
                              <m:fName>
                                <m:r>
                                  <m:rPr>
                                    <m:sty m:val="p"/>
                                  </m:rPr>
                                  <a:rPr lang="en-US" b="0" i="0" smtClean="0">
                                    <a:latin typeface="Cambria Math"/>
                                  </a:rPr>
                                  <m:t>ln</m:t>
                                </m:r>
                              </m:fName>
                              <m:e>
                                <m:r>
                                  <a:rPr lang="en-US" b="1" i="1" smtClean="0">
                                    <a:latin typeface="Cambria Math"/>
                                  </a:rPr>
                                  <m:t>𝒙</m:t>
                                </m:r>
                              </m:e>
                            </m:func>
                          </m:num>
                          <m:den>
                            <m:rad>
                              <m:radPr>
                                <m:ctrlPr>
                                  <a:rPr lang="en-US" b="1" i="1" smtClean="0">
                                    <a:latin typeface="Cambria Math"/>
                                  </a:rPr>
                                </m:ctrlPr>
                              </m:radPr>
                              <m:deg>
                                <m:r>
                                  <a:rPr lang="en-US" b="1" i="1" smtClean="0">
                                    <a:latin typeface="Cambria Math"/>
                                  </a:rPr>
                                  <m:t>𝟑</m:t>
                                </m:r>
                              </m:deg>
                              <m:e>
                                <m:r>
                                  <a:rPr lang="en-US" b="1" i="1" smtClean="0">
                                    <a:latin typeface="Cambria Math"/>
                                  </a:rPr>
                                  <m:t>𝒙</m:t>
                                </m:r>
                              </m:e>
                            </m:rad>
                          </m:den>
                        </m:f>
                      </m:e>
                    </m:func>
                  </m:oMath>
                </a14:m>
                <a:r>
                  <a:rPr lang="en-US" b="1" dirty="0" smtClean="0"/>
                  <a:t>.</a:t>
                </a:r>
                <a:endParaRPr lang="en-US" b="1" dirty="0"/>
              </a:p>
              <a:p>
                <a:pPr marL="457200" indent="-457200" algn="l" rtl="0" eaLnBrk="0">
                  <a:buFont typeface="Wingdings" panose="05000000000000000000" pitchFamily="2" charset="2"/>
                  <a:buChar char="q"/>
                </a:pPr>
                <a:r>
                  <a:rPr lang="en-US" b="1" dirty="0"/>
                  <a:t>Solution: Since </a:t>
                </a:r>
                <a14:m>
                  <m:oMath xmlns:m="http://schemas.openxmlformats.org/officeDocument/2006/math">
                    <m:func>
                      <m:funcPr>
                        <m:ctrlPr>
                          <a:rPr lang="en-US" b="1" i="1" smtClean="0">
                            <a:latin typeface="Cambria Math"/>
                          </a:rPr>
                        </m:ctrlPr>
                      </m:funcPr>
                      <m:fName>
                        <m:limLow>
                          <m:limLowPr>
                            <m:ctrlPr>
                              <a:rPr lang="en-US" b="1" i="1" smtClean="0">
                                <a:latin typeface="Cambria Math"/>
                              </a:rPr>
                            </m:ctrlPr>
                          </m:limLowPr>
                          <m:e>
                            <m:r>
                              <m:rPr>
                                <m:sty m:val="p"/>
                              </m:rPr>
                              <a:rPr lang="en-US" b="0" i="0" smtClean="0">
                                <a:latin typeface="Cambria Math"/>
                              </a:rPr>
                              <m:t>lim</m:t>
                            </m:r>
                          </m:e>
                          <m:lim>
                            <m:r>
                              <a:rPr lang="en-US" b="1" i="1">
                                <a:latin typeface="Cambria Math"/>
                              </a:rPr>
                              <m:t>𝒙</m:t>
                            </m:r>
                            <m:r>
                              <a:rPr lang="en-US" b="1" i="1">
                                <a:latin typeface="Cambria Math"/>
                                <a:ea typeface="Cambria Math"/>
                              </a:rPr>
                              <m:t>→∞</m:t>
                            </m:r>
                          </m:lim>
                        </m:limLow>
                      </m:fName>
                      <m:e>
                        <m:func>
                          <m:funcPr>
                            <m:ctrlPr>
                              <a:rPr lang="en-US" b="1" i="1" smtClean="0">
                                <a:latin typeface="Cambria Math"/>
                              </a:rPr>
                            </m:ctrlPr>
                          </m:funcPr>
                          <m:fName>
                            <m:r>
                              <m:rPr>
                                <m:sty m:val="p"/>
                              </m:rPr>
                              <a:rPr lang="en-US" b="0" i="0" smtClean="0">
                                <a:latin typeface="Cambria Math"/>
                              </a:rPr>
                              <m:t>ln</m:t>
                            </m:r>
                          </m:fName>
                          <m:e>
                            <m:r>
                              <a:rPr lang="en-US" b="1" i="1" smtClean="0">
                                <a:latin typeface="Cambria Math"/>
                              </a:rPr>
                              <m:t>𝒙</m:t>
                            </m:r>
                          </m:e>
                        </m:func>
                      </m:e>
                    </m:func>
                    <m:r>
                      <a:rPr lang="en-US" b="1" i="1" smtClean="0">
                        <a:latin typeface="Cambria Math"/>
                      </a:rPr>
                      <m:t>=</m:t>
                    </m:r>
                    <m:r>
                      <a:rPr lang="en-US" b="1" i="1" smtClean="0">
                        <a:latin typeface="Cambria Math"/>
                        <a:ea typeface="Cambria Math"/>
                      </a:rPr>
                      <m:t>∞</m:t>
                    </m:r>
                  </m:oMath>
                </a14:m>
                <a:r>
                  <a:rPr lang="en-US" b="1" dirty="0"/>
                  <a:t> and </a:t>
                </a:r>
                <a14:m>
                  <m:oMath xmlns:m="http://schemas.openxmlformats.org/officeDocument/2006/math">
                    <m:func>
                      <m:funcPr>
                        <m:ctrlPr>
                          <a:rPr lang="en-US" b="1" i="1" smtClean="0">
                            <a:latin typeface="Cambria Math"/>
                          </a:rPr>
                        </m:ctrlPr>
                      </m:funcPr>
                      <m:fName>
                        <m:limLow>
                          <m:limLowPr>
                            <m:ctrlPr>
                              <a:rPr lang="en-US" b="1" i="1" smtClean="0">
                                <a:latin typeface="Cambria Math"/>
                              </a:rPr>
                            </m:ctrlPr>
                          </m:limLowPr>
                          <m:e>
                            <m:r>
                              <m:rPr>
                                <m:sty m:val="p"/>
                              </m:rPr>
                              <a:rPr lang="en-US" b="0" i="0" smtClean="0">
                                <a:latin typeface="Cambria Math"/>
                              </a:rPr>
                              <m:t>lim</m:t>
                            </m:r>
                          </m:e>
                          <m:lim>
                            <m:r>
                              <a:rPr lang="en-US" b="1" i="1">
                                <a:latin typeface="Cambria Math"/>
                              </a:rPr>
                              <m:t>𝒙</m:t>
                            </m:r>
                            <m:r>
                              <a:rPr lang="en-US" b="1" i="1">
                                <a:latin typeface="Cambria Math"/>
                                <a:ea typeface="Cambria Math"/>
                              </a:rPr>
                              <m:t>→∞</m:t>
                            </m:r>
                          </m:lim>
                        </m:limLow>
                      </m:fName>
                      <m:e>
                        <m:rad>
                          <m:radPr>
                            <m:ctrlPr>
                              <a:rPr lang="en-US" b="1" i="1" smtClean="0">
                                <a:latin typeface="Cambria Math"/>
                              </a:rPr>
                            </m:ctrlPr>
                          </m:radPr>
                          <m:deg>
                            <m:r>
                              <a:rPr lang="en-US" b="1" i="1" smtClean="0">
                                <a:latin typeface="Cambria Math"/>
                              </a:rPr>
                              <m:t>𝟑</m:t>
                            </m:r>
                          </m:deg>
                          <m:e>
                            <m:r>
                              <a:rPr lang="en-US" b="1" i="1" smtClean="0">
                                <a:latin typeface="Cambria Math"/>
                              </a:rPr>
                              <m:t>𝒙</m:t>
                            </m:r>
                          </m:e>
                        </m:rad>
                      </m:e>
                    </m:func>
                    <m:r>
                      <a:rPr lang="en-US" b="1" i="1" smtClean="0">
                        <a:latin typeface="Cambria Math"/>
                      </a:rPr>
                      <m:t>=</m:t>
                    </m:r>
                    <m:r>
                      <a:rPr lang="en-US" b="1" i="1" smtClean="0">
                        <a:latin typeface="Cambria Math"/>
                        <a:ea typeface="Cambria Math"/>
                      </a:rPr>
                      <m:t>∞</m:t>
                    </m:r>
                  </m:oMath>
                </a14:m>
                <a:r>
                  <a:rPr lang="en-US" b="1" dirty="0" smtClean="0"/>
                  <a:t> </a:t>
                </a:r>
                <a:r>
                  <a:rPr lang="en-US" b="1" dirty="0"/>
                  <a:t>as </a:t>
                </a:r>
                <a14:m>
                  <m:oMath xmlns:m="http://schemas.openxmlformats.org/officeDocument/2006/math">
                    <m:r>
                      <a:rPr lang="en-US" b="1" i="1">
                        <a:latin typeface="Cambria Math"/>
                      </a:rPr>
                      <m:t>𝒙</m:t>
                    </m:r>
                    <m:r>
                      <a:rPr lang="en-US" b="1" i="1">
                        <a:latin typeface="Cambria Math"/>
                        <a:ea typeface="Cambria Math"/>
                      </a:rPr>
                      <m:t>→∞</m:t>
                    </m:r>
                  </m:oMath>
                </a14:m>
                <a:r>
                  <a:rPr lang="en-US" b="1" dirty="0" smtClean="0"/>
                  <a:t>, </a:t>
                </a:r>
                <a:r>
                  <a:rPr lang="en-US" b="1" dirty="0"/>
                  <a:t>L'Hospital's Rule applies:</a:t>
                </a:r>
                <a:endParaRPr lang="ar-JO" b="1" dirty="0"/>
              </a:p>
              <a:p>
                <a:pPr algn="l"/>
                <a14:m>
                  <m:oMathPara xmlns:m="http://schemas.openxmlformats.org/officeDocument/2006/math">
                    <m:oMathParaPr>
                      <m:jc m:val="centerGroup"/>
                    </m:oMathParaPr>
                    <m:oMath xmlns:m="http://schemas.openxmlformats.org/officeDocument/2006/math">
                      <m:func>
                        <m:funcPr>
                          <m:ctrlPr>
                            <a:rPr lang="en-US" b="1" i="1" smtClean="0">
                              <a:solidFill>
                                <a:srgbClr val="FFFF00"/>
                              </a:solidFill>
                              <a:latin typeface="Cambria Math"/>
                            </a:rPr>
                          </m:ctrlPr>
                        </m:funcPr>
                        <m:fName>
                          <m:limLow>
                            <m:limLowPr>
                              <m:ctrlPr>
                                <a:rPr lang="en-US" b="1" i="1">
                                  <a:solidFill>
                                    <a:srgbClr val="FFFF00"/>
                                  </a:solidFill>
                                  <a:latin typeface="Cambria Math"/>
                                </a:rPr>
                              </m:ctrlPr>
                            </m:limLowPr>
                            <m:e>
                              <m:r>
                                <m:rPr>
                                  <m:sty m:val="p"/>
                                </m:rPr>
                                <a:rPr lang="en-US">
                                  <a:solidFill>
                                    <a:srgbClr val="FFFF00"/>
                                  </a:solidFill>
                                  <a:latin typeface="Cambria Math"/>
                                </a:rPr>
                                <m:t>lim</m:t>
                              </m:r>
                            </m:e>
                            <m:lim>
                              <m:r>
                                <a:rPr lang="en-US" b="1" i="1">
                                  <a:solidFill>
                                    <a:srgbClr val="FFFF00"/>
                                  </a:solidFill>
                                  <a:latin typeface="Cambria Math"/>
                                </a:rPr>
                                <m:t>𝒙</m:t>
                              </m:r>
                              <m:r>
                                <a:rPr lang="en-US" b="1" i="1">
                                  <a:solidFill>
                                    <a:srgbClr val="FFFF00"/>
                                  </a:solidFill>
                                  <a:latin typeface="Cambria Math"/>
                                  <a:ea typeface="Cambria Math"/>
                                </a:rPr>
                                <m:t>→∞</m:t>
                              </m:r>
                            </m:lim>
                          </m:limLow>
                        </m:fName>
                        <m:e>
                          <m:f>
                            <m:fPr>
                              <m:ctrlPr>
                                <a:rPr lang="en-US" b="1" i="1">
                                  <a:solidFill>
                                    <a:srgbClr val="FFFF00"/>
                                  </a:solidFill>
                                  <a:latin typeface="Cambria Math"/>
                                </a:rPr>
                              </m:ctrlPr>
                            </m:fPr>
                            <m:num>
                              <m:func>
                                <m:funcPr>
                                  <m:ctrlPr>
                                    <a:rPr lang="en-US" b="1" i="1">
                                      <a:solidFill>
                                        <a:srgbClr val="FFFF00"/>
                                      </a:solidFill>
                                      <a:latin typeface="Cambria Math"/>
                                    </a:rPr>
                                  </m:ctrlPr>
                                </m:funcPr>
                                <m:fName>
                                  <m:r>
                                    <m:rPr>
                                      <m:sty m:val="p"/>
                                    </m:rPr>
                                    <a:rPr lang="en-US">
                                      <a:solidFill>
                                        <a:srgbClr val="FFFF00"/>
                                      </a:solidFill>
                                      <a:latin typeface="Cambria Math"/>
                                    </a:rPr>
                                    <m:t>ln</m:t>
                                  </m:r>
                                </m:fName>
                                <m:e>
                                  <m:r>
                                    <a:rPr lang="en-US" b="1" i="1">
                                      <a:solidFill>
                                        <a:srgbClr val="FFFF00"/>
                                      </a:solidFill>
                                      <a:latin typeface="Cambria Math"/>
                                    </a:rPr>
                                    <m:t>𝒙</m:t>
                                  </m:r>
                                </m:e>
                              </m:func>
                            </m:num>
                            <m:den>
                              <m:rad>
                                <m:radPr>
                                  <m:ctrlPr>
                                    <a:rPr lang="en-US" b="1" i="1">
                                      <a:solidFill>
                                        <a:srgbClr val="FFFF00"/>
                                      </a:solidFill>
                                      <a:latin typeface="Cambria Math"/>
                                    </a:rPr>
                                  </m:ctrlPr>
                                </m:radPr>
                                <m:deg>
                                  <m:r>
                                    <a:rPr lang="en-US" b="1" i="1">
                                      <a:solidFill>
                                        <a:srgbClr val="FFFF00"/>
                                      </a:solidFill>
                                      <a:latin typeface="Cambria Math"/>
                                    </a:rPr>
                                    <m:t>𝟑</m:t>
                                  </m:r>
                                </m:deg>
                                <m:e>
                                  <m:r>
                                    <a:rPr lang="en-US" b="1" i="1">
                                      <a:solidFill>
                                        <a:srgbClr val="FFFF00"/>
                                      </a:solidFill>
                                      <a:latin typeface="Cambria Math"/>
                                    </a:rPr>
                                    <m:t>𝒙</m:t>
                                  </m:r>
                                </m:e>
                              </m:rad>
                            </m:den>
                          </m:f>
                        </m:e>
                      </m:func>
                      <m:r>
                        <a:rPr lang="en-US" b="1" i="1" smtClean="0">
                          <a:solidFill>
                            <a:srgbClr val="FFFF00"/>
                          </a:solidFill>
                          <a:latin typeface="Cambria Math"/>
                        </a:rPr>
                        <m:t>=</m:t>
                      </m:r>
                      <m:func>
                        <m:funcPr>
                          <m:ctrlPr>
                            <a:rPr lang="en-US" b="1" i="1">
                              <a:solidFill>
                                <a:srgbClr val="FFFF00"/>
                              </a:solidFill>
                              <a:latin typeface="Cambria Math"/>
                            </a:rPr>
                          </m:ctrlPr>
                        </m:funcPr>
                        <m:fName>
                          <m:limLow>
                            <m:limLowPr>
                              <m:ctrlPr>
                                <a:rPr lang="en-US" b="1" i="1">
                                  <a:solidFill>
                                    <a:srgbClr val="FFFF00"/>
                                  </a:solidFill>
                                  <a:latin typeface="Cambria Math"/>
                                </a:rPr>
                              </m:ctrlPr>
                            </m:limLowPr>
                            <m:e>
                              <m:r>
                                <m:rPr>
                                  <m:sty m:val="p"/>
                                </m:rPr>
                                <a:rPr lang="en-US">
                                  <a:solidFill>
                                    <a:srgbClr val="FFFF00"/>
                                  </a:solidFill>
                                  <a:latin typeface="Cambria Math"/>
                                </a:rPr>
                                <m:t>lim</m:t>
                              </m:r>
                            </m:e>
                            <m:lim>
                              <m:r>
                                <a:rPr lang="en-US" b="1" i="1">
                                  <a:solidFill>
                                    <a:srgbClr val="FFFF00"/>
                                  </a:solidFill>
                                  <a:latin typeface="Cambria Math"/>
                                </a:rPr>
                                <m:t>𝒙</m:t>
                              </m:r>
                              <m:r>
                                <a:rPr lang="en-US" b="1" i="1">
                                  <a:solidFill>
                                    <a:srgbClr val="FFFF00"/>
                                  </a:solidFill>
                                  <a:latin typeface="Cambria Math"/>
                                  <a:ea typeface="Cambria Math"/>
                                </a:rPr>
                                <m:t>→∞</m:t>
                              </m:r>
                            </m:lim>
                          </m:limLow>
                        </m:fName>
                        <m:e>
                          <m:f>
                            <m:fPr>
                              <m:ctrlPr>
                                <a:rPr lang="en-US" b="1" i="1">
                                  <a:solidFill>
                                    <a:srgbClr val="FFFF00"/>
                                  </a:solidFill>
                                  <a:latin typeface="Cambria Math"/>
                                </a:rPr>
                              </m:ctrlPr>
                            </m:fPr>
                            <m:num>
                              <m:r>
                                <a:rPr lang="en-US" b="1" i="1" smtClean="0">
                                  <a:solidFill>
                                    <a:srgbClr val="FFFF00"/>
                                  </a:solidFill>
                                  <a:latin typeface="Cambria Math"/>
                                </a:rPr>
                                <m:t>𝟏</m:t>
                              </m:r>
                              <m:r>
                                <a:rPr lang="en-US" b="1" i="1" smtClean="0">
                                  <a:solidFill>
                                    <a:srgbClr val="FFFF00"/>
                                  </a:solidFill>
                                  <a:latin typeface="Cambria Math"/>
                                </a:rPr>
                                <m:t>/</m:t>
                              </m:r>
                              <m:r>
                                <a:rPr lang="en-US" b="1" i="1" smtClean="0">
                                  <a:solidFill>
                                    <a:srgbClr val="FFFF00"/>
                                  </a:solidFill>
                                  <a:latin typeface="Cambria Math"/>
                                </a:rPr>
                                <m:t>𝒙</m:t>
                              </m:r>
                            </m:num>
                            <m:den>
                              <m:f>
                                <m:fPr>
                                  <m:ctrlPr>
                                    <a:rPr lang="en-US" b="1" i="1" smtClean="0">
                                      <a:solidFill>
                                        <a:srgbClr val="FFFF00"/>
                                      </a:solidFill>
                                      <a:latin typeface="Cambria Math"/>
                                    </a:rPr>
                                  </m:ctrlPr>
                                </m:fPr>
                                <m:num>
                                  <m:r>
                                    <a:rPr lang="en-US" b="1" i="1" smtClean="0">
                                      <a:solidFill>
                                        <a:srgbClr val="FFFF00"/>
                                      </a:solidFill>
                                      <a:latin typeface="Cambria Math"/>
                                    </a:rPr>
                                    <m:t>𝟏</m:t>
                                  </m:r>
                                </m:num>
                                <m:den>
                                  <m:r>
                                    <a:rPr lang="en-US" b="1" i="1" smtClean="0">
                                      <a:solidFill>
                                        <a:srgbClr val="FFFF00"/>
                                      </a:solidFill>
                                      <a:latin typeface="Cambria Math"/>
                                    </a:rPr>
                                    <m:t>𝟑</m:t>
                                  </m:r>
                                </m:den>
                              </m:f>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m:t>
                                  </m:r>
                                  <m:r>
                                    <a:rPr lang="en-US" b="1" i="1" smtClean="0">
                                      <a:solidFill>
                                        <a:srgbClr val="FFFF00"/>
                                      </a:solidFill>
                                      <a:latin typeface="Cambria Math"/>
                                    </a:rPr>
                                    <m:t>𝟐</m:t>
                                  </m:r>
                                  <m:r>
                                    <a:rPr lang="en-US" b="1" i="1" smtClean="0">
                                      <a:solidFill>
                                        <a:srgbClr val="FFFF00"/>
                                      </a:solidFill>
                                      <a:latin typeface="Cambria Math"/>
                                    </a:rPr>
                                    <m:t>/</m:t>
                                  </m:r>
                                  <m:r>
                                    <a:rPr lang="en-US" b="1" i="1" smtClean="0">
                                      <a:solidFill>
                                        <a:srgbClr val="FFFF00"/>
                                      </a:solidFill>
                                      <a:latin typeface="Cambria Math"/>
                                    </a:rPr>
                                    <m:t>𝟑</m:t>
                                  </m:r>
                                </m:sup>
                              </m:sSup>
                            </m:den>
                          </m:f>
                        </m:e>
                      </m:func>
                    </m:oMath>
                  </m:oMathPara>
                </a14:m>
                <a:endParaRPr lang="en-US" b="1"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0" y="404664"/>
                <a:ext cx="9144000" cy="5589240"/>
              </a:xfrm>
              <a:blipFill rotWithShape="1">
                <a:blip r:embed="rId2"/>
                <a:stretch>
                  <a:fillRect l="-1533" t="-2181" r="-2000"/>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48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179512" y="620688"/>
                <a:ext cx="9144000" cy="5373216"/>
              </a:xfrm>
            </p:spPr>
            <p:txBody>
              <a:bodyPr>
                <a:normAutofit/>
              </a:bodyPr>
              <a:lstStyle/>
              <a:p>
                <a:pPr algn="l"/>
                <a:r>
                  <a:rPr lang="en-US" b="1" dirty="0" smtClean="0"/>
                  <a:t>	Notice that the limit on the right side is now indeterminate of type </a:t>
                </a:r>
                <a14:m>
                  <m:oMath xmlns:m="http://schemas.openxmlformats.org/officeDocument/2006/math">
                    <m:f>
                      <m:fPr>
                        <m:ctrlPr>
                          <a:rPr lang="en-US" b="1" i="1" smtClean="0">
                            <a:latin typeface="Cambria Math"/>
                          </a:rPr>
                        </m:ctrlPr>
                      </m:fPr>
                      <m:num>
                        <m:r>
                          <a:rPr lang="en-US" b="1" i="1" smtClean="0">
                            <a:latin typeface="Cambria Math"/>
                          </a:rPr>
                          <m:t>𝟎</m:t>
                        </m:r>
                      </m:num>
                      <m:den>
                        <m:r>
                          <a:rPr lang="en-US" b="1" i="1" smtClean="0">
                            <a:latin typeface="Cambria Math"/>
                          </a:rPr>
                          <m:t>𝟎</m:t>
                        </m:r>
                      </m:den>
                    </m:f>
                  </m:oMath>
                </a14:m>
                <a:r>
                  <a:rPr lang="en-US" b="1" dirty="0" smtClean="0"/>
                  <a:t>. </a:t>
                </a:r>
                <a:r>
                  <a:rPr lang="en-US" b="1" dirty="0"/>
                  <a:t>But instead of applying L'Hospital's Rule a second time as we did in the previous example, we simplify the expression and see that a second application is unnecessary</a:t>
                </a:r>
                <a:r>
                  <a:rPr lang="en-US" b="1" dirty="0" smtClean="0"/>
                  <a:t>:</a:t>
                </a:r>
              </a:p>
              <a:p>
                <a:pPr algn="l"/>
                <a14:m>
                  <m:oMathPara xmlns:m="http://schemas.openxmlformats.org/officeDocument/2006/math">
                    <m:oMathParaPr>
                      <m:jc m:val="centerGroup"/>
                    </m:oMathParaPr>
                    <m:oMath xmlns:m="http://schemas.openxmlformats.org/officeDocument/2006/math">
                      <m:func>
                        <m:funcPr>
                          <m:ctrlPr>
                            <a:rPr lang="en-US" b="1" i="1">
                              <a:solidFill>
                                <a:srgbClr val="FFFF00"/>
                              </a:solidFill>
                              <a:latin typeface="Cambria Math"/>
                            </a:rPr>
                          </m:ctrlPr>
                        </m:funcPr>
                        <m:fName>
                          <m:limLow>
                            <m:limLowPr>
                              <m:ctrlPr>
                                <a:rPr lang="en-US" b="1" i="1">
                                  <a:solidFill>
                                    <a:srgbClr val="FFFF00"/>
                                  </a:solidFill>
                                  <a:latin typeface="Cambria Math"/>
                                </a:rPr>
                              </m:ctrlPr>
                            </m:limLowPr>
                            <m:e>
                              <m:r>
                                <m:rPr>
                                  <m:sty m:val="p"/>
                                </m:rPr>
                                <a:rPr lang="en-US">
                                  <a:solidFill>
                                    <a:srgbClr val="FFFF00"/>
                                  </a:solidFill>
                                  <a:latin typeface="Cambria Math"/>
                                </a:rPr>
                                <m:t>lim</m:t>
                              </m:r>
                            </m:e>
                            <m:lim>
                              <m:r>
                                <a:rPr lang="en-US" b="1" i="1">
                                  <a:solidFill>
                                    <a:srgbClr val="FFFF00"/>
                                  </a:solidFill>
                                  <a:latin typeface="Cambria Math"/>
                                </a:rPr>
                                <m:t>𝒙</m:t>
                              </m:r>
                              <m:r>
                                <a:rPr lang="en-US" b="1" i="1">
                                  <a:solidFill>
                                    <a:srgbClr val="FFFF00"/>
                                  </a:solidFill>
                                  <a:latin typeface="Cambria Math"/>
                                  <a:ea typeface="Cambria Math"/>
                                </a:rPr>
                                <m:t>→∞</m:t>
                              </m:r>
                            </m:lim>
                          </m:limLow>
                        </m:fName>
                        <m:e>
                          <m:f>
                            <m:fPr>
                              <m:ctrlPr>
                                <a:rPr lang="en-US" b="1" i="1">
                                  <a:solidFill>
                                    <a:srgbClr val="FFFF00"/>
                                  </a:solidFill>
                                  <a:latin typeface="Cambria Math"/>
                                </a:rPr>
                              </m:ctrlPr>
                            </m:fPr>
                            <m:num>
                              <m:func>
                                <m:funcPr>
                                  <m:ctrlPr>
                                    <a:rPr lang="en-US" b="1" i="1">
                                      <a:solidFill>
                                        <a:srgbClr val="FFFF00"/>
                                      </a:solidFill>
                                      <a:latin typeface="Cambria Math"/>
                                    </a:rPr>
                                  </m:ctrlPr>
                                </m:funcPr>
                                <m:fName>
                                  <m:r>
                                    <m:rPr>
                                      <m:sty m:val="p"/>
                                    </m:rPr>
                                    <a:rPr lang="en-US">
                                      <a:solidFill>
                                        <a:srgbClr val="FFFF00"/>
                                      </a:solidFill>
                                      <a:latin typeface="Cambria Math"/>
                                    </a:rPr>
                                    <m:t>ln</m:t>
                                  </m:r>
                                </m:fName>
                                <m:e>
                                  <m:r>
                                    <a:rPr lang="en-US" b="1" i="1">
                                      <a:solidFill>
                                        <a:srgbClr val="FFFF00"/>
                                      </a:solidFill>
                                      <a:latin typeface="Cambria Math"/>
                                    </a:rPr>
                                    <m:t>𝒙</m:t>
                                  </m:r>
                                </m:e>
                              </m:func>
                            </m:num>
                            <m:den>
                              <m:rad>
                                <m:radPr>
                                  <m:ctrlPr>
                                    <a:rPr lang="en-US" b="1" i="1">
                                      <a:solidFill>
                                        <a:srgbClr val="FFFF00"/>
                                      </a:solidFill>
                                      <a:latin typeface="Cambria Math"/>
                                    </a:rPr>
                                  </m:ctrlPr>
                                </m:radPr>
                                <m:deg>
                                  <m:r>
                                    <a:rPr lang="en-US" b="1" i="1">
                                      <a:solidFill>
                                        <a:srgbClr val="FFFF00"/>
                                      </a:solidFill>
                                      <a:latin typeface="Cambria Math"/>
                                    </a:rPr>
                                    <m:t>𝟑</m:t>
                                  </m:r>
                                </m:deg>
                                <m:e>
                                  <m:r>
                                    <a:rPr lang="en-US" b="1" i="1">
                                      <a:solidFill>
                                        <a:srgbClr val="FFFF00"/>
                                      </a:solidFill>
                                      <a:latin typeface="Cambria Math"/>
                                    </a:rPr>
                                    <m:t>𝒙</m:t>
                                  </m:r>
                                </m:e>
                              </m:rad>
                            </m:den>
                          </m:f>
                        </m:e>
                      </m:func>
                      <m:r>
                        <a:rPr lang="en-US" b="1" i="1">
                          <a:solidFill>
                            <a:srgbClr val="FFFF00"/>
                          </a:solidFill>
                          <a:latin typeface="Cambria Math"/>
                        </a:rPr>
                        <m:t>=</m:t>
                      </m:r>
                      <m:func>
                        <m:funcPr>
                          <m:ctrlPr>
                            <a:rPr lang="en-US" b="1" i="1">
                              <a:solidFill>
                                <a:srgbClr val="FFFF00"/>
                              </a:solidFill>
                              <a:latin typeface="Cambria Math"/>
                            </a:rPr>
                          </m:ctrlPr>
                        </m:funcPr>
                        <m:fName>
                          <m:limLow>
                            <m:limLowPr>
                              <m:ctrlPr>
                                <a:rPr lang="en-US" b="1" i="1">
                                  <a:solidFill>
                                    <a:srgbClr val="FFFF00"/>
                                  </a:solidFill>
                                  <a:latin typeface="Cambria Math"/>
                                </a:rPr>
                              </m:ctrlPr>
                            </m:limLowPr>
                            <m:e>
                              <m:r>
                                <m:rPr>
                                  <m:sty m:val="p"/>
                                </m:rPr>
                                <a:rPr lang="en-US">
                                  <a:solidFill>
                                    <a:srgbClr val="FFFF00"/>
                                  </a:solidFill>
                                  <a:latin typeface="Cambria Math"/>
                                </a:rPr>
                                <m:t>lim</m:t>
                              </m:r>
                            </m:e>
                            <m:lim>
                              <m:r>
                                <a:rPr lang="en-US" b="1" i="1">
                                  <a:solidFill>
                                    <a:srgbClr val="FFFF00"/>
                                  </a:solidFill>
                                  <a:latin typeface="Cambria Math"/>
                                </a:rPr>
                                <m:t>𝒙</m:t>
                              </m:r>
                              <m:r>
                                <a:rPr lang="en-US" b="1" i="1">
                                  <a:solidFill>
                                    <a:srgbClr val="FFFF00"/>
                                  </a:solidFill>
                                  <a:latin typeface="Cambria Math"/>
                                  <a:ea typeface="Cambria Math"/>
                                </a:rPr>
                                <m:t>→∞</m:t>
                              </m:r>
                            </m:lim>
                          </m:limLow>
                        </m:fName>
                        <m:e>
                          <m:f>
                            <m:fPr>
                              <m:ctrlPr>
                                <a:rPr lang="en-US" b="1" i="1">
                                  <a:solidFill>
                                    <a:srgbClr val="FFFF00"/>
                                  </a:solidFill>
                                  <a:latin typeface="Cambria Math"/>
                                </a:rPr>
                              </m:ctrlPr>
                            </m:fPr>
                            <m:num>
                              <m:r>
                                <a:rPr lang="en-US" b="1" i="1">
                                  <a:solidFill>
                                    <a:srgbClr val="FFFF00"/>
                                  </a:solidFill>
                                  <a:latin typeface="Cambria Math"/>
                                </a:rPr>
                                <m:t>𝟏</m:t>
                              </m:r>
                              <m:r>
                                <a:rPr lang="en-US" b="1" i="1">
                                  <a:solidFill>
                                    <a:srgbClr val="FFFF00"/>
                                  </a:solidFill>
                                  <a:latin typeface="Cambria Math"/>
                                </a:rPr>
                                <m:t>/</m:t>
                              </m:r>
                              <m:r>
                                <a:rPr lang="en-US" b="1" i="1">
                                  <a:solidFill>
                                    <a:srgbClr val="FFFF00"/>
                                  </a:solidFill>
                                  <a:latin typeface="Cambria Math"/>
                                </a:rPr>
                                <m:t>𝒙</m:t>
                              </m:r>
                            </m:num>
                            <m:den>
                              <m:f>
                                <m:fPr>
                                  <m:ctrlPr>
                                    <a:rPr lang="en-US" b="1" i="1">
                                      <a:solidFill>
                                        <a:srgbClr val="FFFF00"/>
                                      </a:solidFill>
                                      <a:latin typeface="Cambria Math"/>
                                    </a:rPr>
                                  </m:ctrlPr>
                                </m:fPr>
                                <m:num>
                                  <m:r>
                                    <a:rPr lang="en-US" b="1" i="1">
                                      <a:solidFill>
                                        <a:srgbClr val="FFFF00"/>
                                      </a:solidFill>
                                      <a:latin typeface="Cambria Math"/>
                                    </a:rPr>
                                    <m:t>𝟏</m:t>
                                  </m:r>
                                </m:num>
                                <m:den>
                                  <m:r>
                                    <a:rPr lang="en-US" b="1" i="1">
                                      <a:solidFill>
                                        <a:srgbClr val="FFFF00"/>
                                      </a:solidFill>
                                      <a:latin typeface="Cambria Math"/>
                                    </a:rPr>
                                    <m:t>𝟑</m:t>
                                  </m:r>
                                </m:den>
                              </m:f>
                              <m:sSup>
                                <m:sSupPr>
                                  <m:ctrlPr>
                                    <a:rPr lang="en-US" b="1" i="1">
                                      <a:solidFill>
                                        <a:srgbClr val="FFFF00"/>
                                      </a:solidFill>
                                      <a:latin typeface="Cambria Math"/>
                                    </a:rPr>
                                  </m:ctrlPr>
                                </m:sSupPr>
                                <m:e>
                                  <m:r>
                                    <a:rPr lang="en-US" b="1" i="1">
                                      <a:solidFill>
                                        <a:srgbClr val="FFFF00"/>
                                      </a:solidFill>
                                      <a:latin typeface="Cambria Math"/>
                                    </a:rPr>
                                    <m:t>𝒙</m:t>
                                  </m:r>
                                </m:e>
                                <m:sup>
                                  <m:r>
                                    <a:rPr lang="en-US" b="1" i="1">
                                      <a:solidFill>
                                        <a:srgbClr val="FFFF00"/>
                                      </a:solidFill>
                                      <a:latin typeface="Cambria Math"/>
                                    </a:rPr>
                                    <m:t>−</m:t>
                                  </m:r>
                                  <m:r>
                                    <a:rPr lang="en-US" b="1" i="1">
                                      <a:solidFill>
                                        <a:srgbClr val="FFFF00"/>
                                      </a:solidFill>
                                      <a:latin typeface="Cambria Math"/>
                                    </a:rPr>
                                    <m:t>𝟐</m:t>
                                  </m:r>
                                  <m:r>
                                    <a:rPr lang="en-US" b="1" i="1">
                                      <a:solidFill>
                                        <a:srgbClr val="FFFF00"/>
                                      </a:solidFill>
                                      <a:latin typeface="Cambria Math"/>
                                    </a:rPr>
                                    <m:t>/</m:t>
                                  </m:r>
                                  <m:r>
                                    <a:rPr lang="en-US" b="1" i="1">
                                      <a:solidFill>
                                        <a:srgbClr val="FFFF00"/>
                                      </a:solidFill>
                                      <a:latin typeface="Cambria Math"/>
                                    </a:rPr>
                                    <m:t>𝟑</m:t>
                                  </m:r>
                                </m:sup>
                              </m:sSup>
                            </m:den>
                          </m:f>
                        </m:e>
                      </m:func>
                      <m:r>
                        <a:rPr lang="en-US" b="1" i="1" smtClean="0">
                          <a:solidFill>
                            <a:srgbClr val="FFFF00"/>
                          </a:solidFill>
                          <a:latin typeface="Cambria Math"/>
                        </a:rPr>
                        <m:t>=</m:t>
                      </m:r>
                      <m:func>
                        <m:funcPr>
                          <m:ctrlPr>
                            <a:rPr lang="en-US" b="1" i="1" smtClean="0">
                              <a:solidFill>
                                <a:srgbClr val="FFFF00"/>
                              </a:solidFill>
                              <a:latin typeface="Cambria Math"/>
                            </a:rPr>
                          </m:ctrlPr>
                        </m:funcPr>
                        <m:fName>
                          <m:limLow>
                            <m:limLowPr>
                              <m:ctrlPr>
                                <a:rPr lang="en-US" b="1" i="1" smtClean="0">
                                  <a:solidFill>
                                    <a:srgbClr val="FFFF00"/>
                                  </a:solidFill>
                                  <a:latin typeface="Cambria Math"/>
                                </a:rPr>
                              </m:ctrlPr>
                            </m:limLowPr>
                            <m:e>
                              <m:r>
                                <m:rPr>
                                  <m:sty m:val="p"/>
                                </m:rPr>
                                <a:rPr lang="en-US" b="0" i="0" smtClean="0">
                                  <a:solidFill>
                                    <a:srgbClr val="FFFF00"/>
                                  </a:solidFill>
                                  <a:latin typeface="Cambria Math"/>
                                </a:rPr>
                                <m:t>lim</m:t>
                              </m:r>
                            </m:e>
                            <m:lim>
                              <m:r>
                                <a:rPr lang="en-US" b="1" i="1" smtClean="0">
                                  <a:solidFill>
                                    <a:srgbClr val="FFFF00"/>
                                  </a:solidFill>
                                  <a:latin typeface="Cambria Math"/>
                                </a:rPr>
                                <m:t>𝒙</m:t>
                              </m:r>
                              <m:r>
                                <a:rPr lang="en-US" b="1" i="1" smtClean="0">
                                  <a:solidFill>
                                    <a:srgbClr val="FFFF00"/>
                                  </a:solidFill>
                                  <a:latin typeface="Cambria Math"/>
                                  <a:ea typeface="Cambria Math"/>
                                </a:rPr>
                                <m:t>→∞</m:t>
                              </m:r>
                            </m:lim>
                          </m:limLow>
                        </m:fName>
                        <m:e>
                          <m:f>
                            <m:fPr>
                              <m:ctrlPr>
                                <a:rPr lang="en-US" b="1" i="1" smtClean="0">
                                  <a:solidFill>
                                    <a:srgbClr val="FFFF00"/>
                                  </a:solidFill>
                                  <a:latin typeface="Cambria Math"/>
                                </a:rPr>
                              </m:ctrlPr>
                            </m:fPr>
                            <m:num>
                              <m:r>
                                <a:rPr lang="en-US" b="1" i="1" smtClean="0">
                                  <a:solidFill>
                                    <a:srgbClr val="FFFF00"/>
                                  </a:solidFill>
                                  <a:latin typeface="Cambria Math"/>
                                </a:rPr>
                                <m:t>𝟑</m:t>
                              </m:r>
                            </m:num>
                            <m:den>
                              <m:rad>
                                <m:radPr>
                                  <m:ctrlPr>
                                    <a:rPr lang="en-US" b="1" i="1" smtClean="0">
                                      <a:solidFill>
                                        <a:srgbClr val="FFFF00"/>
                                      </a:solidFill>
                                      <a:latin typeface="Cambria Math"/>
                                    </a:rPr>
                                  </m:ctrlPr>
                                </m:radPr>
                                <m:deg>
                                  <m:r>
                                    <a:rPr lang="en-US" b="1" i="1" smtClean="0">
                                      <a:solidFill>
                                        <a:srgbClr val="FFFF00"/>
                                      </a:solidFill>
                                      <a:latin typeface="Cambria Math"/>
                                    </a:rPr>
                                    <m:t>𝟑</m:t>
                                  </m:r>
                                </m:deg>
                                <m:e>
                                  <m:r>
                                    <a:rPr lang="en-US" b="1" i="1" smtClean="0">
                                      <a:solidFill>
                                        <a:srgbClr val="FFFF00"/>
                                      </a:solidFill>
                                      <a:latin typeface="Cambria Math"/>
                                    </a:rPr>
                                    <m:t>𝒙</m:t>
                                  </m:r>
                                </m:e>
                              </m:rad>
                            </m:den>
                          </m:f>
                        </m:e>
                      </m:func>
                      <m:r>
                        <a:rPr lang="en-US" b="1" i="1" smtClean="0">
                          <a:solidFill>
                            <a:srgbClr val="FFFF00"/>
                          </a:solidFill>
                          <a:latin typeface="Cambria Math"/>
                        </a:rPr>
                        <m:t>=</m:t>
                      </m:r>
                      <m:r>
                        <a:rPr lang="en-US" b="1" i="1" smtClean="0">
                          <a:solidFill>
                            <a:srgbClr val="FFFF00"/>
                          </a:solidFill>
                          <a:latin typeface="Cambria Math"/>
                        </a:rPr>
                        <m:t>𝟎</m:t>
                      </m:r>
                    </m:oMath>
                  </m:oMathPara>
                </a14:m>
                <a:endParaRPr lang="ar-JO" b="1"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179512" y="620688"/>
                <a:ext cx="9144000" cy="5373216"/>
              </a:xfrm>
              <a:blipFill rotWithShape="1">
                <a:blip r:embed="rId2"/>
                <a:stretch>
                  <a:fillRect l="-1600" t="-1476"/>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417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1014</Words>
  <Application>Microsoft Office PowerPoint</Application>
  <PresentationFormat>On-screen Show (4:3)</PresentationFormat>
  <Paragraphs>87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Five Applications of Differentiation</dc:title>
  <dc:creator>LAB-827</dc:creator>
  <cp:lastModifiedBy>WhiteBoard</cp:lastModifiedBy>
  <cp:revision>20</cp:revision>
  <dcterms:created xsi:type="dcterms:W3CDTF">2016-04-05T08:52:43Z</dcterms:created>
  <dcterms:modified xsi:type="dcterms:W3CDTF">2019-02-18T09:54:56Z</dcterms:modified>
</cp:coreProperties>
</file>