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192" y="3068960"/>
            <a:ext cx="7088832" cy="242312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4800" b="1" dirty="0" smtClean="0">
                <a:solidFill>
                  <a:srgbClr val="FFFF00"/>
                </a:solidFill>
              </a:rPr>
              <a:t>The </a:t>
            </a:r>
            <a:r>
              <a:rPr lang="en-US" sz="4800" b="1" dirty="0">
                <a:solidFill>
                  <a:srgbClr val="FFFF00"/>
                </a:solidFill>
              </a:rPr>
              <a:t>Mean Value </a:t>
            </a:r>
            <a:r>
              <a:rPr lang="en-US" sz="4800" b="1" dirty="0" smtClean="0">
                <a:solidFill>
                  <a:srgbClr val="FFFF00"/>
                </a:solidFill>
              </a:rPr>
              <a:t>Theorem</a:t>
            </a:r>
            <a:endParaRPr lang="ar-JO" sz="4800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41" y="620688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Corollary: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each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of an open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constant.</a:t>
                </a:r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Example: Prove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cot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Solution: Although calculus is not needed to prove this identity, the proof using calculus is quite simple.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cot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</a:t>
                </a:r>
              </a:p>
              <a:p>
                <a:pPr rtl="0" eaLnBrk="0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  </a:t>
                </a:r>
                <a:r>
                  <a:rPr lang="en-US" sz="4400" b="1" dirty="0"/>
                  <a:t>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for </a:t>
                </a:r>
                <a:r>
                  <a:rPr lang="en-US" b="1" dirty="0"/>
                  <a:t>all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1533" t="-2210" r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620688"/>
                <a:ext cx="9144000" cy="6237312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/>
                <a:r>
                  <a:rPr lang="en-US" b="1" dirty="0" smtClean="0"/>
                  <a:t>Therefore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 constant. To determine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because we can evaluate exactly. Then</a:t>
                </a:r>
              </a:p>
              <a:p>
                <a:pPr rtl="0" eaLnBrk="0"/>
                <a14:m>
                  <m:oMath xmlns:m="http://schemas.openxmlformats.org/officeDocument/2006/math"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5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5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cot</m:t>
                            </m:r>
                          </m:e>
                          <m:sup>
                            <m: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5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35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=</m:t>
                    </m:r>
                    <m:f>
                      <m:f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500" b="1" dirty="0"/>
                  <a:t> </a:t>
                </a:r>
                <a:r>
                  <a:rPr lang="en-US" sz="4400" b="1" dirty="0"/>
                  <a:t> </a:t>
                </a:r>
                <a:endParaRPr lang="en-US" sz="4400" b="1" dirty="0" smtClean="0"/>
              </a:p>
              <a:p>
                <a:pPr algn="l" rtl="0" eaLnBrk="0"/>
                <a:r>
                  <a:rPr lang="en-US" sz="4400" b="1" dirty="0"/>
                  <a:t>      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cot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At the beginning of the last sequence, we also asked about the relationship between two functions that have identical derivatives over an interval. The next corollary tells us that their values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on </a:t>
                </a:r>
                <a:r>
                  <a:rPr lang="en-US" b="1" dirty="0"/>
                  <a:t>the interval have a constant difference.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620688"/>
                <a:ext cx="9144000" cy="6237312"/>
              </a:xfrm>
              <a:blipFill rotWithShape="1">
                <a:blip r:embed="rId2"/>
                <a:stretch>
                  <a:fillRect l="-1533" t="-1955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3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36712"/>
                <a:ext cx="9144000" cy="6021288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Corollary: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´(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each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an open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there exists a constant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That </a:t>
                </a:r>
                <a:r>
                  <a:rPr lang="en-US" b="1" dirty="0" smtClean="0"/>
                  <a:t>is,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constant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FF00"/>
                    </a:solidFill>
                  </a:rPr>
                  <a:t>Example: Prove the identity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Solution: If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0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       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then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36712"/>
                <a:ext cx="9144000" cy="6021288"/>
              </a:xfrm>
              <a:blipFill rotWithShape="1">
                <a:blip r:embed="rId2"/>
                <a:stretch>
                  <a:fillRect l="-153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533" y="332656"/>
                <a:ext cx="9144000" cy="6043795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for all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Therefore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 constant. To determine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because we can evaluate exactly. Then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 </a:t>
                </a:r>
                <a:r>
                  <a:rPr lang="en-US" sz="4400" b="1" dirty="0"/>
                  <a:t>               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Thus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533" y="332656"/>
                <a:ext cx="9144000" cy="6043795"/>
              </a:xfrm>
              <a:blipFill rotWithShape="1">
                <a:blip r:embed="rId2"/>
                <a:stretch>
                  <a:fillRect l="-1067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4259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 for your Attention</a:t>
            </a:r>
            <a:r>
              <a:rPr lang="ar-SA" dirty="0">
                <a:solidFill>
                  <a:schemeClr val="bg1"/>
                </a:solidFill>
              </a:rPr>
              <a:t/>
            </a:r>
            <a:br>
              <a:rPr lang="ar-SA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9144000" cy="5949280"/>
          </a:xfrm>
        </p:spPr>
        <p:txBody>
          <a:bodyPr>
            <a:normAutofit fontScale="85000" lnSpcReduction="10000"/>
          </a:bodyPr>
          <a:lstStyle/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We </a:t>
            </a:r>
            <a:r>
              <a:rPr lang="en-US" b="1" dirty="0"/>
              <a:t>know that constant functions have zero derivatives, but could there be a complicated function, with many terms, the derivatives of which all cancel to give zero</a:t>
            </a:r>
            <a:r>
              <a:rPr lang="en-US" b="1" dirty="0" smtClean="0"/>
              <a:t>?</a:t>
            </a:r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What </a:t>
            </a:r>
            <a:r>
              <a:rPr lang="en-US" b="1" dirty="0"/>
              <a:t>is the relationship between two functions that have identical derivatives over an interval</a:t>
            </a:r>
            <a:r>
              <a:rPr lang="en-US" b="1" dirty="0" smtClean="0"/>
              <a:t>?</a:t>
            </a:r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What </a:t>
            </a:r>
            <a:r>
              <a:rPr lang="en-US" b="1" dirty="0"/>
              <a:t>we are really asking here is what functions can have a particular kind of derivative</a:t>
            </a:r>
            <a:r>
              <a:rPr lang="en-US" b="1" dirty="0" smtClean="0"/>
              <a:t>.</a:t>
            </a:r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These </a:t>
            </a:r>
            <a:r>
              <a:rPr lang="en-US" b="1" dirty="0"/>
              <a:t>and many other questions we study in this session are answered by applying the Mean Value Theorem</a:t>
            </a:r>
            <a:r>
              <a:rPr lang="en-US" b="1" dirty="0" smtClean="0"/>
              <a:t>.</a:t>
            </a:r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To </a:t>
            </a:r>
            <a:r>
              <a:rPr lang="en-US" b="1" dirty="0"/>
              <a:t>arrive at this theorem we first need Rolle's </a:t>
            </a:r>
            <a:r>
              <a:rPr lang="en-US" b="1" dirty="0" smtClean="0"/>
              <a:t>Theorem</a:t>
            </a:r>
            <a:r>
              <a:rPr lang="en-US" b="1" dirty="0"/>
              <a:t>.</a:t>
            </a:r>
            <a:endParaRPr lang="ar-JO" b="1" dirty="0"/>
          </a:p>
          <a:p>
            <a:pPr algn="l"/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43304"/>
            <a:ext cx="972152" cy="709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9144000" cy="5589240"/>
          </a:xfrm>
        </p:spPr>
        <p:txBody>
          <a:bodyPr/>
          <a:lstStyle/>
          <a:p>
            <a:pPr algn="l"/>
            <a:r>
              <a:rPr lang="en-US" b="1" dirty="0"/>
              <a:t>Rolle's Theorem: Drawing the graph of a function gives strong geometric evidence that between any two points where a differentiable function crosses a horizontal line there is at least one point on the curve where the tangent is horizontal.</a:t>
            </a:r>
            <a:endParaRPr lang="ar-JO" b="1" dirty="0"/>
          </a:p>
          <a:p>
            <a:pPr algn="l"/>
            <a:endParaRPr lang="en-US" b="1" dirty="0"/>
          </a:p>
        </p:txBody>
      </p:sp>
      <p:pic>
        <p:nvPicPr>
          <p:cNvPr id="4" name="Picture 3" descr="Picture5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62" y="6253436"/>
            <a:ext cx="828136" cy="604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516" y="260648"/>
                <a:ext cx="9144000" cy="6381328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Theorem: Suppose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continuous at every point of the closed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differentiable at every point of its interior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 , then there is at least one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which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Example: Verify that 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satisfies the three hypotheses of Rolle's Theorem on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Then find all numbers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that satisfy the conclusion of Rolle's Theorem</a:t>
                </a:r>
                <a:r>
                  <a:rPr lang="en-US" b="1" dirty="0" smtClean="0"/>
                  <a:t>.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Solution: First, you can see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Since    is a polynomial, it is differentiable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continuous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/>
                  <a:t> 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516" y="260648"/>
                <a:ext cx="9144000" cy="6381328"/>
              </a:xfrm>
              <a:blipFill rotWithShape="1">
                <a:blip r:embed="rId2"/>
                <a:stretch>
                  <a:fillRect l="-1533" t="-1910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6079"/>
            <a:ext cx="1190446" cy="869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24701" y="620688"/>
                <a:ext cx="9144000" cy="5904656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/>
                <a:r>
                  <a:rPr lang="en-US" b="1" dirty="0" smtClean="0"/>
                  <a:t>Thus</a:t>
                </a:r>
                <a:r>
                  <a:rPr lang="en-US" b="1" dirty="0"/>
                  <a:t>, by Rolle's Theorem, there is a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such </a:t>
                </a:r>
                <a:r>
                  <a:rPr lang="en-US" b="1" dirty="0" smtClean="0"/>
                  <a:t>that</a:t>
                </a:r>
              </a:p>
              <a:p>
                <a:pPr algn="l" rtl="0" eaLnBrk="0"/>
                <a:endParaRPr lang="en-US" b="1" dirty="0"/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Mean Value Theorem: The Mean Value Theorem, which was first stated by Joseph Louis Lagrange, is a slanted version of Rolle's Theorem. There is a point where the tangent is parallel to chord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24701" y="620688"/>
                <a:ext cx="9144000" cy="5904656"/>
              </a:xfrm>
              <a:blipFill rotWithShape="1">
                <a:blip r:embed="rId2"/>
                <a:stretch>
                  <a:fillRect l="-160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43304"/>
            <a:ext cx="972152" cy="709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endParaRPr lang="en-US" b="1" dirty="0" smtClean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sz="54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Theorem</a:t>
                </a:r>
                <a:r>
                  <a:rPr lang="en-US" b="1" dirty="0"/>
                  <a:t>: Suppose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continuous on a closed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differentiable on the interval's interior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Then there is at least one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</a:t>
                </a:r>
                <a:r>
                  <a:rPr lang="en-US" b="1" dirty="0" smtClean="0"/>
                  <a:t>which</a:t>
                </a:r>
                <a:r>
                  <a:rPr lang="en-US" sz="4400" b="1" dirty="0"/>
                  <a:t> 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ar-JO" sz="3900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0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188640"/>
            <a:ext cx="6912768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422" y="188640"/>
                <a:ext cx="9144000" cy="6164928"/>
              </a:xfrm>
            </p:spPr>
            <p:txBody>
              <a:bodyPr>
                <a:noAutofit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400" b="1" dirty="0" smtClean="0"/>
                  <a:t>Example: Verify that the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/>
                  <a:t>satisfies the hypotheses of the Mean Value Theorem on the interval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[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b="1" dirty="0" smtClean="0"/>
                  <a:t>. </a:t>
                </a:r>
                <a:r>
                  <a:rPr lang="en-US" sz="2400" b="1" dirty="0"/>
                  <a:t>Then find all numbers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/>
                  <a:t>that satisfy the conclusion of the Mean Value Theorem</a:t>
                </a:r>
                <a:r>
                  <a:rPr lang="en-US" sz="2400" b="1" dirty="0" smtClean="0"/>
                  <a:t>.</a:t>
                </a:r>
              </a:p>
              <a:p>
                <a:pPr algn="l" rtl="0" eaLnBrk="0"/>
                <a:endParaRPr lang="en-US" sz="24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400" b="1" dirty="0"/>
                  <a:t>Solution: Since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/>
                  <a:t>is a polynomial, it is continuous </a:t>
                </a:r>
                <a:r>
                  <a:rPr lang="en-US" sz="2400" b="1" dirty="0" smtClean="0"/>
                  <a:t>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[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b="1" dirty="0" smtClean="0"/>
                  <a:t> and </a:t>
                </a:r>
                <a:r>
                  <a:rPr lang="en-US" sz="2400" b="1" dirty="0"/>
                  <a:t>differentiable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. </a:t>
                </a:r>
                <a:r>
                  <a:rPr lang="en-US" sz="2400" b="1" dirty="0"/>
                  <a:t>Therefore, by the Mean Value Theorem, there is a </a:t>
                </a:r>
                <a:r>
                  <a:rPr lang="en-US" sz="2400" b="1" dirty="0" smtClean="0"/>
                  <a:t>number</a:t>
                </a:r>
                <a:r>
                  <a:rPr lang="en-US" sz="2400" b="1" dirty="0"/>
                  <a:t> 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/>
                  <a:t>such that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 smtClean="0"/>
              </a:p>
              <a:p>
                <a:pPr algn="l" rtl="0" eaLnBrk="0"/>
                <a:endParaRPr lang="en-US" sz="24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400" b="1" dirty="0" smtClean="0"/>
                  <a:t>But </a:t>
                </a:r>
                <a:r>
                  <a:rPr lang="en-US" sz="2400" b="1" dirty="0"/>
                  <a:t>must lie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, </a:t>
                </a:r>
                <a:r>
                  <a:rPr lang="en-US" sz="2400" b="1" dirty="0"/>
                  <a:t>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/>
                  <a:t>only </a:t>
                </a:r>
                <a:r>
                  <a:rPr lang="en-US" sz="2400" b="1" dirty="0" smtClean="0"/>
                  <a:t>since</a:t>
                </a:r>
              </a:p>
              <a:p>
                <a:pPr algn="l" rtl="0" eaLnBrk="0"/>
                <a:r>
                  <a:rPr lang="en-US" sz="2400" b="1" dirty="0"/>
                  <a:t> 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∉(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.</a:t>
                </a:r>
                <a:endParaRPr lang="ar-JO" sz="2400" b="1" dirty="0"/>
              </a:p>
              <a:p>
                <a:pPr algn="l"/>
                <a:endParaRPr lang="en-US" sz="2400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422" y="188640"/>
                <a:ext cx="9144000" cy="6164928"/>
              </a:xfrm>
              <a:blipFill rotWithShape="1">
                <a:blip r:embed="rId2"/>
                <a:stretch>
                  <a:fillRect l="-1000" t="-593" r="-800" b="-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32656"/>
                <a:ext cx="9144000" cy="6525344"/>
              </a:xfrm>
            </p:spPr>
            <p:txBody>
              <a:bodyPr/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Example: Suppose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.How </a:t>
                </a:r>
                <a:r>
                  <a:rPr lang="en-US" b="1" dirty="0"/>
                  <a:t>large </a:t>
                </a:r>
                <a:r>
                  <a:rPr lang="en-US" b="1" dirty="0" smtClean="0"/>
                  <a:t>can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possibly </a:t>
                </a:r>
                <a:r>
                  <a:rPr lang="en-US" b="1" dirty="0"/>
                  <a:t>be?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Solution: We are given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differentiable (and therefore continuous) everywhere. In particular, we can apply the Mean Value Theorem on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There exists a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such </a:t>
                </a:r>
                <a:r>
                  <a:rPr lang="en-US" b="1" dirty="0" smtClean="0"/>
                  <a:t>that</a:t>
                </a:r>
              </a:p>
              <a:p>
                <a:pPr algn="l" rtl="0" eaLnBrk="0"/>
                <a:endParaRPr lang="ar-JO" b="1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32656"/>
                <a:ext cx="9144000" cy="6525344"/>
              </a:xfrm>
              <a:blipFill rotWithShape="1">
                <a:blip r:embed="rId2"/>
                <a:stretch>
                  <a:fillRect l="-1667" t="-1121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404664"/>
                <a:ext cx="9144000" cy="6453336"/>
              </a:xfrm>
            </p:spPr>
            <p:txBody>
              <a:bodyPr>
                <a:normAutofit/>
              </a:bodyPr>
              <a:lstStyle/>
              <a:p>
                <a:pPr algn="l" rtl="0" eaLnBrk="0"/>
                <a:r>
                  <a:rPr lang="en-US" b="1" dirty="0" smtClean="0"/>
                  <a:t>We </a:t>
                </a:r>
                <a:r>
                  <a:rPr lang="en-US" b="1" dirty="0"/>
                  <a:t>are given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so in particular we know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. </a:t>
                </a:r>
                <a:r>
                  <a:rPr lang="en-US" b="1" dirty="0"/>
                  <a:t>Multiplying both sides of this inequality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have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, </a:t>
                </a:r>
                <a:r>
                  <a:rPr lang="en-US" b="1" dirty="0"/>
                  <a:t>so</a:t>
                </a:r>
              </a:p>
              <a:p>
                <a:pPr algn="l" rtl="0" eaLnBrk="0"/>
                <a:r>
                  <a:rPr lang="en-US" b="1" dirty="0"/>
                  <a:t> 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r>
                  <a:rPr lang="en-US" b="1" dirty="0"/>
                  <a:t>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Thus</a:t>
                </a:r>
                <a:r>
                  <a:rPr lang="en-US" b="1" dirty="0">
                    <a:solidFill>
                      <a:srgbClr val="FFFF00"/>
                    </a:solidFill>
                  </a:rPr>
                  <a:t>, the largest possible value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.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Mathematical Consequences: At the beginning of the last sequence, we asked what kind of function has a zero derivative over an interval. The first corollary of the Mean Value Theorem provides the answer.</a:t>
                </a:r>
                <a:endParaRPr lang="ar-JO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404664"/>
                <a:ext cx="9144000" cy="6453336"/>
              </a:xfrm>
              <a:blipFill rotWithShape="1">
                <a:blip r:embed="rId2"/>
                <a:stretch>
                  <a:fillRect l="-1667" t="-1133" r="-173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1057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Five Applications of Differentiation</dc:title>
  <dc:creator>LAB-827</dc:creator>
  <cp:lastModifiedBy>WhiteBoard</cp:lastModifiedBy>
  <cp:revision>17</cp:revision>
  <dcterms:created xsi:type="dcterms:W3CDTF">2016-04-05T10:51:17Z</dcterms:created>
  <dcterms:modified xsi:type="dcterms:W3CDTF">2019-02-18T10:00:16Z</dcterms:modified>
</cp:coreProperties>
</file>