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13/06/1440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2" y="2708920"/>
            <a:ext cx="9144000" cy="2567136"/>
          </a:xfrm>
        </p:spPr>
        <p:txBody>
          <a:bodyPr>
            <a:normAutofit/>
          </a:bodyPr>
          <a:lstStyle/>
          <a:p>
            <a:endParaRPr lang="en-US" sz="4400" b="1" dirty="0" smtClean="0">
              <a:solidFill>
                <a:srgbClr val="FFFF00"/>
              </a:solidFill>
            </a:endParaRPr>
          </a:p>
          <a:p>
            <a:r>
              <a:rPr lang="en-US" sz="4400" b="1" dirty="0" smtClean="0">
                <a:solidFill>
                  <a:srgbClr val="FFFF00"/>
                </a:solidFill>
              </a:rPr>
              <a:t>Extreme </a:t>
            </a:r>
            <a:r>
              <a:rPr lang="en-US" sz="4400" b="1" dirty="0">
                <a:solidFill>
                  <a:srgbClr val="FFFF00"/>
                </a:solidFill>
              </a:rPr>
              <a:t>Values of </a:t>
            </a:r>
            <a:r>
              <a:rPr lang="en-US" sz="4400" b="1" dirty="0" smtClean="0">
                <a:solidFill>
                  <a:srgbClr val="FFFF00"/>
                </a:solidFill>
              </a:rPr>
              <a:t>Functions</a:t>
            </a:r>
            <a:endParaRPr lang="ar-JO" sz="4400" b="1" dirty="0">
              <a:solidFill>
                <a:srgbClr val="FFFF00"/>
              </a:solidFill>
            </a:endParaRPr>
          </a:p>
          <a:p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3403601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9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692696"/>
                <a:ext cx="9144000" cy="5517232"/>
              </a:xfrm>
            </p:spPr>
            <p:txBody>
              <a:bodyPr/>
              <a:lstStyle/>
              <a:p>
                <a:pPr algn="l" rtl="0" eaLnBrk="0">
                  <a:buFont typeface="Wingdings" pitchFamily="2" charset="2"/>
                  <a:buChar char="q"/>
                </a:pPr>
                <a:r>
                  <a:rPr lang="en-US" sz="2800" b="1" dirty="0" smtClean="0"/>
                  <a:t>Hence the only places where a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b="1" dirty="0"/>
                  <a:t>can possibly have an extreme value (local or global) are</a:t>
                </a:r>
                <a:r>
                  <a:rPr lang="en-US" sz="2800" b="1" dirty="0" smtClean="0"/>
                  <a:t>:</a:t>
                </a:r>
              </a:p>
              <a:p>
                <a:pPr algn="l" rtl="0" eaLnBrk="0"/>
                <a:endParaRPr lang="en-US" sz="2800" b="1" dirty="0"/>
              </a:p>
              <a:p>
                <a:pPr marL="834390" lvl="1" indent="-514350" algn="l" rtl="0" eaLnBrk="0">
                  <a:buFont typeface="+mj-lt"/>
                  <a:buAutoNum type="arabicPeriod"/>
                </a:pPr>
                <a:r>
                  <a:rPr lang="en-US" sz="2500" b="1" dirty="0" smtClean="0">
                    <a:solidFill>
                      <a:srgbClr val="FFFF00"/>
                    </a:solidFill>
                  </a:rPr>
                  <a:t>interior points where  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FF00"/>
                        </a:solidFill>
                        <a:latin typeface="Cambria Math"/>
                      </a:rPr>
                      <m:t>𝒇</m:t>
                    </m:r>
                    <m:r>
                      <a:rPr lang="en-US" sz="2500" b="1" i="1" smtClean="0">
                        <a:solidFill>
                          <a:srgbClr val="FFFF00"/>
                        </a:solidFill>
                        <a:latin typeface="Cambria Math"/>
                      </a:rPr>
                      <m:t>´=</m:t>
                    </m:r>
                    <m:r>
                      <a:rPr lang="en-US" sz="2500" b="1" i="1" smtClean="0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500" b="1" dirty="0">
                    <a:solidFill>
                      <a:srgbClr val="FFFF00"/>
                    </a:solidFill>
                  </a:rPr>
                  <a:t> ,</a:t>
                </a:r>
              </a:p>
              <a:p>
                <a:pPr marL="834390" lvl="1" indent="-514350" algn="l" rtl="0" eaLnBrk="0">
                  <a:buFont typeface="+mj-lt"/>
                  <a:buAutoNum type="arabicPeriod"/>
                </a:pPr>
                <a:r>
                  <a:rPr lang="en-US" sz="2500" b="1" dirty="0">
                    <a:solidFill>
                      <a:srgbClr val="FFFF00"/>
                    </a:solidFill>
                  </a:rPr>
                  <a:t>interior points where 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rgbClr val="FFFF00"/>
                        </a:solidFill>
                        <a:latin typeface="Cambria Math"/>
                      </a:rPr>
                      <m:t>𝒇</m:t>
                    </m:r>
                    <m:r>
                      <a:rPr lang="en-US" sz="2500" b="1" i="1">
                        <a:solidFill>
                          <a:srgbClr val="FFFF00"/>
                        </a:solidFill>
                        <a:latin typeface="Cambria Math"/>
                      </a:rPr>
                      <m:t>´</m:t>
                    </m:r>
                  </m:oMath>
                </a14:m>
                <a:r>
                  <a:rPr lang="en-US" sz="25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500" b="1" dirty="0">
                    <a:solidFill>
                      <a:srgbClr val="FFFF00"/>
                    </a:solidFill>
                  </a:rPr>
                  <a:t>is undefined,</a:t>
                </a:r>
              </a:p>
              <a:p>
                <a:pPr marL="834390" lvl="1" indent="-514350" algn="l" rtl="0" eaLnBrk="0">
                  <a:buFont typeface="+mj-lt"/>
                  <a:buAutoNum type="arabicPeriod"/>
                </a:pPr>
                <a:r>
                  <a:rPr lang="en-US" sz="2500" b="1" dirty="0">
                    <a:solidFill>
                      <a:srgbClr val="FFFF00"/>
                    </a:solidFill>
                  </a:rPr>
                  <a:t>endpoints of the domain of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FF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2500" b="1" dirty="0">
                    <a:solidFill>
                      <a:srgbClr val="FFFF00"/>
                    </a:solidFill>
                  </a:rPr>
                  <a:t> .</a:t>
                </a:r>
              </a:p>
              <a:p>
                <a:pPr algn="l" rtl="0" eaLnBrk="0">
                  <a:buFont typeface="Wingdings" pitchFamily="2" charset="2"/>
                  <a:buChar char="q"/>
                </a:pPr>
                <a:endParaRPr lang="en-US" sz="1400" b="1" dirty="0"/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sz="2800" b="1" dirty="0"/>
                  <a:t>Definition: An interior point of the domain of a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𝒇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𝒇</m:t>
                    </m:r>
                    <m:r>
                      <a:rPr lang="en-US" sz="2800" b="1" i="1">
                        <a:latin typeface="Cambria Math"/>
                      </a:rPr>
                      <m:t>´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b="1" dirty="0"/>
                  <a:t>is zero or undefined is a critical point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sz="2800" b="1" dirty="0" smtClean="0"/>
                  <a:t>.</a:t>
                </a:r>
                <a:endParaRPr lang="en-US" sz="2800" b="1" dirty="0"/>
              </a:p>
              <a:p>
                <a:pPr algn="l" rtl="0" eaLnBrk="0">
                  <a:buFont typeface="Wingdings" pitchFamily="2" charset="2"/>
                  <a:buChar char="q"/>
                </a:pPr>
                <a:endParaRPr lang="en-US" sz="1400" b="1" dirty="0"/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sz="2800" b="1" dirty="0"/>
                  <a:t>Thus the only domain points where a function can assume extreme values are critical points and endpoints.</a:t>
                </a:r>
                <a:endParaRPr lang="ar-JO" sz="2800" b="1" dirty="0"/>
              </a:p>
              <a:p>
                <a:pPr algn="l"/>
                <a:endParaRPr lang="en-US" b="1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692696"/>
                <a:ext cx="9144000" cy="5517232"/>
              </a:xfrm>
              <a:blipFill rotWithShape="1">
                <a:blip r:embed="rId2"/>
                <a:stretch>
                  <a:fillRect l="-1333" t="-994" r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3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88640"/>
                <a:ext cx="9144000" cy="551723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b="1" dirty="0" smtClean="0">
                    <a:solidFill>
                      <a:srgbClr val="FF0000"/>
                    </a:solidFill>
                  </a:rPr>
                  <a:t>A differentiable function </a:t>
                </a:r>
                <a:r>
                  <a:rPr lang="en-US" sz="2800" b="1" dirty="0" smtClean="0"/>
                  <a:t>may have a critical point at  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b="1" dirty="0"/>
                  <a:t>without having a local extreme value there. For instance, the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b="1" dirty="0"/>
                  <a:t>has a critical point at the origin and zero value there, but is positive to the right of the origin and negative to the left. </a:t>
                </a:r>
                <a:endParaRPr lang="en-US" sz="2800" b="1" dirty="0" smtClean="0"/>
              </a:p>
              <a:p>
                <a:pPr algn="l"/>
                <a:r>
                  <a:rPr lang="en-US" sz="2800" b="1" dirty="0" smtClean="0"/>
                  <a:t>So </a:t>
                </a:r>
                <a:r>
                  <a:rPr lang="en-US" sz="2800" b="1" dirty="0"/>
                  <a:t>it cannot have a local extreme value at the origin.</a:t>
                </a:r>
                <a:endParaRPr lang="ar-JO" sz="2800" b="1" dirty="0"/>
              </a:p>
              <a:p>
                <a:pPr algn="l"/>
                <a:endParaRPr lang="en-US" sz="2800" b="1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88640"/>
                <a:ext cx="9144000" cy="5517232"/>
              </a:xfrm>
              <a:blipFill rotWithShape="1">
                <a:blip r:embed="rId2"/>
                <a:stretch>
                  <a:fillRect l="-1267" t="-994" r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icture64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2996952"/>
            <a:ext cx="8784976" cy="3736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4984"/>
            <a:ext cx="1298222" cy="9477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9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2539" y="476672"/>
                <a:ext cx="9144000" cy="5589240"/>
              </a:xfrm>
            </p:spPr>
            <p:txBody>
              <a:bodyPr>
                <a:normAutofit lnSpcReduction="10000"/>
              </a:bodyPr>
              <a:lstStyle/>
              <a:p>
                <a:pPr algn="l" rtl="0" eaLnBrk="0">
                  <a:buFont typeface="Wingdings" pitchFamily="2" charset="2"/>
                  <a:buChar char="q"/>
                </a:pPr>
                <a:r>
                  <a:rPr lang="en-US" sz="2800" b="1" dirty="0" smtClean="0"/>
                  <a:t>The question is: How to find the absolute extrema of a continuous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b="1" dirty="0"/>
                  <a:t>on a finite closed interval?</a:t>
                </a:r>
              </a:p>
              <a:p>
                <a:pPr marL="834390" lvl="1" indent="-514350" algn="l" rtl="0" eaLnBrk="0">
                  <a:buFont typeface="+mj-lt"/>
                  <a:buAutoNum type="arabicPeriod"/>
                </a:pPr>
                <a:r>
                  <a:rPr lang="en-US" b="1" dirty="0"/>
                  <a:t>Evaluate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at all critical points and endpoints.</a:t>
                </a:r>
              </a:p>
              <a:p>
                <a:pPr marL="834390" lvl="1" indent="-514350" algn="l" rtl="0" eaLnBrk="0">
                  <a:buFont typeface="+mj-lt"/>
                  <a:buAutoNum type="arabicPeriod"/>
                </a:pPr>
                <a:r>
                  <a:rPr lang="en-US" b="1" dirty="0"/>
                  <a:t>Take the largest and smallest of these values.</a:t>
                </a:r>
              </a:p>
              <a:p>
                <a:pPr algn="l" rtl="0" eaLnBrk="0">
                  <a:buFont typeface="Wingdings" pitchFamily="2" charset="2"/>
                  <a:buChar char="q"/>
                </a:pPr>
                <a:endParaRPr lang="en-US" sz="2800" b="1" dirty="0"/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sz="2800" b="1" dirty="0"/>
                  <a:t>Example: Find the absolute maximum and minimum values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𝟏𝟎</m:t>
                    </m:r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b="1" dirty="0"/>
                  <a:t>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dirty="0" smtClean="0"/>
                  <a:t>.</a:t>
                </a:r>
                <a:endParaRPr lang="en-US" sz="2800" b="1" dirty="0"/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sz="2800" b="1" dirty="0"/>
                  <a:t>Solution: We evaluate the function at the critical points and endpoints and take the largest and smallest of the resulting values. The first derivative is</a:t>
                </a:r>
                <a:endParaRPr lang="ar-JO" sz="2800" b="1" dirty="0"/>
              </a:p>
              <a:p>
                <a:pPr algn="l"/>
                <a:r>
                  <a:rPr lang="en-US" sz="2800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</a:rPr>
                      <m:t>𝒇</m:t>
                    </m:r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</a:rPr>
                      <m:t>´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/>
                      </a:rPr>
                      <m:t>𝟏𝟎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</a:rPr>
                      <m:t>𝟏𝟎</m:t>
                    </m:r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d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</a:rPr>
                      <m:t>𝟏𝟎</m:t>
                    </m:r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2539" y="476672"/>
                <a:ext cx="9144000" cy="5589240"/>
              </a:xfrm>
              <a:blipFill rotWithShape="1">
                <a:blip r:embed="rId2"/>
                <a:stretch>
                  <a:fillRect l="-1333" t="-1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7504" y="188640"/>
                <a:ext cx="9144000" cy="5589240"/>
              </a:xfrm>
            </p:spPr>
            <p:txBody>
              <a:bodyPr>
                <a:normAutofit/>
              </a:bodyPr>
              <a:lstStyle/>
              <a:p>
                <a:pPr algn="l" rtl="0" eaLnBrk="0">
                  <a:buFont typeface="Wingdings" pitchFamily="2" charset="2"/>
                  <a:buChar char="ü"/>
                </a:pPr>
                <a:r>
                  <a:rPr lang="en-US" sz="2800" b="1" dirty="0" smtClean="0"/>
                  <a:t>The only critical point in the domain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b="1" dirty="0"/>
                  <a:t>is the point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𝒆</m:t>
                    </m:r>
                  </m:oMath>
                </a14:m>
                <a:r>
                  <a:rPr lang="en-US" sz="2800" b="1" dirty="0"/>
                  <a:t> , where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𝒇</m:t>
                    </m:r>
                    <m:r>
                      <a:rPr lang="en-US" sz="2800" b="1" i="1" smtClean="0">
                        <a:latin typeface="Cambria Math"/>
                      </a:rPr>
                      <m:t>´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2800" b="1" dirty="0" smtClean="0"/>
                  <a:t>.</a:t>
                </a:r>
                <a:endParaRPr lang="en-US" sz="2800" b="1" dirty="0"/>
              </a:p>
              <a:p>
                <a:pPr algn="l" rtl="0" eaLnBrk="0">
                  <a:buFont typeface="Wingdings" pitchFamily="2" charset="2"/>
                  <a:buChar char="ü"/>
                </a:pPr>
                <a:r>
                  <a:rPr lang="en-US" sz="2800" b="1" dirty="0"/>
                  <a:t>The values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b="1" dirty="0"/>
                  <a:t>at this one critical point and at the endpoints are: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𝒆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𝟏𝟎</m:t>
                    </m:r>
                    <m:r>
                      <a:rPr lang="en-US" sz="2800" b="1" i="1" smtClean="0">
                        <a:latin typeface="Cambria Math"/>
                      </a:rPr>
                      <m:t>𝒆</m:t>
                    </m:r>
                  </m:oMath>
                </a14:m>
                <a:r>
                  <a:rPr lang="en-US" sz="2800" b="1" dirty="0" smtClean="0"/>
                  <a:t>,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</a:rPr>
                      <m:t>=</m:t>
                    </m:r>
                    <m:r>
                      <a:rPr lang="en-US" sz="2800" b="1" i="1" dirty="0" smtClean="0">
                        <a:latin typeface="Cambria Math"/>
                      </a:rPr>
                      <m:t>𝟐𝟎</m:t>
                    </m:r>
                  </m:oMath>
                </a14:m>
                <a:r>
                  <a:rPr lang="en-US" sz="2800" b="1" dirty="0" smtClean="0"/>
                  <a:t>, </a:t>
                </a:r>
                <a:r>
                  <a:rPr lang="en-US" sz="2800" b="1" dirty="0"/>
                  <a:t>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2800" b="1" dirty="0" smtClean="0"/>
              </a:p>
              <a:p>
                <a:pPr algn="l" rtl="0" eaLnBrk="0">
                  <a:buFont typeface="Wingdings" pitchFamily="2" charset="2"/>
                  <a:buChar char="ü"/>
                </a:pPr>
                <a:r>
                  <a:rPr lang="en-US" sz="2800" b="1" dirty="0" smtClean="0"/>
                  <a:t>We </a:t>
                </a:r>
                <a:r>
                  <a:rPr lang="en-US" sz="2800" b="1" dirty="0"/>
                  <a:t>can see from this list that the function's absolute maximum value is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𝟏𝟎</m:t>
                    </m:r>
                    <m:r>
                      <a:rPr lang="en-US" sz="2800" b="1" i="1" smtClean="0">
                        <a:latin typeface="Cambria Math"/>
                      </a:rPr>
                      <m:t>𝒆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b="1" dirty="0"/>
                  <a:t>it occurs at the critical interior point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𝒆</m:t>
                    </m:r>
                  </m:oMath>
                </a14:m>
                <a:r>
                  <a:rPr lang="en-US" sz="2800" b="1" dirty="0" smtClean="0"/>
                  <a:t>. </a:t>
                </a:r>
                <a:r>
                  <a:rPr lang="en-US" sz="2800" b="1" dirty="0"/>
                  <a:t>The absolute minimum value </a:t>
                </a:r>
                <a:r>
                  <a:rPr lang="en-US" sz="2800" b="1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2800" b="1" dirty="0" smtClean="0"/>
                  <a:t> and </a:t>
                </a:r>
                <a:r>
                  <a:rPr lang="en-US" sz="2800" b="1" dirty="0"/>
                  <a:t>occurs at the right endpoint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/>
                  <a:t>.</a:t>
                </a:r>
                <a:endParaRPr lang="ar-JO" sz="2800" b="1" dirty="0"/>
              </a:p>
              <a:p>
                <a:pPr algn="l"/>
                <a:endParaRPr lang="en-US" sz="2800" b="1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7504" y="188640"/>
                <a:ext cx="9144000" cy="5589240"/>
              </a:xfrm>
              <a:blipFill rotWithShape="1">
                <a:blip r:embed="rId2"/>
                <a:stretch>
                  <a:fillRect l="-1400" t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icture65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3888" y="3573016"/>
            <a:ext cx="5472608" cy="3096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0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7504" y="548680"/>
                <a:ext cx="9144000" cy="5517232"/>
              </a:xfrm>
            </p:spPr>
            <p:txBody>
              <a:bodyPr>
                <a:normAutofit fontScale="92500"/>
              </a:bodyPr>
              <a:lstStyle/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 smtClean="0"/>
                  <a:t>Example: Find the absolute maximum and minimum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/</m:t>
                        </m:r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/>
                  <a:t>Solution: We evaluate the function at the critical points and endpoints and take the largest and smallest of the resulting values. The first derivative</a:t>
                </a: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´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𝟑</m:t>
                          </m:r>
                          <m:rad>
                            <m:rad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g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/>
              </a:p>
              <a:p>
                <a:pPr algn="l" rtl="0" eaLnBrk="0"/>
                <a:r>
                  <a:rPr lang="en-US" b="1" dirty="0" smtClean="0"/>
                  <a:t>has </a:t>
                </a:r>
                <a:r>
                  <a:rPr lang="en-US" b="1" dirty="0"/>
                  <a:t>no zeros but is undefined at the interior point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. </a:t>
                </a:r>
                <a:r>
                  <a:rPr lang="en-US" b="1" dirty="0"/>
                  <a:t>The values </a:t>
                </a:r>
                <a:r>
                  <a:rPr lang="en-US" b="1" dirty="0" smtClean="0"/>
                  <a:t>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at </a:t>
                </a:r>
                <a:r>
                  <a:rPr lang="en-US" b="1" dirty="0"/>
                  <a:t>this one critical point and at the endpoints </a:t>
                </a:r>
                <a:r>
                  <a:rPr lang="en-US" b="1" dirty="0" smtClean="0"/>
                  <a:t>are</a:t>
                </a:r>
              </a:p>
              <a:p>
                <a:pPr algn="l" rtl="0" eaLnBrk="0"/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 , 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𝟒</m:t>
                        </m:r>
                      </m:e>
                    </m:ra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 , 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𝟗</m:t>
                        </m:r>
                      </m:e>
                    </m:rad>
                  </m:oMath>
                </a14:m>
                <a:endParaRPr lang="ar-JO" b="1" dirty="0"/>
              </a:p>
              <a:p>
                <a:pPr algn="l"/>
                <a:endParaRPr lang="en-US" b="1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7504" y="548680"/>
                <a:ext cx="9144000" cy="5517232"/>
              </a:xfrm>
              <a:blipFill rotWithShape="1">
                <a:blip r:embed="rId2"/>
                <a:stretch>
                  <a:fillRect l="-1600" t="-1326" r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7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7504" y="249960"/>
                <a:ext cx="9144000" cy="558924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b="1" dirty="0" smtClean="0"/>
                  <a:t>	We can see from this list that the function's absolute maximum value is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en-US" b="1" i="1" smtClean="0">
                            <a:latin typeface="Cambria Math"/>
                          </a:rPr>
                          <m:t>𝟗</m:t>
                        </m:r>
                      </m:e>
                    </m:rad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it occurs at the right endpoint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b="1" dirty="0"/>
                  <a:t> . The absolute minimum value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and it occurs at the interior point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where the graph has a cusp.</a:t>
                </a:r>
                <a:endParaRPr lang="ar-JO" b="1" dirty="0"/>
              </a:p>
              <a:p>
                <a:pPr algn="l"/>
                <a:endParaRPr lang="en-US" b="1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7504" y="249960"/>
                <a:ext cx="9144000" cy="5589240"/>
              </a:xfrm>
              <a:blipFill rotWithShape="1">
                <a:blip r:embed="rId2"/>
                <a:stretch>
                  <a:fillRect l="-1667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icture66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2852936"/>
            <a:ext cx="8712968" cy="3691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63" y="5937057"/>
            <a:ext cx="1154206" cy="8426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7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87444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Thank you for your Attention</a:t>
            </a:r>
            <a:r>
              <a:rPr lang="ar-SA" dirty="0">
                <a:solidFill>
                  <a:schemeClr val="bg1"/>
                </a:solidFill>
              </a:rPr>
              <a:t/>
            </a:r>
            <a:br>
              <a:rPr lang="ar-SA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2996952"/>
            <a:ext cx="3403601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7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332656"/>
                <a:ext cx="9144000" cy="6525344"/>
              </a:xfrm>
            </p:spPr>
            <p:txBody>
              <a:bodyPr>
                <a:normAutofit/>
              </a:bodyPr>
              <a:lstStyle/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 smtClean="0"/>
                  <a:t>This section shows how to locate and identify extreme values of a continuous function from its derivative.</a:t>
                </a:r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/>
                  <a:t>Once we can do this, we can solve a variety of optimization problems in which we find the optimal (best) way to do something in a given situation.</a:t>
                </a:r>
              </a:p>
              <a:p>
                <a:pPr algn="l" rtl="0" eaLnBrk="0">
                  <a:buFont typeface="Wingdings" pitchFamily="2" charset="2"/>
                  <a:buChar char="q"/>
                </a:pPr>
                <a:endParaRPr lang="en-US" b="1" dirty="0"/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/>
                  <a:t>Definition: 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be a function with domain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 smtClean="0"/>
                  <a:t>. </a:t>
                </a:r>
                <a:r>
                  <a:rPr lang="en-US" b="1" dirty="0"/>
                  <a:t>Then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has an absolute maximum value 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at a point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𝒄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𝑫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an absolute minimum value 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𝒄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𝑫</m:t>
                    </m:r>
                  </m:oMath>
                </a14:m>
                <a:r>
                  <a:rPr lang="en-US" b="1" dirty="0" smtClean="0"/>
                  <a:t>.</a:t>
                </a:r>
                <a:endParaRPr lang="ar-JO" b="1" dirty="0"/>
              </a:p>
              <a:p>
                <a:pPr algn="l"/>
                <a:endParaRPr lang="en-US" b="1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332656"/>
                <a:ext cx="9144000" cy="6525344"/>
              </a:xfrm>
              <a:blipFill rotWithShape="1">
                <a:blip r:embed="rId2"/>
                <a:stretch>
                  <a:fillRect l="-1667" t="-1215" r="-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5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822" y="287462"/>
                <a:ext cx="9144000" cy="558924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b="1" dirty="0" smtClean="0"/>
                  <a:t>Example: On the closed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the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takes </a:t>
                </a:r>
                <a:r>
                  <a:rPr lang="en-US" b="1" dirty="0"/>
                  <a:t>on an absolute maximum value </a:t>
                </a:r>
                <a:r>
                  <a:rPr lang="en-US" b="1" dirty="0" smtClean="0"/>
                  <a:t>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(once) and an absolute minimum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(</a:t>
                </a:r>
                <a:r>
                  <a:rPr lang="en-US" b="1" dirty="0"/>
                  <a:t>twice). On the same interval, the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takes on a maximum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a minimum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.</a:t>
                </a:r>
                <a:endParaRPr lang="ar-JO" b="1" dirty="0"/>
              </a:p>
              <a:p>
                <a:pPr algn="l"/>
                <a:endParaRPr lang="en-US" b="1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822" y="287462"/>
                <a:ext cx="9144000" cy="5589240"/>
              </a:xfrm>
              <a:blipFill rotWithShape="1">
                <a:blip r:embed="rId2"/>
                <a:stretch>
                  <a:fillRect l="-1600" r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icture6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3582144"/>
            <a:ext cx="8856984" cy="3086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9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822" y="188640"/>
                <a:ext cx="9144000" cy="558924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b="1" dirty="0" smtClean="0">
                    <a:solidFill>
                      <a:srgbClr val="FFFF00"/>
                    </a:solidFill>
                  </a:rPr>
                  <a:t>Example:</a:t>
                </a:r>
                <a:r>
                  <a:rPr lang="en-US" b="1" dirty="0" smtClean="0"/>
                  <a:t> The absolute extrema of the following functions on their domains can be seen in the figure in the next slide. </a:t>
                </a:r>
                <a:endParaRPr lang="en-US" b="1" dirty="0" smtClean="0"/>
              </a:p>
              <a:p>
                <a:pPr algn="l"/>
                <a:r>
                  <a:rPr lang="en-US" b="1" dirty="0" smtClean="0">
                    <a:solidFill>
                      <a:srgbClr val="FFFF00"/>
                    </a:solidFill>
                  </a:rPr>
                  <a:t>Each </a:t>
                </a:r>
                <a:r>
                  <a:rPr lang="en-US" b="1" dirty="0" err="1" smtClean="0">
                    <a:solidFill>
                      <a:srgbClr val="FFFF00"/>
                    </a:solidFill>
                  </a:rPr>
                  <a:t>function:</a:t>
                </a:r>
                <a:r>
                  <a:rPr lang="en-US" b="1" dirty="0" err="1" smtClean="0"/>
                  <a:t>has</a:t>
                </a:r>
                <a:r>
                  <a:rPr lang="en-US" b="1" dirty="0" smtClean="0"/>
                  <a:t> </a:t>
                </a:r>
                <a:r>
                  <a:rPr lang="en-US" b="1" dirty="0" smtClean="0"/>
                  <a:t>the same defining equation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but the domains vary. Notice that a function might not have a maximum or minimum if the domain is unbounded or fails to contain an endpoint.</a:t>
                </a:r>
                <a:endParaRPr lang="ar-JO" b="1" dirty="0"/>
              </a:p>
              <a:p>
                <a:pPr algn="l"/>
                <a:endParaRPr lang="en-US" b="1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822" y="188640"/>
                <a:ext cx="9144000" cy="5589240"/>
              </a:xfrm>
              <a:blipFill rotWithShape="1">
                <a:blip r:embed="rId2"/>
                <a:stretch>
                  <a:fillRect l="-1600" t="-1418" r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504" y="3845718"/>
            <a:ext cx="8928992" cy="275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98646"/>
            <a:ext cx="1118438" cy="8164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5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9036496" cy="5589240"/>
          </a:xfrm>
        </p:spPr>
        <p:txBody>
          <a:bodyPr/>
          <a:lstStyle/>
          <a:p>
            <a:pPr algn="l" rtl="0" eaLnBrk="0">
              <a:buFont typeface="Wingdings" pitchFamily="2" charset="2"/>
              <a:buChar char="q"/>
            </a:pPr>
            <a:endParaRPr lang="en-US" b="1" dirty="0"/>
          </a:p>
          <a:p>
            <a:pPr algn="l" rtl="0" eaLnBrk="0">
              <a:buFont typeface="Wingdings" pitchFamily="2" charset="2"/>
              <a:buChar char="q"/>
            </a:pPr>
            <a:endParaRPr lang="en-US" b="1" dirty="0"/>
          </a:p>
          <a:p>
            <a:pPr algn="l" rtl="0" eaLnBrk="0"/>
            <a:endParaRPr lang="en-US" b="1" dirty="0"/>
          </a:p>
          <a:p>
            <a:pPr algn="l" rtl="0" eaLnBrk="0">
              <a:buFont typeface="Wingdings" pitchFamily="2" charset="2"/>
              <a:buChar char="q"/>
            </a:pPr>
            <a:endParaRPr lang="en-US" b="1" dirty="0"/>
          </a:p>
          <a:p>
            <a:pPr algn="l" rtl="0" eaLnBrk="0"/>
            <a:endParaRPr lang="en-US" b="1" dirty="0"/>
          </a:p>
          <a:p>
            <a:pPr algn="l" rtl="0" eaLnBrk="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Note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/>
              <a:t>Absolute maximum and minimum values are called absolute extrema</a:t>
            </a:r>
            <a:r>
              <a:rPr lang="en-US" b="1" dirty="0" smtClean="0"/>
              <a:t>.</a:t>
            </a:r>
          </a:p>
          <a:p>
            <a:pPr algn="l" rtl="0" eaLnBrk="0"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/>
              <a:t>Absolute extrema are also called global extrema, to distinguish them from local extrema defined later in this section.</a:t>
            </a:r>
            <a:endParaRPr lang="ar-JO" b="1" dirty="0"/>
          </a:p>
          <a:p>
            <a:pPr algn="l"/>
            <a:endParaRPr lang="en-US" b="1" dirty="0"/>
          </a:p>
        </p:txBody>
      </p:sp>
      <p:pic>
        <p:nvPicPr>
          <p:cNvPr id="4" name="Picture 3" descr="Picture63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88640"/>
            <a:ext cx="8928992" cy="3438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6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-26970" y="548680"/>
                <a:ext cx="9144000" cy="5517232"/>
              </a:xfrm>
            </p:spPr>
            <p:txBody>
              <a:bodyPr>
                <a:normAutofit fontScale="92500" lnSpcReduction="10000"/>
              </a:bodyPr>
              <a:lstStyle/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 smtClean="0"/>
                  <a:t>The following theorem asserts that a function which is continuous at every point of a closed interval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has an absolute maximum and an absolute minimum value on the interval. We always look for these values when we graph a function</a:t>
                </a:r>
                <a:r>
                  <a:rPr lang="en-US" b="1" dirty="0" smtClean="0"/>
                  <a:t>.</a:t>
                </a:r>
              </a:p>
              <a:p>
                <a:pPr algn="l" rtl="0" eaLnBrk="0"/>
                <a:endParaRPr lang="en-US" b="1" dirty="0"/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FFFF00"/>
                    </a:solidFill>
                  </a:rPr>
                  <a:t>Theorem: </a:t>
                </a:r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continuous on a closed interval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, then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attains </a:t>
                </a:r>
                <a:r>
                  <a:rPr lang="en-US" b="1" dirty="0"/>
                  <a:t>both an absolute maximum value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an absolute minimum value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. </a:t>
                </a:r>
                <a:r>
                  <a:rPr lang="en-US" b="1" dirty="0"/>
                  <a:t>That is, there are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with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lang="en-US" b="1" dirty="0"/>
                  <a:t> </a:t>
                </a:r>
                <a:r>
                  <a:rPr lang="en-US" b="1" dirty="0" smtClean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)≤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𝑴</m:t>
                    </m:r>
                  </m:oMath>
                </a14:m>
                <a:r>
                  <a:rPr lang="en-US" b="1" dirty="0" smtClean="0"/>
                  <a:t> </a:t>
                </a:r>
              </a:p>
              <a:p>
                <a:pPr algn="l" rtl="0" eaLnBrk="0"/>
                <a:r>
                  <a:rPr lang="en-US" b="1" dirty="0" smtClean="0"/>
                  <a:t>for </a:t>
                </a:r>
                <a:r>
                  <a:rPr lang="en-US" b="1" dirty="0"/>
                  <a:t>every other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.</a:t>
                </a:r>
                <a:endParaRPr lang="ar-JO" b="1" dirty="0"/>
              </a:p>
              <a:p>
                <a:pPr algn="l"/>
                <a:endParaRPr lang="en-US" b="1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-26970" y="548680"/>
                <a:ext cx="9144000" cy="5517232"/>
              </a:xfrm>
              <a:blipFill rotWithShape="1">
                <a:blip r:embed="rId2"/>
                <a:stretch>
                  <a:fillRect l="-1600" t="-2210" r="-1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5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88640"/>
                <a:ext cx="9144000" cy="6669360"/>
              </a:xfrm>
            </p:spPr>
            <p:txBody>
              <a:bodyPr>
                <a:normAutofit fontScale="85000" lnSpcReduction="20000"/>
              </a:bodyPr>
              <a:lstStyle/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 smtClean="0"/>
                  <a:t>Local (Relative) Extreme Values: The figure shows a graph with five points where a function has extreme values on its domain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algn="l" rtl="0" eaLnBrk="0">
                  <a:buFont typeface="Wingdings" pitchFamily="2" charset="2"/>
                  <a:buChar char="q"/>
                </a:pPr>
                <a:endParaRPr lang="en-US" b="1" dirty="0"/>
              </a:p>
              <a:p>
                <a:pPr algn="l" rtl="0" eaLnBrk="0"/>
                <a:endParaRPr lang="en-US" b="1" dirty="0"/>
              </a:p>
              <a:p>
                <a:pPr algn="l" rtl="0" eaLnBrk="0">
                  <a:buFont typeface="Wingdings" pitchFamily="2" charset="2"/>
                  <a:buChar char="q"/>
                </a:pPr>
                <a:endParaRPr lang="en-US" b="1" dirty="0" smtClean="0"/>
              </a:p>
              <a:p>
                <a:pPr algn="l" rtl="0" eaLnBrk="0"/>
                <a:endParaRPr lang="en-US" b="1" dirty="0"/>
              </a:p>
              <a:p>
                <a:pPr algn="l" rtl="0" eaLnBrk="0"/>
                <a:endParaRPr lang="en-US" b="1" dirty="0" smtClean="0"/>
              </a:p>
              <a:p>
                <a:pPr algn="l" rtl="0" eaLnBrk="0"/>
                <a:endParaRPr lang="en-US" b="1" dirty="0"/>
              </a:p>
              <a:p>
                <a:pPr algn="l" rtl="0" eaLnBrk="0"/>
                <a:endParaRPr lang="en-US" b="1" dirty="0" smtClean="0"/>
              </a:p>
              <a:p>
                <a:pPr algn="l" rtl="0" eaLnBrk="0"/>
                <a:endParaRPr lang="en-US" b="1" dirty="0"/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/>
                  <a:t>The function's absolute minimum occurs 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even though 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𝒆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the function's value is smaller than at any other point </a:t>
                </a:r>
                <a:r>
                  <a:rPr lang="en-US" sz="2800" b="1" dirty="0"/>
                  <a:t>nearby. The curve rises to the left and falls to the right around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sz="2800" b="1" dirty="0" smtClean="0"/>
                  <a:t>, </a:t>
                </a:r>
              </a:p>
              <a:p>
                <a:pPr algn="l" rtl="0" eaLnBrk="0"/>
                <a:r>
                  <a:rPr lang="en-US" b="1" dirty="0" smtClean="0"/>
                  <a:t>making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𝒄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 maximum locally. </a:t>
                </a:r>
                <a:endParaRPr lang="en-US" b="1" dirty="0" smtClean="0"/>
              </a:p>
              <a:p>
                <a:pPr algn="l" rtl="0" eaLnBrk="0"/>
                <a:r>
                  <a:rPr lang="en-US" b="1" dirty="0" smtClean="0"/>
                  <a:t>The </a:t>
                </a:r>
                <a:r>
                  <a:rPr lang="en-US" b="1" dirty="0"/>
                  <a:t>function attains its absolute maximum 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𝒅</m:t>
                    </m:r>
                  </m:oMath>
                </a14:m>
                <a:r>
                  <a:rPr lang="en-US" b="1" dirty="0" smtClean="0"/>
                  <a:t>.</a:t>
                </a:r>
                <a:endParaRPr lang="ar-JO" b="1" dirty="0"/>
              </a:p>
              <a:p>
                <a:pPr algn="l"/>
                <a:endParaRPr lang="en-US" b="1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88640"/>
                <a:ext cx="9144000" cy="6669360"/>
              </a:xfrm>
              <a:blipFill rotWithShape="1">
                <a:blip r:embed="rId2"/>
                <a:stretch>
                  <a:fillRect l="-1200" t="-1828" r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icture62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268760"/>
            <a:ext cx="8928992" cy="3168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9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</p:spPr>
            <p:txBody>
              <a:bodyPr/>
              <a:lstStyle/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 smtClean="0">
                    <a:solidFill>
                      <a:srgbClr val="FFFF00"/>
                    </a:solidFill>
                  </a:rPr>
                  <a:t>Definition: </a:t>
                </a:r>
                <a:r>
                  <a:rPr lang="en-US" b="1" dirty="0" smtClean="0"/>
                  <a:t>A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has a local maximum value at an interior point  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of its domain if </a:t>
                </a:r>
              </a:p>
              <a:p>
                <a:pPr algn="l" rtl="0" eaLnBrk="0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𝒄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in some open interval containing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algn="l" rtl="0" eaLnBrk="0"/>
                <a:r>
                  <a:rPr lang="en-US" b="1" dirty="0" smtClean="0"/>
                  <a:t>A </a:t>
                </a:r>
                <a:r>
                  <a:rPr lang="en-US" b="1" dirty="0"/>
                  <a:t>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has a local minimum value at an interior point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of its domain if</a:t>
                </a:r>
              </a:p>
              <a:p>
                <a:pPr algn="l" rtl="0" eaLnBrk="0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𝒄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in some open interval containing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b="1" dirty="0" smtClean="0"/>
                  <a:t>.</a:t>
                </a:r>
                <a:endParaRPr lang="ar-JO" b="1" dirty="0"/>
              </a:p>
              <a:p>
                <a:pPr algn="l"/>
                <a:endParaRPr lang="en-US" b="1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  <a:blipFill rotWithShape="1">
                <a:blip r:embed="rId2"/>
                <a:stretch>
                  <a:fillRect l="-1667" t="-1309" r="-2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4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</p:spPr>
            <p:txBody>
              <a:bodyPr>
                <a:normAutofit lnSpcReduction="10000"/>
              </a:bodyPr>
              <a:lstStyle/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 smtClean="0"/>
                  <a:t>The next theorem explains why we usually need to investigate only a few values to find a function's extrema.</a:t>
                </a:r>
              </a:p>
              <a:p>
                <a:pPr algn="l" rtl="0" eaLnBrk="0"/>
                <a:endParaRPr lang="en-US" sz="1600" b="1" dirty="0"/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 smtClean="0">
                    <a:solidFill>
                      <a:srgbClr val="FFFF00"/>
                    </a:solidFill>
                  </a:rPr>
                  <a:t>Theorem: 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</a:rPr>
                  <a:t>has a local maximum or minimum value at an interior point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</a:rPr>
                  <a:t>of its domain, and 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𝒇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´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</a:rPr>
                  <a:t>is defined 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, </a:t>
                </a:r>
                <a:r>
                  <a:rPr lang="en-US" b="1" dirty="0">
                    <a:solidFill>
                      <a:srgbClr val="FFFF0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𝒇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´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.</a:t>
                </a:r>
                <a:endParaRPr lang="en-US" b="1" dirty="0">
                  <a:solidFill>
                    <a:srgbClr val="FFFF00"/>
                  </a:solidFill>
                </a:endParaRPr>
              </a:p>
              <a:p>
                <a:pPr algn="l" rtl="0" eaLnBrk="0"/>
                <a:endParaRPr lang="en-US" b="1" dirty="0"/>
              </a:p>
              <a:p>
                <a:pPr algn="l" rtl="0" eaLnBrk="0">
                  <a:buFont typeface="Wingdings" pitchFamily="2" charset="2"/>
                  <a:buChar char="q"/>
                </a:pPr>
                <a:r>
                  <a:rPr lang="en-US" b="1" dirty="0"/>
                  <a:t>The above Theorem says that a function's first derivative is always zero at an interior point where the function has a local extreme value and the derivative is defined.</a:t>
                </a:r>
                <a:endParaRPr lang="ar-JO" b="1" dirty="0"/>
              </a:p>
              <a:p>
                <a:pPr algn="l"/>
                <a:endParaRPr lang="en-US" b="1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  <a:blipFill rotWithShape="1">
                <a:blip r:embed="rId2"/>
                <a:stretch>
                  <a:fillRect l="-1667" t="-2290" r="-2067" b="-1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908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Five Applications of Differentiation</dc:title>
  <dc:creator>LAB-827</dc:creator>
  <cp:lastModifiedBy>WhiteBoard</cp:lastModifiedBy>
  <cp:revision>14</cp:revision>
  <dcterms:created xsi:type="dcterms:W3CDTF">2016-04-06T05:34:13Z</dcterms:created>
  <dcterms:modified xsi:type="dcterms:W3CDTF">2019-02-18T10:48:19Z</dcterms:modified>
</cp:coreProperties>
</file>