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13/06/1440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13/06/1440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13/06/1440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2924944"/>
            <a:ext cx="7992888" cy="2567136"/>
          </a:xfrm>
        </p:spPr>
        <p:txBody>
          <a:bodyPr>
            <a:normAutofit/>
          </a:bodyPr>
          <a:lstStyle/>
          <a:p>
            <a:endParaRPr lang="en-US" sz="4400" b="1" dirty="0" smtClean="0">
              <a:solidFill>
                <a:srgbClr val="FFFF00"/>
              </a:solidFill>
            </a:endParaRPr>
          </a:p>
          <a:p>
            <a:r>
              <a:rPr lang="en-US" sz="4400" b="1" dirty="0" smtClean="0">
                <a:solidFill>
                  <a:srgbClr val="FFFF00"/>
                </a:solidFill>
              </a:rPr>
              <a:t>Monotonic Functions</a:t>
            </a:r>
            <a:endParaRPr lang="en-US" sz="44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76672"/>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162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9892" y="112169"/>
                <a:ext cx="9144000" cy="6237312"/>
              </a:xfrm>
            </p:spPr>
            <p:txBody>
              <a:bodyPr>
                <a:normAutofit fontScale="92500" lnSpcReduction="20000"/>
              </a:bodyPr>
              <a:lstStyle/>
              <a:p>
                <a:pPr algn="l" rtl="0" eaLnBrk="0">
                  <a:buFont typeface="Wingdings" pitchFamily="2" charset="2"/>
                  <a:buChar char="q"/>
                </a:pPr>
                <a:r>
                  <a:rPr lang="en-US" b="1" dirty="0" smtClean="0">
                    <a:solidFill>
                      <a:srgbClr val="FF0000"/>
                    </a:solidFill>
                  </a:rPr>
                  <a:t>Example: </a:t>
                </a:r>
                <a:r>
                  <a:rPr lang="en-US" b="1" dirty="0" smtClean="0"/>
                  <a:t>Find the critical points of</a:t>
                </a:r>
              </a:p>
              <a:p>
                <a:pPr algn="l" rtl="0" eaLnBrk="0">
                  <a:buFont typeface="Wingdings" pitchFamily="2" charset="2"/>
                  <a:buChar char="q"/>
                </a:pPr>
                <a:endParaRPr lang="en-US" b="1" dirty="0" smtClean="0"/>
              </a:p>
              <a:p>
                <a:pPr rtl="0" eaLnBrk="0"/>
                <a14:m>
                  <m:oMath xmlns:m="http://schemas.openxmlformats.org/officeDocument/2006/math">
                    <m:r>
                      <a:rPr lang="en-US" b="1" i="1" smtClean="0">
                        <a:solidFill>
                          <a:srgbClr val="FFFF00"/>
                        </a:solidFill>
                        <a:latin typeface="Cambria Math"/>
                      </a:rPr>
                      <m:t>𝒇</m:t>
                    </m:r>
                    <m:d>
                      <m:dPr>
                        <m:ctrlPr>
                          <a:rPr lang="en-US" b="1" i="1">
                            <a:solidFill>
                              <a:srgbClr val="FFFF00"/>
                            </a:solidFill>
                            <a:latin typeface="Cambria Math"/>
                          </a:rPr>
                        </m:ctrlPr>
                      </m:dPr>
                      <m:e>
                        <m:r>
                          <a:rPr lang="en-US" b="1" i="1">
                            <a:solidFill>
                              <a:srgbClr val="FFFF00"/>
                            </a:solidFill>
                            <a:latin typeface="Cambria Math"/>
                          </a:rPr>
                          <m:t>𝒙</m:t>
                        </m:r>
                      </m:e>
                    </m:d>
                    <m:r>
                      <a:rPr lang="en-US" b="1" i="1">
                        <a:solidFill>
                          <a:srgbClr val="FFFF00"/>
                        </a:solidFill>
                        <a:latin typeface="Cambria Math"/>
                      </a:rPr>
                      <m:t>=</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𝟏</m:t>
                        </m:r>
                        <m:r>
                          <a:rPr lang="en-US" b="1" i="1">
                            <a:solidFill>
                              <a:srgbClr val="FFFF00"/>
                            </a:solidFill>
                            <a:latin typeface="Cambria Math"/>
                          </a:rPr>
                          <m:t>/</m:t>
                        </m:r>
                        <m:r>
                          <a:rPr lang="en-US" b="1" i="1">
                            <a:solidFill>
                              <a:srgbClr val="FFFF00"/>
                            </a:solidFill>
                            <a:latin typeface="Cambria Math"/>
                          </a:rPr>
                          <m:t>𝟑</m:t>
                        </m:r>
                      </m:sup>
                    </m:sSup>
                    <m:d>
                      <m:dPr>
                        <m:ctrlPr>
                          <a:rPr lang="en-US" b="1" i="1">
                            <a:solidFill>
                              <a:srgbClr val="FFFF00"/>
                            </a:solidFill>
                            <a:latin typeface="Cambria Math"/>
                          </a:rPr>
                        </m:ctrlPr>
                      </m:dPr>
                      <m:e>
                        <m:r>
                          <a:rPr lang="en-US" b="1" i="1">
                            <a:solidFill>
                              <a:srgbClr val="FFFF00"/>
                            </a:solidFill>
                            <a:latin typeface="Cambria Math"/>
                          </a:rPr>
                          <m:t>𝒙</m:t>
                        </m:r>
                        <m:r>
                          <a:rPr lang="en-US" b="1" i="1">
                            <a:solidFill>
                              <a:srgbClr val="FFFF00"/>
                            </a:solidFill>
                            <a:latin typeface="Cambria Math"/>
                          </a:rPr>
                          <m:t>−</m:t>
                        </m:r>
                        <m:r>
                          <a:rPr lang="en-US" b="1" i="1">
                            <a:solidFill>
                              <a:srgbClr val="FFFF00"/>
                            </a:solidFill>
                            <a:latin typeface="Cambria Math"/>
                          </a:rPr>
                          <m:t>𝟒</m:t>
                        </m:r>
                      </m:e>
                    </m:d>
                    <m:r>
                      <a:rPr lang="en-US" b="1" i="1">
                        <a:solidFill>
                          <a:srgbClr val="FFFF00"/>
                        </a:solidFill>
                        <a:latin typeface="Cambria Math"/>
                      </a:rPr>
                      <m:t>=</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𝟒</m:t>
                        </m:r>
                        <m:r>
                          <a:rPr lang="en-US" b="1" i="1">
                            <a:solidFill>
                              <a:srgbClr val="FFFF00"/>
                            </a:solidFill>
                            <a:latin typeface="Cambria Math"/>
                          </a:rPr>
                          <m:t>/</m:t>
                        </m:r>
                        <m:r>
                          <a:rPr lang="en-US" b="1" i="1">
                            <a:solidFill>
                              <a:srgbClr val="FFFF00"/>
                            </a:solidFill>
                            <a:latin typeface="Cambria Math"/>
                          </a:rPr>
                          <m:t>𝟑</m:t>
                        </m:r>
                      </m:sup>
                    </m:sSup>
                  </m:oMath>
                </a14:m>
                <a:r>
                  <a:rPr lang="en-US" b="1" dirty="0">
                    <a:solidFill>
                      <a:srgbClr val="FFFF00"/>
                    </a:solidFill>
                  </a:rPr>
                  <a:t> </a:t>
                </a:r>
                <a14:m>
                  <m:oMath xmlns:m="http://schemas.openxmlformats.org/officeDocument/2006/math">
                    <m:r>
                      <a:rPr lang="en-US" b="1" i="1">
                        <a:solidFill>
                          <a:srgbClr val="FFFF00"/>
                        </a:solidFill>
                        <a:latin typeface="Cambria Math"/>
                      </a:rPr>
                      <m:t>−</m:t>
                    </m:r>
                    <m:r>
                      <a:rPr lang="en-US" b="1" i="1">
                        <a:solidFill>
                          <a:srgbClr val="FFFF00"/>
                        </a:solidFill>
                        <a:latin typeface="Cambria Math"/>
                      </a:rPr>
                      <m:t>𝟒</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𝟏</m:t>
                        </m:r>
                        <m:r>
                          <a:rPr lang="en-US" b="1" i="1">
                            <a:solidFill>
                              <a:srgbClr val="FFFF00"/>
                            </a:solidFill>
                            <a:latin typeface="Cambria Math"/>
                          </a:rPr>
                          <m:t>/</m:t>
                        </m:r>
                        <m:r>
                          <a:rPr lang="en-US" b="1" i="1">
                            <a:solidFill>
                              <a:srgbClr val="FFFF00"/>
                            </a:solidFill>
                            <a:latin typeface="Cambria Math"/>
                          </a:rPr>
                          <m:t>𝟑</m:t>
                        </m:r>
                      </m:sup>
                    </m:sSup>
                    <m:r>
                      <a:rPr lang="en-US" b="1" i="1">
                        <a:solidFill>
                          <a:srgbClr val="FFFF00"/>
                        </a:solidFill>
                        <a:latin typeface="Cambria Math"/>
                      </a:rPr>
                      <m:t> </m:t>
                    </m:r>
                  </m:oMath>
                </a14:m>
                <a:endParaRPr lang="en-US" b="1" dirty="0" smtClean="0">
                  <a:solidFill>
                    <a:srgbClr val="FFFF00"/>
                  </a:solidFill>
                </a:endParaRPr>
              </a:p>
              <a:p>
                <a:pPr algn="l" rtl="0" eaLnBrk="0"/>
                <a:endParaRPr lang="en-US" b="1" dirty="0" smtClean="0"/>
              </a:p>
              <a:p>
                <a:pPr algn="l" rtl="0" eaLnBrk="0"/>
                <a:r>
                  <a:rPr lang="en-US" b="1" dirty="0" smtClean="0"/>
                  <a:t>Identify </a:t>
                </a:r>
                <a:r>
                  <a:rPr lang="en-US" b="1" dirty="0"/>
                  <a:t>the intervals on which </a:t>
                </a:r>
                <a14:m>
                  <m:oMath xmlns:m="http://schemas.openxmlformats.org/officeDocument/2006/math">
                    <m:r>
                      <a:rPr lang="en-US" b="1" i="1" smtClean="0">
                        <a:latin typeface="Cambria Math"/>
                      </a:rPr>
                      <m:t>𝒇</m:t>
                    </m:r>
                  </m:oMath>
                </a14:m>
                <a:r>
                  <a:rPr lang="en-US" b="1" dirty="0" smtClean="0"/>
                  <a:t> </a:t>
                </a:r>
                <a:r>
                  <a:rPr lang="en-US" b="1" dirty="0"/>
                  <a:t>is increasing and decreasing. Find the function's local and absolute extreme values</a:t>
                </a:r>
                <a:r>
                  <a:rPr lang="en-US" b="1" dirty="0" smtClean="0"/>
                  <a:t>.</a:t>
                </a:r>
              </a:p>
              <a:p>
                <a:pPr algn="l" rtl="0" eaLnBrk="0"/>
                <a:endParaRPr lang="en-US" b="1" dirty="0"/>
              </a:p>
              <a:p>
                <a:pPr algn="l" rtl="0" eaLnBrk="0">
                  <a:buFont typeface="Wingdings" pitchFamily="2" charset="2"/>
                  <a:buChar char="q"/>
                </a:pPr>
                <a:r>
                  <a:rPr lang="en-US" b="1" dirty="0">
                    <a:solidFill>
                      <a:srgbClr val="FF0000"/>
                    </a:solidFill>
                  </a:rPr>
                  <a:t>Solution:</a:t>
                </a:r>
                <a:r>
                  <a:rPr lang="en-US" b="1" dirty="0"/>
                  <a:t> The function </a:t>
                </a:r>
                <a14:m>
                  <m:oMath xmlns:m="http://schemas.openxmlformats.org/officeDocument/2006/math">
                    <m:r>
                      <a:rPr lang="en-US" b="1" i="1" smtClean="0">
                        <a:latin typeface="Cambria Math"/>
                      </a:rPr>
                      <m:t>𝒇</m:t>
                    </m:r>
                  </m:oMath>
                </a14:m>
                <a:r>
                  <a:rPr lang="en-US" b="1" dirty="0" smtClean="0"/>
                  <a:t> </a:t>
                </a:r>
                <a:r>
                  <a:rPr lang="en-US" b="1" dirty="0"/>
                  <a:t>is continuous at all    since it is the product of two continuous functions. The first </a:t>
                </a:r>
                <a:r>
                  <a:rPr lang="en-US" b="1" dirty="0" smtClean="0"/>
                  <a:t>derivative </a:t>
                </a:r>
                <a14:m>
                  <m:oMath xmlns:m="http://schemas.openxmlformats.org/officeDocument/2006/math">
                    <m:r>
                      <a:rPr lang="en-US" b="1" i="1" smtClean="0">
                        <a:solidFill>
                          <a:srgbClr val="FFFF00"/>
                        </a:solidFill>
                        <a:latin typeface="Cambria Math"/>
                      </a:rPr>
                      <m:t>𝒇</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𝒅</m:t>
                        </m:r>
                      </m:num>
                      <m:den>
                        <m:r>
                          <a:rPr lang="en-US" b="1" i="1" smtClean="0">
                            <a:solidFill>
                              <a:srgbClr val="FFFF00"/>
                            </a:solidFill>
                            <a:latin typeface="Cambria Math"/>
                          </a:rPr>
                          <m:t>𝒅𝒙</m:t>
                        </m:r>
                      </m:den>
                    </m:f>
                    <m:d>
                      <m:dPr>
                        <m:ctrlPr>
                          <a:rPr lang="en-US" b="1" i="1" smtClean="0">
                            <a:solidFill>
                              <a:srgbClr val="FFFF00"/>
                            </a:solidFill>
                            <a:latin typeface="Cambria Math"/>
                          </a:rPr>
                        </m:ctrlPr>
                      </m:dPr>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𝟒</m:t>
                            </m:r>
                            <m:r>
                              <a:rPr lang="en-US" b="1" i="1" smtClean="0">
                                <a:solidFill>
                                  <a:srgbClr val="FFFF00"/>
                                </a:solidFill>
                                <a:latin typeface="Cambria Math"/>
                              </a:rPr>
                              <m:t>/</m:t>
                            </m:r>
                            <m:r>
                              <a:rPr lang="en-US" b="1" i="1" smtClean="0">
                                <a:solidFill>
                                  <a:srgbClr val="FFFF00"/>
                                </a:solidFill>
                                <a:latin typeface="Cambria Math"/>
                              </a:rPr>
                              <m:t>𝟑</m:t>
                            </m:r>
                          </m:sup>
                        </m:sSup>
                        <m:r>
                          <a:rPr lang="en-US" b="1" i="1" smtClean="0">
                            <a:solidFill>
                              <a:srgbClr val="FFFF00"/>
                            </a:solidFill>
                            <a:latin typeface="Cambria Math"/>
                          </a:rPr>
                          <m:t>−</m:t>
                        </m:r>
                        <m:r>
                          <a:rPr lang="en-US" b="1" i="1" smtClean="0">
                            <a:solidFill>
                              <a:srgbClr val="FFFF00"/>
                            </a:solidFill>
                            <a:latin typeface="Cambria Math"/>
                          </a:rPr>
                          <m:t>𝟒</m:t>
                        </m:r>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𝟑</m:t>
                            </m:r>
                          </m:sup>
                        </m:sSup>
                      </m:e>
                    </m:d>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𝟒</m:t>
                        </m:r>
                      </m:num>
                      <m:den>
                        <m:r>
                          <a:rPr lang="en-US" b="1" i="1" smtClean="0">
                            <a:solidFill>
                              <a:srgbClr val="FFFF00"/>
                            </a:solidFill>
                            <a:latin typeface="Cambria Math"/>
                            <a:ea typeface="Cambria Math"/>
                          </a:rPr>
                          <m:t>𝟑</m:t>
                        </m:r>
                      </m:den>
                    </m:f>
                    <m:sSup>
                      <m:sSupPr>
                        <m:ctrlPr>
                          <a:rPr lang="en-US" b="1" i="1" smtClean="0">
                            <a:solidFill>
                              <a:srgbClr val="FFFF00"/>
                            </a:solidFill>
                            <a:latin typeface="Cambria Math"/>
                            <a:ea typeface="Cambria Math"/>
                          </a:rPr>
                        </m:ctrlPr>
                      </m:sSupPr>
                      <m:e>
                        <m:r>
                          <a:rPr lang="en-US" b="1" i="1" smtClean="0">
                            <a:solidFill>
                              <a:srgbClr val="FFFF00"/>
                            </a:solidFill>
                            <a:latin typeface="Cambria Math"/>
                            <a:ea typeface="Cambria Math"/>
                          </a:rPr>
                          <m:t>𝒙</m:t>
                        </m:r>
                      </m:e>
                      <m:sup>
                        <m:r>
                          <a:rPr lang="en-US" b="1" i="1" smtClean="0">
                            <a:solidFill>
                              <a:srgbClr val="FFFF00"/>
                            </a:solidFill>
                            <a:latin typeface="Cambria Math"/>
                            <a:ea typeface="Cambria Math"/>
                          </a:rPr>
                          <m:t>𝟏</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𝟑</m:t>
                        </m:r>
                      </m:sup>
                    </m:sSup>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𝟒</m:t>
                        </m:r>
                      </m:num>
                      <m:den>
                        <m:r>
                          <a:rPr lang="en-US" b="1" i="1" smtClean="0">
                            <a:solidFill>
                              <a:srgbClr val="FFFF00"/>
                            </a:solidFill>
                            <a:latin typeface="Cambria Math"/>
                            <a:ea typeface="Cambria Math"/>
                          </a:rPr>
                          <m:t>𝟑</m:t>
                        </m:r>
                      </m:den>
                    </m:f>
                    <m:sSup>
                      <m:sSupPr>
                        <m:ctrlPr>
                          <a:rPr lang="en-US" b="1" i="1" smtClean="0">
                            <a:solidFill>
                              <a:srgbClr val="FFFF00"/>
                            </a:solidFill>
                            <a:latin typeface="Cambria Math"/>
                            <a:ea typeface="Cambria Math"/>
                          </a:rPr>
                        </m:ctrlPr>
                      </m:sSupPr>
                      <m:e>
                        <m:r>
                          <a:rPr lang="en-US" b="1" i="1" smtClean="0">
                            <a:solidFill>
                              <a:srgbClr val="FFFF00"/>
                            </a:solidFill>
                            <a:latin typeface="Cambria Math"/>
                            <a:ea typeface="Cambria Math"/>
                          </a:rPr>
                          <m:t>𝒙</m:t>
                        </m:r>
                      </m:e>
                      <m:sup>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𝟐</m:t>
                            </m:r>
                          </m:num>
                          <m:den>
                            <m:r>
                              <a:rPr lang="en-US" b="1" i="1" smtClean="0">
                                <a:solidFill>
                                  <a:srgbClr val="FFFF00"/>
                                </a:solidFill>
                                <a:latin typeface="Cambria Math"/>
                                <a:ea typeface="Cambria Math"/>
                              </a:rPr>
                              <m:t>𝟑</m:t>
                            </m:r>
                          </m:den>
                        </m:f>
                      </m:sup>
                    </m:sSup>
                    <m:r>
                      <a:rPr lang="en-US" b="1" i="1" smtClean="0">
                        <a:solidFill>
                          <a:srgbClr val="FFFF00"/>
                        </a:solidFill>
                        <a:latin typeface="Cambria Math"/>
                        <a:ea typeface="Cambria Math"/>
                      </a:rPr>
                      <m:t> </m:t>
                    </m:r>
                  </m:oMath>
                </a14:m>
                <a:endParaRPr lang="en-US"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𝟒</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𝟑</m:t>
                          </m:r>
                        </m:sup>
                      </m:sSup>
                      <m:d>
                        <m:dPr>
                          <m:ctrlPr>
                            <a:rPr lang="en-US" b="1" i="1" smtClean="0">
                              <a:solidFill>
                                <a:srgbClr val="FFFF00"/>
                              </a:solidFill>
                              <a:latin typeface="Cambria Math"/>
                            </a:rPr>
                          </m:ctrlPr>
                        </m:dPr>
                        <m:e>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𝟏</m:t>
                          </m:r>
                        </m:e>
                      </m:d>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𝟒</m:t>
                          </m:r>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num>
                        <m:den>
                          <m:r>
                            <a:rPr lang="en-US" b="1" i="1" smtClean="0">
                              <a:solidFill>
                                <a:srgbClr val="FFFF00"/>
                              </a:solidFill>
                              <a:latin typeface="Cambria Math"/>
                            </a:rPr>
                            <m:t>𝟑</m:t>
                          </m:r>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𝟑</m:t>
                              </m:r>
                            </m:sup>
                          </m:sSup>
                        </m:den>
                      </m:f>
                    </m:oMath>
                  </m:oMathPara>
                </a14:m>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9892" y="112169"/>
                <a:ext cx="9144000" cy="6237312"/>
              </a:xfrm>
              <a:blipFill rotWithShape="1">
                <a:blip r:embed="rId2"/>
                <a:stretch>
                  <a:fillRect l="-1533" t="-2539"/>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97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4451" y="362467"/>
                <a:ext cx="9144000" cy="5517232"/>
              </a:xfrm>
            </p:spPr>
            <p:txBody>
              <a:bodyPr>
                <a:normAutofit/>
              </a:bodyPr>
              <a:lstStyle/>
              <a:p>
                <a:pPr algn="l"/>
                <a:r>
                  <a:rPr lang="en-US" sz="2800" b="1" dirty="0" smtClean="0"/>
                  <a:t>	is zero at </a:t>
                </a:r>
                <a14:m>
                  <m:oMath xmlns:m="http://schemas.openxmlformats.org/officeDocument/2006/math">
                    <m:r>
                      <a:rPr lang="en-US" sz="2800" b="1" i="1" smtClean="0">
                        <a:latin typeface="Cambria Math"/>
                      </a:rPr>
                      <m:t>𝒙</m:t>
                    </m:r>
                    <m:r>
                      <a:rPr lang="en-US" sz="2800" b="1" i="1" smtClean="0">
                        <a:latin typeface="Cambria Math"/>
                      </a:rPr>
                      <m:t>=</m:t>
                    </m:r>
                    <m:r>
                      <a:rPr lang="en-US" sz="2800" b="1" i="1" smtClean="0">
                        <a:latin typeface="Cambria Math"/>
                      </a:rPr>
                      <m:t>𝟏</m:t>
                    </m:r>
                  </m:oMath>
                </a14:m>
                <a:r>
                  <a:rPr lang="en-US" sz="2800" b="1" dirty="0" smtClean="0"/>
                  <a:t> </a:t>
                </a:r>
                <a:r>
                  <a:rPr lang="en-US" sz="2800" b="1" dirty="0"/>
                  <a:t>and undefined at </a:t>
                </a:r>
                <a14:m>
                  <m:oMath xmlns:m="http://schemas.openxmlformats.org/officeDocument/2006/math">
                    <m:r>
                      <a:rPr lang="en-US" sz="2800" b="1" i="1" smtClean="0">
                        <a:latin typeface="Cambria Math"/>
                      </a:rPr>
                      <m:t>𝒙</m:t>
                    </m:r>
                    <m:r>
                      <a:rPr lang="en-US" sz="2800" b="1" i="1" smtClean="0">
                        <a:latin typeface="Cambria Math"/>
                      </a:rPr>
                      <m:t>=</m:t>
                    </m:r>
                    <m:r>
                      <a:rPr lang="en-US" sz="2800" b="1" i="1" smtClean="0">
                        <a:latin typeface="Cambria Math"/>
                      </a:rPr>
                      <m:t>𝟎</m:t>
                    </m:r>
                  </m:oMath>
                </a14:m>
                <a:r>
                  <a:rPr lang="en-US" sz="2800" b="1" dirty="0" smtClean="0"/>
                  <a:t>. </a:t>
                </a:r>
                <a:r>
                  <a:rPr lang="en-US" sz="2800" b="1" dirty="0"/>
                  <a:t>There are no endpoints in the domain, so the critical points </a:t>
                </a:r>
                <a14:m>
                  <m:oMath xmlns:m="http://schemas.openxmlformats.org/officeDocument/2006/math">
                    <m:r>
                      <a:rPr lang="en-US" sz="2800" b="1" i="1" smtClean="0">
                        <a:latin typeface="Cambria Math"/>
                      </a:rPr>
                      <m:t>𝒙</m:t>
                    </m:r>
                    <m:r>
                      <a:rPr lang="en-US" sz="2800" b="1" i="1" smtClean="0">
                        <a:latin typeface="Cambria Math"/>
                      </a:rPr>
                      <m:t>=</m:t>
                    </m:r>
                    <m:r>
                      <a:rPr lang="en-US" sz="2800" b="1" i="1" smtClean="0">
                        <a:latin typeface="Cambria Math"/>
                      </a:rPr>
                      <m:t>𝟎</m:t>
                    </m:r>
                  </m:oMath>
                </a14:m>
                <a:r>
                  <a:rPr lang="en-US" sz="2800" b="1" dirty="0" smtClean="0"/>
                  <a:t> </a:t>
                </a:r>
                <a:r>
                  <a:rPr lang="en-US" sz="2800" b="1" dirty="0"/>
                  <a:t>and </a:t>
                </a:r>
                <a14:m>
                  <m:oMath xmlns:m="http://schemas.openxmlformats.org/officeDocument/2006/math">
                    <m:r>
                      <a:rPr lang="en-US" sz="2800" b="1" i="1" smtClean="0">
                        <a:latin typeface="Cambria Math"/>
                      </a:rPr>
                      <m:t>𝒙</m:t>
                    </m:r>
                    <m:r>
                      <a:rPr lang="en-US" sz="2800" b="1" i="1" smtClean="0">
                        <a:latin typeface="Cambria Math"/>
                      </a:rPr>
                      <m:t>=</m:t>
                    </m:r>
                    <m:r>
                      <a:rPr lang="en-US" sz="2800" b="1" i="1" smtClean="0">
                        <a:latin typeface="Cambria Math"/>
                      </a:rPr>
                      <m:t>𝟏</m:t>
                    </m:r>
                  </m:oMath>
                </a14:m>
                <a:r>
                  <a:rPr lang="en-US" sz="2800" b="1" dirty="0" smtClean="0"/>
                  <a:t> </a:t>
                </a:r>
                <a:r>
                  <a:rPr lang="en-US" sz="2800" b="1" dirty="0"/>
                  <a:t>are the only places where </a:t>
                </a:r>
                <a14:m>
                  <m:oMath xmlns:m="http://schemas.openxmlformats.org/officeDocument/2006/math">
                    <m:r>
                      <a:rPr lang="en-US" sz="2800" b="1" i="1" smtClean="0">
                        <a:latin typeface="Cambria Math"/>
                      </a:rPr>
                      <m:t>𝒇</m:t>
                    </m:r>
                  </m:oMath>
                </a14:m>
                <a:r>
                  <a:rPr lang="en-US" sz="2800" b="1" dirty="0" smtClean="0"/>
                  <a:t> </a:t>
                </a:r>
                <a:r>
                  <a:rPr lang="en-US" sz="2800" b="1" dirty="0"/>
                  <a:t>might have an extreme value. The critical points partition </a:t>
                </a:r>
                <a:r>
                  <a:rPr lang="en-US" sz="2800" b="1" dirty="0" smtClean="0"/>
                  <a:t>the </a:t>
                </a:r>
                <a14:m>
                  <m:oMath xmlns:m="http://schemas.openxmlformats.org/officeDocument/2006/math">
                    <m:r>
                      <a:rPr lang="en-US" sz="2800" b="1" i="1" smtClean="0">
                        <a:latin typeface="Cambria Math"/>
                      </a:rPr>
                      <m:t>𝒙</m:t>
                    </m:r>
                    <m:r>
                      <a:rPr lang="en-US" sz="2800" b="1" i="1" smtClean="0">
                        <a:latin typeface="Cambria Math"/>
                      </a:rPr>
                      <m:t>−</m:t>
                    </m:r>
                  </m:oMath>
                </a14:m>
                <a:r>
                  <a:rPr lang="en-US" sz="2800" b="1" dirty="0" smtClean="0"/>
                  <a:t>axis </a:t>
                </a:r>
                <a:r>
                  <a:rPr lang="en-US" sz="2800" b="1" dirty="0"/>
                  <a:t>into intervals on </a:t>
                </a:r>
                <a:r>
                  <a:rPr lang="en-US" sz="2800" b="1" dirty="0" smtClean="0"/>
                  <a:t>which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is </a:t>
                </a:r>
                <a:r>
                  <a:rPr lang="en-US" sz="2800" b="1" dirty="0"/>
                  <a:t>either positive or negative. The sign pattern of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a:t>
                </a:r>
                <a:r>
                  <a:rPr lang="en-US" sz="2800" b="1" dirty="0"/>
                  <a:t>reveals the behavior of </a:t>
                </a:r>
                <a14:m>
                  <m:oMath xmlns:m="http://schemas.openxmlformats.org/officeDocument/2006/math">
                    <m:r>
                      <a:rPr lang="en-US" sz="2800" b="1" i="1" smtClean="0">
                        <a:latin typeface="Cambria Math"/>
                      </a:rPr>
                      <m:t>𝒇</m:t>
                    </m:r>
                  </m:oMath>
                </a14:m>
                <a:r>
                  <a:rPr lang="en-US" sz="2800" b="1" dirty="0" smtClean="0"/>
                  <a:t> </a:t>
                </a:r>
                <a:r>
                  <a:rPr lang="en-US" sz="2800" b="1" dirty="0"/>
                  <a:t>between and at the critical points, as summarized in the following figure.</a:t>
                </a:r>
                <a:endParaRPr lang="ar-JO" sz="2800" b="1" dirty="0"/>
              </a:p>
              <a:p>
                <a:pPr algn="l"/>
                <a:endParaRPr lang="en-US" sz="2800"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4451" y="362467"/>
                <a:ext cx="9144000" cy="5517232"/>
              </a:xfrm>
              <a:blipFill rotWithShape="1">
                <a:blip r:embed="rId2"/>
                <a:stretch>
                  <a:fillRect l="-1267" t="-993" r="-2133"/>
                </a:stretch>
              </a:blipFill>
            </p:spPr>
            <p:txBody>
              <a:bodyPr/>
              <a:lstStyle/>
              <a:p>
                <a:r>
                  <a:rPr lang="en-US">
                    <a:noFill/>
                  </a:rPr>
                  <a:t> </a:t>
                </a:r>
              </a:p>
            </p:txBody>
          </p:sp>
        </mc:Fallback>
      </mc:AlternateContent>
      <p:pic>
        <p:nvPicPr>
          <p:cNvPr id="4" name="Picture 3" descr="Picture69.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07504" y="3573016"/>
            <a:ext cx="8892480" cy="30963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3282" y="3589680"/>
            <a:ext cx="1046702" cy="764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6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188640"/>
                <a:ext cx="9144000" cy="6309320"/>
              </a:xfrm>
            </p:spPr>
            <p:txBody>
              <a:bodyPr>
                <a:normAutofit/>
              </a:bodyPr>
              <a:lstStyle/>
              <a:p>
                <a:pPr algn="l" rtl="0" eaLnBrk="0"/>
                <a:r>
                  <a:rPr lang="en-US" sz="2800" b="1" dirty="0" smtClean="0">
                    <a:solidFill>
                      <a:srgbClr val="FF0000"/>
                    </a:solidFill>
                  </a:rPr>
                  <a:t>Thus,</a:t>
                </a:r>
              </a:p>
              <a:p>
                <a:pPr marL="834390" lvl="1" indent="-514350" algn="l" rtl="0" eaLnBrk="0">
                  <a:buFont typeface="+mj-lt"/>
                  <a:buAutoNum type="arabicPeriod"/>
                </a:pPr>
                <a:r>
                  <a:rPr lang="en-US" b="1" dirty="0" smtClean="0"/>
                  <a:t> </a:t>
                </a:r>
                <a14:m>
                  <m:oMath xmlns:m="http://schemas.openxmlformats.org/officeDocument/2006/math">
                    <m:r>
                      <a:rPr lang="en-US" b="1" i="1" smtClean="0">
                        <a:latin typeface="Cambria Math"/>
                      </a:rPr>
                      <m:t>𝒇</m:t>
                    </m:r>
                  </m:oMath>
                </a14:m>
                <a:r>
                  <a:rPr lang="en-US" b="1" dirty="0" smtClean="0"/>
                  <a:t> </a:t>
                </a:r>
                <a:r>
                  <a:rPr lang="en-US" b="1" dirty="0"/>
                  <a:t>decreases on </a:t>
                </a:r>
                <a14:m>
                  <m:oMath xmlns:m="http://schemas.openxmlformats.org/officeDocument/2006/math">
                    <m:r>
                      <a:rPr lang="en-US" b="1" i="1" smtClean="0">
                        <a:latin typeface="Cambria Math"/>
                      </a:rPr>
                      <m:t>(−</m:t>
                    </m:r>
                    <m:r>
                      <a:rPr lang="en-US" b="1" i="1" smtClean="0">
                        <a:latin typeface="Cambria Math"/>
                        <a:ea typeface="Cambria Math"/>
                      </a:rPr>
                      <m:t>∞,</m:t>
                    </m:r>
                    <m:r>
                      <a:rPr lang="en-US" b="1" i="1" smtClean="0">
                        <a:latin typeface="Cambria Math"/>
                        <a:ea typeface="Cambria Math"/>
                      </a:rPr>
                      <m:t>𝟏</m:t>
                    </m:r>
                    <m:r>
                      <a:rPr lang="en-US" b="1" i="1" smtClean="0">
                        <a:latin typeface="Cambria Math"/>
                        <a:ea typeface="Cambria Math"/>
                      </a:rPr>
                      <m:t>]</m:t>
                    </m:r>
                  </m:oMath>
                </a14:m>
                <a:r>
                  <a:rPr lang="en-US" b="1" dirty="0" smtClean="0"/>
                  <a:t> </a:t>
                </a:r>
                <a:r>
                  <a:rPr lang="en-US" b="1" dirty="0"/>
                  <a:t>and increases on </a:t>
                </a:r>
                <a:r>
                  <a:rPr lang="en-US" b="1" dirty="0" smtClean="0"/>
                  <a:t>[1,</a:t>
                </a:r>
                <a14:m>
                  <m:oMath xmlns:m="http://schemas.openxmlformats.org/officeDocument/2006/math">
                    <m:r>
                      <a:rPr lang="en-US" b="1" i="1" smtClean="0">
                        <a:latin typeface="Cambria Math"/>
                        <a:ea typeface="Cambria Math"/>
                      </a:rPr>
                      <m:t>∞] </m:t>
                    </m:r>
                  </m:oMath>
                </a14:m>
                <a:r>
                  <a:rPr lang="en-US" b="1" dirty="0" smtClean="0"/>
                  <a:t>.</a:t>
                </a:r>
                <a:endParaRPr lang="en-US" b="1" dirty="0"/>
              </a:p>
              <a:p>
                <a:pPr marL="834390" lvl="1" indent="-514350" algn="l" rtl="0" eaLnBrk="0">
                  <a:buFont typeface="+mj-lt"/>
                  <a:buAutoNum type="arabicPeriod"/>
                </a:pPr>
                <a:r>
                  <a:rPr lang="en-US" b="1" dirty="0"/>
                  <a:t>The First Derivative Test for Local Extrema tells us </a:t>
                </a:r>
                <a:r>
                  <a:rPr lang="en-US" b="1" dirty="0" smtClean="0"/>
                  <a:t>that </a:t>
                </a:r>
                <a14:m>
                  <m:oMath xmlns:m="http://schemas.openxmlformats.org/officeDocument/2006/math">
                    <m:r>
                      <a:rPr lang="en-US" b="1" i="1" smtClean="0">
                        <a:latin typeface="Cambria Math"/>
                      </a:rPr>
                      <m:t>𝒇</m:t>
                    </m:r>
                  </m:oMath>
                </a14:m>
                <a:r>
                  <a:rPr lang="en-US" b="1" dirty="0" smtClean="0"/>
                  <a:t> does </a:t>
                </a:r>
                <a:r>
                  <a:rPr lang="en-US" b="1" dirty="0"/>
                  <a:t>not have an extreme value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𝒇</m:t>
                    </m:r>
                    <m:r>
                      <a:rPr lang="en-US" b="1" i="1" smtClean="0">
                        <a:latin typeface="Cambria Math"/>
                      </a:rPr>
                      <m:t>´</m:t>
                    </m:r>
                  </m:oMath>
                </a14:m>
                <a:r>
                  <a:rPr lang="en-US" b="1" dirty="0"/>
                  <a:t> does not change sign) and that </a:t>
                </a:r>
                <a14:m>
                  <m:oMath xmlns:m="http://schemas.openxmlformats.org/officeDocument/2006/math">
                    <m:r>
                      <a:rPr lang="en-US" b="1" i="1" smtClean="0">
                        <a:latin typeface="Cambria Math"/>
                      </a:rPr>
                      <m:t>𝒇</m:t>
                    </m:r>
                  </m:oMath>
                </a14:m>
                <a:r>
                  <a:rPr lang="en-US" b="1" dirty="0" smtClean="0"/>
                  <a:t> </a:t>
                </a:r>
                <a:r>
                  <a:rPr lang="en-US" b="1" dirty="0"/>
                  <a:t>has a local minimum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𝟏</m:t>
                    </m:r>
                    <m:r>
                      <a:rPr lang="en-US" b="1" i="1" smtClean="0">
                        <a:latin typeface="Cambria Math"/>
                      </a:rPr>
                      <m:t>(</m:t>
                    </m:r>
                    <m:r>
                      <a:rPr lang="en-US" b="1" i="1" smtClean="0">
                        <a:latin typeface="Cambria Math"/>
                      </a:rPr>
                      <m:t>𝒇</m:t>
                    </m:r>
                    <m:r>
                      <a:rPr lang="en-US" b="1" i="1" smtClean="0">
                        <a:latin typeface="Cambria Math"/>
                      </a:rPr>
                      <m:t>´</m:t>
                    </m:r>
                  </m:oMath>
                </a14:m>
                <a:r>
                  <a:rPr lang="en-US" b="1" dirty="0" smtClean="0"/>
                  <a:t> </a:t>
                </a:r>
                <a:r>
                  <a:rPr lang="en-US" b="1" dirty="0"/>
                  <a:t>changes from negative to positive).</a:t>
                </a:r>
              </a:p>
              <a:p>
                <a:pPr marL="834390" lvl="1" indent="-514350" algn="l" rtl="0" eaLnBrk="0">
                  <a:buFont typeface="+mj-lt"/>
                  <a:buAutoNum type="arabicPeriod"/>
                </a:pPr>
                <a:r>
                  <a:rPr lang="en-US" sz="2400" b="1" dirty="0" smtClean="0">
                    <a:solidFill>
                      <a:srgbClr val="FFFF00"/>
                    </a:solidFill>
                  </a:rPr>
                  <a:t>The value of the local minimum is </a:t>
                </a:r>
                <a14:m>
                  <m:oMath xmlns:m="http://schemas.openxmlformats.org/officeDocument/2006/math">
                    <m:r>
                      <a:rPr lang="en-US" sz="2400" b="1" i="1" smtClean="0">
                        <a:solidFill>
                          <a:srgbClr val="FFFF00"/>
                        </a:solidFill>
                        <a:latin typeface="Cambria Math"/>
                      </a:rPr>
                      <m:t>𝒇</m:t>
                    </m:r>
                    <m:d>
                      <m:dPr>
                        <m:ctrlPr>
                          <a:rPr lang="en-US" sz="2400" b="1" i="1" smtClean="0">
                            <a:solidFill>
                              <a:srgbClr val="FFFF00"/>
                            </a:solidFill>
                            <a:latin typeface="Cambria Math"/>
                          </a:rPr>
                        </m:ctrlPr>
                      </m:dPr>
                      <m:e>
                        <m:r>
                          <a:rPr lang="en-US" sz="2400" b="1" i="1" smtClean="0">
                            <a:solidFill>
                              <a:srgbClr val="FFFF00"/>
                            </a:solidFill>
                            <a:latin typeface="Cambria Math"/>
                          </a:rPr>
                          <m:t>𝟏</m:t>
                        </m:r>
                      </m:e>
                    </m:d>
                    <m:r>
                      <a:rPr lang="en-US" sz="2400" b="1" i="1" smtClean="0">
                        <a:solidFill>
                          <a:srgbClr val="FFFF00"/>
                        </a:solidFill>
                        <a:latin typeface="Cambria Math"/>
                      </a:rPr>
                      <m:t>=</m:t>
                    </m:r>
                    <m:sSup>
                      <m:sSupPr>
                        <m:ctrlPr>
                          <a:rPr lang="en-US" sz="2400" b="1" i="1" smtClean="0">
                            <a:solidFill>
                              <a:srgbClr val="FFFF00"/>
                            </a:solidFill>
                            <a:latin typeface="Cambria Math"/>
                          </a:rPr>
                        </m:ctrlPr>
                      </m:sSupPr>
                      <m:e>
                        <m:r>
                          <a:rPr lang="en-US" sz="2400" b="1" i="1" smtClean="0">
                            <a:solidFill>
                              <a:srgbClr val="FFFF00"/>
                            </a:solidFill>
                            <a:latin typeface="Cambria Math"/>
                          </a:rPr>
                          <m:t>𝟏</m:t>
                        </m:r>
                      </m:e>
                      <m:sup>
                        <m:r>
                          <a:rPr lang="en-US" sz="2400" b="1" i="1" smtClean="0">
                            <a:solidFill>
                              <a:srgbClr val="FFFF00"/>
                            </a:solidFill>
                            <a:latin typeface="Cambria Math"/>
                          </a:rPr>
                          <m:t>𝟏</m:t>
                        </m:r>
                        <m:r>
                          <a:rPr lang="en-US" sz="2400" b="1" i="1" smtClean="0">
                            <a:solidFill>
                              <a:srgbClr val="FFFF00"/>
                            </a:solidFill>
                            <a:latin typeface="Cambria Math"/>
                          </a:rPr>
                          <m:t>/</m:t>
                        </m:r>
                        <m:r>
                          <a:rPr lang="en-US" sz="2400" b="1" i="1" smtClean="0">
                            <a:solidFill>
                              <a:srgbClr val="FFFF00"/>
                            </a:solidFill>
                            <a:latin typeface="Cambria Math"/>
                          </a:rPr>
                          <m:t>𝟑</m:t>
                        </m:r>
                      </m:sup>
                    </m:sSup>
                    <m:d>
                      <m:dPr>
                        <m:ctrlPr>
                          <a:rPr lang="en-US" sz="2400" b="1" i="1" smtClean="0">
                            <a:solidFill>
                              <a:srgbClr val="FFFF00"/>
                            </a:solidFill>
                            <a:latin typeface="Cambria Math"/>
                          </a:rPr>
                        </m:ctrlPr>
                      </m:dPr>
                      <m:e>
                        <m:r>
                          <a:rPr lang="en-US" sz="2400" b="1" i="1" smtClean="0">
                            <a:solidFill>
                              <a:srgbClr val="FFFF00"/>
                            </a:solidFill>
                            <a:latin typeface="Cambria Math"/>
                          </a:rPr>
                          <m:t>𝟏</m:t>
                        </m:r>
                        <m:r>
                          <a:rPr lang="en-US" sz="2400" b="1" i="1" smtClean="0">
                            <a:solidFill>
                              <a:srgbClr val="FFFF00"/>
                            </a:solidFill>
                            <a:latin typeface="Cambria Math"/>
                          </a:rPr>
                          <m:t>−</m:t>
                        </m:r>
                        <m:r>
                          <a:rPr lang="en-US" sz="2400" b="1" i="1" smtClean="0">
                            <a:solidFill>
                              <a:srgbClr val="FFFF00"/>
                            </a:solidFill>
                            <a:latin typeface="Cambria Math"/>
                          </a:rPr>
                          <m:t>𝟒</m:t>
                        </m:r>
                      </m:e>
                    </m:d>
                    <m:r>
                      <a:rPr lang="en-US" sz="2400" b="1" i="1" smtClean="0">
                        <a:solidFill>
                          <a:srgbClr val="FFFF00"/>
                        </a:solidFill>
                        <a:latin typeface="Cambria Math"/>
                      </a:rPr>
                      <m:t>=−</m:t>
                    </m:r>
                    <m:r>
                      <a:rPr lang="en-US" sz="2400" b="1" i="1" smtClean="0">
                        <a:solidFill>
                          <a:srgbClr val="FFFF00"/>
                        </a:solidFill>
                        <a:latin typeface="Cambria Math"/>
                      </a:rPr>
                      <m:t>𝟑</m:t>
                    </m:r>
                  </m:oMath>
                </a14:m>
                <a:r>
                  <a:rPr lang="en-US" b="1" dirty="0" smtClean="0"/>
                  <a:t>. </a:t>
                </a:r>
                <a:r>
                  <a:rPr lang="en-US" b="1" dirty="0"/>
                  <a:t>This is also an absolute minimum since </a:t>
                </a:r>
                <a14:m>
                  <m:oMath xmlns:m="http://schemas.openxmlformats.org/officeDocument/2006/math">
                    <m:r>
                      <a:rPr lang="en-US" b="1" i="1" smtClean="0">
                        <a:latin typeface="Cambria Math"/>
                      </a:rPr>
                      <m:t>𝒇</m:t>
                    </m:r>
                  </m:oMath>
                </a14:m>
                <a:r>
                  <a:rPr lang="en-US" b="1" dirty="0" smtClean="0"/>
                  <a:t> </a:t>
                </a:r>
                <a:r>
                  <a:rPr lang="en-US" b="1" dirty="0"/>
                  <a:t>is decreasing on </a:t>
                </a:r>
                <a14:m>
                  <m:oMath xmlns:m="http://schemas.openxmlformats.org/officeDocument/2006/math">
                    <m:r>
                      <a:rPr lang="en-US" b="1" i="1">
                        <a:latin typeface="Cambria Math"/>
                      </a:rPr>
                      <m:t>(−</m:t>
                    </m:r>
                    <m:r>
                      <a:rPr lang="en-US" b="1" i="1">
                        <a:latin typeface="Cambria Math"/>
                        <a:ea typeface="Cambria Math"/>
                      </a:rPr>
                      <m:t>∞,</m:t>
                    </m:r>
                    <m:r>
                      <a:rPr lang="en-US" b="1" i="1">
                        <a:latin typeface="Cambria Math"/>
                        <a:ea typeface="Cambria Math"/>
                      </a:rPr>
                      <m:t>𝟏</m:t>
                    </m:r>
                    <m:r>
                      <a:rPr lang="en-US" b="1" i="1">
                        <a:latin typeface="Cambria Math"/>
                        <a:ea typeface="Cambria Math"/>
                      </a:rPr>
                      <m:t>]</m:t>
                    </m:r>
                  </m:oMath>
                </a14:m>
                <a:r>
                  <a:rPr lang="en-US" b="1" dirty="0"/>
                  <a:t> </a:t>
                </a:r>
                <a:r>
                  <a:rPr lang="en-US" b="1" dirty="0" smtClean="0"/>
                  <a:t>and </a:t>
                </a:r>
                <a:r>
                  <a:rPr lang="en-US" b="1" dirty="0"/>
                  <a:t>increases on </a:t>
                </a:r>
                <a14:m>
                  <m:oMath xmlns:m="http://schemas.openxmlformats.org/officeDocument/2006/math">
                    <m:r>
                      <a:rPr lang="en-US" b="1" i="1" smtClean="0">
                        <a:latin typeface="Cambria Math"/>
                      </a:rPr>
                      <m:t>[</m:t>
                    </m:r>
                    <m:r>
                      <a:rPr lang="en-US" b="1" i="1" smtClean="0">
                        <a:latin typeface="Cambria Math"/>
                      </a:rPr>
                      <m:t>𝟏</m:t>
                    </m:r>
                    <m:r>
                      <a:rPr lang="en-US" b="1" i="1" smtClean="0">
                        <a:latin typeface="Cambria Math"/>
                      </a:rPr>
                      <m:t>,∞)</m:t>
                    </m:r>
                  </m:oMath>
                </a14:m>
                <a:r>
                  <a:rPr lang="en-US" b="1" dirty="0" smtClean="0"/>
                  <a:t>. </a:t>
                </a:r>
                <a:r>
                  <a:rPr lang="en-US" b="1" dirty="0"/>
                  <a:t>The previous figure shows this value in relation to the function's graph.</a:t>
                </a:r>
              </a:p>
              <a:p>
                <a:pPr marL="834390" lvl="1" indent="-514350" algn="l" rtl="0" eaLnBrk="0">
                  <a:buFont typeface="+mj-lt"/>
                  <a:buAutoNum type="arabicPeriod"/>
                </a:pPr>
                <a:r>
                  <a:rPr lang="en-US" b="1" dirty="0" smtClean="0">
                    <a:solidFill>
                      <a:srgbClr val="FFFF00"/>
                    </a:solidFill>
                  </a:rPr>
                  <a:t>Note that </a:t>
                </a:r>
                <a14:m>
                  <m:oMath xmlns:m="http://schemas.openxmlformats.org/officeDocument/2006/math">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𝟎</m:t>
                            </m:r>
                          </m:lim>
                        </m:limLow>
                      </m:fName>
                      <m:e>
                        <m:r>
                          <a:rPr lang="en-US" b="1" i="1" smtClean="0">
                            <a:solidFill>
                              <a:srgbClr val="FFFF00"/>
                            </a:solidFill>
                            <a:latin typeface="Cambria Math"/>
                          </a:rPr>
                          <m:t>𝒇</m:t>
                        </m:r>
                        <m:r>
                          <a:rPr lang="en-US" b="1" i="1" smtClean="0">
                            <a:solidFill>
                              <a:srgbClr val="FFFF00"/>
                            </a:solidFill>
                            <a:latin typeface="Cambria Math"/>
                          </a:rPr>
                          <m:t>´</m:t>
                        </m:r>
                        <m:d>
                          <m:dPr>
                            <m:ctrlPr>
                              <a:rPr lang="en-US" b="1" i="1" smtClean="0">
                                <a:solidFill>
                                  <a:srgbClr val="FFFF00"/>
                                </a:solidFill>
                                <a:latin typeface="Cambria Math"/>
                              </a:rPr>
                            </m:ctrlPr>
                          </m:dPr>
                          <m:e>
                            <m:r>
                              <a:rPr lang="en-US" b="1" i="1" smtClean="0">
                                <a:solidFill>
                                  <a:srgbClr val="FFFF00"/>
                                </a:solidFill>
                                <a:latin typeface="Cambria Math"/>
                              </a:rPr>
                              <m:t>𝒙</m:t>
                            </m:r>
                          </m:e>
                        </m:d>
                      </m:e>
                    </m:func>
                    <m:r>
                      <a:rPr lang="en-US" b="1" i="1" smtClean="0">
                        <a:solidFill>
                          <a:srgbClr val="FFFF00"/>
                        </a:solidFill>
                        <a:latin typeface="Cambria Math"/>
                      </a:rPr>
                      <m:t>=</m:t>
                    </m:r>
                    <m:r>
                      <a:rPr lang="en-US" b="1" i="1" smtClean="0">
                        <a:solidFill>
                          <a:srgbClr val="FFFF00"/>
                        </a:solidFill>
                        <a:latin typeface="Cambria Math"/>
                        <a:ea typeface="Cambria Math"/>
                      </a:rPr>
                      <m:t>∞</m:t>
                    </m:r>
                  </m:oMath>
                </a14:m>
                <a:r>
                  <a:rPr lang="en-US" b="1" dirty="0" smtClean="0">
                    <a:solidFill>
                      <a:srgbClr val="FFFF00"/>
                    </a:solidFill>
                  </a:rPr>
                  <a:t> </a:t>
                </a:r>
                <a:endParaRPr lang="en-US" b="1" dirty="0" smtClean="0">
                  <a:solidFill>
                    <a:srgbClr val="FFFF00"/>
                  </a:solidFill>
                </a:endParaRPr>
              </a:p>
              <a:p>
                <a:pPr marL="320040" lvl="1" algn="l" rtl="0" eaLnBrk="0"/>
                <a:r>
                  <a:rPr lang="en-US" b="1" dirty="0" smtClean="0"/>
                  <a:t>so </a:t>
                </a:r>
                <a:r>
                  <a:rPr lang="en-US" b="1" dirty="0"/>
                  <a:t>the graph of </a:t>
                </a:r>
                <a14:m>
                  <m:oMath xmlns:m="http://schemas.openxmlformats.org/officeDocument/2006/math">
                    <m:r>
                      <a:rPr lang="en-US" b="1" i="1" smtClean="0">
                        <a:latin typeface="Cambria Math"/>
                      </a:rPr>
                      <m:t>𝒇</m:t>
                    </m:r>
                  </m:oMath>
                </a14:m>
                <a:r>
                  <a:rPr lang="en-US" b="1" dirty="0" smtClean="0"/>
                  <a:t> </a:t>
                </a:r>
                <a:r>
                  <a:rPr lang="en-US" b="1" dirty="0" smtClean="0"/>
                  <a:t> </a:t>
                </a:r>
                <a:r>
                  <a:rPr lang="en-US" b="1" dirty="0" smtClean="0"/>
                  <a:t>has </a:t>
                </a:r>
                <a:r>
                  <a:rPr lang="en-US" b="1" dirty="0"/>
                  <a:t>a vertical tangent at the origin.</a:t>
                </a:r>
                <a:endParaRPr lang="ar-JO" b="1" dirty="0"/>
              </a:p>
              <a:p>
                <a:pPr algn="l"/>
                <a:endParaRPr lang="en-US" sz="2800"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188640"/>
                <a:ext cx="9144000" cy="6309320"/>
              </a:xfrm>
              <a:blipFill rotWithShape="1">
                <a:blip r:embed="rId2"/>
                <a:stretch>
                  <a:fillRect l="-1333" t="-870" r="-533" b="-135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869160"/>
            <a:ext cx="1298222" cy="9477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961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874442"/>
          </a:xfrm>
        </p:spPr>
        <p:txBody>
          <a:bodyPr/>
          <a:lstStyle/>
          <a:p>
            <a:r>
              <a:rPr lang="en-US" b="1" dirty="0">
                <a:solidFill>
                  <a:srgbClr val="FF0000"/>
                </a:solidFill>
              </a:rPr>
              <a:t>Thank you for your Attention</a:t>
            </a:r>
            <a:r>
              <a:rPr lang="ar-SA" dirty="0">
                <a:solidFill>
                  <a:schemeClr val="bg1"/>
                </a:solidFill>
              </a:rPr>
              <a:t/>
            </a:r>
            <a:br>
              <a:rPr lang="ar-SA" dirty="0">
                <a:solidFill>
                  <a:schemeClr val="bg1"/>
                </a:solidFill>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74169"/>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33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620688"/>
            <a:ext cx="9144000" cy="5589240"/>
          </a:xfrm>
        </p:spPr>
        <p:txBody>
          <a:bodyPr/>
          <a:lstStyle/>
          <a:p>
            <a:pPr algn="l" rtl="0" eaLnBrk="0">
              <a:buFont typeface="Wingdings" pitchFamily="2" charset="2"/>
              <a:buChar char="q"/>
            </a:pPr>
            <a:r>
              <a:rPr lang="en-US" b="1" dirty="0">
                <a:solidFill>
                  <a:srgbClr val="FFFF00"/>
                </a:solidFill>
              </a:rPr>
              <a:t>In</a:t>
            </a:r>
            <a:r>
              <a:rPr lang="en-US" b="1" dirty="0"/>
              <a:t> sketching the graph of a differentiable function, it is useful to know where it increases (rises from left to right) and where it decreases (falls from left to right) over an interval.</a:t>
            </a:r>
          </a:p>
          <a:p>
            <a:pPr algn="l" rtl="0" eaLnBrk="0">
              <a:buFont typeface="Wingdings" pitchFamily="2" charset="2"/>
              <a:buChar char="q"/>
            </a:pPr>
            <a:endParaRPr lang="en-US" sz="1600" b="1" dirty="0"/>
          </a:p>
          <a:p>
            <a:pPr algn="l" rtl="0" eaLnBrk="0">
              <a:buFont typeface="Wingdings" pitchFamily="2" charset="2"/>
              <a:buChar char="q"/>
            </a:pPr>
            <a:r>
              <a:rPr lang="en-US" b="1" dirty="0">
                <a:solidFill>
                  <a:srgbClr val="FFFF00"/>
                </a:solidFill>
              </a:rPr>
              <a:t>This</a:t>
            </a:r>
            <a:r>
              <a:rPr lang="en-US" b="1" dirty="0"/>
              <a:t> sequence gives a test to determine where it increases and where it decreases.</a:t>
            </a:r>
          </a:p>
          <a:p>
            <a:pPr algn="l" rtl="0" eaLnBrk="0">
              <a:buFont typeface="Wingdings" pitchFamily="2" charset="2"/>
              <a:buChar char="q"/>
            </a:pPr>
            <a:endParaRPr lang="en-US" sz="1600" b="1" dirty="0"/>
          </a:p>
          <a:p>
            <a:pPr algn="l" rtl="0" eaLnBrk="0">
              <a:buFont typeface="Wingdings" pitchFamily="2" charset="2"/>
              <a:buChar char="q"/>
            </a:pPr>
            <a:r>
              <a:rPr lang="en-US" b="1" dirty="0">
                <a:solidFill>
                  <a:srgbClr val="FFFF00"/>
                </a:solidFill>
              </a:rPr>
              <a:t>We</a:t>
            </a:r>
            <a:r>
              <a:rPr lang="en-US" b="1" dirty="0"/>
              <a:t> also show how to test the critical points of a function to identify whether </a:t>
            </a:r>
            <a:endParaRPr lang="en-US" b="1" dirty="0" smtClean="0"/>
          </a:p>
          <a:p>
            <a:pPr algn="l" rtl="0" eaLnBrk="0"/>
            <a:r>
              <a:rPr lang="en-US" b="1" dirty="0" smtClean="0"/>
              <a:t>local </a:t>
            </a:r>
            <a:r>
              <a:rPr lang="en-US" b="1" dirty="0"/>
              <a:t>extreme values are present.</a:t>
            </a:r>
            <a:endParaRPr lang="ar-JO" b="1" dirty="0"/>
          </a:p>
          <a:p>
            <a:pPr algn="l"/>
            <a:endParaRPr lang="en-US" b="1"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14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6357" y="548680"/>
                <a:ext cx="9144000" cy="6048672"/>
              </a:xfrm>
            </p:spPr>
            <p:txBody>
              <a:bodyPr>
                <a:normAutofit/>
              </a:bodyPr>
              <a:lstStyle/>
              <a:p>
                <a:pPr algn="l" rtl="0" eaLnBrk="0">
                  <a:buFont typeface="Wingdings" pitchFamily="2" charset="2"/>
                  <a:buChar char="q"/>
                </a:pPr>
                <a:r>
                  <a:rPr lang="en-US" sz="2800" dirty="0" smtClean="0"/>
                  <a:t>Increasing Functions and Decreasing Functions: If the graph of a function </a:t>
                </a:r>
                <a:r>
                  <a:rPr lang="en-US" sz="2800" i="1" dirty="0"/>
                  <a:t>climbs</a:t>
                </a:r>
                <a:r>
                  <a:rPr lang="en-US" sz="2800" dirty="0"/>
                  <a:t> or </a:t>
                </a:r>
                <a:r>
                  <a:rPr lang="en-US" sz="2800" i="1" dirty="0"/>
                  <a:t>rises</a:t>
                </a:r>
                <a:r>
                  <a:rPr lang="en-US" sz="2800" dirty="0"/>
                  <a:t> as you move from left to right, we say that the function is increasing. If the graph </a:t>
                </a:r>
                <a:r>
                  <a:rPr lang="en-US" sz="2800" i="1" dirty="0"/>
                  <a:t>descends</a:t>
                </a:r>
                <a:r>
                  <a:rPr lang="en-US" sz="2800" dirty="0"/>
                  <a:t> or </a:t>
                </a:r>
                <a:r>
                  <a:rPr lang="en-US" sz="2800" i="1" dirty="0"/>
                  <a:t>falls</a:t>
                </a:r>
                <a:r>
                  <a:rPr lang="en-US" sz="2800" dirty="0"/>
                  <a:t> as you move from left to right, the function is decreasing.</a:t>
                </a:r>
              </a:p>
              <a:p>
                <a:pPr algn="l" rtl="0" eaLnBrk="0">
                  <a:buFont typeface="Wingdings" pitchFamily="2" charset="2"/>
                  <a:buChar char="q"/>
                </a:pPr>
                <a:endParaRPr lang="en-US" sz="2800" dirty="0"/>
              </a:p>
              <a:p>
                <a:pPr algn="l" rtl="0" eaLnBrk="0">
                  <a:buFont typeface="Wingdings" pitchFamily="2" charset="2"/>
                  <a:buChar char="q"/>
                </a:pPr>
                <a:r>
                  <a:rPr lang="en-US" sz="2800" dirty="0">
                    <a:solidFill>
                      <a:srgbClr val="FF0000"/>
                    </a:solidFill>
                  </a:rPr>
                  <a:t>Definition</a:t>
                </a:r>
                <a:r>
                  <a:rPr lang="en-US" sz="2800" dirty="0"/>
                  <a:t>: Let </a:t>
                </a:r>
                <a14:m>
                  <m:oMath xmlns:m="http://schemas.openxmlformats.org/officeDocument/2006/math">
                    <m:r>
                      <a:rPr lang="en-US" sz="2800" b="0" i="1" smtClean="0">
                        <a:latin typeface="Cambria Math"/>
                      </a:rPr>
                      <m:t>𝑓</m:t>
                    </m:r>
                  </m:oMath>
                </a14:m>
                <a:r>
                  <a:rPr lang="en-US" sz="2800" dirty="0" smtClean="0"/>
                  <a:t> </a:t>
                </a:r>
                <a:r>
                  <a:rPr lang="en-US" sz="2800" dirty="0"/>
                  <a:t>be a function defined on an interval </a:t>
                </a:r>
                <a14:m>
                  <m:oMath xmlns:m="http://schemas.openxmlformats.org/officeDocument/2006/math">
                    <m:r>
                      <a:rPr lang="en-US" sz="2800" b="0" i="1" smtClean="0">
                        <a:latin typeface="Cambria Math"/>
                      </a:rPr>
                      <m:t>𝐼</m:t>
                    </m:r>
                  </m:oMath>
                </a14:m>
                <a:r>
                  <a:rPr lang="en-US" sz="2800" dirty="0" smtClean="0"/>
                  <a:t> </a:t>
                </a:r>
                <a:r>
                  <a:rPr lang="en-US" sz="2800" dirty="0"/>
                  <a:t>and let </a:t>
                </a:r>
                <a14:m>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1</m:t>
                        </m:r>
                      </m:sub>
                    </m:sSub>
                  </m:oMath>
                </a14:m>
                <a:r>
                  <a:rPr lang="en-US" sz="2800" dirty="0" smtClean="0"/>
                  <a:t> </a:t>
                </a:r>
                <a:r>
                  <a:rPr lang="en-US" sz="2800" dirty="0"/>
                  <a:t>and </a:t>
                </a:r>
                <a14:m>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2</m:t>
                        </m:r>
                      </m:sub>
                    </m:sSub>
                  </m:oMath>
                </a14:m>
                <a:r>
                  <a:rPr lang="en-US" sz="2800" dirty="0" smtClean="0"/>
                  <a:t> </a:t>
                </a:r>
                <a:r>
                  <a:rPr lang="en-US" sz="2800" dirty="0"/>
                  <a:t>be any two points in </a:t>
                </a:r>
                <a14:m>
                  <m:oMath xmlns:m="http://schemas.openxmlformats.org/officeDocument/2006/math">
                    <m:r>
                      <a:rPr lang="en-US" sz="2800" b="0" i="1" smtClean="0">
                        <a:latin typeface="Cambria Math"/>
                      </a:rPr>
                      <m:t>𝐼</m:t>
                    </m:r>
                  </m:oMath>
                </a14:m>
                <a:r>
                  <a:rPr lang="en-US" sz="2800" dirty="0" smtClean="0"/>
                  <a:t>.</a:t>
                </a:r>
                <a:endParaRPr lang="en-US" sz="2800" dirty="0"/>
              </a:p>
              <a:p>
                <a:pPr marL="834390" lvl="1" indent="-514350" algn="l" rtl="0" eaLnBrk="0">
                  <a:buFont typeface="+mj-lt"/>
                  <a:buAutoNum type="arabicPeriod"/>
                </a:pPr>
                <a:r>
                  <a:rPr lang="en-US" dirty="0"/>
                  <a:t>If </a:t>
                </a:r>
                <a14:m>
                  <m:oMath xmlns:m="http://schemas.openxmlformats.org/officeDocument/2006/math">
                    <m:r>
                      <a:rPr lang="en-US" b="0" i="1" smtClean="0">
                        <a:latin typeface="Cambria Math"/>
                      </a:rPr>
                      <m:t>𝑓</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e>
                    </m:d>
                    <m:r>
                      <a:rPr lang="en-US" b="0" i="1" smtClean="0">
                        <a:latin typeface="Cambria Math"/>
                      </a:rPr>
                      <m:t>&gt;</m:t>
                    </m:r>
                    <m:r>
                      <a:rPr lang="en-US" b="0" i="1" smtClean="0">
                        <a:latin typeface="Cambria Math"/>
                      </a:rPr>
                      <m:t>𝑓</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oMath>
                </a14:m>
                <a:r>
                  <a:rPr lang="en-US" dirty="0" smtClean="0"/>
                  <a:t> whenever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&lt;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oMath>
                </a14:m>
                <a:r>
                  <a:rPr lang="en-US" dirty="0" smtClean="0"/>
                  <a:t> then </a:t>
                </a:r>
                <a14:m>
                  <m:oMath xmlns:m="http://schemas.openxmlformats.org/officeDocument/2006/math">
                    <m:r>
                      <a:rPr lang="en-US" b="0" i="1" smtClean="0">
                        <a:latin typeface="Cambria Math"/>
                      </a:rPr>
                      <m:t>𝑓</m:t>
                    </m:r>
                  </m:oMath>
                </a14:m>
                <a:r>
                  <a:rPr lang="en-US" dirty="0" smtClean="0"/>
                  <a:t> </a:t>
                </a:r>
                <a:r>
                  <a:rPr lang="en-US" dirty="0"/>
                  <a:t>is said to be increasing on </a:t>
                </a:r>
                <a14:m>
                  <m:oMath xmlns:m="http://schemas.openxmlformats.org/officeDocument/2006/math">
                    <m:r>
                      <a:rPr lang="en-US" b="0" i="1" smtClean="0">
                        <a:latin typeface="Cambria Math"/>
                      </a:rPr>
                      <m:t>𝐼</m:t>
                    </m:r>
                  </m:oMath>
                </a14:m>
                <a:r>
                  <a:rPr lang="en-US" dirty="0" smtClean="0"/>
                  <a:t>.</a:t>
                </a:r>
                <a:endParaRPr lang="en-US" dirty="0"/>
              </a:p>
              <a:p>
                <a:pPr marL="834390" lvl="1" indent="-514350" algn="l" rtl="0" eaLnBrk="0">
                  <a:buFont typeface="+mj-lt"/>
                  <a:buAutoNum type="arabicPeriod"/>
                </a:pPr>
                <a:r>
                  <a:rPr lang="en-US" dirty="0"/>
                  <a:t>If </a:t>
                </a:r>
                <a14:m>
                  <m:oMath xmlns:m="http://schemas.openxmlformats.org/officeDocument/2006/math">
                    <m:r>
                      <a:rPr lang="en-US" i="1">
                        <a:latin typeface="Cambria Math"/>
                      </a:rPr>
                      <m:t>𝑓</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2</m:t>
                            </m:r>
                          </m:sub>
                        </m:sSub>
                      </m:e>
                    </m:d>
                    <m:r>
                      <a:rPr lang="en-US" b="0" i="1" smtClean="0">
                        <a:latin typeface="Cambria Math"/>
                      </a:rPr>
                      <m:t>&lt;</m:t>
                    </m:r>
                    <m:r>
                      <a:rPr lang="en-US" i="1">
                        <a:latin typeface="Cambria Math"/>
                      </a:rPr>
                      <m:t>𝑓</m:t>
                    </m:r>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m:t>
                    </m:r>
                  </m:oMath>
                </a14:m>
                <a:r>
                  <a:rPr lang="en-US" dirty="0" smtClean="0"/>
                  <a:t> </a:t>
                </a:r>
                <a:r>
                  <a:rPr lang="en-US" dirty="0"/>
                  <a:t>whenever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&lt;</m:t>
                    </m:r>
                    <m:sSub>
                      <m:sSubPr>
                        <m:ctrlPr>
                          <a:rPr lang="en-US" i="1">
                            <a:latin typeface="Cambria Math"/>
                          </a:rPr>
                        </m:ctrlPr>
                      </m:sSubPr>
                      <m:e>
                        <m:r>
                          <a:rPr lang="en-US" i="1">
                            <a:latin typeface="Cambria Math"/>
                          </a:rPr>
                          <m:t>𝑥</m:t>
                        </m:r>
                      </m:e>
                      <m:sub>
                        <m:r>
                          <a:rPr lang="en-US" i="1">
                            <a:latin typeface="Cambria Math"/>
                          </a:rPr>
                          <m:t>2</m:t>
                        </m:r>
                      </m:sub>
                    </m:sSub>
                  </m:oMath>
                </a14:m>
                <a:r>
                  <a:rPr lang="en-US" dirty="0" smtClean="0"/>
                  <a:t> </a:t>
                </a:r>
                <a:r>
                  <a:rPr lang="en-US" dirty="0"/>
                  <a:t>then </a:t>
                </a:r>
                <a14:m>
                  <m:oMath xmlns:m="http://schemas.openxmlformats.org/officeDocument/2006/math">
                    <m:r>
                      <a:rPr lang="en-US" i="1">
                        <a:latin typeface="Cambria Math"/>
                      </a:rPr>
                      <m:t>𝑓</m:t>
                    </m:r>
                  </m:oMath>
                </a14:m>
                <a:r>
                  <a:rPr lang="en-US" dirty="0" smtClean="0"/>
                  <a:t> </a:t>
                </a:r>
                <a:r>
                  <a:rPr lang="en-US" dirty="0"/>
                  <a:t>is said to be decreasing on </a:t>
                </a:r>
                <a14:m>
                  <m:oMath xmlns:m="http://schemas.openxmlformats.org/officeDocument/2006/math">
                    <m:r>
                      <a:rPr lang="en-US" i="1">
                        <a:latin typeface="Cambria Math"/>
                      </a:rPr>
                      <m:t>𝐼</m:t>
                    </m:r>
                  </m:oMath>
                </a14:m>
                <a:r>
                  <a:rPr lang="en-US" dirty="0" smtClean="0"/>
                  <a:t>.</a:t>
                </a:r>
                <a:endParaRPr lang="ar-JO" dirty="0"/>
              </a:p>
              <a:p>
                <a:pPr algn="l"/>
                <a:endParaRPr lang="en-US" sz="2800"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6357" y="548680"/>
                <a:ext cx="9144000" cy="6048672"/>
              </a:xfrm>
              <a:blipFill rotWithShape="1">
                <a:blip r:embed="rId2"/>
                <a:stretch>
                  <a:fillRect l="-1400" t="-907" r="-1667"/>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39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268760"/>
                <a:ext cx="9144000" cy="5589240"/>
              </a:xfrm>
            </p:spPr>
            <p:txBody>
              <a:bodyPr>
                <a:noAutofit/>
              </a:bodyPr>
              <a:lstStyle/>
              <a:p>
                <a:pPr algn="l" rtl="0" eaLnBrk="0">
                  <a:buFont typeface="Wingdings" pitchFamily="2" charset="2"/>
                  <a:buChar char="q"/>
                </a:pPr>
                <a:r>
                  <a:rPr lang="en-US" sz="2800" dirty="0" smtClean="0"/>
                  <a:t>As another corollary to the Mean Value Theorem, functions with positive derivatives are increasing functions and functions with negative derivatives are decreasing functions.</a:t>
                </a:r>
              </a:p>
              <a:p>
                <a:pPr algn="l" rtl="0" eaLnBrk="0">
                  <a:buFont typeface="Wingdings" pitchFamily="2" charset="2"/>
                  <a:buChar char="q"/>
                </a:pPr>
                <a:r>
                  <a:rPr lang="en-US" sz="2800" dirty="0"/>
                  <a:t>A function that is increasing or decreasing on an interval is said to be </a:t>
                </a:r>
                <a:r>
                  <a:rPr lang="en-US" sz="2800" b="1" dirty="0"/>
                  <a:t>monotonic</a:t>
                </a:r>
                <a:r>
                  <a:rPr lang="en-US" sz="2800" dirty="0"/>
                  <a:t> on the interval.</a:t>
                </a:r>
              </a:p>
              <a:p>
                <a:pPr algn="l" rtl="0" eaLnBrk="0">
                  <a:buFont typeface="Wingdings" pitchFamily="2" charset="2"/>
                  <a:buChar char="q"/>
                </a:pPr>
                <a:r>
                  <a:rPr lang="en-US" sz="2800" b="1" dirty="0" smtClean="0"/>
                  <a:t>Corollary</a:t>
                </a:r>
                <a:r>
                  <a:rPr lang="en-US" sz="2800" b="1" dirty="0"/>
                  <a:t>:</a:t>
                </a:r>
                <a:r>
                  <a:rPr lang="en-US" sz="2800" dirty="0"/>
                  <a:t> Suppose </a:t>
                </a:r>
                <a:r>
                  <a:rPr lang="en-US" sz="2800" dirty="0" smtClean="0"/>
                  <a:t>that </a:t>
                </a:r>
                <a14:m>
                  <m:oMath xmlns:m="http://schemas.openxmlformats.org/officeDocument/2006/math">
                    <m:r>
                      <a:rPr lang="en-US" sz="2800" b="0" i="1" smtClean="0">
                        <a:latin typeface="Cambria Math"/>
                      </a:rPr>
                      <m:t>𝑓</m:t>
                    </m:r>
                  </m:oMath>
                </a14:m>
                <a:r>
                  <a:rPr lang="en-US" sz="2800" dirty="0" smtClean="0"/>
                  <a:t> is </a:t>
                </a:r>
                <a:r>
                  <a:rPr lang="en-US" sz="2800" dirty="0"/>
                  <a:t>continuous on </a:t>
                </a:r>
                <a14:m>
                  <m:oMath xmlns:m="http://schemas.openxmlformats.org/officeDocument/2006/math">
                    <m:r>
                      <a:rPr lang="en-US" sz="2800" b="0" i="1" smtClean="0">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𝑏</m:t>
                    </m:r>
                    <m:r>
                      <a:rPr lang="en-US" sz="2800" b="0" i="1" smtClean="0">
                        <a:latin typeface="Cambria Math"/>
                      </a:rPr>
                      <m:t>]</m:t>
                    </m:r>
                  </m:oMath>
                </a14:m>
                <a:r>
                  <a:rPr lang="en-US" sz="2800" dirty="0" smtClean="0"/>
                  <a:t> </a:t>
                </a:r>
                <a:r>
                  <a:rPr lang="en-US" sz="2800" dirty="0"/>
                  <a:t>and differentiable on </a:t>
                </a:r>
                <a:r>
                  <a:rPr lang="en-US" sz="2800" dirty="0" smtClean="0"/>
                  <a:t>(</a:t>
                </a:r>
                <a:r>
                  <a:rPr lang="en-US" sz="2800" dirty="0" err="1" smtClean="0"/>
                  <a:t>a,b</a:t>
                </a:r>
                <a:r>
                  <a:rPr lang="en-US" sz="2800" dirty="0" smtClean="0"/>
                  <a:t>).</a:t>
                </a:r>
              </a:p>
              <a:p>
                <a:pPr marL="834390" lvl="1" indent="-514350" algn="l" rtl="0" eaLnBrk="0">
                  <a:buFont typeface="+mj-lt"/>
                  <a:buAutoNum type="arabicPeriod"/>
                </a:pPr>
                <a:r>
                  <a:rPr lang="en-US" sz="2400" dirty="0" smtClean="0">
                    <a:solidFill>
                      <a:srgbClr val="FFFF00"/>
                    </a:solidFill>
                  </a:rPr>
                  <a:t>If </a:t>
                </a:r>
                <a14:m>
                  <m:oMath xmlns:m="http://schemas.openxmlformats.org/officeDocument/2006/math">
                    <m:r>
                      <a:rPr lang="en-US" sz="2400" b="0" i="1" smtClean="0">
                        <a:solidFill>
                          <a:srgbClr val="FFFF00"/>
                        </a:solidFill>
                        <a:latin typeface="Cambria Math"/>
                      </a:rPr>
                      <m:t>𝑓</m:t>
                    </m:r>
                    <m:r>
                      <a:rPr lang="en-US" sz="2400" b="0" i="1" smtClean="0">
                        <a:solidFill>
                          <a:srgbClr val="FFFF00"/>
                        </a:solidFill>
                        <a:latin typeface="Cambria Math"/>
                      </a:rPr>
                      <m:t>´</m:t>
                    </m:r>
                    <m:d>
                      <m:dPr>
                        <m:ctrlPr>
                          <a:rPr lang="en-US" sz="2400" b="0" i="1" smtClean="0">
                            <a:solidFill>
                              <a:srgbClr val="FFFF00"/>
                            </a:solidFill>
                            <a:latin typeface="Cambria Math"/>
                          </a:rPr>
                        </m:ctrlPr>
                      </m:dPr>
                      <m:e>
                        <m:r>
                          <a:rPr lang="en-US" sz="2400" b="0" i="1" smtClean="0">
                            <a:solidFill>
                              <a:srgbClr val="FFFF00"/>
                            </a:solidFill>
                            <a:latin typeface="Cambria Math"/>
                          </a:rPr>
                          <m:t>𝑥</m:t>
                        </m:r>
                      </m:e>
                    </m:d>
                    <m:r>
                      <a:rPr lang="en-US" sz="2400" b="0" i="1" smtClean="0">
                        <a:solidFill>
                          <a:srgbClr val="FFFF00"/>
                        </a:solidFill>
                        <a:latin typeface="Cambria Math"/>
                      </a:rPr>
                      <m:t>&gt;</m:t>
                    </m:r>
                    <m:r>
                      <a:rPr lang="en-US" sz="2400" b="0" i="1" smtClean="0">
                        <a:solidFill>
                          <a:srgbClr val="FFFF00"/>
                        </a:solidFill>
                        <a:latin typeface="Cambria Math"/>
                      </a:rPr>
                      <m:t>0</m:t>
                    </m:r>
                  </m:oMath>
                </a14:m>
                <a:r>
                  <a:rPr lang="en-US" sz="2400" dirty="0" smtClean="0">
                    <a:solidFill>
                      <a:srgbClr val="FFFF00"/>
                    </a:solidFill>
                  </a:rPr>
                  <a:t> </a:t>
                </a:r>
                <a:r>
                  <a:rPr lang="en-US" sz="2400" dirty="0">
                    <a:solidFill>
                      <a:srgbClr val="FFFF00"/>
                    </a:solidFill>
                  </a:rPr>
                  <a:t>at each point </a:t>
                </a:r>
                <a14:m>
                  <m:oMath xmlns:m="http://schemas.openxmlformats.org/officeDocument/2006/math">
                    <m:r>
                      <a:rPr lang="en-US" sz="2400" b="0" i="1" smtClean="0">
                        <a:solidFill>
                          <a:srgbClr val="FFFF00"/>
                        </a:solidFill>
                        <a:latin typeface="Cambria Math"/>
                      </a:rPr>
                      <m:t>𝑥</m:t>
                    </m:r>
                    <m:r>
                      <a:rPr lang="en-US" sz="2400" b="0" i="1" smtClean="0">
                        <a:solidFill>
                          <a:srgbClr val="FFFF00"/>
                        </a:solidFill>
                        <a:latin typeface="Cambria Math"/>
                        <a:ea typeface="Cambria Math"/>
                      </a:rPr>
                      <m:t>∈(</m:t>
                    </m:r>
                    <m:r>
                      <a:rPr lang="en-US" sz="2400" b="0" i="1" smtClean="0">
                        <a:solidFill>
                          <a:srgbClr val="FFFF00"/>
                        </a:solidFill>
                        <a:latin typeface="Cambria Math"/>
                        <a:ea typeface="Cambria Math"/>
                      </a:rPr>
                      <m:t>𝑎</m:t>
                    </m:r>
                    <m:r>
                      <a:rPr lang="en-US" sz="2400" b="0" i="1" smtClean="0">
                        <a:solidFill>
                          <a:srgbClr val="FFFF00"/>
                        </a:solidFill>
                        <a:latin typeface="Cambria Math"/>
                        <a:ea typeface="Cambria Math"/>
                      </a:rPr>
                      <m:t>,</m:t>
                    </m:r>
                    <m:r>
                      <a:rPr lang="en-US" sz="2400" b="0" i="1" smtClean="0">
                        <a:solidFill>
                          <a:srgbClr val="FFFF00"/>
                        </a:solidFill>
                        <a:latin typeface="Cambria Math"/>
                        <a:ea typeface="Cambria Math"/>
                      </a:rPr>
                      <m:t>𝑏</m:t>
                    </m:r>
                    <m:r>
                      <a:rPr lang="en-US" sz="2400" b="0" i="1" smtClean="0">
                        <a:solidFill>
                          <a:srgbClr val="FFFF00"/>
                        </a:solidFill>
                        <a:latin typeface="Cambria Math"/>
                        <a:ea typeface="Cambria Math"/>
                      </a:rPr>
                      <m:t>)</m:t>
                    </m:r>
                  </m:oMath>
                </a14:m>
                <a:r>
                  <a:rPr lang="en-US" sz="2400" dirty="0">
                    <a:solidFill>
                      <a:srgbClr val="FFFF00"/>
                    </a:solidFill>
                  </a:rPr>
                  <a:t> , then </a:t>
                </a:r>
                <a14:m>
                  <m:oMath xmlns:m="http://schemas.openxmlformats.org/officeDocument/2006/math">
                    <m:r>
                      <a:rPr lang="en-US" sz="2400" b="0" i="1" smtClean="0">
                        <a:solidFill>
                          <a:srgbClr val="FFFF00"/>
                        </a:solidFill>
                        <a:latin typeface="Cambria Math"/>
                      </a:rPr>
                      <m:t>𝑓</m:t>
                    </m:r>
                  </m:oMath>
                </a14:m>
                <a:r>
                  <a:rPr lang="en-US" sz="2400" dirty="0" smtClean="0">
                    <a:solidFill>
                      <a:srgbClr val="FFFF00"/>
                    </a:solidFill>
                  </a:rPr>
                  <a:t> </a:t>
                </a:r>
                <a:r>
                  <a:rPr lang="en-US" sz="2400" dirty="0">
                    <a:solidFill>
                      <a:srgbClr val="FFFF00"/>
                    </a:solidFill>
                  </a:rPr>
                  <a:t>is increasing on </a:t>
                </a:r>
                <a14:m>
                  <m:oMath xmlns:m="http://schemas.openxmlformats.org/officeDocument/2006/math">
                    <m:r>
                      <a:rPr lang="en-US" sz="2400" b="0" i="1" smtClean="0">
                        <a:solidFill>
                          <a:srgbClr val="FFFF00"/>
                        </a:solidFill>
                        <a:latin typeface="Cambria Math"/>
                      </a:rPr>
                      <m:t>[</m:t>
                    </m:r>
                    <m:r>
                      <a:rPr lang="en-US" sz="2400" b="0" i="1" smtClean="0">
                        <a:solidFill>
                          <a:srgbClr val="FFFF00"/>
                        </a:solidFill>
                        <a:latin typeface="Cambria Math"/>
                      </a:rPr>
                      <m:t>𝑎</m:t>
                    </m:r>
                    <m:r>
                      <a:rPr lang="en-US" sz="2400" b="0" i="1" smtClean="0">
                        <a:solidFill>
                          <a:srgbClr val="FFFF00"/>
                        </a:solidFill>
                        <a:latin typeface="Cambria Math"/>
                      </a:rPr>
                      <m:t>,</m:t>
                    </m:r>
                    <m:r>
                      <a:rPr lang="en-US" sz="2400" b="0" i="1" smtClean="0">
                        <a:solidFill>
                          <a:srgbClr val="FFFF00"/>
                        </a:solidFill>
                        <a:latin typeface="Cambria Math"/>
                      </a:rPr>
                      <m:t>𝑏</m:t>
                    </m:r>
                    <m:r>
                      <a:rPr lang="en-US" sz="2400" b="0" i="1" smtClean="0">
                        <a:solidFill>
                          <a:srgbClr val="FFFF00"/>
                        </a:solidFill>
                        <a:latin typeface="Cambria Math"/>
                      </a:rPr>
                      <m:t>]</m:t>
                    </m:r>
                  </m:oMath>
                </a14:m>
                <a:r>
                  <a:rPr lang="en-US" sz="2400" dirty="0" smtClean="0">
                    <a:solidFill>
                      <a:srgbClr val="FFFF00"/>
                    </a:solidFill>
                  </a:rPr>
                  <a:t>. </a:t>
                </a:r>
                <a:endParaRPr lang="en-US" sz="2400" dirty="0">
                  <a:solidFill>
                    <a:srgbClr val="FFFF00"/>
                  </a:solidFill>
                </a:endParaRPr>
              </a:p>
              <a:p>
                <a:pPr marL="834390" lvl="1" indent="-514350" algn="l" rtl="0" eaLnBrk="0">
                  <a:buFont typeface="+mj-lt"/>
                  <a:buAutoNum type="arabicPeriod"/>
                </a:pPr>
                <a:r>
                  <a:rPr lang="en-US" sz="2400" dirty="0" smtClean="0">
                    <a:solidFill>
                      <a:srgbClr val="FFFF00"/>
                    </a:solidFill>
                  </a:rPr>
                  <a:t> If </a:t>
                </a:r>
                <a14:m>
                  <m:oMath xmlns:m="http://schemas.openxmlformats.org/officeDocument/2006/math">
                    <m:r>
                      <a:rPr lang="en-US" sz="2400" i="1">
                        <a:solidFill>
                          <a:srgbClr val="FFFF00"/>
                        </a:solidFill>
                        <a:latin typeface="Cambria Math"/>
                      </a:rPr>
                      <m:t>𝑓</m:t>
                    </m:r>
                    <m:r>
                      <a:rPr lang="en-US" sz="2400" i="1">
                        <a:solidFill>
                          <a:srgbClr val="FFFF00"/>
                        </a:solidFill>
                        <a:latin typeface="Cambria Math"/>
                      </a:rPr>
                      <m:t>´</m:t>
                    </m:r>
                    <m:d>
                      <m:dPr>
                        <m:ctrlPr>
                          <a:rPr lang="en-US" sz="2400" i="1">
                            <a:solidFill>
                              <a:srgbClr val="FFFF00"/>
                            </a:solidFill>
                            <a:latin typeface="Cambria Math"/>
                          </a:rPr>
                        </m:ctrlPr>
                      </m:dPr>
                      <m:e>
                        <m:r>
                          <a:rPr lang="en-US" sz="2400" i="1">
                            <a:solidFill>
                              <a:srgbClr val="FFFF00"/>
                            </a:solidFill>
                            <a:latin typeface="Cambria Math"/>
                          </a:rPr>
                          <m:t>𝑥</m:t>
                        </m:r>
                      </m:e>
                    </m:d>
                    <m:r>
                      <a:rPr lang="en-US" sz="2400" b="0" i="1" smtClean="0">
                        <a:solidFill>
                          <a:srgbClr val="FFFF00"/>
                        </a:solidFill>
                        <a:latin typeface="Cambria Math"/>
                      </a:rPr>
                      <m:t>&lt;</m:t>
                    </m:r>
                    <m:r>
                      <a:rPr lang="en-US" sz="2400" i="1">
                        <a:solidFill>
                          <a:srgbClr val="FFFF00"/>
                        </a:solidFill>
                        <a:latin typeface="Cambria Math"/>
                      </a:rPr>
                      <m:t>0</m:t>
                    </m:r>
                  </m:oMath>
                </a14:m>
                <a:r>
                  <a:rPr lang="en-US" sz="2400" dirty="0" smtClean="0">
                    <a:solidFill>
                      <a:srgbClr val="FFFF00"/>
                    </a:solidFill>
                  </a:rPr>
                  <a:t> </a:t>
                </a:r>
                <a:r>
                  <a:rPr lang="en-US" sz="2400" dirty="0">
                    <a:solidFill>
                      <a:srgbClr val="FFFF00"/>
                    </a:solidFill>
                  </a:rPr>
                  <a:t>at each point </a:t>
                </a:r>
                <a14:m>
                  <m:oMath xmlns:m="http://schemas.openxmlformats.org/officeDocument/2006/math">
                    <m:r>
                      <a:rPr lang="en-US" sz="2400" i="1">
                        <a:solidFill>
                          <a:srgbClr val="FFFF00"/>
                        </a:solidFill>
                        <a:latin typeface="Cambria Math"/>
                      </a:rPr>
                      <m:t>𝑥</m:t>
                    </m:r>
                    <m:r>
                      <a:rPr lang="en-US" sz="2400" i="1">
                        <a:solidFill>
                          <a:srgbClr val="FFFF00"/>
                        </a:solidFill>
                        <a:latin typeface="Cambria Math"/>
                        <a:ea typeface="Cambria Math"/>
                      </a:rPr>
                      <m:t>∈(</m:t>
                    </m:r>
                    <m:r>
                      <a:rPr lang="en-US" sz="2400" i="1">
                        <a:solidFill>
                          <a:srgbClr val="FFFF00"/>
                        </a:solidFill>
                        <a:latin typeface="Cambria Math"/>
                        <a:ea typeface="Cambria Math"/>
                      </a:rPr>
                      <m:t>𝑎</m:t>
                    </m:r>
                    <m:r>
                      <a:rPr lang="en-US" sz="2400" i="1">
                        <a:solidFill>
                          <a:srgbClr val="FFFF00"/>
                        </a:solidFill>
                        <a:latin typeface="Cambria Math"/>
                        <a:ea typeface="Cambria Math"/>
                      </a:rPr>
                      <m:t>,</m:t>
                    </m:r>
                    <m:r>
                      <a:rPr lang="en-US" sz="2400" i="1">
                        <a:solidFill>
                          <a:srgbClr val="FFFF00"/>
                        </a:solidFill>
                        <a:latin typeface="Cambria Math"/>
                        <a:ea typeface="Cambria Math"/>
                      </a:rPr>
                      <m:t>𝑏</m:t>
                    </m:r>
                    <m:r>
                      <a:rPr lang="en-US" sz="2400" i="1">
                        <a:solidFill>
                          <a:srgbClr val="FFFF00"/>
                        </a:solidFill>
                        <a:latin typeface="Cambria Math"/>
                        <a:ea typeface="Cambria Math"/>
                      </a:rPr>
                      <m:t>)</m:t>
                    </m:r>
                  </m:oMath>
                </a14:m>
                <a:r>
                  <a:rPr lang="en-US" sz="2400" dirty="0">
                    <a:solidFill>
                      <a:srgbClr val="FFFF00"/>
                    </a:solidFill>
                  </a:rPr>
                  <a:t> </a:t>
                </a:r>
                <a:r>
                  <a:rPr lang="en-US" sz="2400" dirty="0" smtClean="0">
                    <a:solidFill>
                      <a:srgbClr val="FFFF00"/>
                    </a:solidFill>
                  </a:rPr>
                  <a:t>, </a:t>
                </a:r>
              </a:p>
              <a:p>
                <a:pPr marL="320040" lvl="1" algn="l" rtl="0" eaLnBrk="0"/>
                <a:r>
                  <a:rPr lang="en-US" sz="2400" dirty="0" smtClean="0">
                    <a:solidFill>
                      <a:srgbClr val="FFFF00"/>
                    </a:solidFill>
                  </a:rPr>
                  <a:t>then </a:t>
                </a:r>
                <a14:m>
                  <m:oMath xmlns:m="http://schemas.openxmlformats.org/officeDocument/2006/math">
                    <m:r>
                      <a:rPr lang="en-US" sz="2400" i="1">
                        <a:solidFill>
                          <a:srgbClr val="FFFF00"/>
                        </a:solidFill>
                        <a:latin typeface="Cambria Math"/>
                      </a:rPr>
                      <m:t>𝑓</m:t>
                    </m:r>
                    <m:r>
                      <a:rPr lang="en-US" sz="2400" i="1">
                        <a:solidFill>
                          <a:srgbClr val="FFFF00"/>
                        </a:solidFill>
                        <a:latin typeface="Cambria Math"/>
                      </a:rPr>
                      <m:t> </m:t>
                    </m:r>
                  </m:oMath>
                </a14:m>
                <a:r>
                  <a:rPr lang="en-US" sz="2400" dirty="0" smtClean="0">
                    <a:solidFill>
                      <a:srgbClr val="FFFF00"/>
                    </a:solidFill>
                  </a:rPr>
                  <a:t>is </a:t>
                </a:r>
                <a:r>
                  <a:rPr lang="en-US" sz="2400" dirty="0">
                    <a:solidFill>
                      <a:srgbClr val="FFFF00"/>
                    </a:solidFill>
                  </a:rPr>
                  <a:t>decreasing </a:t>
                </a:r>
                <a:r>
                  <a:rPr lang="en-US" sz="2400" dirty="0" smtClean="0">
                    <a:solidFill>
                      <a:srgbClr val="FFFF00"/>
                    </a:solidFill>
                  </a:rPr>
                  <a:t>on</a:t>
                </a:r>
                <a:r>
                  <a:rPr lang="en-US" sz="2400" dirty="0">
                    <a:solidFill>
                      <a:srgbClr val="FFFF00"/>
                    </a:solidFill>
                  </a:rPr>
                  <a:t> </a:t>
                </a:r>
                <a14:m>
                  <m:oMath xmlns:m="http://schemas.openxmlformats.org/officeDocument/2006/math">
                    <m:r>
                      <a:rPr lang="en-US" sz="2400" i="1">
                        <a:solidFill>
                          <a:srgbClr val="FFFF00"/>
                        </a:solidFill>
                        <a:latin typeface="Cambria Math"/>
                      </a:rPr>
                      <m:t>[</m:t>
                    </m:r>
                    <m:r>
                      <a:rPr lang="en-US" sz="2400" i="1">
                        <a:solidFill>
                          <a:srgbClr val="FFFF00"/>
                        </a:solidFill>
                        <a:latin typeface="Cambria Math"/>
                      </a:rPr>
                      <m:t>𝑎</m:t>
                    </m:r>
                    <m:r>
                      <a:rPr lang="en-US" sz="2400" i="1">
                        <a:solidFill>
                          <a:srgbClr val="FFFF00"/>
                        </a:solidFill>
                        <a:latin typeface="Cambria Math"/>
                      </a:rPr>
                      <m:t>,</m:t>
                    </m:r>
                    <m:r>
                      <a:rPr lang="en-US" sz="2400" i="1">
                        <a:solidFill>
                          <a:srgbClr val="FFFF00"/>
                        </a:solidFill>
                        <a:latin typeface="Cambria Math"/>
                      </a:rPr>
                      <m:t>𝑏</m:t>
                    </m:r>
                    <m:r>
                      <a:rPr lang="en-US" sz="2400" i="1">
                        <a:solidFill>
                          <a:srgbClr val="FFFF00"/>
                        </a:solidFill>
                        <a:latin typeface="Cambria Math"/>
                      </a:rPr>
                      <m:t>]</m:t>
                    </m:r>
                  </m:oMath>
                </a14:m>
                <a:r>
                  <a:rPr lang="en-US" sz="2400" dirty="0">
                    <a:solidFill>
                      <a:srgbClr val="FFFF00"/>
                    </a:solidFill>
                  </a:rPr>
                  <a:t>.</a:t>
                </a:r>
                <a:r>
                  <a:rPr lang="en-US" sz="2400" dirty="0" smtClean="0">
                    <a:solidFill>
                      <a:srgbClr val="FFFF00"/>
                    </a:solidFill>
                  </a:rPr>
                  <a:t>  </a:t>
                </a:r>
                <a:endParaRPr lang="ar-JO" sz="2400" dirty="0">
                  <a:solidFill>
                    <a:srgbClr val="FFFF00"/>
                  </a:solidFill>
                </a:endParaRPr>
              </a:p>
              <a:p>
                <a:pPr algn="l"/>
                <a:endParaRPr lang="en-US"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268760"/>
                <a:ext cx="9144000" cy="5589240"/>
              </a:xfrm>
              <a:blipFill rotWithShape="1">
                <a:blip r:embed="rId2"/>
                <a:stretch>
                  <a:fillRect l="-1333" t="-981" r="-13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998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2822" y="620688"/>
                <a:ext cx="9144000" cy="5589240"/>
              </a:xfrm>
            </p:spPr>
            <p:txBody>
              <a:bodyPr>
                <a:normAutofit/>
              </a:bodyPr>
              <a:lstStyle/>
              <a:p>
                <a:pPr algn="l" rtl="0" eaLnBrk="0">
                  <a:buFont typeface="Wingdings" pitchFamily="2" charset="2"/>
                  <a:buChar char="q"/>
                </a:pPr>
                <a:r>
                  <a:rPr lang="en-US" b="1" dirty="0" smtClean="0"/>
                  <a:t>Example: Find the critical points of</a:t>
                </a:r>
              </a:p>
              <a:p>
                <a:pPr rtl="0" eaLnBrk="0"/>
                <a14:m>
                  <m:oMath xmlns:m="http://schemas.openxmlformats.org/officeDocument/2006/math">
                    <m:r>
                      <a:rPr lang="en-US" b="1" i="1" smtClean="0">
                        <a:latin typeface="Cambria Math"/>
                      </a:rPr>
                      <m:t>𝒇</m:t>
                    </m:r>
                    <m:d>
                      <m:dPr>
                        <m:ctrlPr>
                          <a:rPr lang="en-US" b="1" i="1" smtClean="0">
                            <a:latin typeface="Cambria Math"/>
                          </a:rPr>
                        </m:ctrlPr>
                      </m:dPr>
                      <m:e>
                        <m:r>
                          <a:rPr lang="en-US" b="1" i="1" smtClean="0">
                            <a:latin typeface="Cambria Math"/>
                          </a:rPr>
                          <m:t>𝒙</m:t>
                        </m:r>
                      </m:e>
                    </m:d>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𝟑</m:t>
                        </m:r>
                      </m:sup>
                    </m:sSup>
                    <m:r>
                      <a:rPr lang="en-US" b="1" i="1" smtClean="0">
                        <a:latin typeface="Cambria Math"/>
                      </a:rPr>
                      <m:t>−</m:t>
                    </m:r>
                    <m:r>
                      <a:rPr lang="en-US" b="1" i="1" smtClean="0">
                        <a:latin typeface="Cambria Math"/>
                      </a:rPr>
                      <m:t>𝟏𝟐</m:t>
                    </m:r>
                    <m:r>
                      <a:rPr lang="en-US" b="1" i="1" smtClean="0">
                        <a:latin typeface="Cambria Math"/>
                      </a:rPr>
                      <m:t>𝒙</m:t>
                    </m:r>
                    <m:r>
                      <a:rPr lang="en-US" b="1" i="1" smtClean="0">
                        <a:latin typeface="Cambria Math"/>
                      </a:rPr>
                      <m:t>−</m:t>
                    </m:r>
                    <m:r>
                      <a:rPr lang="en-US" b="1" i="1" smtClean="0">
                        <a:latin typeface="Cambria Math"/>
                      </a:rPr>
                      <m:t>𝟓</m:t>
                    </m:r>
                  </m:oMath>
                </a14:m>
                <a:r>
                  <a:rPr lang="en-US" b="1" dirty="0"/>
                  <a:t>                           </a:t>
                </a:r>
              </a:p>
              <a:p>
                <a:pPr algn="l" rtl="0" eaLnBrk="0"/>
                <a:r>
                  <a:rPr lang="en-US" b="1" dirty="0" smtClean="0"/>
                  <a:t>and </a:t>
                </a:r>
                <a:r>
                  <a:rPr lang="en-US" b="1" dirty="0"/>
                  <a:t>identify the intervals on which </a:t>
                </a:r>
                <a14:m>
                  <m:oMath xmlns:m="http://schemas.openxmlformats.org/officeDocument/2006/math">
                    <m:r>
                      <a:rPr lang="en-US" b="1" i="1" smtClean="0">
                        <a:latin typeface="Cambria Math"/>
                      </a:rPr>
                      <m:t>𝒇</m:t>
                    </m:r>
                  </m:oMath>
                </a14:m>
                <a:r>
                  <a:rPr lang="en-US" b="1" dirty="0" smtClean="0"/>
                  <a:t> </a:t>
                </a:r>
                <a:r>
                  <a:rPr lang="en-US" b="1" dirty="0"/>
                  <a:t>is increasing and on which </a:t>
                </a:r>
                <a14:m>
                  <m:oMath xmlns:m="http://schemas.openxmlformats.org/officeDocument/2006/math">
                    <m:r>
                      <a:rPr lang="en-US" b="1" i="1" smtClean="0">
                        <a:latin typeface="Cambria Math"/>
                      </a:rPr>
                      <m:t>𝒇</m:t>
                    </m:r>
                  </m:oMath>
                </a14:m>
                <a:r>
                  <a:rPr lang="en-US" b="1" dirty="0" smtClean="0"/>
                  <a:t> </a:t>
                </a:r>
                <a:r>
                  <a:rPr lang="en-US" b="1" dirty="0"/>
                  <a:t>is decreasing.</a:t>
                </a:r>
              </a:p>
              <a:p>
                <a:pPr algn="l" rtl="0" eaLnBrk="0"/>
                <a:endParaRPr lang="en-US" sz="1600" b="1" dirty="0"/>
              </a:p>
              <a:p>
                <a:pPr algn="l" rtl="0" eaLnBrk="0">
                  <a:buFont typeface="Wingdings" pitchFamily="2" charset="2"/>
                  <a:buChar char="q"/>
                </a:pPr>
                <a:r>
                  <a:rPr lang="en-US" b="1" dirty="0"/>
                  <a:t>Solution: The function </a:t>
                </a:r>
                <a14:m>
                  <m:oMath xmlns:m="http://schemas.openxmlformats.org/officeDocument/2006/math">
                    <m:r>
                      <a:rPr lang="en-US" b="1" i="1" smtClean="0">
                        <a:latin typeface="Cambria Math"/>
                      </a:rPr>
                      <m:t>𝒇</m:t>
                    </m:r>
                  </m:oMath>
                </a14:m>
                <a:r>
                  <a:rPr lang="en-US" b="1" dirty="0" smtClean="0"/>
                  <a:t> </a:t>
                </a:r>
                <a:r>
                  <a:rPr lang="en-US" b="1" dirty="0"/>
                  <a:t>is everywhere continuous and differentiable. The first derivative</a:t>
                </a: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𝒇</m:t>
                      </m:r>
                      <m:r>
                        <a:rPr lang="en-US" b="1" i="1" smtClean="0">
                          <a:solidFill>
                            <a:srgbClr val="FFFF00"/>
                          </a:solidFill>
                          <a:latin typeface="Cambria Math"/>
                        </a:rPr>
                        <m:t>´</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m:t>
                      </m:r>
                      <m:r>
                        <a:rPr lang="en-US" b="1" i="1" smtClean="0">
                          <a:solidFill>
                            <a:srgbClr val="FFFF00"/>
                          </a:solidFill>
                          <a:latin typeface="Cambria Math"/>
                        </a:rPr>
                        <m:t>𝟑</m:t>
                      </m:r>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m:t>
                      </m:r>
                      <m:r>
                        <a:rPr lang="en-US" b="1" i="1" smtClean="0">
                          <a:solidFill>
                            <a:srgbClr val="FFFF00"/>
                          </a:solidFill>
                          <a:latin typeface="Cambria Math"/>
                        </a:rPr>
                        <m:t>𝟏𝟐</m:t>
                      </m:r>
                      <m:r>
                        <a:rPr lang="en-US" b="1" i="1" smtClean="0">
                          <a:solidFill>
                            <a:srgbClr val="FFFF00"/>
                          </a:solidFill>
                          <a:latin typeface="Cambria Math"/>
                        </a:rPr>
                        <m:t>=</m:t>
                      </m:r>
                      <m:r>
                        <a:rPr lang="en-US" b="1" i="1" smtClean="0">
                          <a:solidFill>
                            <a:srgbClr val="FFFF00"/>
                          </a:solidFill>
                          <a:latin typeface="Cambria Math"/>
                        </a:rPr>
                        <m:t>𝟑</m:t>
                      </m:r>
                      <m:d>
                        <m:dPr>
                          <m:ctrlPr>
                            <a:rPr lang="en-US" b="1" i="1" smtClean="0">
                              <a:solidFill>
                                <a:srgbClr val="FFFF00"/>
                              </a:solidFill>
                              <a:latin typeface="Cambria Math"/>
                            </a:rPr>
                          </m:ctrlPr>
                        </m:dPr>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m:t>
                          </m:r>
                          <m:r>
                            <a:rPr lang="en-US" b="1" i="1" smtClean="0">
                              <a:solidFill>
                                <a:srgbClr val="FFFF00"/>
                              </a:solidFill>
                              <a:latin typeface="Cambria Math"/>
                            </a:rPr>
                            <m:t>𝟒</m:t>
                          </m:r>
                        </m:e>
                      </m:d>
                    </m:oMath>
                  </m:oMathPara>
                </a14:m>
                <a:endParaRPr lang="en-US" b="1" dirty="0" smtClean="0">
                  <a:solidFill>
                    <a:srgbClr val="FFFF00"/>
                  </a:solidFill>
                </a:endParaRPr>
              </a:p>
              <a:p>
                <a:pPr algn="l" rtl="0" eaLnBrk="0"/>
                <a14:m>
                  <m:oMath xmlns:m="http://schemas.openxmlformats.org/officeDocument/2006/math">
                    <m:r>
                      <a:rPr lang="en-US" b="1" i="1" smtClean="0">
                        <a:solidFill>
                          <a:srgbClr val="FFFF00"/>
                        </a:solidFill>
                        <a:latin typeface="Cambria Math"/>
                      </a:rPr>
                      <m:t>                                =</m:t>
                    </m:r>
                    <m:r>
                      <a:rPr lang="en-US" b="1" i="1" smtClean="0">
                        <a:solidFill>
                          <a:srgbClr val="FFFF00"/>
                        </a:solidFill>
                        <a:latin typeface="Cambria Math"/>
                      </a:rPr>
                      <m:t>𝟑</m:t>
                    </m:r>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m:t>
                    </m:r>
                  </m:oMath>
                </a14:m>
                <a:r>
                  <a:rPr lang="en-US" b="1" dirty="0" smtClean="0">
                    <a:solidFill>
                      <a:srgbClr val="FFFF00"/>
                    </a:solidFill>
                  </a:rPr>
                  <a:t>                </a:t>
                </a:r>
              </a:p>
              <a:p>
                <a:pPr algn="l" rtl="0" eaLnBrk="0"/>
                <a:endParaRPr lang="en-US" sz="1200" b="1" dirty="0"/>
              </a:p>
              <a:p>
                <a:pPr algn="l" rtl="0" eaLnBrk="0"/>
                <a:r>
                  <a:rPr lang="en-US" b="1" dirty="0" smtClean="0"/>
                  <a:t>is </a:t>
                </a:r>
                <a:r>
                  <a:rPr lang="en-US" b="1" dirty="0"/>
                  <a:t>zero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𝟐</m:t>
                    </m:r>
                  </m:oMath>
                </a14:m>
                <a:r>
                  <a:rPr lang="en-US" b="1" dirty="0" smtClean="0"/>
                  <a:t> </a:t>
                </a:r>
                <a:r>
                  <a:rPr lang="en-US" b="1" dirty="0"/>
                  <a:t>and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𝟐</m:t>
                    </m:r>
                  </m:oMath>
                </a14:m>
                <a:r>
                  <a:rPr lang="en-US" b="1" dirty="0" smtClean="0"/>
                  <a:t>.</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2822" y="620688"/>
                <a:ext cx="9144000" cy="5589240"/>
              </a:xfrm>
              <a:blipFill rotWithShape="1">
                <a:blip r:embed="rId2"/>
                <a:stretch>
                  <a:fillRect l="-1667" t="-1418" r="-1467" b="-305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7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277381"/>
                <a:ext cx="9144000" cy="5589240"/>
              </a:xfrm>
            </p:spPr>
            <p:txBody>
              <a:bodyPr>
                <a:normAutofit/>
              </a:bodyPr>
              <a:lstStyle/>
              <a:p>
                <a:pPr algn="l" rtl="0" eaLnBrk="0">
                  <a:buFont typeface="Wingdings" pitchFamily="2" charset="2"/>
                  <a:buChar char="ü"/>
                </a:pPr>
                <a:r>
                  <a:rPr lang="en-US" sz="2800" b="1" dirty="0" smtClean="0"/>
                  <a:t>These critical points subdivide the domain of    to create non-overlapping open interval </a:t>
                </a:r>
                <a14:m>
                  <m:oMath xmlns:m="http://schemas.openxmlformats.org/officeDocument/2006/math">
                    <m:r>
                      <a:rPr lang="en-US" sz="2800" b="1" i="1" smtClean="0">
                        <a:latin typeface="Cambria Math"/>
                      </a:rPr>
                      <m:t>(</m:t>
                    </m:r>
                    <m:r>
                      <a:rPr lang="en-US" sz="2800" b="1" i="1" smtClean="0">
                        <a:latin typeface="Cambria Math"/>
                        <a:ea typeface="Cambria Math"/>
                      </a:rPr>
                      <m:t>∞,−</m:t>
                    </m:r>
                    <m:r>
                      <a:rPr lang="en-US" sz="2800" b="1" i="1" smtClean="0">
                        <a:latin typeface="Cambria Math"/>
                        <a:ea typeface="Cambria Math"/>
                      </a:rPr>
                      <m:t>𝟐</m:t>
                    </m:r>
                    <m:r>
                      <a:rPr lang="en-US" sz="2800" b="1" i="1" smtClean="0">
                        <a:latin typeface="Cambria Math"/>
                        <a:ea typeface="Cambria Math"/>
                      </a:rPr>
                      <m:t>)</m:t>
                    </m:r>
                  </m:oMath>
                </a14:m>
                <a:r>
                  <a:rPr lang="en-US" sz="2800" b="1" dirty="0" smtClean="0"/>
                  <a:t> ,</a:t>
                </a:r>
                <a14:m>
                  <m:oMath xmlns:m="http://schemas.openxmlformats.org/officeDocument/2006/math">
                    <m:r>
                      <a:rPr lang="en-US" sz="2800" b="1" i="1" dirty="0" smtClean="0">
                        <a:latin typeface="Cambria Math"/>
                      </a:rPr>
                      <m:t>(−</m:t>
                    </m:r>
                    <m:r>
                      <a:rPr lang="en-US" sz="2800" b="1" i="1" dirty="0" smtClean="0">
                        <a:latin typeface="Cambria Math"/>
                      </a:rPr>
                      <m:t>𝟐</m:t>
                    </m:r>
                    <m:r>
                      <a:rPr lang="en-US" sz="2800" b="1" i="1" dirty="0" smtClean="0">
                        <a:latin typeface="Cambria Math"/>
                      </a:rPr>
                      <m:t>,</m:t>
                    </m:r>
                    <m:r>
                      <a:rPr lang="en-US" sz="2800" b="1" i="1" dirty="0" smtClean="0">
                        <a:latin typeface="Cambria Math"/>
                      </a:rPr>
                      <m:t>𝟐</m:t>
                    </m:r>
                    <m:r>
                      <a:rPr lang="en-US" sz="2800" b="1" i="1" dirty="0" smtClean="0">
                        <a:latin typeface="Cambria Math"/>
                      </a:rPr>
                      <m:t>)</m:t>
                    </m:r>
                  </m:oMath>
                </a14:m>
                <a:r>
                  <a:rPr lang="en-US" sz="2800" b="1" dirty="0" smtClean="0"/>
                  <a:t> </a:t>
                </a:r>
                <a:r>
                  <a:rPr lang="en-US" sz="2800" b="1" dirty="0"/>
                  <a:t>, and </a:t>
                </a:r>
                <a14:m>
                  <m:oMath xmlns:m="http://schemas.openxmlformats.org/officeDocument/2006/math">
                    <m:r>
                      <a:rPr lang="en-US" sz="2800" b="1" i="1" smtClean="0">
                        <a:latin typeface="Cambria Math"/>
                      </a:rPr>
                      <m:t>(</m:t>
                    </m:r>
                    <m:r>
                      <a:rPr lang="en-US" sz="2800" b="1" i="1" smtClean="0">
                        <a:latin typeface="Cambria Math"/>
                      </a:rPr>
                      <m:t>𝟐</m:t>
                    </m:r>
                    <m:r>
                      <a:rPr lang="en-US" sz="2800" b="1" i="1" smtClean="0">
                        <a:latin typeface="Cambria Math"/>
                      </a:rPr>
                      <m:t>,∞)</m:t>
                    </m:r>
                  </m:oMath>
                </a14:m>
                <a:r>
                  <a:rPr lang="en-US" sz="2800" b="1" dirty="0" smtClean="0"/>
                  <a:t>, </a:t>
                </a:r>
                <a:r>
                  <a:rPr lang="en-US" sz="2800" b="1" dirty="0"/>
                  <a:t>on which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a:t>
                </a:r>
                <a:r>
                  <a:rPr lang="en-US" sz="2800" b="1" dirty="0"/>
                  <a:t>is either positive or negative.</a:t>
                </a:r>
              </a:p>
              <a:p>
                <a:pPr algn="l" rtl="0" eaLnBrk="0">
                  <a:buFont typeface="Wingdings" pitchFamily="2" charset="2"/>
                  <a:buChar char="ü"/>
                </a:pPr>
                <a:r>
                  <a:rPr lang="en-US" sz="2800" b="1" dirty="0"/>
                  <a:t>We determine the sign of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a:t>
                </a:r>
                <a:r>
                  <a:rPr lang="en-US" sz="2800" b="1" dirty="0"/>
                  <a:t>by evaluating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a:t>
                </a:r>
                <a:r>
                  <a:rPr lang="en-US" sz="2800" b="1" dirty="0"/>
                  <a:t>at a convenient point in each subinterval. The behavior of </a:t>
                </a:r>
                <a14:m>
                  <m:oMath xmlns:m="http://schemas.openxmlformats.org/officeDocument/2006/math">
                    <m:r>
                      <a:rPr lang="en-US" sz="2800" b="1" i="1" smtClean="0">
                        <a:latin typeface="Cambria Math"/>
                      </a:rPr>
                      <m:t>𝒇</m:t>
                    </m:r>
                  </m:oMath>
                </a14:m>
                <a:r>
                  <a:rPr lang="en-US" sz="2800" b="1" dirty="0" smtClean="0"/>
                  <a:t> </a:t>
                </a:r>
                <a:r>
                  <a:rPr lang="en-US" sz="2800" b="1" dirty="0"/>
                  <a:t>is determined then by applying the last corollary to each subinterval.</a:t>
                </a:r>
                <a:endParaRPr lang="ar-JO" sz="2800" b="1" dirty="0"/>
              </a:p>
              <a:p>
                <a:pPr algn="l"/>
                <a:endParaRPr lang="en-US" sz="2800"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277381"/>
                <a:ext cx="9144000" cy="5589240"/>
              </a:xfrm>
              <a:blipFill rotWithShape="1">
                <a:blip r:embed="rId2"/>
                <a:stretch>
                  <a:fillRect l="-1333" t="-983"/>
                </a:stretch>
              </a:blipFill>
            </p:spPr>
            <p:txBody>
              <a:bodyPr/>
              <a:lstStyle/>
              <a:p>
                <a:r>
                  <a:rPr lang="en-US">
                    <a:noFill/>
                  </a:rPr>
                  <a:t> </a:t>
                </a:r>
              </a:p>
            </p:txBody>
          </p:sp>
        </mc:Fallback>
      </mc:AlternateContent>
      <p:pic>
        <p:nvPicPr>
          <p:cNvPr id="4" name="Picture 3" descr="Picture67.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07504" y="3429000"/>
            <a:ext cx="8931070" cy="32375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3645024"/>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43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44888" y="404664"/>
                <a:ext cx="9144000" cy="5589240"/>
              </a:xfrm>
            </p:spPr>
            <p:txBody>
              <a:bodyPr>
                <a:normAutofit/>
              </a:bodyPr>
              <a:lstStyle/>
              <a:p>
                <a:pPr algn="l"/>
                <a:r>
                  <a:rPr lang="en-US" sz="2800" b="1" dirty="0" smtClean="0"/>
                  <a:t>First Derivative Test for Local Extrema: In the figure, at the points where </a:t>
                </a:r>
                <a14:m>
                  <m:oMath xmlns:m="http://schemas.openxmlformats.org/officeDocument/2006/math">
                    <m:r>
                      <a:rPr lang="en-US" sz="2800" b="1" i="1" smtClean="0">
                        <a:latin typeface="Cambria Math"/>
                      </a:rPr>
                      <m:t>𝒇</m:t>
                    </m:r>
                  </m:oMath>
                </a14:m>
                <a:r>
                  <a:rPr lang="en-US" sz="2800" b="1" dirty="0" smtClean="0"/>
                  <a:t> </a:t>
                </a:r>
                <a:r>
                  <a:rPr lang="en-US" sz="2800" b="1" dirty="0"/>
                  <a:t>has a minimum value, </a:t>
                </a:r>
                <a14:m>
                  <m:oMath xmlns:m="http://schemas.openxmlformats.org/officeDocument/2006/math">
                    <m:r>
                      <a:rPr lang="en-US" sz="2800" b="1" i="1" smtClean="0">
                        <a:latin typeface="Cambria Math"/>
                      </a:rPr>
                      <m:t>𝒇</m:t>
                    </m:r>
                    <m:r>
                      <a:rPr lang="en-US" sz="2800" b="1" i="1" smtClean="0">
                        <a:latin typeface="Cambria Math"/>
                      </a:rPr>
                      <m:t>´&lt;</m:t>
                    </m:r>
                    <m:r>
                      <a:rPr lang="en-US" sz="2800" b="1" i="1" smtClean="0">
                        <a:latin typeface="Cambria Math"/>
                      </a:rPr>
                      <m:t>𝟎</m:t>
                    </m:r>
                  </m:oMath>
                </a14:m>
                <a:r>
                  <a:rPr lang="en-US" sz="2800" b="1" dirty="0" smtClean="0"/>
                  <a:t> </a:t>
                </a:r>
                <a:r>
                  <a:rPr lang="en-US" sz="2800" b="1" dirty="0"/>
                  <a:t>immediately to the left and </a:t>
                </a:r>
                <a14:m>
                  <m:oMath xmlns:m="http://schemas.openxmlformats.org/officeDocument/2006/math">
                    <m:r>
                      <a:rPr lang="en-US" sz="2800" b="1" i="1">
                        <a:latin typeface="Cambria Math"/>
                      </a:rPr>
                      <m:t>𝒇</m:t>
                    </m:r>
                    <m:r>
                      <a:rPr lang="en-US" sz="2800" b="1" i="1">
                        <a:latin typeface="Cambria Math"/>
                      </a:rPr>
                      <m:t>´&gt;</m:t>
                    </m:r>
                    <m:r>
                      <a:rPr lang="en-US" sz="2800" b="1" i="1">
                        <a:latin typeface="Cambria Math"/>
                      </a:rPr>
                      <m:t>𝟎</m:t>
                    </m:r>
                  </m:oMath>
                </a14:m>
                <a:r>
                  <a:rPr lang="en-US" sz="2800" b="1" dirty="0" smtClean="0"/>
                  <a:t> </a:t>
                </a:r>
                <a:r>
                  <a:rPr lang="en-US" sz="2800" b="1" dirty="0"/>
                  <a:t>immediately to the right. (If the point is an endpoint, there is only one side to consider.) Thus, the function is decreasing on the left of the minimum value and it is increasing on its right. </a:t>
                </a:r>
                <a:endParaRPr lang="ar-JO" sz="2800" b="1" dirty="0"/>
              </a:p>
              <a:p>
                <a:pPr algn="l"/>
                <a:endParaRPr lang="en-US" sz="2800"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44888" y="404664"/>
                <a:ext cx="9144000" cy="5589240"/>
              </a:xfrm>
              <a:blipFill rotWithShape="1">
                <a:blip r:embed="rId2"/>
                <a:stretch>
                  <a:fillRect l="-1333" t="-981" r="-1867"/>
                </a:stretch>
              </a:blipFill>
            </p:spPr>
            <p:txBody>
              <a:bodyPr/>
              <a:lstStyle/>
              <a:p>
                <a:r>
                  <a:rPr lang="en-US">
                    <a:noFill/>
                  </a:rPr>
                  <a:t> </a:t>
                </a:r>
              </a:p>
            </p:txBody>
          </p:sp>
        </mc:Fallback>
      </mc:AlternateContent>
      <p:pic>
        <p:nvPicPr>
          <p:cNvPr id="4" name="Picture 3" descr="Picture68.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07504" y="3147032"/>
            <a:ext cx="8928992" cy="3450320"/>
          </a:xfrm>
          <a:prstGeom prst="rect">
            <a:avLst/>
          </a:prstGeom>
        </p:spPr>
      </p:pic>
      <p:pic>
        <p:nvPicPr>
          <p:cNvPr id="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3356992"/>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469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38143" y="476672"/>
                <a:ext cx="9144000" cy="5589240"/>
              </a:xfrm>
            </p:spPr>
            <p:txBody>
              <a:bodyPr>
                <a:normAutofit fontScale="92500"/>
              </a:bodyPr>
              <a:lstStyle/>
              <a:p>
                <a:pPr algn="l" rtl="0" eaLnBrk="0">
                  <a:buFont typeface="Wingdings" pitchFamily="2" charset="2"/>
                  <a:buChar char="q"/>
                </a:pPr>
                <a:r>
                  <a:rPr lang="en-US" b="1" dirty="0" smtClean="0"/>
                  <a:t>Similarly, at the points where </a:t>
                </a:r>
                <a14:m>
                  <m:oMath xmlns:m="http://schemas.openxmlformats.org/officeDocument/2006/math">
                    <m:r>
                      <a:rPr lang="en-US" b="1" i="1" smtClean="0">
                        <a:latin typeface="Cambria Math"/>
                      </a:rPr>
                      <m:t>𝒇</m:t>
                    </m:r>
                  </m:oMath>
                </a14:m>
                <a:r>
                  <a:rPr lang="en-US" b="1" dirty="0" smtClean="0"/>
                  <a:t> </a:t>
                </a:r>
                <a:r>
                  <a:rPr lang="en-US" b="1" dirty="0"/>
                  <a:t>has a maximum value</a:t>
                </a:r>
                <a:r>
                  <a:rPr lang="en-US" b="1" dirty="0" smtClean="0"/>
                  <a:t>,</a:t>
                </a:r>
                <a:r>
                  <a:rPr lang="en-US" b="1" dirty="0"/>
                  <a:t> </a:t>
                </a:r>
                <a14:m>
                  <m:oMath xmlns:m="http://schemas.openxmlformats.org/officeDocument/2006/math">
                    <m:r>
                      <a:rPr lang="en-US" b="1" i="1">
                        <a:latin typeface="Cambria Math"/>
                      </a:rPr>
                      <m:t>𝒇</m:t>
                    </m:r>
                    <m:r>
                      <a:rPr lang="en-US" b="1" i="1">
                        <a:latin typeface="Cambria Math"/>
                      </a:rPr>
                      <m:t>´&gt;</m:t>
                    </m:r>
                    <m:r>
                      <a:rPr lang="en-US" b="1" i="1">
                        <a:latin typeface="Cambria Math"/>
                      </a:rPr>
                      <m:t>𝟎</m:t>
                    </m:r>
                  </m:oMath>
                </a14:m>
                <a:r>
                  <a:rPr lang="en-US" b="1" dirty="0" smtClean="0"/>
                  <a:t> </a:t>
                </a:r>
                <a:r>
                  <a:rPr lang="en-US" b="1" dirty="0"/>
                  <a:t>immediately to the left </a:t>
                </a:r>
                <a:r>
                  <a:rPr lang="en-US" b="1" dirty="0" smtClean="0"/>
                  <a:t>and </a:t>
                </a:r>
                <a14:m>
                  <m:oMath xmlns:m="http://schemas.openxmlformats.org/officeDocument/2006/math">
                    <m:r>
                      <a:rPr lang="en-US" b="1" i="1">
                        <a:latin typeface="Cambria Math"/>
                      </a:rPr>
                      <m:t>𝒇</m:t>
                    </m:r>
                    <m:r>
                      <a:rPr lang="en-US" b="1" i="1">
                        <a:latin typeface="Cambria Math"/>
                      </a:rPr>
                      <m:t>´&lt;</m:t>
                    </m:r>
                    <m:r>
                      <a:rPr lang="en-US" b="1" i="1">
                        <a:latin typeface="Cambria Math"/>
                      </a:rPr>
                      <m:t>𝟎</m:t>
                    </m:r>
                  </m:oMath>
                </a14:m>
                <a:r>
                  <a:rPr lang="en-US" b="1" dirty="0" smtClean="0"/>
                  <a:t> immediately </a:t>
                </a:r>
                <a:r>
                  <a:rPr lang="en-US" b="1" dirty="0"/>
                  <a:t>to the right. Thus, the function is increasing on the left of the maximum value and decreasing on its right</a:t>
                </a:r>
                <a:r>
                  <a:rPr lang="en-US" b="1" dirty="0" smtClean="0"/>
                  <a:t>.</a:t>
                </a:r>
              </a:p>
              <a:p>
                <a:pPr algn="l" rtl="0" eaLnBrk="0"/>
                <a:endParaRPr lang="en-US" b="1" dirty="0"/>
              </a:p>
              <a:p>
                <a:pPr algn="l" rtl="0" eaLnBrk="0">
                  <a:buFont typeface="Wingdings" pitchFamily="2" charset="2"/>
                  <a:buChar char="q"/>
                </a:pPr>
                <a:r>
                  <a:rPr lang="en-US" b="1" dirty="0"/>
                  <a:t>In summary, at a local extreme point, the sign of </a:t>
                </a:r>
                <a14:m>
                  <m:oMath xmlns:m="http://schemas.openxmlformats.org/officeDocument/2006/math">
                    <m:r>
                      <a:rPr lang="en-US" b="1" i="1" smtClean="0">
                        <a:latin typeface="Cambria Math"/>
                      </a:rPr>
                      <m:t>𝒇</m:t>
                    </m:r>
                    <m:r>
                      <a:rPr lang="en-US" b="1" i="1" smtClean="0">
                        <a:latin typeface="Cambria Math"/>
                      </a:rPr>
                      <m:t>´(</m:t>
                    </m:r>
                    <m:r>
                      <a:rPr lang="en-US" b="1" i="1" smtClean="0">
                        <a:latin typeface="Cambria Math"/>
                      </a:rPr>
                      <m:t>𝒙</m:t>
                    </m:r>
                    <m:r>
                      <a:rPr lang="en-US" b="1" i="1" smtClean="0">
                        <a:latin typeface="Cambria Math"/>
                      </a:rPr>
                      <m:t>)</m:t>
                    </m:r>
                  </m:oMath>
                </a14:m>
                <a:r>
                  <a:rPr lang="en-US" b="1" dirty="0" smtClean="0"/>
                  <a:t> </a:t>
                </a:r>
                <a:r>
                  <a:rPr lang="en-US" b="1" dirty="0"/>
                  <a:t>changes.</a:t>
                </a:r>
              </a:p>
              <a:p>
                <a:pPr algn="l" rtl="0" eaLnBrk="0"/>
                <a:endParaRPr lang="en-US" b="1" dirty="0"/>
              </a:p>
              <a:p>
                <a:pPr algn="l" rtl="0" eaLnBrk="0">
                  <a:buFont typeface="Wingdings" pitchFamily="2" charset="2"/>
                  <a:buChar char="q"/>
                </a:pPr>
                <a:r>
                  <a:rPr lang="en-US" b="1" dirty="0"/>
                  <a:t>These observations lead to a test for the presence and nature of local extreme values of differentiable functions.</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38143" y="476672"/>
                <a:ext cx="9144000" cy="5589240"/>
              </a:xfrm>
              <a:blipFill rotWithShape="1">
                <a:blip r:embed="rId2"/>
                <a:stretch>
                  <a:fillRect l="-1533" t="-1309" r="-1733" b="-1636"/>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69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35496" y="403561"/>
                <a:ext cx="9144000" cy="5949280"/>
              </a:xfrm>
            </p:spPr>
            <p:txBody>
              <a:bodyPr>
                <a:normAutofit/>
              </a:bodyPr>
              <a:lstStyle/>
              <a:p>
                <a:pPr algn="l" rtl="0" eaLnBrk="0">
                  <a:buFont typeface="Wingdings" pitchFamily="2" charset="2"/>
                  <a:buChar char="q"/>
                </a:pPr>
                <a:r>
                  <a:rPr lang="en-US" sz="2800" b="1" dirty="0" smtClean="0">
                    <a:solidFill>
                      <a:srgbClr val="FFFF00"/>
                    </a:solidFill>
                  </a:rPr>
                  <a:t>First Derivative Test for Local Extrema: </a:t>
                </a:r>
                <a:endParaRPr lang="en-US" sz="2800" b="1" dirty="0" smtClean="0">
                  <a:solidFill>
                    <a:srgbClr val="FFFF00"/>
                  </a:solidFill>
                </a:endParaRPr>
              </a:p>
              <a:p>
                <a:pPr algn="l" rtl="0" eaLnBrk="0"/>
                <a:r>
                  <a:rPr lang="en-US" sz="2800" b="1" dirty="0" smtClean="0"/>
                  <a:t>Suppose </a:t>
                </a:r>
                <a:r>
                  <a:rPr lang="en-US" sz="2800" b="1" dirty="0" smtClean="0"/>
                  <a:t>that </a:t>
                </a:r>
                <a14:m>
                  <m:oMath xmlns:m="http://schemas.openxmlformats.org/officeDocument/2006/math">
                    <m:r>
                      <a:rPr lang="en-US" sz="2800" b="1" i="1" smtClean="0">
                        <a:latin typeface="Cambria Math"/>
                      </a:rPr>
                      <m:t>𝒄</m:t>
                    </m:r>
                  </m:oMath>
                </a14:m>
                <a:r>
                  <a:rPr lang="en-US" sz="2800" b="1" dirty="0" smtClean="0"/>
                  <a:t> </a:t>
                </a:r>
                <a:r>
                  <a:rPr lang="en-US" sz="2800" b="1" dirty="0"/>
                  <a:t>is a critical point of a continuous function </a:t>
                </a:r>
                <a14:m>
                  <m:oMath xmlns:m="http://schemas.openxmlformats.org/officeDocument/2006/math">
                    <m:r>
                      <a:rPr lang="en-US" sz="2800" b="1" i="1" smtClean="0">
                        <a:latin typeface="Cambria Math"/>
                      </a:rPr>
                      <m:t>𝒇</m:t>
                    </m:r>
                  </m:oMath>
                </a14:m>
                <a:r>
                  <a:rPr lang="en-US" sz="2800" b="1" dirty="0" smtClean="0"/>
                  <a:t>, </a:t>
                </a:r>
                <a:r>
                  <a:rPr lang="en-US" sz="2800" b="1" dirty="0"/>
                  <a:t>and that </a:t>
                </a:r>
                <a14:m>
                  <m:oMath xmlns:m="http://schemas.openxmlformats.org/officeDocument/2006/math">
                    <m:r>
                      <a:rPr lang="en-US" sz="2800" b="1" i="1" smtClean="0">
                        <a:latin typeface="Cambria Math"/>
                      </a:rPr>
                      <m:t>𝒇</m:t>
                    </m:r>
                  </m:oMath>
                </a14:m>
                <a:r>
                  <a:rPr lang="en-US" sz="2800" b="1" dirty="0" smtClean="0"/>
                  <a:t> </a:t>
                </a:r>
                <a:r>
                  <a:rPr lang="en-US" sz="2800" b="1" dirty="0"/>
                  <a:t>is differentiable at every point in some interval containing </a:t>
                </a:r>
                <a14:m>
                  <m:oMath xmlns:m="http://schemas.openxmlformats.org/officeDocument/2006/math">
                    <m:r>
                      <a:rPr lang="en-US" sz="2800" b="1" i="1" smtClean="0">
                        <a:latin typeface="Cambria Math"/>
                      </a:rPr>
                      <m:t>𝒄</m:t>
                    </m:r>
                  </m:oMath>
                </a14:m>
                <a:r>
                  <a:rPr lang="en-US" sz="2800" b="1" dirty="0" smtClean="0"/>
                  <a:t> </a:t>
                </a:r>
                <a:r>
                  <a:rPr lang="en-US" sz="2800" b="1" dirty="0"/>
                  <a:t>except possibly at </a:t>
                </a:r>
                <a14:m>
                  <m:oMath xmlns:m="http://schemas.openxmlformats.org/officeDocument/2006/math">
                    <m:r>
                      <a:rPr lang="en-US" sz="2800" b="1" i="1" smtClean="0">
                        <a:latin typeface="Cambria Math"/>
                      </a:rPr>
                      <m:t>𝒄</m:t>
                    </m:r>
                  </m:oMath>
                </a14:m>
                <a:r>
                  <a:rPr lang="en-US" sz="2800" b="1" dirty="0" smtClean="0"/>
                  <a:t> </a:t>
                </a:r>
                <a:r>
                  <a:rPr lang="en-US" sz="2800" b="1" dirty="0"/>
                  <a:t>itself. Moving across this interval from left to right</a:t>
                </a:r>
                <a:r>
                  <a:rPr lang="en-US" sz="2800" b="1" dirty="0" smtClean="0"/>
                  <a:t>,</a:t>
                </a:r>
              </a:p>
              <a:p>
                <a:pPr algn="l" rtl="0" eaLnBrk="0"/>
                <a:endParaRPr lang="en-US" sz="2800" b="1" dirty="0"/>
              </a:p>
              <a:p>
                <a:pPr marL="834390" lvl="1" indent="-514350" algn="l" rtl="0" eaLnBrk="0">
                  <a:buFont typeface="+mj-lt"/>
                  <a:buAutoNum type="arabicPeriod"/>
                </a:pPr>
                <a:r>
                  <a:rPr lang="en-US" sz="2500" b="1" dirty="0">
                    <a:solidFill>
                      <a:srgbClr val="FFFF00"/>
                    </a:solidFill>
                  </a:rPr>
                  <a:t>if</a:t>
                </a:r>
                <a:r>
                  <a:rPr lang="en-US" sz="2500" b="1" dirty="0"/>
                  <a:t> </a:t>
                </a:r>
                <a14:m>
                  <m:oMath xmlns:m="http://schemas.openxmlformats.org/officeDocument/2006/math">
                    <m:r>
                      <a:rPr lang="en-US" sz="2500" b="1" i="1" smtClean="0">
                        <a:latin typeface="Cambria Math"/>
                      </a:rPr>
                      <m:t>𝒇</m:t>
                    </m:r>
                    <m:r>
                      <a:rPr lang="en-US" sz="2500" b="1" i="1" smtClean="0">
                        <a:latin typeface="Cambria Math"/>
                      </a:rPr>
                      <m:t>´</m:t>
                    </m:r>
                  </m:oMath>
                </a14:m>
                <a:r>
                  <a:rPr lang="en-US" sz="2500" b="1" dirty="0" smtClean="0"/>
                  <a:t> </a:t>
                </a:r>
                <a:r>
                  <a:rPr lang="en-US" sz="2500" b="1" dirty="0"/>
                  <a:t>changes from negative to positive at </a:t>
                </a:r>
                <a14:m>
                  <m:oMath xmlns:m="http://schemas.openxmlformats.org/officeDocument/2006/math">
                    <m:r>
                      <a:rPr lang="en-US" sz="2500" b="1" i="1" smtClean="0">
                        <a:latin typeface="Cambria Math"/>
                      </a:rPr>
                      <m:t>𝒄</m:t>
                    </m:r>
                  </m:oMath>
                </a14:m>
                <a:r>
                  <a:rPr lang="en-US" sz="2500" b="1" dirty="0" smtClean="0"/>
                  <a:t>, </a:t>
                </a:r>
                <a:r>
                  <a:rPr lang="en-US" sz="2500" b="1" dirty="0"/>
                  <a:t>then </a:t>
                </a:r>
                <a14:m>
                  <m:oMath xmlns:m="http://schemas.openxmlformats.org/officeDocument/2006/math">
                    <m:r>
                      <a:rPr lang="en-US" sz="2500" b="1" i="1" smtClean="0">
                        <a:latin typeface="Cambria Math"/>
                      </a:rPr>
                      <m:t>𝒇</m:t>
                    </m:r>
                  </m:oMath>
                </a14:m>
                <a:r>
                  <a:rPr lang="en-US" sz="2500" b="1" dirty="0" smtClean="0"/>
                  <a:t> </a:t>
                </a:r>
                <a:r>
                  <a:rPr lang="en-US" sz="2500" b="1" dirty="0"/>
                  <a:t>has a local minimum at </a:t>
                </a:r>
                <a14:m>
                  <m:oMath xmlns:m="http://schemas.openxmlformats.org/officeDocument/2006/math">
                    <m:r>
                      <a:rPr lang="en-US" sz="2500" b="1" i="1" smtClean="0">
                        <a:latin typeface="Cambria Math"/>
                      </a:rPr>
                      <m:t>𝒄</m:t>
                    </m:r>
                  </m:oMath>
                </a14:m>
                <a:r>
                  <a:rPr lang="en-US" sz="2500" b="1" dirty="0" smtClean="0"/>
                  <a:t>;</a:t>
                </a:r>
                <a:endParaRPr lang="en-US" sz="2500" b="1" dirty="0"/>
              </a:p>
              <a:p>
                <a:pPr marL="834390" lvl="1" indent="-514350" algn="l" rtl="0" eaLnBrk="0">
                  <a:buFont typeface="+mj-lt"/>
                  <a:buAutoNum type="arabicPeriod"/>
                </a:pPr>
                <a:r>
                  <a:rPr lang="en-US" sz="2500" b="1" dirty="0" smtClean="0">
                    <a:solidFill>
                      <a:srgbClr val="FFFF00"/>
                    </a:solidFill>
                  </a:rPr>
                  <a:t>if </a:t>
                </a:r>
                <a14:m>
                  <m:oMath xmlns:m="http://schemas.openxmlformats.org/officeDocument/2006/math">
                    <m:r>
                      <a:rPr lang="en-US" sz="2500" b="1" i="1">
                        <a:latin typeface="Cambria Math"/>
                      </a:rPr>
                      <m:t>𝒇</m:t>
                    </m:r>
                    <m:r>
                      <a:rPr lang="en-US" sz="2500" b="1" i="1">
                        <a:latin typeface="Cambria Math"/>
                      </a:rPr>
                      <m:t>´</m:t>
                    </m:r>
                  </m:oMath>
                </a14:m>
                <a:r>
                  <a:rPr lang="en-US" sz="2500" b="1" dirty="0"/>
                  <a:t> </a:t>
                </a:r>
                <a:r>
                  <a:rPr lang="en-US" sz="2500" b="1" dirty="0" smtClean="0"/>
                  <a:t>changes </a:t>
                </a:r>
                <a:r>
                  <a:rPr lang="en-US" sz="2500" b="1" dirty="0"/>
                  <a:t>from positive to negative at </a:t>
                </a:r>
                <a14:m>
                  <m:oMath xmlns:m="http://schemas.openxmlformats.org/officeDocument/2006/math">
                    <m:r>
                      <a:rPr lang="en-US" sz="2500" b="1" i="1">
                        <a:latin typeface="Cambria Math"/>
                      </a:rPr>
                      <m:t>𝒄</m:t>
                    </m:r>
                  </m:oMath>
                </a14:m>
                <a:r>
                  <a:rPr lang="en-US" sz="2500" b="1" dirty="0" smtClean="0"/>
                  <a:t>, </a:t>
                </a:r>
                <a:r>
                  <a:rPr lang="en-US" sz="2500" b="1" dirty="0"/>
                  <a:t>then </a:t>
                </a:r>
                <a14:m>
                  <m:oMath xmlns:m="http://schemas.openxmlformats.org/officeDocument/2006/math">
                    <m:r>
                      <a:rPr lang="en-US" sz="2500" b="1" i="1">
                        <a:latin typeface="Cambria Math"/>
                      </a:rPr>
                      <m:t>𝒇</m:t>
                    </m:r>
                  </m:oMath>
                </a14:m>
                <a:r>
                  <a:rPr lang="en-US" sz="2500" b="1" dirty="0" smtClean="0"/>
                  <a:t> </a:t>
                </a:r>
                <a:r>
                  <a:rPr lang="en-US" sz="2500" b="1" dirty="0"/>
                  <a:t>has a local maximum at </a:t>
                </a:r>
                <a14:m>
                  <m:oMath xmlns:m="http://schemas.openxmlformats.org/officeDocument/2006/math">
                    <m:r>
                      <a:rPr lang="en-US" sz="2500" b="1" i="1">
                        <a:latin typeface="Cambria Math"/>
                      </a:rPr>
                      <m:t>𝒄</m:t>
                    </m:r>
                  </m:oMath>
                </a14:m>
                <a:r>
                  <a:rPr lang="en-US" sz="2500" b="1" dirty="0" smtClean="0"/>
                  <a:t>;</a:t>
                </a:r>
                <a:endParaRPr lang="en-US" sz="2500" b="1" dirty="0"/>
              </a:p>
              <a:p>
                <a:pPr marL="834390" lvl="1" indent="-514350" algn="l" rtl="0" eaLnBrk="0">
                  <a:buFont typeface="+mj-lt"/>
                  <a:buAutoNum type="arabicPeriod"/>
                </a:pPr>
                <a:r>
                  <a:rPr lang="en-US" sz="2500" b="1" dirty="0">
                    <a:solidFill>
                      <a:srgbClr val="FFFF00"/>
                    </a:solidFill>
                  </a:rPr>
                  <a:t>if</a:t>
                </a:r>
                <a:r>
                  <a:rPr lang="en-US" sz="2500" b="1" dirty="0"/>
                  <a:t> </a:t>
                </a:r>
                <a14:m>
                  <m:oMath xmlns:m="http://schemas.openxmlformats.org/officeDocument/2006/math">
                    <m:r>
                      <a:rPr lang="en-US" sz="2500" b="1" i="1">
                        <a:latin typeface="Cambria Math"/>
                      </a:rPr>
                      <m:t>𝒇</m:t>
                    </m:r>
                    <m:r>
                      <a:rPr lang="en-US" sz="2500" b="1" i="1">
                        <a:latin typeface="Cambria Math"/>
                      </a:rPr>
                      <m:t>´</m:t>
                    </m:r>
                  </m:oMath>
                </a14:m>
                <a:r>
                  <a:rPr lang="en-US" sz="2500" b="1" dirty="0" smtClean="0"/>
                  <a:t> </a:t>
                </a:r>
                <a:r>
                  <a:rPr lang="en-US" sz="2500" b="1" dirty="0"/>
                  <a:t>does not change sign at </a:t>
                </a:r>
                <a14:m>
                  <m:oMath xmlns:m="http://schemas.openxmlformats.org/officeDocument/2006/math">
                    <m:r>
                      <a:rPr lang="en-US" sz="2500" b="1" i="1">
                        <a:latin typeface="Cambria Math"/>
                      </a:rPr>
                      <m:t>𝒄</m:t>
                    </m:r>
                  </m:oMath>
                </a14:m>
                <a:r>
                  <a:rPr lang="en-US" sz="2500" b="1" dirty="0" smtClean="0"/>
                  <a:t> </a:t>
                </a:r>
                <a:r>
                  <a:rPr lang="en-US" sz="2500" b="1" dirty="0"/>
                  <a:t>(that is, is positive on both sides of </a:t>
                </a:r>
                <a14:m>
                  <m:oMath xmlns:m="http://schemas.openxmlformats.org/officeDocument/2006/math">
                    <m:r>
                      <a:rPr lang="en-US" sz="2500" b="1" i="1">
                        <a:latin typeface="Cambria Math"/>
                      </a:rPr>
                      <m:t>𝒄</m:t>
                    </m:r>
                  </m:oMath>
                </a14:m>
                <a:r>
                  <a:rPr lang="en-US" sz="2500" b="1" dirty="0" smtClean="0"/>
                  <a:t> </a:t>
                </a:r>
                <a:r>
                  <a:rPr lang="en-US" sz="2500" b="1" dirty="0"/>
                  <a:t>or negative on both sides), then </a:t>
                </a:r>
                <a14:m>
                  <m:oMath xmlns:m="http://schemas.openxmlformats.org/officeDocument/2006/math">
                    <m:r>
                      <a:rPr lang="en-US" sz="2500" b="1" i="1">
                        <a:latin typeface="Cambria Math"/>
                      </a:rPr>
                      <m:t>𝒇</m:t>
                    </m:r>
                  </m:oMath>
                </a14:m>
                <a:r>
                  <a:rPr lang="en-US" sz="2500" b="1" dirty="0" smtClean="0"/>
                  <a:t> </a:t>
                </a:r>
                <a:r>
                  <a:rPr lang="en-US" sz="2500" b="1" dirty="0"/>
                  <a:t>has no local extremum at </a:t>
                </a:r>
                <a14:m>
                  <m:oMath xmlns:m="http://schemas.openxmlformats.org/officeDocument/2006/math">
                    <m:r>
                      <a:rPr lang="en-US" sz="2500" b="1" i="1">
                        <a:latin typeface="Cambria Math"/>
                      </a:rPr>
                      <m:t>𝒄</m:t>
                    </m:r>
                  </m:oMath>
                </a14:m>
                <a:r>
                  <a:rPr lang="en-US" sz="2500" b="1" dirty="0" smtClean="0"/>
                  <a:t>.</a:t>
                </a:r>
                <a:endParaRPr lang="ar-JO" sz="2500"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35496" y="403561"/>
                <a:ext cx="9144000" cy="5949280"/>
              </a:xfrm>
              <a:blipFill rotWithShape="1">
                <a:blip r:embed="rId2"/>
                <a:stretch>
                  <a:fillRect l="-1400" t="-922" r="-9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818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645</Words>
  <Application>Microsoft Office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Five Applications of Differentiation</dc:title>
  <dc:creator>LAB-827</dc:creator>
  <cp:lastModifiedBy>WhiteBoard</cp:lastModifiedBy>
  <cp:revision>11</cp:revision>
  <dcterms:created xsi:type="dcterms:W3CDTF">2016-04-06T06:19:24Z</dcterms:created>
  <dcterms:modified xsi:type="dcterms:W3CDTF">2019-02-18T12:06:12Z</dcterms:modified>
</cp:coreProperties>
</file>