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7F275-EA39-4696-A388-A221B7BA5E4B}" type="datetimeFigureOut">
              <a:rPr lang="en-US" smtClean="0"/>
              <a:t>3/3/2019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EA2D5-9329-4011-A4DC-62B81B50D9EF}" type="slidenum">
              <a:rPr lang="en-US" smtClean="0"/>
              <a:t>‹#›</a:t>
            </a:fld>
            <a:endParaRPr lang="en-US"/>
          </a:p>
        </p:txBody>
      </p:sp>
    </p:spTree>
    <p:extLst>
      <p:ext uri="{BB962C8B-B14F-4D97-AF65-F5344CB8AC3E}">
        <p14:creationId xmlns:p14="http://schemas.microsoft.com/office/powerpoint/2010/main" val="91739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EA2D5-9329-4011-A4DC-62B81B50D9EF}" type="slidenum">
              <a:rPr lang="en-US" smtClean="0"/>
              <a:t>5</a:t>
            </a:fld>
            <a:endParaRPr lang="en-US"/>
          </a:p>
        </p:txBody>
      </p:sp>
    </p:spTree>
    <p:extLst>
      <p:ext uri="{BB962C8B-B14F-4D97-AF65-F5344CB8AC3E}">
        <p14:creationId xmlns:p14="http://schemas.microsoft.com/office/powerpoint/2010/main" val="86969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26/06/1440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26/06/1440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26/06/1440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26/06/1440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4.jpe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3059088"/>
            <a:ext cx="6656784" cy="2711152"/>
          </a:xfrm>
        </p:spPr>
        <p:txBody>
          <a:bodyPr>
            <a:normAutofit/>
          </a:bodyPr>
          <a:lstStyle/>
          <a:p>
            <a:endParaRPr lang="en-US" sz="4000" b="1" dirty="0" smtClean="0">
              <a:solidFill>
                <a:srgbClr val="FFFF00"/>
              </a:solidFill>
            </a:endParaRPr>
          </a:p>
          <a:p>
            <a:r>
              <a:rPr lang="en-US" sz="4000" b="1" dirty="0" smtClean="0">
                <a:solidFill>
                  <a:srgbClr val="FFFF00"/>
                </a:solidFill>
              </a:rPr>
              <a:t>Concavity </a:t>
            </a:r>
            <a:r>
              <a:rPr lang="en-US" sz="4000" b="1" dirty="0">
                <a:solidFill>
                  <a:srgbClr val="FFFF00"/>
                </a:solidFill>
              </a:rPr>
              <a:t>and Curve </a:t>
            </a:r>
            <a:r>
              <a:rPr lang="en-US" sz="4000" b="1" dirty="0" smtClean="0">
                <a:solidFill>
                  <a:srgbClr val="FFFF00"/>
                </a:solidFill>
              </a:rPr>
              <a:t>Sketching</a:t>
            </a:r>
            <a:endParaRPr lang="en-US" sz="4000"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0799" y="620688"/>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59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1334" y="188640"/>
                <a:ext cx="9144000" cy="5517232"/>
              </a:xfrm>
            </p:spPr>
            <p:txBody>
              <a:bodyPr>
                <a:normAutofit/>
              </a:bodyPr>
              <a:lstStyle/>
              <a:p>
                <a:pPr algn="l" rtl="0" eaLnBrk="0">
                  <a:buFont typeface="Wingdings" pitchFamily="2" charset="2"/>
                  <a:buChar char="q"/>
                </a:pPr>
                <a:r>
                  <a:rPr lang="en-US" sz="2800" b="1" dirty="0" smtClean="0"/>
                  <a:t>Example: Find the inflection points, if any, of the function </a:t>
                </a:r>
                <a14:m>
                  <m:oMath xmlns:m="http://schemas.openxmlformats.org/officeDocument/2006/math">
                    <m:r>
                      <a:rPr lang="en-US" sz="2800" b="1" i="1" smtClean="0">
                        <a:latin typeface="Cambria Math"/>
                      </a:rPr>
                      <m:t>𝒇</m:t>
                    </m:r>
                    <m:d>
                      <m:dPr>
                        <m:ctrlPr>
                          <a:rPr lang="en-US" sz="2800" b="1" i="1" smtClean="0">
                            <a:latin typeface="Cambria Math"/>
                          </a:rPr>
                        </m:ctrlPr>
                      </m:dPr>
                      <m:e>
                        <m:r>
                          <a:rPr lang="en-US" sz="2800" b="1" i="1" smtClean="0">
                            <a:latin typeface="Cambria Math"/>
                          </a:rPr>
                          <m:t>𝒙</m:t>
                        </m:r>
                      </m:e>
                    </m:d>
                    <m:r>
                      <a:rPr lang="en-US" sz="2800" b="1" i="1" smtClean="0">
                        <a:latin typeface="Cambria Math"/>
                      </a:rPr>
                      <m:t>=</m:t>
                    </m:r>
                    <m:sSup>
                      <m:sSupPr>
                        <m:ctrlPr>
                          <a:rPr lang="en-US" sz="2800" b="1" i="1" smtClean="0">
                            <a:latin typeface="Cambria Math"/>
                          </a:rPr>
                        </m:ctrlPr>
                      </m:sSupPr>
                      <m:e>
                        <m:r>
                          <a:rPr lang="en-US" sz="2800" b="1" i="1" smtClean="0">
                            <a:latin typeface="Cambria Math"/>
                          </a:rPr>
                          <m:t>𝒙</m:t>
                        </m:r>
                      </m:e>
                      <m:sup>
                        <m:r>
                          <a:rPr lang="en-US" sz="2800" b="1" i="1" smtClean="0">
                            <a:latin typeface="Cambria Math"/>
                          </a:rPr>
                          <m:t>𝟏</m:t>
                        </m:r>
                        <m:r>
                          <a:rPr lang="en-US" sz="2800" b="1" i="1" smtClean="0">
                            <a:latin typeface="Cambria Math"/>
                          </a:rPr>
                          <m:t>/</m:t>
                        </m:r>
                        <m:r>
                          <a:rPr lang="en-US" sz="2800" b="1" i="1" smtClean="0">
                            <a:latin typeface="Cambria Math"/>
                          </a:rPr>
                          <m:t>𝟑</m:t>
                        </m:r>
                      </m:sup>
                    </m:sSup>
                  </m:oMath>
                </a14:m>
                <a:r>
                  <a:rPr lang="en-US" sz="2800" b="1" dirty="0" smtClean="0"/>
                  <a:t>.</a:t>
                </a:r>
                <a:endParaRPr lang="en-US" sz="2800" b="1" dirty="0"/>
              </a:p>
              <a:p>
                <a:pPr algn="l" rtl="0" eaLnBrk="0">
                  <a:buFont typeface="Wingdings" pitchFamily="2" charset="2"/>
                  <a:buChar char="q"/>
                </a:pPr>
                <a:r>
                  <a:rPr lang="en-US" sz="2800" b="1" dirty="0"/>
                  <a:t>Solution: The graph of </a:t>
                </a:r>
                <a14:m>
                  <m:oMath xmlns:m="http://schemas.openxmlformats.org/officeDocument/2006/math">
                    <m:r>
                      <a:rPr lang="en-US" sz="2800" b="1" i="1">
                        <a:latin typeface="Cambria Math"/>
                      </a:rPr>
                      <m:t>𝒇</m:t>
                    </m:r>
                    <m:d>
                      <m:dPr>
                        <m:ctrlPr>
                          <a:rPr lang="en-US" sz="2800" b="1" i="1">
                            <a:latin typeface="Cambria Math"/>
                          </a:rPr>
                        </m:ctrlPr>
                      </m:dPr>
                      <m:e>
                        <m:r>
                          <a:rPr lang="en-US" sz="2800" b="1" i="1">
                            <a:latin typeface="Cambria Math"/>
                          </a:rPr>
                          <m:t>𝒙</m:t>
                        </m:r>
                      </m:e>
                    </m:d>
                    <m:r>
                      <a:rPr lang="en-US" sz="2800" b="1" i="1">
                        <a:latin typeface="Cambria Math"/>
                      </a:rPr>
                      <m:t>=</m:t>
                    </m:r>
                    <m:sSup>
                      <m:sSupPr>
                        <m:ctrlPr>
                          <a:rPr lang="en-US" sz="2800" b="1" i="1">
                            <a:latin typeface="Cambria Math"/>
                          </a:rPr>
                        </m:ctrlPr>
                      </m:sSupPr>
                      <m:e>
                        <m:r>
                          <a:rPr lang="en-US" sz="2800" b="1" i="1">
                            <a:latin typeface="Cambria Math"/>
                          </a:rPr>
                          <m:t>𝒙</m:t>
                        </m:r>
                      </m:e>
                      <m:sup>
                        <m:r>
                          <a:rPr lang="en-US" sz="2800" b="1" i="1">
                            <a:latin typeface="Cambria Math"/>
                          </a:rPr>
                          <m:t>𝟏</m:t>
                        </m:r>
                        <m:r>
                          <a:rPr lang="en-US" sz="2800" b="1" i="1">
                            <a:latin typeface="Cambria Math"/>
                          </a:rPr>
                          <m:t>/</m:t>
                        </m:r>
                        <m:r>
                          <a:rPr lang="en-US" sz="2800" b="1" i="1">
                            <a:latin typeface="Cambria Math"/>
                          </a:rPr>
                          <m:t>𝟑</m:t>
                        </m:r>
                      </m:sup>
                    </m:sSup>
                  </m:oMath>
                </a14:m>
                <a:r>
                  <a:rPr lang="en-US" sz="2800" b="1" dirty="0" smtClean="0"/>
                  <a:t> </a:t>
                </a:r>
                <a:r>
                  <a:rPr lang="en-US" sz="2800" b="1" dirty="0"/>
                  <a:t>has a point of inflection at the origin because the second derivative is positive for </a:t>
                </a:r>
                <a14:m>
                  <m:oMath xmlns:m="http://schemas.openxmlformats.org/officeDocument/2006/math">
                    <m:r>
                      <a:rPr lang="en-US" sz="2800" b="1" i="1" smtClean="0">
                        <a:latin typeface="Cambria Math"/>
                      </a:rPr>
                      <m:t>𝒙</m:t>
                    </m:r>
                    <m:r>
                      <a:rPr lang="en-US" sz="2800" b="1" i="1" smtClean="0">
                        <a:latin typeface="Cambria Math"/>
                      </a:rPr>
                      <m:t>&lt;</m:t>
                    </m:r>
                    <m:r>
                      <a:rPr lang="en-US" sz="2800" b="1" i="1" smtClean="0">
                        <a:latin typeface="Cambria Math"/>
                      </a:rPr>
                      <m:t>𝟎</m:t>
                    </m:r>
                  </m:oMath>
                </a14:m>
                <a:r>
                  <a:rPr lang="en-US" sz="2800" b="1" dirty="0" smtClean="0"/>
                  <a:t> </a:t>
                </a:r>
                <a:r>
                  <a:rPr lang="en-US" sz="2800" b="1" dirty="0"/>
                  <a:t>and negative for </a:t>
                </a:r>
                <a14:m>
                  <m:oMath xmlns:m="http://schemas.openxmlformats.org/officeDocument/2006/math">
                    <m:r>
                      <a:rPr lang="en-US" sz="2800" b="1" i="1" smtClean="0">
                        <a:latin typeface="Cambria Math"/>
                      </a:rPr>
                      <m:t>𝒙</m:t>
                    </m:r>
                    <m:r>
                      <a:rPr lang="en-US" sz="2800" b="1" i="1" smtClean="0">
                        <a:latin typeface="Cambria Math"/>
                      </a:rPr>
                      <m:t>&gt;</m:t>
                    </m:r>
                    <m:r>
                      <a:rPr lang="en-US" sz="2800" b="1" i="1" smtClean="0">
                        <a:latin typeface="Cambria Math"/>
                      </a:rPr>
                      <m:t>𝟎</m:t>
                    </m:r>
                  </m:oMath>
                </a14:m>
                <a:r>
                  <a:rPr lang="en-US" sz="2800" b="1" dirty="0" smtClean="0"/>
                  <a:t>:</a:t>
                </a:r>
                <a:endParaRPr lang="en-US" sz="2800" b="1" dirty="0"/>
              </a:p>
              <a:p>
                <a:pPr algn="l" rtl="0" eaLnBrk="0"/>
                <a14:m>
                  <m:oMathPara xmlns:m="http://schemas.openxmlformats.org/officeDocument/2006/math">
                    <m:oMathParaPr>
                      <m:jc m:val="centerGroup"/>
                    </m:oMathParaPr>
                    <m:oMath xmlns:m="http://schemas.openxmlformats.org/officeDocument/2006/math">
                      <m:r>
                        <a:rPr lang="en-US" sz="2800" b="1" i="1" smtClean="0">
                          <a:solidFill>
                            <a:srgbClr val="FFFF00"/>
                          </a:solidFill>
                          <a:latin typeface="Cambria Math"/>
                        </a:rPr>
                        <m:t>𝒚</m:t>
                      </m:r>
                      <m:r>
                        <a:rPr lang="en-US" sz="2800" b="1" i="1" smtClean="0">
                          <a:solidFill>
                            <a:srgbClr val="FFFF00"/>
                          </a:solidFill>
                          <a:latin typeface="Cambria Math"/>
                        </a:rPr>
                        <m:t>´´=</m:t>
                      </m:r>
                      <m:f>
                        <m:fPr>
                          <m:ctrlPr>
                            <a:rPr lang="en-US" sz="2800" b="1" i="1" smtClean="0">
                              <a:solidFill>
                                <a:srgbClr val="FFFF00"/>
                              </a:solidFill>
                              <a:latin typeface="Cambria Math"/>
                            </a:rPr>
                          </m:ctrlPr>
                        </m:fPr>
                        <m:num>
                          <m:sSup>
                            <m:sSupPr>
                              <m:ctrlPr>
                                <a:rPr lang="en-US" sz="2800" b="1" i="1" smtClean="0">
                                  <a:solidFill>
                                    <a:srgbClr val="FFFF00"/>
                                  </a:solidFill>
                                  <a:latin typeface="Cambria Math"/>
                                </a:rPr>
                              </m:ctrlPr>
                            </m:sSupPr>
                            <m:e>
                              <m:r>
                                <a:rPr lang="en-US" sz="2800" b="1" i="1" smtClean="0">
                                  <a:solidFill>
                                    <a:srgbClr val="FFFF00"/>
                                  </a:solidFill>
                                  <a:latin typeface="Cambria Math"/>
                                </a:rPr>
                                <m:t>𝒅</m:t>
                              </m:r>
                            </m:e>
                            <m:sup>
                              <m:r>
                                <a:rPr lang="en-US" sz="2800" b="1" i="1" smtClean="0">
                                  <a:solidFill>
                                    <a:srgbClr val="FFFF00"/>
                                  </a:solidFill>
                                  <a:latin typeface="Cambria Math"/>
                                </a:rPr>
                                <m:t>2</m:t>
                              </m:r>
                            </m:sup>
                          </m:sSup>
                        </m:num>
                        <m:den>
                          <m:r>
                            <a:rPr lang="en-US" sz="2800" b="1" i="1" smtClean="0">
                              <a:solidFill>
                                <a:srgbClr val="FFFF00"/>
                              </a:solidFill>
                              <a:latin typeface="Cambria Math"/>
                            </a:rPr>
                            <m:t>𝒅</m:t>
                          </m:r>
                          <m:sSup>
                            <m:sSupPr>
                              <m:ctrlPr>
                                <a:rPr lang="en-US" sz="2800" b="1" i="1" smtClean="0">
                                  <a:solidFill>
                                    <a:srgbClr val="FFFF00"/>
                                  </a:solidFill>
                                  <a:latin typeface="Cambria Math"/>
                                </a:rPr>
                              </m:ctrlPr>
                            </m:sSupPr>
                            <m:e>
                              <m:r>
                                <a:rPr lang="en-US" sz="2800" b="1" i="1" smtClean="0">
                                  <a:solidFill>
                                    <a:srgbClr val="FFFF00"/>
                                  </a:solidFill>
                                  <a:latin typeface="Cambria Math"/>
                                </a:rPr>
                                <m:t>𝒙</m:t>
                              </m:r>
                            </m:e>
                            <m:sup>
                              <m:r>
                                <a:rPr lang="en-US" sz="2800" b="1" i="1" smtClean="0">
                                  <a:solidFill>
                                    <a:srgbClr val="FFFF00"/>
                                  </a:solidFill>
                                  <a:latin typeface="Cambria Math"/>
                                </a:rPr>
                                <m:t>2</m:t>
                              </m:r>
                            </m:sup>
                          </m:sSup>
                        </m:den>
                      </m:f>
                      <m:d>
                        <m:dPr>
                          <m:ctrlPr>
                            <a:rPr lang="en-US" sz="2800" b="1" i="1" smtClean="0">
                              <a:solidFill>
                                <a:srgbClr val="FFFF00"/>
                              </a:solidFill>
                              <a:latin typeface="Cambria Math"/>
                            </a:rPr>
                          </m:ctrlPr>
                        </m:dPr>
                        <m:e>
                          <m:sSup>
                            <m:sSupPr>
                              <m:ctrlPr>
                                <a:rPr lang="en-US" sz="2800" b="1" i="1" smtClean="0">
                                  <a:solidFill>
                                    <a:srgbClr val="FFFF00"/>
                                  </a:solidFill>
                                  <a:latin typeface="Cambria Math"/>
                                </a:rPr>
                              </m:ctrlPr>
                            </m:sSupPr>
                            <m:e>
                              <m:r>
                                <a:rPr lang="en-US" sz="2800" b="1" i="1" smtClean="0">
                                  <a:solidFill>
                                    <a:srgbClr val="FFFF00"/>
                                  </a:solidFill>
                                  <a:latin typeface="Cambria Math"/>
                                </a:rPr>
                                <m:t>𝒙</m:t>
                              </m:r>
                            </m:e>
                            <m:sup>
                              <m:r>
                                <a:rPr lang="en-US" sz="2800" b="1" i="1" smtClean="0">
                                  <a:solidFill>
                                    <a:srgbClr val="FFFF00"/>
                                  </a:solidFill>
                                  <a:latin typeface="Cambria Math"/>
                                </a:rPr>
                                <m:t>𝟏</m:t>
                              </m:r>
                              <m:r>
                                <a:rPr lang="en-US" sz="2800" b="1" i="1" smtClean="0">
                                  <a:solidFill>
                                    <a:srgbClr val="FFFF00"/>
                                  </a:solidFill>
                                  <a:latin typeface="Cambria Math"/>
                                </a:rPr>
                                <m:t>/</m:t>
                              </m:r>
                              <m:r>
                                <a:rPr lang="en-US" sz="2800" b="1" i="1" smtClean="0">
                                  <a:solidFill>
                                    <a:srgbClr val="FFFF00"/>
                                  </a:solidFill>
                                  <a:latin typeface="Cambria Math"/>
                                </a:rPr>
                                <m:t>𝟑</m:t>
                              </m:r>
                            </m:sup>
                          </m:sSup>
                        </m:e>
                      </m:d>
                      <m:r>
                        <a:rPr lang="en-US" sz="2800" b="1" i="1" smtClean="0">
                          <a:solidFill>
                            <a:srgbClr val="FFFF00"/>
                          </a:solidFill>
                          <a:latin typeface="Cambria Math"/>
                        </a:rPr>
                        <m:t>=</m:t>
                      </m:r>
                      <m:f>
                        <m:fPr>
                          <m:ctrlPr>
                            <a:rPr lang="en-US" sz="2800" b="1" i="1" smtClean="0">
                              <a:solidFill>
                                <a:srgbClr val="FFFF00"/>
                              </a:solidFill>
                              <a:latin typeface="Cambria Math"/>
                            </a:rPr>
                          </m:ctrlPr>
                        </m:fPr>
                        <m:num>
                          <m:r>
                            <a:rPr lang="en-US" sz="2800" b="1" i="1" smtClean="0">
                              <a:solidFill>
                                <a:srgbClr val="FFFF00"/>
                              </a:solidFill>
                              <a:latin typeface="Cambria Math"/>
                            </a:rPr>
                            <m:t>𝒅</m:t>
                          </m:r>
                        </m:num>
                        <m:den>
                          <m:r>
                            <a:rPr lang="en-US" sz="2800" b="1" i="1" smtClean="0">
                              <a:solidFill>
                                <a:srgbClr val="FFFF00"/>
                              </a:solidFill>
                              <a:latin typeface="Cambria Math"/>
                            </a:rPr>
                            <m:t>𝒅𝒙</m:t>
                          </m:r>
                        </m:den>
                      </m:f>
                      <m:d>
                        <m:dPr>
                          <m:ctrlPr>
                            <a:rPr lang="en-US" sz="2800" b="1" i="1" smtClean="0">
                              <a:solidFill>
                                <a:srgbClr val="FFFF00"/>
                              </a:solidFill>
                              <a:latin typeface="Cambria Math"/>
                            </a:rPr>
                          </m:ctrlPr>
                        </m:dPr>
                        <m:e>
                          <m:f>
                            <m:fPr>
                              <m:ctrlPr>
                                <a:rPr lang="en-US" sz="2800" b="1" i="1" smtClean="0">
                                  <a:solidFill>
                                    <a:srgbClr val="FFFF00"/>
                                  </a:solidFill>
                                  <a:latin typeface="Cambria Math"/>
                                </a:rPr>
                              </m:ctrlPr>
                            </m:fPr>
                            <m:num>
                              <m:r>
                                <a:rPr lang="en-US" sz="2800" b="1" i="1" smtClean="0">
                                  <a:solidFill>
                                    <a:srgbClr val="FFFF00"/>
                                  </a:solidFill>
                                  <a:latin typeface="Cambria Math"/>
                                </a:rPr>
                                <m:t>𝟏</m:t>
                              </m:r>
                            </m:num>
                            <m:den>
                              <m:r>
                                <a:rPr lang="en-US" sz="2800" b="1" i="1" smtClean="0">
                                  <a:solidFill>
                                    <a:srgbClr val="FFFF00"/>
                                  </a:solidFill>
                                  <a:latin typeface="Cambria Math"/>
                                </a:rPr>
                                <m:t>𝟑</m:t>
                              </m:r>
                            </m:den>
                          </m:f>
                          <m:sSup>
                            <m:sSupPr>
                              <m:ctrlPr>
                                <a:rPr lang="en-US" sz="2800" b="1" i="1" smtClean="0">
                                  <a:solidFill>
                                    <a:srgbClr val="FFFF00"/>
                                  </a:solidFill>
                                  <a:latin typeface="Cambria Math"/>
                                </a:rPr>
                              </m:ctrlPr>
                            </m:sSupPr>
                            <m:e>
                              <m:r>
                                <a:rPr lang="en-US" sz="2800" b="1" i="1" smtClean="0">
                                  <a:solidFill>
                                    <a:srgbClr val="FFFF00"/>
                                  </a:solidFill>
                                  <a:latin typeface="Cambria Math"/>
                                </a:rPr>
                                <m:t>𝒙</m:t>
                              </m:r>
                            </m:e>
                            <m:sup>
                              <m:r>
                                <a:rPr lang="en-US" sz="2800" b="1" i="1" smtClean="0">
                                  <a:solidFill>
                                    <a:srgbClr val="FFFF00"/>
                                  </a:solidFill>
                                  <a:latin typeface="Cambria Math"/>
                                </a:rPr>
                                <m:t>−</m:t>
                              </m:r>
                              <m:r>
                                <a:rPr lang="en-US" sz="2800" b="1" i="1" smtClean="0">
                                  <a:solidFill>
                                    <a:srgbClr val="FFFF00"/>
                                  </a:solidFill>
                                  <a:latin typeface="Cambria Math"/>
                                </a:rPr>
                                <m:t>𝟐</m:t>
                              </m:r>
                              <m:r>
                                <a:rPr lang="en-US" sz="2800" b="1" i="1" smtClean="0">
                                  <a:solidFill>
                                    <a:srgbClr val="FFFF00"/>
                                  </a:solidFill>
                                  <a:latin typeface="Cambria Math"/>
                                </a:rPr>
                                <m:t>/</m:t>
                              </m:r>
                              <m:r>
                                <a:rPr lang="en-US" sz="2800" b="1" i="1" smtClean="0">
                                  <a:solidFill>
                                    <a:srgbClr val="FFFF00"/>
                                  </a:solidFill>
                                  <a:latin typeface="Cambria Math"/>
                                </a:rPr>
                                <m:t>𝟑</m:t>
                              </m:r>
                            </m:sup>
                          </m:sSup>
                        </m:e>
                      </m:d>
                      <m:r>
                        <a:rPr lang="en-US" sz="2800" b="1" i="1" smtClean="0">
                          <a:solidFill>
                            <a:srgbClr val="FFFF00"/>
                          </a:solidFill>
                          <a:latin typeface="Cambria Math"/>
                        </a:rPr>
                        <m:t>=−</m:t>
                      </m:r>
                      <m:f>
                        <m:fPr>
                          <m:ctrlPr>
                            <a:rPr lang="en-US" sz="2800" b="1" i="1" smtClean="0">
                              <a:solidFill>
                                <a:srgbClr val="FFFF00"/>
                              </a:solidFill>
                              <a:latin typeface="Cambria Math"/>
                            </a:rPr>
                          </m:ctrlPr>
                        </m:fPr>
                        <m:num>
                          <m:r>
                            <a:rPr lang="en-US" sz="2800" b="1" i="1" smtClean="0">
                              <a:solidFill>
                                <a:srgbClr val="FFFF00"/>
                              </a:solidFill>
                              <a:latin typeface="Cambria Math"/>
                            </a:rPr>
                            <m:t>𝟐</m:t>
                          </m:r>
                        </m:num>
                        <m:den>
                          <m:r>
                            <a:rPr lang="en-US" sz="2800" b="1" i="1" smtClean="0">
                              <a:solidFill>
                                <a:srgbClr val="FFFF00"/>
                              </a:solidFill>
                              <a:latin typeface="Cambria Math"/>
                            </a:rPr>
                            <m:t>𝟗</m:t>
                          </m:r>
                        </m:den>
                      </m:f>
                      <m:sSup>
                        <m:sSupPr>
                          <m:ctrlPr>
                            <a:rPr lang="en-US" sz="2800" b="1" i="1" smtClean="0">
                              <a:solidFill>
                                <a:srgbClr val="FFFF00"/>
                              </a:solidFill>
                              <a:latin typeface="Cambria Math"/>
                            </a:rPr>
                          </m:ctrlPr>
                        </m:sSupPr>
                        <m:e>
                          <m:r>
                            <a:rPr lang="en-US" sz="2800" b="1" i="1" smtClean="0">
                              <a:solidFill>
                                <a:srgbClr val="FFFF00"/>
                              </a:solidFill>
                              <a:latin typeface="Cambria Math"/>
                            </a:rPr>
                            <m:t>𝒙</m:t>
                          </m:r>
                        </m:e>
                        <m:sup>
                          <m:r>
                            <a:rPr lang="en-US" sz="2800" b="1" i="1" smtClean="0">
                              <a:solidFill>
                                <a:srgbClr val="FFFF00"/>
                              </a:solidFill>
                              <a:latin typeface="Cambria Math"/>
                            </a:rPr>
                            <m:t>−</m:t>
                          </m:r>
                          <m:r>
                            <a:rPr lang="en-US" sz="2800" b="1" i="1" smtClean="0">
                              <a:solidFill>
                                <a:srgbClr val="FFFF00"/>
                              </a:solidFill>
                              <a:latin typeface="Cambria Math"/>
                            </a:rPr>
                            <m:t>𝟓</m:t>
                          </m:r>
                          <m:r>
                            <a:rPr lang="en-US" sz="2800" b="1" i="1" smtClean="0">
                              <a:solidFill>
                                <a:srgbClr val="FFFF00"/>
                              </a:solidFill>
                              <a:latin typeface="Cambria Math"/>
                            </a:rPr>
                            <m:t>/</m:t>
                          </m:r>
                          <m:r>
                            <a:rPr lang="en-US" sz="2800" b="1" i="1" smtClean="0">
                              <a:solidFill>
                                <a:srgbClr val="FFFF00"/>
                              </a:solidFill>
                              <a:latin typeface="Cambria Math"/>
                            </a:rPr>
                            <m:t>𝟑</m:t>
                          </m:r>
                        </m:sup>
                      </m:sSup>
                    </m:oMath>
                  </m:oMathPara>
                </a14:m>
                <a:endParaRPr lang="en-US" sz="2800" b="1" dirty="0"/>
              </a:p>
              <a:p>
                <a:pPr algn="l" rtl="0" eaLnBrk="0"/>
                <a:r>
                  <a:rPr lang="en-US" sz="2800" b="1" dirty="0" smtClean="0"/>
                  <a:t>However</a:t>
                </a:r>
                <a:r>
                  <a:rPr lang="en-US" sz="2800" b="1" dirty="0"/>
                  <a:t>, </a:t>
                </a:r>
                <a:r>
                  <a:rPr lang="en-US" sz="2800" b="1" dirty="0" smtClean="0"/>
                  <a:t>both </a:t>
                </a:r>
                <a14:m>
                  <m:oMath xmlns:m="http://schemas.openxmlformats.org/officeDocument/2006/math">
                    <m:r>
                      <a:rPr lang="en-US" sz="2800" b="1" i="1" smtClean="0">
                        <a:latin typeface="Cambria Math"/>
                      </a:rPr>
                      <m:t>𝒚</m:t>
                    </m:r>
                    <m:r>
                      <a:rPr lang="en-US" sz="2800" b="1" i="1" smtClean="0">
                        <a:latin typeface="Cambria Math"/>
                      </a:rPr>
                      <m:t>´=</m:t>
                    </m:r>
                    <m:f>
                      <m:fPr>
                        <m:ctrlPr>
                          <a:rPr lang="en-US" sz="2800" b="1" i="1" smtClean="0">
                            <a:latin typeface="Cambria Math"/>
                          </a:rPr>
                        </m:ctrlPr>
                      </m:fPr>
                      <m:num>
                        <m:r>
                          <a:rPr lang="en-US" sz="2800" b="1" i="1" smtClean="0">
                            <a:latin typeface="Cambria Math"/>
                          </a:rPr>
                          <m:t>𝟏</m:t>
                        </m:r>
                      </m:num>
                      <m:den>
                        <m:r>
                          <a:rPr lang="en-US" sz="2800" b="1" i="1" smtClean="0">
                            <a:latin typeface="Cambria Math"/>
                          </a:rPr>
                          <m:t>𝟑</m:t>
                        </m:r>
                      </m:den>
                    </m:f>
                    <m:sSup>
                      <m:sSupPr>
                        <m:ctrlPr>
                          <a:rPr lang="en-US" sz="2800" b="1" i="1" smtClean="0">
                            <a:latin typeface="Cambria Math"/>
                          </a:rPr>
                        </m:ctrlPr>
                      </m:sSupPr>
                      <m:e>
                        <m:r>
                          <a:rPr lang="en-US" sz="2800" b="1" i="1" smtClean="0">
                            <a:latin typeface="Cambria Math"/>
                          </a:rPr>
                          <m:t>𝒙</m:t>
                        </m:r>
                      </m:e>
                      <m:sup>
                        <m:r>
                          <a:rPr lang="en-US" sz="2800" b="1" i="1" smtClean="0">
                            <a:latin typeface="Cambria Math"/>
                          </a:rPr>
                          <m:t>−</m:t>
                        </m:r>
                        <m:r>
                          <a:rPr lang="en-US" sz="2800" b="1" i="1" smtClean="0">
                            <a:latin typeface="Cambria Math"/>
                          </a:rPr>
                          <m:t>𝟐</m:t>
                        </m:r>
                        <m:r>
                          <a:rPr lang="en-US" sz="2800" b="1" i="1" smtClean="0">
                            <a:latin typeface="Cambria Math"/>
                          </a:rPr>
                          <m:t>/</m:t>
                        </m:r>
                        <m:r>
                          <a:rPr lang="en-US" sz="2800" b="1" i="1" smtClean="0">
                            <a:latin typeface="Cambria Math"/>
                          </a:rPr>
                          <m:t>𝟑</m:t>
                        </m:r>
                      </m:sup>
                    </m:sSup>
                  </m:oMath>
                </a14:m>
                <a:r>
                  <a:rPr lang="en-US" sz="2800" b="1" dirty="0" smtClean="0"/>
                  <a:t> and </a:t>
                </a:r>
                <a14:m>
                  <m:oMath xmlns:m="http://schemas.openxmlformats.org/officeDocument/2006/math">
                    <m:r>
                      <a:rPr lang="en-US" sz="2800" b="1" i="1" smtClean="0">
                        <a:latin typeface="Cambria Math"/>
                      </a:rPr>
                      <m:t>𝒚</m:t>
                    </m:r>
                    <m:r>
                      <a:rPr lang="en-US" sz="2800" b="1" i="1" smtClean="0">
                        <a:latin typeface="Cambria Math"/>
                      </a:rPr>
                      <m:t>´´</m:t>
                    </m:r>
                  </m:oMath>
                </a14:m>
                <a:r>
                  <a:rPr lang="en-US" sz="2800" b="1" dirty="0" smtClean="0"/>
                  <a:t> fail </a:t>
                </a:r>
                <a:r>
                  <a:rPr lang="en-US" sz="2800" b="1" dirty="0"/>
                  <a:t>to exist at </a:t>
                </a:r>
                <a14:m>
                  <m:oMath xmlns:m="http://schemas.openxmlformats.org/officeDocument/2006/math">
                    <m:r>
                      <a:rPr lang="en-US" sz="2800" b="1" i="1" smtClean="0">
                        <a:latin typeface="Cambria Math"/>
                      </a:rPr>
                      <m:t>𝒙</m:t>
                    </m:r>
                    <m:r>
                      <a:rPr lang="en-US" sz="2800" b="1" i="1" smtClean="0">
                        <a:latin typeface="Cambria Math"/>
                      </a:rPr>
                      <m:t>=</m:t>
                    </m:r>
                    <m:r>
                      <a:rPr lang="en-US" sz="2800" b="1" i="1" smtClean="0">
                        <a:latin typeface="Cambria Math"/>
                      </a:rPr>
                      <m:t>𝟎</m:t>
                    </m:r>
                  </m:oMath>
                </a14:m>
                <a:r>
                  <a:rPr lang="en-US" sz="2800" b="1" dirty="0" smtClean="0"/>
                  <a:t>, </a:t>
                </a:r>
                <a:r>
                  <a:rPr lang="en-US" sz="2800" b="1" dirty="0"/>
                  <a:t>and there is a vertical tangent there.</a:t>
                </a:r>
                <a:endParaRPr lang="ar-JO" sz="2800" b="1" dirty="0"/>
              </a:p>
              <a:p>
                <a:pPr algn="l"/>
                <a:endParaRPr lang="en-US" sz="28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1334" y="188640"/>
                <a:ext cx="9144000" cy="5517232"/>
              </a:xfrm>
              <a:blipFill rotWithShape="1">
                <a:blip r:embed="rId2"/>
                <a:stretch>
                  <a:fillRect l="-1333" t="-994" r="-133"/>
                </a:stretch>
              </a:blipFill>
            </p:spPr>
            <p:txBody>
              <a:bodyPr/>
              <a:lstStyle/>
              <a:p>
                <a:r>
                  <a:rPr lang="en-US">
                    <a:noFill/>
                  </a:rPr>
                  <a:t> </a:t>
                </a:r>
              </a:p>
            </p:txBody>
          </p:sp>
        </mc:Fallback>
      </mc:AlternateContent>
      <p:pic>
        <p:nvPicPr>
          <p:cNvPr id="5" name="Picture 4" descr="Picture76.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5580112" y="4221088"/>
            <a:ext cx="3384376" cy="2492895"/>
          </a:xfrm>
          <a:prstGeom prst="rect">
            <a:avLst/>
          </a:prstGeom>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604137"/>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533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404664"/>
                <a:ext cx="9144000" cy="5589240"/>
              </a:xfrm>
            </p:spPr>
            <p:txBody>
              <a:bodyPr>
                <a:normAutofit lnSpcReduction="10000"/>
              </a:bodyPr>
              <a:lstStyle/>
              <a:p>
                <a:pPr algn="l" rtl="0" eaLnBrk="0">
                  <a:buFont typeface="Wingdings" pitchFamily="2" charset="2"/>
                  <a:buChar char="q"/>
                </a:pPr>
                <a:r>
                  <a:rPr lang="en-US" sz="2800" b="1" dirty="0" smtClean="0"/>
                  <a:t>Second Derivative Test for Local Extrema: Instead of looking for sign changes in </a:t>
                </a:r>
                <a14:m>
                  <m:oMath xmlns:m="http://schemas.openxmlformats.org/officeDocument/2006/math">
                    <m:r>
                      <a:rPr lang="en-US" sz="2800" b="1" i="1" smtClean="0">
                        <a:latin typeface="Cambria Math"/>
                      </a:rPr>
                      <m:t>𝒇</m:t>
                    </m:r>
                    <m:r>
                      <a:rPr lang="en-US" sz="2800" b="1" i="1" smtClean="0">
                        <a:latin typeface="Cambria Math"/>
                      </a:rPr>
                      <m:t>´</m:t>
                    </m:r>
                  </m:oMath>
                </a14:m>
                <a:r>
                  <a:rPr lang="en-US" sz="2800" b="1" dirty="0" smtClean="0"/>
                  <a:t> </a:t>
                </a:r>
                <a:r>
                  <a:rPr lang="en-US" sz="2800" b="1" dirty="0"/>
                  <a:t>at critical points, we can sometimes use the following test to determine the presence and nature of local extrema.</a:t>
                </a:r>
              </a:p>
              <a:p>
                <a:pPr algn="l" rtl="0" eaLnBrk="0">
                  <a:buFont typeface="Wingdings" pitchFamily="2" charset="2"/>
                  <a:buChar char="q"/>
                </a:pPr>
                <a:r>
                  <a:rPr lang="en-US" sz="2800" b="1" dirty="0"/>
                  <a:t>Theorem: Suppose </a:t>
                </a:r>
                <a14:m>
                  <m:oMath xmlns:m="http://schemas.openxmlformats.org/officeDocument/2006/math">
                    <m:r>
                      <a:rPr lang="en-US" sz="2800" b="1" i="1" smtClean="0">
                        <a:latin typeface="Cambria Math"/>
                      </a:rPr>
                      <m:t>𝒇</m:t>
                    </m:r>
                    <m:r>
                      <a:rPr lang="en-US" sz="2800" b="1" i="1" smtClean="0">
                        <a:latin typeface="Cambria Math"/>
                      </a:rPr>
                      <m:t>´´</m:t>
                    </m:r>
                  </m:oMath>
                </a14:m>
                <a:r>
                  <a:rPr lang="en-US" sz="2800" b="1" dirty="0" smtClean="0"/>
                  <a:t> </a:t>
                </a:r>
                <a:r>
                  <a:rPr lang="en-US" sz="2800" b="1" dirty="0"/>
                  <a:t>is continuous on an open interval that contains </a:t>
                </a:r>
                <a14:m>
                  <m:oMath xmlns:m="http://schemas.openxmlformats.org/officeDocument/2006/math">
                    <m:r>
                      <a:rPr lang="en-US" sz="2800" b="1" i="1" smtClean="0">
                        <a:latin typeface="Cambria Math"/>
                      </a:rPr>
                      <m:t>𝒙</m:t>
                    </m:r>
                    <m:r>
                      <a:rPr lang="en-US" sz="2800" b="1" i="1" smtClean="0">
                        <a:latin typeface="Cambria Math"/>
                      </a:rPr>
                      <m:t>=</m:t>
                    </m:r>
                    <m:r>
                      <a:rPr lang="en-US" sz="2800" b="1" i="1" smtClean="0">
                        <a:latin typeface="Cambria Math"/>
                      </a:rPr>
                      <m:t>𝒄</m:t>
                    </m:r>
                  </m:oMath>
                </a14:m>
                <a:r>
                  <a:rPr lang="en-US" sz="2800" b="1" dirty="0" smtClean="0"/>
                  <a:t>.</a:t>
                </a:r>
                <a:endParaRPr lang="en-US" sz="2800" b="1" dirty="0"/>
              </a:p>
              <a:p>
                <a:pPr marL="834390" lvl="1" indent="-514350" algn="l" rtl="0" eaLnBrk="0">
                  <a:buFont typeface="+mj-lt"/>
                  <a:buAutoNum type="arabicPeriod"/>
                </a:pPr>
                <a:r>
                  <a:rPr lang="en-US" sz="2500" b="1" dirty="0"/>
                  <a:t>If </a:t>
                </a:r>
                <a14:m>
                  <m:oMath xmlns:m="http://schemas.openxmlformats.org/officeDocument/2006/math">
                    <m:r>
                      <a:rPr lang="en-US" sz="2500" b="1" i="1" smtClean="0">
                        <a:latin typeface="Cambria Math"/>
                      </a:rPr>
                      <m:t>𝒇</m:t>
                    </m:r>
                    <m:r>
                      <a:rPr lang="en-US" sz="2500" b="1" i="1" smtClean="0">
                        <a:latin typeface="Cambria Math"/>
                      </a:rPr>
                      <m:t>´</m:t>
                    </m:r>
                    <m:d>
                      <m:dPr>
                        <m:ctrlPr>
                          <a:rPr lang="en-US" sz="2500" b="1" i="1" smtClean="0">
                            <a:latin typeface="Cambria Math"/>
                          </a:rPr>
                        </m:ctrlPr>
                      </m:dPr>
                      <m:e>
                        <m:r>
                          <a:rPr lang="en-US" sz="2500" b="1" i="1" smtClean="0">
                            <a:latin typeface="Cambria Math"/>
                          </a:rPr>
                          <m:t>𝒄</m:t>
                        </m:r>
                      </m:e>
                    </m:d>
                    <m:r>
                      <a:rPr lang="en-US" sz="2500" b="1" i="1" smtClean="0">
                        <a:latin typeface="Cambria Math"/>
                      </a:rPr>
                      <m:t>=</m:t>
                    </m:r>
                    <m:r>
                      <a:rPr lang="en-US" sz="2500" b="1" i="1" smtClean="0">
                        <a:latin typeface="Cambria Math"/>
                      </a:rPr>
                      <m:t>𝟎</m:t>
                    </m:r>
                  </m:oMath>
                </a14:m>
                <a:r>
                  <a:rPr lang="en-US" sz="2500" b="1" dirty="0" smtClean="0"/>
                  <a:t> </a:t>
                </a:r>
                <a:r>
                  <a:rPr lang="en-US" sz="2500" b="1" dirty="0"/>
                  <a:t>and </a:t>
                </a:r>
                <a14:m>
                  <m:oMath xmlns:m="http://schemas.openxmlformats.org/officeDocument/2006/math">
                    <m:r>
                      <a:rPr lang="en-US" sz="2500" b="1" i="1">
                        <a:latin typeface="Cambria Math"/>
                      </a:rPr>
                      <m:t>𝒇</m:t>
                    </m:r>
                    <m:r>
                      <a:rPr lang="en-US" sz="2500" b="1" i="1">
                        <a:latin typeface="Cambria Math"/>
                      </a:rPr>
                      <m:t>´´</m:t>
                    </m:r>
                    <m:d>
                      <m:dPr>
                        <m:ctrlPr>
                          <a:rPr lang="en-US" sz="2500" b="1" i="1">
                            <a:latin typeface="Cambria Math"/>
                          </a:rPr>
                        </m:ctrlPr>
                      </m:dPr>
                      <m:e>
                        <m:r>
                          <a:rPr lang="en-US" sz="2500" b="1" i="1">
                            <a:latin typeface="Cambria Math"/>
                          </a:rPr>
                          <m:t>𝒄</m:t>
                        </m:r>
                      </m:e>
                    </m:d>
                    <m:r>
                      <a:rPr lang="en-US" sz="2500" b="1" i="1" smtClean="0">
                        <a:latin typeface="Cambria Math"/>
                      </a:rPr>
                      <m:t>&lt;</m:t>
                    </m:r>
                    <m:r>
                      <a:rPr lang="en-US" sz="2500" b="1" i="1">
                        <a:latin typeface="Cambria Math"/>
                      </a:rPr>
                      <m:t>𝟎</m:t>
                    </m:r>
                  </m:oMath>
                </a14:m>
                <a:r>
                  <a:rPr lang="en-US" sz="2500" b="1" dirty="0"/>
                  <a:t>  , then </a:t>
                </a:r>
                <a14:m>
                  <m:oMath xmlns:m="http://schemas.openxmlformats.org/officeDocument/2006/math">
                    <m:r>
                      <a:rPr lang="en-US" sz="2500" b="1" i="1" smtClean="0">
                        <a:latin typeface="Cambria Math"/>
                      </a:rPr>
                      <m:t>𝒇</m:t>
                    </m:r>
                  </m:oMath>
                </a14:m>
                <a:r>
                  <a:rPr lang="en-US" sz="2500" b="1" dirty="0" smtClean="0"/>
                  <a:t> </a:t>
                </a:r>
                <a:r>
                  <a:rPr lang="en-US" sz="2500" b="1" dirty="0"/>
                  <a:t>has a local maximum at </a:t>
                </a:r>
                <a14:m>
                  <m:oMath xmlns:m="http://schemas.openxmlformats.org/officeDocument/2006/math">
                    <m:r>
                      <a:rPr lang="en-US" sz="2500" b="1" i="1" smtClean="0">
                        <a:latin typeface="Cambria Math"/>
                      </a:rPr>
                      <m:t>𝒙</m:t>
                    </m:r>
                    <m:r>
                      <a:rPr lang="en-US" sz="2500" b="1" i="1" smtClean="0">
                        <a:latin typeface="Cambria Math"/>
                      </a:rPr>
                      <m:t>=</m:t>
                    </m:r>
                    <m:r>
                      <a:rPr lang="en-US" sz="2500" b="1" i="1" smtClean="0">
                        <a:latin typeface="Cambria Math"/>
                      </a:rPr>
                      <m:t>𝒄</m:t>
                    </m:r>
                  </m:oMath>
                </a14:m>
                <a:r>
                  <a:rPr lang="en-US" sz="2500" b="1" dirty="0" smtClean="0"/>
                  <a:t>.</a:t>
                </a:r>
                <a:endParaRPr lang="en-US" sz="2500" b="1" dirty="0"/>
              </a:p>
              <a:p>
                <a:pPr marL="834390" lvl="1" indent="-514350" algn="l" rtl="0" eaLnBrk="0">
                  <a:buFont typeface="+mj-lt"/>
                  <a:buAutoNum type="arabicPeriod"/>
                </a:pPr>
                <a:r>
                  <a:rPr lang="en-US" sz="2500" b="1" dirty="0"/>
                  <a:t>If </a:t>
                </a:r>
                <a14:m>
                  <m:oMath xmlns:m="http://schemas.openxmlformats.org/officeDocument/2006/math">
                    <m:r>
                      <a:rPr lang="en-US" sz="2500" b="1" i="1">
                        <a:latin typeface="Cambria Math"/>
                      </a:rPr>
                      <m:t>𝒇</m:t>
                    </m:r>
                    <m:r>
                      <a:rPr lang="en-US" sz="2500" b="1" i="1">
                        <a:latin typeface="Cambria Math"/>
                      </a:rPr>
                      <m:t>´</m:t>
                    </m:r>
                    <m:d>
                      <m:dPr>
                        <m:ctrlPr>
                          <a:rPr lang="en-US" sz="2500" b="1" i="1">
                            <a:latin typeface="Cambria Math"/>
                          </a:rPr>
                        </m:ctrlPr>
                      </m:dPr>
                      <m:e>
                        <m:r>
                          <a:rPr lang="en-US" sz="2500" b="1" i="1">
                            <a:latin typeface="Cambria Math"/>
                          </a:rPr>
                          <m:t>𝒄</m:t>
                        </m:r>
                      </m:e>
                    </m:d>
                    <m:r>
                      <a:rPr lang="en-US" sz="2500" b="1" i="1">
                        <a:latin typeface="Cambria Math"/>
                      </a:rPr>
                      <m:t>=</m:t>
                    </m:r>
                    <m:r>
                      <a:rPr lang="en-US" sz="2500" b="1" i="1">
                        <a:latin typeface="Cambria Math"/>
                      </a:rPr>
                      <m:t>𝟎</m:t>
                    </m:r>
                  </m:oMath>
                </a14:m>
                <a:r>
                  <a:rPr lang="en-US" sz="2500" b="1" dirty="0" smtClean="0"/>
                  <a:t> </a:t>
                </a:r>
                <a:r>
                  <a:rPr lang="en-US" sz="2500" b="1" dirty="0"/>
                  <a:t>and </a:t>
                </a:r>
                <a14:m>
                  <m:oMath xmlns:m="http://schemas.openxmlformats.org/officeDocument/2006/math">
                    <m:r>
                      <a:rPr lang="en-US" sz="2500" b="1" i="1">
                        <a:latin typeface="Cambria Math"/>
                      </a:rPr>
                      <m:t>𝒇</m:t>
                    </m:r>
                    <m:r>
                      <a:rPr lang="en-US" sz="2500" b="1" i="1">
                        <a:latin typeface="Cambria Math"/>
                      </a:rPr>
                      <m:t>´´</m:t>
                    </m:r>
                    <m:d>
                      <m:dPr>
                        <m:ctrlPr>
                          <a:rPr lang="en-US" sz="2500" b="1" i="1">
                            <a:latin typeface="Cambria Math"/>
                          </a:rPr>
                        </m:ctrlPr>
                      </m:dPr>
                      <m:e>
                        <m:r>
                          <a:rPr lang="en-US" sz="2500" b="1" i="1">
                            <a:latin typeface="Cambria Math"/>
                          </a:rPr>
                          <m:t>𝒄</m:t>
                        </m:r>
                      </m:e>
                    </m:d>
                    <m:r>
                      <a:rPr lang="en-US" sz="2500" b="1" i="1" smtClean="0">
                        <a:latin typeface="Cambria Math"/>
                      </a:rPr>
                      <m:t>&gt;</m:t>
                    </m:r>
                    <m:r>
                      <a:rPr lang="en-US" sz="2500" b="1" i="1">
                        <a:latin typeface="Cambria Math"/>
                      </a:rPr>
                      <m:t>𝟎</m:t>
                    </m:r>
                  </m:oMath>
                </a14:m>
                <a:r>
                  <a:rPr lang="en-US" sz="2500" b="1" dirty="0"/>
                  <a:t>  , then </a:t>
                </a:r>
                <a14:m>
                  <m:oMath xmlns:m="http://schemas.openxmlformats.org/officeDocument/2006/math">
                    <m:r>
                      <a:rPr lang="en-US" sz="2500" b="1" i="1">
                        <a:latin typeface="Cambria Math"/>
                      </a:rPr>
                      <m:t>𝒇</m:t>
                    </m:r>
                  </m:oMath>
                </a14:m>
                <a:r>
                  <a:rPr lang="en-US" sz="2500" b="1" dirty="0" smtClean="0"/>
                  <a:t> </a:t>
                </a:r>
                <a:r>
                  <a:rPr lang="en-US" sz="2500" b="1" dirty="0"/>
                  <a:t>has a local minimum at </a:t>
                </a:r>
                <a14:m>
                  <m:oMath xmlns:m="http://schemas.openxmlformats.org/officeDocument/2006/math">
                    <m:r>
                      <a:rPr lang="en-US" sz="2500" b="1" i="1" smtClean="0">
                        <a:latin typeface="Cambria Math"/>
                      </a:rPr>
                      <m:t>𝒙</m:t>
                    </m:r>
                    <m:r>
                      <a:rPr lang="en-US" sz="2500" b="1" i="1" smtClean="0">
                        <a:latin typeface="Cambria Math"/>
                      </a:rPr>
                      <m:t>=</m:t>
                    </m:r>
                    <m:r>
                      <a:rPr lang="en-US" sz="2500" b="1" i="1" smtClean="0">
                        <a:latin typeface="Cambria Math"/>
                      </a:rPr>
                      <m:t>𝒄</m:t>
                    </m:r>
                  </m:oMath>
                </a14:m>
                <a:r>
                  <a:rPr lang="en-US" sz="2500" b="1" dirty="0"/>
                  <a:t> .</a:t>
                </a:r>
              </a:p>
              <a:p>
                <a:pPr marL="834390" lvl="1" indent="-514350" algn="l" rtl="0" eaLnBrk="0">
                  <a:buFont typeface="+mj-lt"/>
                  <a:buAutoNum type="arabicPeriod"/>
                </a:pPr>
                <a:r>
                  <a:rPr lang="en-US" sz="2500" b="1" dirty="0"/>
                  <a:t>If </a:t>
                </a:r>
                <a14:m>
                  <m:oMath xmlns:m="http://schemas.openxmlformats.org/officeDocument/2006/math">
                    <m:r>
                      <a:rPr lang="en-US" sz="2500" b="1" i="1">
                        <a:latin typeface="Cambria Math"/>
                      </a:rPr>
                      <m:t>𝒇</m:t>
                    </m:r>
                    <m:r>
                      <a:rPr lang="en-US" sz="2500" b="1" i="1">
                        <a:latin typeface="Cambria Math"/>
                      </a:rPr>
                      <m:t>´</m:t>
                    </m:r>
                    <m:d>
                      <m:dPr>
                        <m:ctrlPr>
                          <a:rPr lang="en-US" sz="2500" b="1" i="1">
                            <a:latin typeface="Cambria Math"/>
                          </a:rPr>
                        </m:ctrlPr>
                      </m:dPr>
                      <m:e>
                        <m:r>
                          <a:rPr lang="en-US" sz="2500" b="1" i="1">
                            <a:latin typeface="Cambria Math"/>
                          </a:rPr>
                          <m:t>𝒄</m:t>
                        </m:r>
                      </m:e>
                    </m:d>
                    <m:r>
                      <a:rPr lang="en-US" sz="2500" b="1" i="1">
                        <a:latin typeface="Cambria Math"/>
                      </a:rPr>
                      <m:t>=</m:t>
                    </m:r>
                    <m:r>
                      <a:rPr lang="en-US" sz="2500" b="1" i="1">
                        <a:latin typeface="Cambria Math"/>
                      </a:rPr>
                      <m:t>𝟎</m:t>
                    </m:r>
                  </m:oMath>
                </a14:m>
                <a:r>
                  <a:rPr lang="en-US" sz="2500" b="1" dirty="0" smtClean="0"/>
                  <a:t> </a:t>
                </a:r>
                <a:r>
                  <a:rPr lang="en-US" sz="2500" b="1" dirty="0"/>
                  <a:t>and </a:t>
                </a:r>
                <a14:m>
                  <m:oMath xmlns:m="http://schemas.openxmlformats.org/officeDocument/2006/math">
                    <m:r>
                      <a:rPr lang="en-US" sz="2500" b="1" i="1">
                        <a:latin typeface="Cambria Math"/>
                      </a:rPr>
                      <m:t>𝒇</m:t>
                    </m:r>
                    <m:r>
                      <a:rPr lang="en-US" sz="2500" b="1" i="1">
                        <a:latin typeface="Cambria Math"/>
                      </a:rPr>
                      <m:t>´´</m:t>
                    </m:r>
                    <m:d>
                      <m:dPr>
                        <m:ctrlPr>
                          <a:rPr lang="en-US" sz="2500" b="1" i="1">
                            <a:latin typeface="Cambria Math"/>
                          </a:rPr>
                        </m:ctrlPr>
                      </m:dPr>
                      <m:e>
                        <m:r>
                          <a:rPr lang="en-US" sz="2500" b="1" i="1">
                            <a:latin typeface="Cambria Math"/>
                          </a:rPr>
                          <m:t>𝒄</m:t>
                        </m:r>
                      </m:e>
                    </m:d>
                    <m:r>
                      <a:rPr lang="en-US" sz="2500" b="1" i="1" smtClean="0">
                        <a:latin typeface="Cambria Math"/>
                      </a:rPr>
                      <m:t>=</m:t>
                    </m:r>
                    <m:r>
                      <a:rPr lang="en-US" sz="2500" b="1" i="1">
                        <a:latin typeface="Cambria Math"/>
                      </a:rPr>
                      <m:t>𝟎</m:t>
                    </m:r>
                  </m:oMath>
                </a14:m>
                <a:r>
                  <a:rPr lang="en-US" sz="2500" b="1" dirty="0"/>
                  <a:t>  , </a:t>
                </a:r>
                <a:endParaRPr lang="en-US" sz="2500" b="1" dirty="0" smtClean="0"/>
              </a:p>
              <a:p>
                <a:pPr marL="320040" lvl="1" algn="l" rtl="0" eaLnBrk="0"/>
                <a:r>
                  <a:rPr lang="en-US" sz="2500" b="1" dirty="0" smtClean="0"/>
                  <a:t>then the </a:t>
                </a:r>
                <a:r>
                  <a:rPr lang="en-US" sz="2500" b="1" dirty="0"/>
                  <a:t>test fails. </a:t>
                </a:r>
                <a:r>
                  <a:rPr lang="en-US" sz="2500" b="1" dirty="0" smtClean="0"/>
                  <a:t>The </a:t>
                </a:r>
                <a:r>
                  <a:rPr lang="en-US" sz="2500" b="1" dirty="0"/>
                  <a:t>function </a:t>
                </a:r>
                <a14:m>
                  <m:oMath xmlns:m="http://schemas.openxmlformats.org/officeDocument/2006/math">
                    <m:r>
                      <a:rPr lang="en-US" sz="2500" b="1" i="1">
                        <a:latin typeface="Cambria Math"/>
                      </a:rPr>
                      <m:t>𝒇</m:t>
                    </m:r>
                  </m:oMath>
                </a14:m>
                <a:r>
                  <a:rPr lang="en-US" sz="2500" b="1" dirty="0" smtClean="0"/>
                  <a:t> </a:t>
                </a:r>
                <a:r>
                  <a:rPr lang="en-US" sz="2500" b="1" dirty="0"/>
                  <a:t>may have </a:t>
                </a:r>
                <a:endParaRPr lang="en-US" sz="2500" b="1" dirty="0" smtClean="0"/>
              </a:p>
              <a:p>
                <a:pPr marL="320040" lvl="1" algn="l" rtl="0" eaLnBrk="0"/>
                <a:r>
                  <a:rPr lang="en-US" sz="2500" b="1" dirty="0" smtClean="0"/>
                  <a:t>a </a:t>
                </a:r>
                <a:r>
                  <a:rPr lang="en-US" sz="2500" b="1" dirty="0"/>
                  <a:t>local maximum, a local minimum, or neither.</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404664"/>
                <a:ext cx="9144000" cy="5589240"/>
              </a:xfrm>
              <a:blipFill rotWithShape="1">
                <a:blip r:embed="rId2"/>
                <a:stretch>
                  <a:fillRect l="-1333" t="-1745" r="-13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822" y="278159"/>
                <a:ext cx="9144000" cy="5589240"/>
              </a:xfrm>
            </p:spPr>
            <p:txBody>
              <a:bodyPr>
                <a:normAutofit fontScale="92500" lnSpcReduction="20000"/>
              </a:bodyPr>
              <a:lstStyle/>
              <a:p>
                <a:pPr algn="l" rtl="0" eaLnBrk="0">
                  <a:buFont typeface="Wingdings" pitchFamily="2" charset="2"/>
                  <a:buChar char="q"/>
                </a:pPr>
                <a:r>
                  <a:rPr lang="en-US" b="1" dirty="0" smtClean="0">
                    <a:solidFill>
                      <a:srgbClr val="FFFF00"/>
                    </a:solidFill>
                  </a:rPr>
                  <a:t>Example</a:t>
                </a:r>
                <a:r>
                  <a:rPr lang="en-US" b="1" dirty="0" smtClean="0"/>
                  <a:t>: Discuss the curve </a:t>
                </a:r>
                <a14:m>
                  <m:oMath xmlns:m="http://schemas.openxmlformats.org/officeDocument/2006/math">
                    <m:r>
                      <a:rPr lang="en-US" b="1" i="1" smtClean="0">
                        <a:latin typeface="Cambria Math"/>
                      </a:rPr>
                      <m:t>𝒚</m:t>
                    </m:r>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𝟒</m:t>
                        </m:r>
                      </m:sup>
                    </m:sSup>
                    <m:r>
                      <a:rPr lang="en-US" b="1" i="1" smtClean="0">
                        <a:latin typeface="Cambria Math"/>
                      </a:rPr>
                      <m:t>−</m:t>
                    </m:r>
                    <m:r>
                      <a:rPr lang="en-US" b="1" i="1" smtClean="0">
                        <a:latin typeface="Cambria Math"/>
                      </a:rPr>
                      <m:t>𝟒</m:t>
                    </m:r>
                    <m:sSup>
                      <m:sSupPr>
                        <m:ctrlPr>
                          <a:rPr lang="en-US" b="1" i="1" smtClean="0">
                            <a:latin typeface="Cambria Math"/>
                          </a:rPr>
                        </m:ctrlPr>
                      </m:sSupPr>
                      <m:e>
                        <m:r>
                          <a:rPr lang="en-US" b="1" i="1" smtClean="0">
                            <a:latin typeface="Cambria Math"/>
                          </a:rPr>
                          <m:t>𝒙</m:t>
                        </m:r>
                      </m:e>
                      <m:sup>
                        <m:r>
                          <a:rPr lang="en-US" b="1" i="1" smtClean="0">
                            <a:latin typeface="Cambria Math"/>
                          </a:rPr>
                          <m:t>𝟑</m:t>
                        </m:r>
                      </m:sup>
                    </m:sSup>
                  </m:oMath>
                </a14:m>
                <a:r>
                  <a:rPr lang="en-US" b="1" dirty="0" smtClean="0"/>
                  <a:t> </a:t>
                </a:r>
                <a:r>
                  <a:rPr lang="en-US" b="1" dirty="0"/>
                  <a:t>with respect to increasing, decreasing, concavity, points of inflection, and local maxima and minima. Use this information to sketch the curve</a:t>
                </a:r>
                <a:r>
                  <a:rPr lang="en-US" b="1" dirty="0" smtClean="0"/>
                  <a:t>.</a:t>
                </a:r>
              </a:p>
              <a:p>
                <a:pPr algn="l" rtl="0" eaLnBrk="0">
                  <a:buFont typeface="Wingdings" pitchFamily="2" charset="2"/>
                  <a:buChar char="q"/>
                </a:pPr>
                <a:endParaRPr lang="en-US" b="1" dirty="0"/>
              </a:p>
              <a:p>
                <a:pPr algn="l" rtl="0" eaLnBrk="0">
                  <a:buFont typeface="Wingdings" pitchFamily="2" charset="2"/>
                  <a:buChar char="q"/>
                </a:pPr>
                <a:r>
                  <a:rPr lang="en-US" b="1" dirty="0">
                    <a:solidFill>
                      <a:srgbClr val="FFFF00"/>
                    </a:solidFill>
                  </a:rPr>
                  <a:t>Solution</a:t>
                </a:r>
                <a:r>
                  <a:rPr lang="en-US" b="1" dirty="0"/>
                  <a:t>: The </a:t>
                </a:r>
                <a:r>
                  <a:rPr lang="en-US" b="1" dirty="0" smtClean="0"/>
                  <a:t>function </a:t>
                </a:r>
                <a14:m>
                  <m:oMath xmlns:m="http://schemas.openxmlformats.org/officeDocument/2006/math">
                    <m:r>
                      <a:rPr lang="en-US" b="1" i="1" smtClean="0">
                        <a:latin typeface="Cambria Math"/>
                      </a:rPr>
                      <m:t>𝒇</m:t>
                    </m:r>
                  </m:oMath>
                </a14:m>
                <a:r>
                  <a:rPr lang="en-US" b="1" dirty="0" smtClean="0"/>
                  <a:t> is </a:t>
                </a:r>
                <a:r>
                  <a:rPr lang="en-US" b="1" dirty="0"/>
                  <a:t>continuous since it is a polynomial. The domain of </a:t>
                </a:r>
                <a14:m>
                  <m:oMath xmlns:m="http://schemas.openxmlformats.org/officeDocument/2006/math">
                    <m:r>
                      <a:rPr lang="en-US" b="1" i="1" smtClean="0">
                        <a:latin typeface="Cambria Math"/>
                      </a:rPr>
                      <m:t>𝒇</m:t>
                    </m:r>
                  </m:oMath>
                </a14:m>
                <a:r>
                  <a:rPr lang="en-US" b="1" dirty="0" smtClean="0"/>
                  <a:t> </a:t>
                </a:r>
                <a:r>
                  <a:rPr lang="en-US" b="1" dirty="0"/>
                  <a:t>is </a:t>
                </a:r>
                <a14:m>
                  <m:oMath xmlns:m="http://schemas.openxmlformats.org/officeDocument/2006/math">
                    <m:r>
                      <a:rPr lang="en-US" b="1" i="1" smtClean="0">
                        <a:latin typeface="Cambria Math"/>
                      </a:rPr>
                      <m:t>(−</m:t>
                    </m:r>
                    <m:r>
                      <a:rPr lang="en-US" b="1" i="1">
                        <a:latin typeface="Cambria Math"/>
                        <a:ea typeface="Cambria Math"/>
                      </a:rPr>
                      <m:t>∞</m:t>
                    </m:r>
                    <m:r>
                      <a:rPr lang="en-US" b="1" i="1" smtClean="0">
                        <a:latin typeface="Cambria Math"/>
                        <a:ea typeface="Cambria Math"/>
                      </a:rPr>
                      <m:t>,∞)</m:t>
                    </m:r>
                  </m:oMath>
                </a14:m>
                <a:r>
                  <a:rPr lang="en-US" b="1" dirty="0" smtClean="0"/>
                  <a:t> </a:t>
                </a:r>
                <a:r>
                  <a:rPr lang="en-US" b="1" dirty="0"/>
                  <a:t>and the domain of </a:t>
                </a:r>
                <a14:m>
                  <m:oMath xmlns:m="http://schemas.openxmlformats.org/officeDocument/2006/math">
                    <m:r>
                      <a:rPr lang="en-US" b="1" i="1" smtClean="0">
                        <a:latin typeface="Cambria Math"/>
                      </a:rPr>
                      <m:t>𝒇</m:t>
                    </m:r>
                    <m:r>
                      <a:rPr lang="en-US" b="1" i="1" smtClean="0">
                        <a:latin typeface="Cambria Math"/>
                      </a:rPr>
                      <m:t>´</m:t>
                    </m:r>
                    <m:d>
                      <m:dPr>
                        <m:ctrlPr>
                          <a:rPr lang="en-US" b="1" i="1" smtClean="0">
                            <a:latin typeface="Cambria Math"/>
                          </a:rPr>
                        </m:ctrlPr>
                      </m:dPr>
                      <m:e>
                        <m:r>
                          <a:rPr lang="en-US" b="1" i="1" smtClean="0">
                            <a:latin typeface="Cambria Math"/>
                          </a:rPr>
                          <m:t>𝒙</m:t>
                        </m:r>
                      </m:e>
                    </m:d>
                    <m:r>
                      <a:rPr lang="en-US" b="1" i="1" smtClean="0">
                        <a:latin typeface="Cambria Math"/>
                      </a:rPr>
                      <m:t>=</m:t>
                    </m:r>
                    <m:r>
                      <a:rPr lang="en-US" b="1" i="1" smtClean="0">
                        <a:latin typeface="Cambria Math"/>
                      </a:rPr>
                      <m:t>𝟒</m:t>
                    </m:r>
                    <m:sSup>
                      <m:sSupPr>
                        <m:ctrlPr>
                          <a:rPr lang="en-US" b="1" i="1" smtClean="0">
                            <a:latin typeface="Cambria Math"/>
                          </a:rPr>
                        </m:ctrlPr>
                      </m:sSupPr>
                      <m:e>
                        <m:r>
                          <a:rPr lang="en-US" b="1" i="1" smtClean="0">
                            <a:latin typeface="Cambria Math"/>
                          </a:rPr>
                          <m:t>𝒙</m:t>
                        </m:r>
                      </m:e>
                      <m:sup>
                        <m:r>
                          <a:rPr lang="en-US" b="1" i="1" smtClean="0">
                            <a:latin typeface="Cambria Math"/>
                          </a:rPr>
                          <m:t>𝟑</m:t>
                        </m:r>
                      </m:sup>
                    </m:sSup>
                    <m:r>
                      <a:rPr lang="en-US" b="1" i="1" smtClean="0">
                        <a:latin typeface="Cambria Math"/>
                      </a:rPr>
                      <m:t>−</m:t>
                    </m:r>
                    <m:r>
                      <a:rPr lang="en-US" b="1" i="1" smtClean="0">
                        <a:latin typeface="Cambria Math"/>
                      </a:rPr>
                      <m:t>𝟏𝟐</m:t>
                    </m:r>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oMath>
                </a14:m>
                <a:r>
                  <a:rPr lang="en-US" b="1" dirty="0" smtClean="0"/>
                  <a:t> </a:t>
                </a:r>
                <a:r>
                  <a:rPr lang="en-US" b="1" dirty="0"/>
                  <a:t>is also </a:t>
                </a:r>
                <a14:m>
                  <m:oMath xmlns:m="http://schemas.openxmlformats.org/officeDocument/2006/math">
                    <m:r>
                      <a:rPr lang="en-US" b="1" i="1">
                        <a:latin typeface="Cambria Math"/>
                      </a:rPr>
                      <m:t>(−</m:t>
                    </m:r>
                    <m:r>
                      <a:rPr lang="en-US" b="1" i="1">
                        <a:latin typeface="Cambria Math"/>
                        <a:ea typeface="Cambria Math"/>
                      </a:rPr>
                      <m:t>∞,∞)</m:t>
                    </m:r>
                  </m:oMath>
                </a14:m>
                <a:r>
                  <a:rPr lang="en-US" b="1" dirty="0"/>
                  <a:t> </a:t>
                </a:r>
                <a:r>
                  <a:rPr lang="en-US" b="1" dirty="0" smtClean="0"/>
                  <a:t>. </a:t>
                </a:r>
                <a:r>
                  <a:rPr lang="en-US" b="1" dirty="0"/>
                  <a:t>Thus, the critical points of </a:t>
                </a:r>
                <a14:m>
                  <m:oMath xmlns:m="http://schemas.openxmlformats.org/officeDocument/2006/math">
                    <m:r>
                      <a:rPr lang="en-US" b="1" i="1" smtClean="0">
                        <a:latin typeface="Cambria Math"/>
                      </a:rPr>
                      <m:t>𝒇</m:t>
                    </m:r>
                  </m:oMath>
                </a14:m>
                <a:r>
                  <a:rPr lang="en-US" b="1" dirty="0" smtClean="0"/>
                  <a:t> </a:t>
                </a:r>
                <a:r>
                  <a:rPr lang="en-US" b="1" dirty="0"/>
                  <a:t>occur only at the zeros of </a:t>
                </a:r>
                <a14:m>
                  <m:oMath xmlns:m="http://schemas.openxmlformats.org/officeDocument/2006/math">
                    <m:r>
                      <a:rPr lang="en-US" b="1" i="1" smtClean="0">
                        <a:latin typeface="Cambria Math"/>
                      </a:rPr>
                      <m:t>𝒇</m:t>
                    </m:r>
                    <m:r>
                      <a:rPr lang="en-US" b="1" i="1" smtClean="0">
                        <a:latin typeface="Cambria Math"/>
                      </a:rPr>
                      <m:t>´</m:t>
                    </m:r>
                  </m:oMath>
                </a14:m>
                <a:r>
                  <a:rPr lang="en-US" b="1" dirty="0" smtClean="0"/>
                  <a:t>. </a:t>
                </a:r>
                <a:r>
                  <a:rPr lang="en-US" b="1" dirty="0"/>
                  <a:t>Since </a:t>
                </a:r>
                <a14:m>
                  <m:oMath xmlns:m="http://schemas.openxmlformats.org/officeDocument/2006/math">
                    <m:r>
                      <a:rPr lang="en-US" b="1" i="1">
                        <a:latin typeface="Cambria Math"/>
                      </a:rPr>
                      <m:t>𝒇</m:t>
                    </m:r>
                    <m:r>
                      <a:rPr lang="en-US" b="1" i="1">
                        <a:latin typeface="Cambria Math"/>
                      </a:rPr>
                      <m:t>´</m:t>
                    </m:r>
                    <m:d>
                      <m:dPr>
                        <m:ctrlPr>
                          <a:rPr lang="en-US" b="1" i="1">
                            <a:latin typeface="Cambria Math"/>
                          </a:rPr>
                        </m:ctrlPr>
                      </m:dPr>
                      <m:e>
                        <m:r>
                          <a:rPr lang="en-US" b="1" i="1">
                            <a:latin typeface="Cambria Math"/>
                          </a:rPr>
                          <m:t>𝒙</m:t>
                        </m:r>
                      </m:e>
                    </m:d>
                    <m:r>
                      <a:rPr lang="en-US" b="1" i="1">
                        <a:latin typeface="Cambria Math"/>
                      </a:rPr>
                      <m:t>=</m:t>
                    </m:r>
                    <m:r>
                      <a:rPr lang="en-US" b="1" i="1">
                        <a:latin typeface="Cambria Math"/>
                      </a:rPr>
                      <m:t>𝟒</m:t>
                    </m:r>
                    <m:sSup>
                      <m:sSupPr>
                        <m:ctrlPr>
                          <a:rPr lang="en-US" b="1" i="1">
                            <a:latin typeface="Cambria Math"/>
                          </a:rPr>
                        </m:ctrlPr>
                      </m:sSupPr>
                      <m:e>
                        <m:r>
                          <a:rPr lang="en-US" b="1" i="1">
                            <a:latin typeface="Cambria Math"/>
                          </a:rPr>
                          <m:t>𝒙</m:t>
                        </m:r>
                      </m:e>
                      <m:sup>
                        <m:r>
                          <a:rPr lang="en-US" b="1" i="1">
                            <a:latin typeface="Cambria Math"/>
                          </a:rPr>
                          <m:t>𝟑</m:t>
                        </m:r>
                      </m:sup>
                    </m:sSup>
                    <m:r>
                      <a:rPr lang="en-US" b="1" i="1">
                        <a:latin typeface="Cambria Math"/>
                      </a:rPr>
                      <m:t>−</m:t>
                    </m:r>
                    <m:r>
                      <a:rPr lang="en-US" b="1" i="1">
                        <a:latin typeface="Cambria Math"/>
                      </a:rPr>
                      <m:t>𝟏𝟐</m:t>
                    </m:r>
                    <m:sSup>
                      <m:sSupPr>
                        <m:ctrlPr>
                          <a:rPr lang="en-US" b="1" i="1">
                            <a:latin typeface="Cambria Math"/>
                          </a:rPr>
                        </m:ctrlPr>
                      </m:sSupPr>
                      <m:e>
                        <m:r>
                          <a:rPr lang="en-US" b="1" i="1">
                            <a:latin typeface="Cambria Math"/>
                          </a:rPr>
                          <m:t>𝒙</m:t>
                        </m:r>
                      </m:e>
                      <m:sup>
                        <m:r>
                          <a:rPr lang="en-US" b="1" i="1">
                            <a:latin typeface="Cambria Math"/>
                          </a:rPr>
                          <m:t>𝟐</m:t>
                        </m:r>
                      </m:sup>
                    </m:sSup>
                    <m:r>
                      <a:rPr lang="en-US" b="1" i="1" smtClean="0">
                        <a:latin typeface="Cambria Math"/>
                      </a:rPr>
                      <m:t>=</m:t>
                    </m:r>
                    <m:r>
                      <a:rPr lang="en-US" b="1" i="1" smtClean="0">
                        <a:latin typeface="Cambria Math"/>
                      </a:rPr>
                      <m:t>𝟒</m:t>
                    </m:r>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r>
                      <a:rPr lang="en-US" b="1" i="1" smtClean="0">
                        <a:latin typeface="Cambria Math"/>
                      </a:rPr>
                      <m:t>(</m:t>
                    </m:r>
                    <m:r>
                      <a:rPr lang="en-US" b="1" i="1" smtClean="0">
                        <a:latin typeface="Cambria Math"/>
                      </a:rPr>
                      <m:t>𝒙</m:t>
                    </m:r>
                    <m:r>
                      <a:rPr lang="en-US" b="1" i="1" smtClean="0">
                        <a:latin typeface="Cambria Math"/>
                      </a:rPr>
                      <m:t>−</m:t>
                    </m:r>
                    <m:r>
                      <a:rPr lang="en-US" b="1" i="1" smtClean="0">
                        <a:latin typeface="Cambria Math"/>
                      </a:rPr>
                      <m:t>𝟑</m:t>
                    </m:r>
                    <m:r>
                      <a:rPr lang="en-US" b="1" i="1" smtClean="0">
                        <a:latin typeface="Cambria Math"/>
                      </a:rPr>
                      <m:t>)</m:t>
                    </m:r>
                  </m:oMath>
                </a14:m>
                <a:r>
                  <a:rPr lang="en-US" b="1" dirty="0" smtClean="0"/>
                  <a:t>, </a:t>
                </a:r>
                <a:r>
                  <a:rPr lang="en-US" b="1" dirty="0"/>
                  <a:t>the first derivative is zero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𝟎</m:t>
                    </m:r>
                  </m:oMath>
                </a14:m>
                <a:r>
                  <a:rPr lang="en-US" b="1" dirty="0" smtClean="0"/>
                  <a:t> </a:t>
                </a:r>
                <a:r>
                  <a:rPr lang="en-US" b="1" dirty="0"/>
                  <a:t>and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𝟑</m:t>
                    </m:r>
                  </m:oMath>
                </a14:m>
                <a:r>
                  <a:rPr lang="en-US" b="1" dirty="0" smtClean="0"/>
                  <a:t>. </a:t>
                </a:r>
                <a:r>
                  <a:rPr lang="en-US" b="1" dirty="0"/>
                  <a:t>We use these critical points to define intervals </a:t>
                </a:r>
                <a:endParaRPr lang="en-US" b="1" dirty="0" smtClean="0"/>
              </a:p>
              <a:p>
                <a:pPr algn="l" rtl="0" eaLnBrk="0"/>
                <a:r>
                  <a:rPr lang="en-US" b="1" dirty="0" smtClean="0"/>
                  <a:t>where </a:t>
                </a:r>
                <a:r>
                  <a:rPr lang="en-US" b="1" dirty="0"/>
                  <a:t> </a:t>
                </a:r>
                <a14:m>
                  <m:oMath xmlns:m="http://schemas.openxmlformats.org/officeDocument/2006/math">
                    <m:r>
                      <a:rPr lang="en-US" b="1" i="1" smtClean="0">
                        <a:latin typeface="Cambria Math"/>
                      </a:rPr>
                      <m:t>𝒇</m:t>
                    </m:r>
                  </m:oMath>
                </a14:m>
                <a:r>
                  <a:rPr lang="en-US" b="1" dirty="0" smtClean="0"/>
                  <a:t> </a:t>
                </a:r>
                <a:r>
                  <a:rPr lang="en-US" b="1" dirty="0"/>
                  <a:t>is increasing or decreasing.</a:t>
                </a:r>
                <a:endParaRPr lang="ar-JO"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822" y="278159"/>
                <a:ext cx="9144000" cy="5589240"/>
              </a:xfrm>
              <a:blipFill rotWithShape="1">
                <a:blip r:embed="rId2"/>
                <a:stretch>
                  <a:fillRect l="-1533" t="-2729" r="-2400"/>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32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196752"/>
                <a:ext cx="9144000" cy="5661248"/>
              </a:xfrm>
            </p:spPr>
            <p:txBody>
              <a:bodyPr>
                <a:normAutofit fontScale="92500" lnSpcReduction="10000"/>
              </a:bodyPr>
              <a:lstStyle/>
              <a:p>
                <a:pPr algn="l" rtl="0" eaLnBrk="0">
                  <a:buFont typeface="Wingdings" pitchFamily="2" charset="2"/>
                  <a:buChar char="q"/>
                </a:pPr>
                <a:endParaRPr lang="en-US" b="1" dirty="0" smtClean="0"/>
              </a:p>
              <a:p>
                <a:pPr algn="l" rtl="0" eaLnBrk="0">
                  <a:buFont typeface="Wingdings" pitchFamily="2" charset="2"/>
                  <a:buChar char="q"/>
                </a:pPr>
                <a:endParaRPr lang="en-US" b="1" dirty="0"/>
              </a:p>
              <a:p>
                <a:pPr algn="l" rtl="0" eaLnBrk="0"/>
                <a:endParaRPr lang="en-US" b="1" dirty="0"/>
              </a:p>
              <a:p>
                <a:pPr algn="l" rtl="0" eaLnBrk="0">
                  <a:buFont typeface="Courier New" pitchFamily="49" charset="0"/>
                  <a:buChar char="o"/>
                </a:pPr>
                <a:r>
                  <a:rPr lang="en-US" b="1" dirty="0"/>
                  <a:t>Using the First Derivative Test for local extrema and the table above, we see that there is no extremum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𝟎</m:t>
                    </m:r>
                  </m:oMath>
                </a14:m>
                <a:r>
                  <a:rPr lang="en-US" b="1" dirty="0" smtClean="0"/>
                  <a:t> </a:t>
                </a:r>
                <a:r>
                  <a:rPr lang="en-US" b="1" dirty="0"/>
                  <a:t>and a local minimum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𝟑</m:t>
                    </m:r>
                  </m:oMath>
                </a14:m>
                <a:r>
                  <a:rPr lang="en-US" b="1" dirty="0" smtClean="0"/>
                  <a:t>.</a:t>
                </a:r>
                <a:endParaRPr lang="en-US" b="1" dirty="0"/>
              </a:p>
              <a:p>
                <a:pPr algn="l" rtl="0" eaLnBrk="0">
                  <a:buFont typeface="Courier New" pitchFamily="49" charset="0"/>
                  <a:buChar char="o"/>
                </a:pPr>
                <a:r>
                  <a:rPr lang="en-US" b="1" dirty="0"/>
                  <a:t>Using the table above, we see that </a:t>
                </a:r>
                <a14:m>
                  <m:oMath xmlns:m="http://schemas.openxmlformats.org/officeDocument/2006/math">
                    <m:r>
                      <a:rPr lang="en-US" b="1" i="1" smtClean="0">
                        <a:latin typeface="Cambria Math"/>
                      </a:rPr>
                      <m:t>𝒇</m:t>
                    </m:r>
                  </m:oMath>
                </a14:m>
                <a:r>
                  <a:rPr lang="en-US" b="1" dirty="0" smtClean="0"/>
                  <a:t> </a:t>
                </a:r>
                <a:r>
                  <a:rPr lang="en-US" b="1" dirty="0"/>
                  <a:t>is decreasing on </a:t>
                </a:r>
                <a14:m>
                  <m:oMath xmlns:m="http://schemas.openxmlformats.org/officeDocument/2006/math">
                    <m:d>
                      <m:dPr>
                        <m:endChr m:val="]"/>
                        <m:ctrlPr>
                          <a:rPr lang="en-US" b="1" i="1" smtClean="0">
                            <a:latin typeface="Cambria Math"/>
                          </a:rPr>
                        </m:ctrlPr>
                      </m:dPr>
                      <m:e>
                        <m:r>
                          <a:rPr lang="en-US" b="1" i="1" smtClean="0">
                            <a:latin typeface="Cambria Math"/>
                          </a:rPr>
                          <m:t>−</m:t>
                        </m:r>
                        <m:r>
                          <a:rPr lang="en-US" b="1" i="1" smtClean="0">
                            <a:latin typeface="Cambria Math"/>
                            <a:ea typeface="Cambria Math"/>
                          </a:rPr>
                          <m:t>∞,</m:t>
                        </m:r>
                        <m:r>
                          <a:rPr lang="en-US" b="1" i="1" smtClean="0">
                            <a:latin typeface="Cambria Math"/>
                            <a:ea typeface="Cambria Math"/>
                          </a:rPr>
                          <m:t>𝟑</m:t>
                        </m:r>
                      </m:e>
                    </m:d>
                  </m:oMath>
                </a14:m>
                <a:r>
                  <a:rPr lang="en-US" b="1" dirty="0" smtClean="0"/>
                  <a:t>, </a:t>
                </a:r>
                <a:r>
                  <a:rPr lang="en-US" b="1" dirty="0"/>
                  <a:t>and increasing on </a:t>
                </a:r>
                <a14:m>
                  <m:oMath xmlns:m="http://schemas.openxmlformats.org/officeDocument/2006/math">
                    <m:d>
                      <m:dPr>
                        <m:begChr m:val="["/>
                        <m:ctrlPr>
                          <a:rPr lang="en-US" b="1" i="1" smtClean="0">
                            <a:latin typeface="Cambria Math"/>
                          </a:rPr>
                        </m:ctrlPr>
                      </m:dPr>
                      <m:e>
                        <m:r>
                          <a:rPr lang="en-US" b="1" i="1" smtClean="0">
                            <a:latin typeface="Cambria Math"/>
                          </a:rPr>
                          <m:t>𝟑</m:t>
                        </m:r>
                        <m:r>
                          <a:rPr lang="en-US" b="1" i="1" smtClean="0">
                            <a:latin typeface="Cambria Math"/>
                          </a:rPr>
                          <m:t>,</m:t>
                        </m:r>
                        <m:r>
                          <a:rPr lang="en-US" b="1" i="1" smtClean="0">
                            <a:latin typeface="Cambria Math"/>
                            <a:ea typeface="Cambria Math"/>
                          </a:rPr>
                          <m:t>∞</m:t>
                        </m:r>
                      </m:e>
                    </m:d>
                  </m:oMath>
                </a14:m>
                <a:r>
                  <a:rPr lang="en-US" b="1" dirty="0" smtClean="0"/>
                  <a:t>.</a:t>
                </a:r>
                <a:endParaRPr lang="en-US" b="1" dirty="0"/>
              </a:p>
              <a:p>
                <a:pPr algn="l" rtl="0" eaLnBrk="0">
                  <a:buFont typeface="Courier New" pitchFamily="49" charset="0"/>
                  <a:buChar char="o"/>
                </a:pPr>
                <a14:m>
                  <m:oMath xmlns:m="http://schemas.openxmlformats.org/officeDocument/2006/math">
                    <m:r>
                      <a:rPr lang="en-US" b="1" i="1" smtClean="0">
                        <a:latin typeface="Cambria Math"/>
                      </a:rPr>
                      <m:t>𝒇</m:t>
                    </m:r>
                    <m:r>
                      <a:rPr lang="en-US" b="1" i="1" smtClean="0">
                        <a:latin typeface="Cambria Math"/>
                      </a:rPr>
                      <m:t>´´</m:t>
                    </m:r>
                    <m:d>
                      <m:dPr>
                        <m:ctrlPr>
                          <a:rPr lang="en-US" b="1" i="1" smtClean="0">
                            <a:latin typeface="Cambria Math"/>
                          </a:rPr>
                        </m:ctrlPr>
                      </m:dPr>
                      <m:e>
                        <m:r>
                          <a:rPr lang="en-US" b="1" i="1" smtClean="0">
                            <a:latin typeface="Cambria Math"/>
                          </a:rPr>
                          <m:t>𝒙</m:t>
                        </m:r>
                      </m:e>
                    </m:d>
                    <m:r>
                      <a:rPr lang="en-US" b="1" i="1" smtClean="0">
                        <a:latin typeface="Cambria Math"/>
                      </a:rPr>
                      <m:t>=</m:t>
                    </m:r>
                    <m:r>
                      <a:rPr lang="en-US" b="1" i="1" smtClean="0">
                        <a:latin typeface="Cambria Math"/>
                      </a:rPr>
                      <m:t>𝟏𝟐</m:t>
                    </m:r>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r>
                      <a:rPr lang="en-US" b="1" i="1" smtClean="0">
                        <a:latin typeface="Cambria Math"/>
                      </a:rPr>
                      <m:t>−</m:t>
                    </m:r>
                    <m:r>
                      <a:rPr lang="en-US" b="1" i="1" smtClean="0">
                        <a:latin typeface="Cambria Math"/>
                      </a:rPr>
                      <m:t>𝟐𝟒</m:t>
                    </m:r>
                    <m:r>
                      <a:rPr lang="en-US" b="1" i="1" smtClean="0">
                        <a:latin typeface="Cambria Math"/>
                      </a:rPr>
                      <m:t>𝒙</m:t>
                    </m:r>
                    <m:r>
                      <a:rPr lang="en-US" b="1" i="1" smtClean="0">
                        <a:latin typeface="Cambria Math"/>
                      </a:rPr>
                      <m:t>=</m:t>
                    </m:r>
                    <m:r>
                      <a:rPr lang="en-US" b="1" i="1" smtClean="0">
                        <a:latin typeface="Cambria Math"/>
                      </a:rPr>
                      <m:t>𝟏𝟐</m:t>
                    </m:r>
                    <m:r>
                      <a:rPr lang="en-US" b="1" i="1" smtClean="0">
                        <a:latin typeface="Cambria Math"/>
                      </a:rPr>
                      <m:t>𝒙</m:t>
                    </m:r>
                    <m:r>
                      <a:rPr lang="en-US" b="1" i="1" smtClean="0">
                        <a:latin typeface="Cambria Math"/>
                      </a:rPr>
                      <m:t>(</m:t>
                    </m:r>
                    <m:r>
                      <a:rPr lang="en-US" b="1" i="1" smtClean="0">
                        <a:latin typeface="Cambria Math"/>
                      </a:rPr>
                      <m:t>𝒙</m:t>
                    </m:r>
                    <m:r>
                      <a:rPr lang="en-US" b="1" i="1" smtClean="0">
                        <a:latin typeface="Cambria Math"/>
                      </a:rPr>
                      <m:t>−</m:t>
                    </m:r>
                    <m:r>
                      <a:rPr lang="en-US" b="1" i="1" smtClean="0">
                        <a:latin typeface="Cambria Math"/>
                      </a:rPr>
                      <m:t>𝟐</m:t>
                    </m:r>
                    <m:r>
                      <m:rPr>
                        <m:lit/>
                      </m:rPr>
                      <a:rPr lang="en-US" b="1" i="1" smtClean="0">
                        <a:latin typeface="Cambria Math"/>
                      </a:rPr>
                      <m:t>)</m:t>
                    </m:r>
                  </m:oMath>
                </a14:m>
                <a:r>
                  <a:rPr lang="en-US" b="1" dirty="0" smtClean="0"/>
                  <a:t> </a:t>
                </a:r>
                <a:r>
                  <a:rPr lang="en-US" b="1" dirty="0"/>
                  <a:t>is zero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𝟎</m:t>
                    </m:r>
                  </m:oMath>
                </a14:m>
                <a:r>
                  <a:rPr lang="en-US" b="1" dirty="0" smtClean="0"/>
                  <a:t> </a:t>
                </a:r>
                <a:r>
                  <a:rPr lang="en-US" b="1" dirty="0"/>
                  <a:t>and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𝟐</m:t>
                    </m:r>
                  </m:oMath>
                </a14:m>
                <a:r>
                  <a:rPr lang="en-US" b="1" dirty="0" smtClean="0"/>
                  <a:t>. </a:t>
                </a:r>
                <a:r>
                  <a:rPr lang="en-US" b="1" dirty="0"/>
                  <a:t>We use these points to define intervals where </a:t>
                </a:r>
                <a14:m>
                  <m:oMath xmlns:m="http://schemas.openxmlformats.org/officeDocument/2006/math">
                    <m:r>
                      <a:rPr lang="en-US" b="1" i="1" smtClean="0">
                        <a:latin typeface="Cambria Math"/>
                      </a:rPr>
                      <m:t>𝒇</m:t>
                    </m:r>
                  </m:oMath>
                </a14:m>
                <a:r>
                  <a:rPr lang="en-US" b="1" dirty="0" smtClean="0"/>
                  <a:t> </a:t>
                </a:r>
                <a:r>
                  <a:rPr lang="en-US" b="1" dirty="0"/>
                  <a:t>is concave </a:t>
                </a:r>
                <a:endParaRPr lang="en-US" b="1" dirty="0" smtClean="0"/>
              </a:p>
              <a:p>
                <a:pPr algn="l" rtl="0" eaLnBrk="0">
                  <a:buFont typeface="Courier New" pitchFamily="49" charset="0"/>
                  <a:buChar char="o"/>
                </a:pPr>
                <a:r>
                  <a:rPr lang="en-US" b="1" dirty="0" smtClean="0"/>
                  <a:t>up </a:t>
                </a:r>
                <a:r>
                  <a:rPr lang="en-US" b="1" dirty="0"/>
                  <a:t>or concave down.</a:t>
                </a:r>
                <a:endParaRPr lang="ar-JO"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196752"/>
                <a:ext cx="9144000" cy="5661248"/>
              </a:xfrm>
              <a:blipFill rotWithShape="1">
                <a:blip r:embed="rId2"/>
                <a:stretch>
                  <a:fillRect l="-1533" r="-2400" b="-2153"/>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251520" y="332656"/>
            <a:ext cx="8496943" cy="2230760"/>
          </a:xfrm>
          <a:prstGeom prst="rect">
            <a:avLst/>
          </a:prstGeom>
          <a:noFill/>
          <a:ln w="9525">
            <a:noFill/>
            <a:miter lim="800000"/>
            <a:headEnd/>
            <a:tailEnd/>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759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79512" y="0"/>
                <a:ext cx="9144000" cy="5517232"/>
              </a:xfrm>
            </p:spPr>
            <p:txBody>
              <a:bodyPr/>
              <a:lstStyle/>
              <a:p>
                <a:pPr algn="l" rtl="0" eaLnBrk="0">
                  <a:buFont typeface="Wingdings" pitchFamily="2" charset="2"/>
                  <a:buChar char="q"/>
                </a:pPr>
                <a:endParaRPr lang="en-US" b="1" dirty="0" smtClean="0"/>
              </a:p>
              <a:p>
                <a:pPr algn="l" rtl="0" eaLnBrk="0">
                  <a:buFont typeface="Wingdings" pitchFamily="2" charset="2"/>
                  <a:buChar char="q"/>
                </a:pPr>
                <a:endParaRPr lang="en-US" b="1" dirty="0"/>
              </a:p>
              <a:p>
                <a:pPr algn="l" rtl="0" eaLnBrk="0"/>
                <a:endParaRPr lang="en-US" b="1" dirty="0"/>
              </a:p>
              <a:p>
                <a:pPr algn="l" rtl="0" eaLnBrk="0">
                  <a:buFont typeface="Courier New" pitchFamily="49" charset="0"/>
                  <a:buChar char="o"/>
                </a:pPr>
                <a:r>
                  <a:rPr lang="en-US" b="1" dirty="0"/>
                  <a:t>We see that </a:t>
                </a:r>
                <a14:m>
                  <m:oMath xmlns:m="http://schemas.openxmlformats.org/officeDocument/2006/math">
                    <m:r>
                      <a:rPr lang="en-US" b="1" i="1" smtClean="0">
                        <a:latin typeface="Cambria Math"/>
                      </a:rPr>
                      <m:t>𝒇</m:t>
                    </m:r>
                  </m:oMath>
                </a14:m>
                <a:r>
                  <a:rPr lang="en-US" b="1" dirty="0" smtClean="0"/>
                  <a:t> </a:t>
                </a:r>
                <a:r>
                  <a:rPr lang="en-US" b="1" dirty="0"/>
                  <a:t>is concave up on the intervals</a:t>
                </a:r>
              </a:p>
              <a:p>
                <a:pPr algn="l" rtl="0" eaLnBrk="0"/>
                <a:r>
                  <a:rPr lang="en-US" sz="3600" b="1" dirty="0"/>
                  <a:t>                 </a:t>
                </a:r>
                <a14:m>
                  <m:oMath xmlns:m="http://schemas.openxmlformats.org/officeDocument/2006/math">
                    <m:d>
                      <m:dPr>
                        <m:ctrlPr>
                          <a:rPr lang="en-US" sz="3600" b="1" i="1" smtClean="0">
                            <a:latin typeface="Cambria Math"/>
                            <a:ea typeface="Cambria Math"/>
                          </a:rPr>
                        </m:ctrlPr>
                      </m:dPr>
                      <m:e>
                        <m:r>
                          <a:rPr lang="en-US" sz="3600" b="1" i="1" smtClean="0">
                            <a:latin typeface="Cambria Math"/>
                            <a:ea typeface="Cambria Math"/>
                          </a:rPr>
                          <m:t>∞,</m:t>
                        </m:r>
                        <m:r>
                          <a:rPr lang="en-US" sz="3600" b="1" i="1" smtClean="0">
                            <a:latin typeface="Cambria Math"/>
                            <a:ea typeface="Cambria Math"/>
                          </a:rPr>
                          <m:t>𝟎</m:t>
                        </m:r>
                      </m:e>
                    </m:d>
                    <m:r>
                      <a:rPr lang="en-US" sz="3600" b="1" i="1" smtClean="0">
                        <a:latin typeface="Cambria Math"/>
                        <a:ea typeface="Cambria Math"/>
                      </a:rPr>
                      <m:t> ∪ </m:t>
                    </m:r>
                    <m:d>
                      <m:dPr>
                        <m:ctrlPr>
                          <a:rPr lang="en-US" sz="3600" b="1" i="1" smtClean="0">
                            <a:latin typeface="Cambria Math"/>
                            <a:ea typeface="Cambria Math"/>
                          </a:rPr>
                        </m:ctrlPr>
                      </m:dPr>
                      <m:e>
                        <m:r>
                          <a:rPr lang="en-US" sz="3600" b="1" i="1" smtClean="0">
                            <a:latin typeface="Cambria Math"/>
                            <a:ea typeface="Cambria Math"/>
                          </a:rPr>
                          <m:t>𝟐</m:t>
                        </m:r>
                        <m:r>
                          <a:rPr lang="en-US" sz="3600" b="1" i="1" smtClean="0">
                            <a:latin typeface="Cambria Math"/>
                            <a:ea typeface="Cambria Math"/>
                          </a:rPr>
                          <m:t>,∞</m:t>
                        </m:r>
                      </m:e>
                    </m:d>
                  </m:oMath>
                </a14:m>
                <a:r>
                  <a:rPr lang="en-US" sz="3600" b="1" dirty="0"/>
                  <a:t>   </a:t>
                </a:r>
              </a:p>
              <a:p>
                <a:pPr algn="l" rtl="0" eaLnBrk="0"/>
                <a:r>
                  <a:rPr lang="en-US" b="1" dirty="0" smtClean="0"/>
                  <a:t>and </a:t>
                </a:r>
                <a:r>
                  <a:rPr lang="en-US" b="1" dirty="0"/>
                  <a:t>concave down on </a:t>
                </a:r>
                <a14:m>
                  <m:oMath xmlns:m="http://schemas.openxmlformats.org/officeDocument/2006/math">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rPr>
                      <m:t>𝟐</m:t>
                    </m:r>
                    <m:r>
                      <a:rPr lang="en-US" b="1" i="1" smtClean="0">
                        <a:latin typeface="Cambria Math"/>
                      </a:rPr>
                      <m:t>)</m:t>
                    </m:r>
                  </m:oMath>
                </a14:m>
                <a:r>
                  <a:rPr lang="en-US" b="1" dirty="0"/>
                  <a:t> .</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79512" y="0"/>
                <a:ext cx="9144000" cy="5517232"/>
              </a:xfrm>
              <a:blipFill rotWithShape="1">
                <a:blip r:embed="rId2"/>
                <a:stretch>
                  <a:fillRect l="-2000"/>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416278" y="260647"/>
            <a:ext cx="7429500" cy="1137851"/>
          </a:xfrm>
          <a:prstGeom prst="rect">
            <a:avLst/>
          </a:prstGeom>
          <a:noFill/>
          <a:ln w="9525">
            <a:noFill/>
            <a:miter lim="800000"/>
            <a:headEnd/>
            <a:tailEnd/>
          </a:ln>
        </p:spPr>
      </p:pic>
      <p:pic>
        <p:nvPicPr>
          <p:cNvPr id="5" name="Picture 4" descr="Picture77.jpg"/>
          <p:cNvPicPr>
            <a:picLocks noChangeAspect="1"/>
          </p:cNvPicPr>
          <p:nvPr/>
        </p:nvPicPr>
        <p:blipFill>
          <a:blip r:embed="rId5" cstate="print">
            <a:duotone>
              <a:prstClr val="black"/>
              <a:srgbClr val="FFC000">
                <a:tint val="45000"/>
                <a:satMod val="400000"/>
              </a:srgbClr>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323528" y="3693760"/>
            <a:ext cx="7381056" cy="2971800"/>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45778" y="5717821"/>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90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 y="-24024"/>
            <a:ext cx="9144000" cy="5386610"/>
          </a:xfrm>
        </p:spPr>
        <p:txBody>
          <a:bodyPr/>
          <a:lstStyle/>
          <a:p>
            <a:r>
              <a:rPr lang="en-US" b="1" dirty="0">
                <a:solidFill>
                  <a:srgbClr val="FF0000"/>
                </a:solidFill>
              </a:rPr>
              <a:t>Thank you for your Attention</a:t>
            </a:r>
            <a:r>
              <a:rPr lang="ar-SA" dirty="0">
                <a:solidFill>
                  <a:schemeClr val="bg1"/>
                </a:solidFill>
              </a:rPr>
              <a:t/>
            </a:r>
            <a:br>
              <a:rPr lang="ar-SA" dirty="0">
                <a:solidFill>
                  <a:schemeClr val="bg1"/>
                </a:solidFill>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0520" y="3429000"/>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12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22" y="620688"/>
            <a:ext cx="9144000" cy="5589240"/>
          </a:xfrm>
        </p:spPr>
        <p:txBody>
          <a:bodyPr>
            <a:normAutofit fontScale="92500" lnSpcReduction="10000"/>
          </a:bodyPr>
          <a:lstStyle/>
          <a:p>
            <a:pPr algn="l" rtl="0" eaLnBrk="0">
              <a:buFont typeface="Wingdings" pitchFamily="2" charset="2"/>
              <a:buChar char="q"/>
            </a:pPr>
            <a:r>
              <a:rPr lang="en-US" b="1" dirty="0"/>
              <a:t>We have seen how the first derivative tells us where a function is increasing, where it is decreasing, and whether a local maximum or local minimum occurs at a critical point.</a:t>
            </a:r>
          </a:p>
          <a:p>
            <a:pPr algn="l" rtl="0" eaLnBrk="0">
              <a:buFont typeface="Wingdings" pitchFamily="2" charset="2"/>
              <a:buChar char="q"/>
            </a:pPr>
            <a:r>
              <a:rPr lang="en-US" b="1" dirty="0"/>
              <a:t>In this sequence we see that the second derivative gives us information about how the graph of a differentiable function bends or turns.</a:t>
            </a:r>
          </a:p>
          <a:p>
            <a:pPr algn="l" rtl="0" eaLnBrk="0">
              <a:buFont typeface="Wingdings" pitchFamily="2" charset="2"/>
              <a:buChar char="q"/>
            </a:pPr>
            <a:r>
              <a:rPr lang="en-US" b="1" dirty="0"/>
              <a:t>With this knowledge about the first and second derivatives, coupled with our previous understanding of symmetry and asymptotic behavior, </a:t>
            </a:r>
            <a:endParaRPr lang="en-US" b="1" dirty="0" smtClean="0"/>
          </a:p>
          <a:p>
            <a:pPr algn="l" rtl="0" eaLnBrk="0"/>
            <a:r>
              <a:rPr lang="en-US" b="1" dirty="0" smtClean="0"/>
              <a:t>we </a:t>
            </a:r>
            <a:r>
              <a:rPr lang="en-US" b="1" dirty="0"/>
              <a:t>can now draw </a:t>
            </a:r>
            <a:r>
              <a:rPr lang="en-US" b="1" dirty="0" smtClean="0"/>
              <a:t>an </a:t>
            </a:r>
            <a:r>
              <a:rPr lang="en-US" b="1" dirty="0"/>
              <a:t>accurate </a:t>
            </a:r>
            <a:r>
              <a:rPr lang="en-US" b="1" dirty="0" smtClean="0"/>
              <a:t>graph</a:t>
            </a:r>
          </a:p>
          <a:p>
            <a:pPr algn="l" rtl="0" eaLnBrk="0"/>
            <a:r>
              <a:rPr lang="en-US" b="1" dirty="0" smtClean="0"/>
              <a:t> </a:t>
            </a:r>
            <a:r>
              <a:rPr lang="en-US" b="1" dirty="0"/>
              <a:t>of a function.</a:t>
            </a:r>
            <a:endParaRPr lang="ar-JO" b="1" dirty="0"/>
          </a:p>
          <a:p>
            <a:pPr algn="l"/>
            <a:endParaRPr lang="en-US" b="1"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4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0" y="44624"/>
                <a:ext cx="9144000" cy="6696744"/>
              </a:xfrm>
            </p:spPr>
            <p:txBody>
              <a:bodyPr>
                <a:normAutofit fontScale="92500" lnSpcReduction="20000"/>
              </a:bodyPr>
              <a:lstStyle/>
              <a:p>
                <a:pPr algn="l" rtl="0" eaLnBrk="0">
                  <a:buFont typeface="Wingdings" pitchFamily="2" charset="2"/>
                  <a:buChar char="q"/>
                </a:pPr>
                <a:r>
                  <a:rPr lang="en-US" b="1" dirty="0" smtClean="0">
                    <a:solidFill>
                      <a:srgbClr val="FFFF00"/>
                    </a:solidFill>
                  </a:rPr>
                  <a:t>Concavity</a:t>
                </a:r>
                <a:r>
                  <a:rPr lang="en-US" b="1" dirty="0" smtClean="0"/>
                  <a:t>: As you can see in the figure, the curve </a:t>
                </a:r>
                <a14:m>
                  <m:oMath xmlns:m="http://schemas.openxmlformats.org/officeDocument/2006/math">
                    <m:r>
                      <a:rPr lang="en-US" b="1" i="1" smtClean="0">
                        <a:latin typeface="Cambria Math"/>
                      </a:rPr>
                      <m:t>𝒚</m:t>
                    </m:r>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𝟑</m:t>
                        </m:r>
                      </m:sup>
                    </m:sSup>
                  </m:oMath>
                </a14:m>
                <a:r>
                  <a:rPr lang="en-US" b="1" dirty="0"/>
                  <a:t> </a:t>
                </a:r>
                <a:r>
                  <a:rPr lang="en-US" b="1" dirty="0" smtClean="0"/>
                  <a:t>rises </a:t>
                </a:r>
                <a:r>
                  <a:rPr lang="en-US" b="1" dirty="0"/>
                  <a:t>as </a:t>
                </a:r>
                <a14:m>
                  <m:oMath xmlns:m="http://schemas.openxmlformats.org/officeDocument/2006/math">
                    <m:r>
                      <a:rPr lang="en-US" b="1" i="1" smtClean="0">
                        <a:latin typeface="Cambria Math"/>
                      </a:rPr>
                      <m:t>𝒙</m:t>
                    </m:r>
                  </m:oMath>
                </a14:m>
                <a:r>
                  <a:rPr lang="en-US" b="1" dirty="0" smtClean="0"/>
                  <a:t> </a:t>
                </a:r>
                <a:r>
                  <a:rPr lang="en-US" b="1" dirty="0"/>
                  <a:t>increases, but the portions defined on the intervals </a:t>
                </a:r>
                <a14:m>
                  <m:oMath xmlns:m="http://schemas.openxmlformats.org/officeDocument/2006/math">
                    <m:r>
                      <a:rPr lang="en-US" b="1" i="1" smtClean="0">
                        <a:latin typeface="Cambria Math"/>
                      </a:rPr>
                      <m:t>(</m:t>
                    </m:r>
                    <m:r>
                      <a:rPr lang="en-US" b="1" i="1" smtClean="0">
                        <a:latin typeface="Cambria Math"/>
                      </a:rPr>
                      <m:t>−</m:t>
                    </m:r>
                    <m:r>
                      <a:rPr lang="en-US" b="1" i="1" smtClean="0">
                        <a:latin typeface="Cambria Math"/>
                        <a:ea typeface="Cambria Math"/>
                      </a:rPr>
                      <m:t>∞,</m:t>
                    </m:r>
                    <m:r>
                      <a:rPr lang="en-US" b="1" i="1" smtClean="0">
                        <a:latin typeface="Cambria Math"/>
                        <a:ea typeface="Cambria Math"/>
                      </a:rPr>
                      <m:t>𝟎</m:t>
                    </m:r>
                    <m:r>
                      <a:rPr lang="en-US" b="1" i="1" smtClean="0">
                        <a:latin typeface="Cambria Math"/>
                        <a:ea typeface="Cambria Math"/>
                      </a:rPr>
                      <m:t>)</m:t>
                    </m:r>
                  </m:oMath>
                </a14:m>
                <a:r>
                  <a:rPr lang="en-US" b="1" dirty="0" smtClean="0"/>
                  <a:t> </a:t>
                </a:r>
                <a:r>
                  <a:rPr lang="en-US" b="1" dirty="0"/>
                  <a:t>and </a:t>
                </a:r>
                <a14:m>
                  <m:oMath xmlns:m="http://schemas.openxmlformats.org/officeDocument/2006/math">
                    <m:r>
                      <a:rPr lang="en-US" b="1" i="1">
                        <a:latin typeface="Cambria Math"/>
                      </a:rPr>
                      <m:t>(</m:t>
                    </m:r>
                    <m:r>
                      <a:rPr lang="en-US" b="1" i="1" smtClean="0">
                        <a:latin typeface="Cambria Math"/>
                        <a:ea typeface="Cambria Math"/>
                      </a:rPr>
                      <m:t>𝟎</m:t>
                    </m:r>
                    <m:r>
                      <a:rPr lang="en-US" b="1" i="1">
                        <a:latin typeface="Cambria Math"/>
                        <a:ea typeface="Cambria Math"/>
                      </a:rPr>
                      <m:t>,</m:t>
                    </m:r>
                    <m:r>
                      <a:rPr lang="en-US" b="1" i="1" dirty="0" smtClean="0">
                        <a:latin typeface="Cambria Math"/>
                        <a:ea typeface="Cambria Math"/>
                      </a:rPr>
                      <m:t>∞</m:t>
                    </m:r>
                    <m:r>
                      <a:rPr lang="en-US" b="1" i="1">
                        <a:latin typeface="Cambria Math"/>
                        <a:ea typeface="Cambria Math"/>
                      </a:rPr>
                      <m:t>)</m:t>
                    </m:r>
                  </m:oMath>
                </a14:m>
                <a:r>
                  <a:rPr lang="en-US" b="1" dirty="0"/>
                  <a:t> </a:t>
                </a:r>
                <a:r>
                  <a:rPr lang="en-US" b="1" dirty="0" smtClean="0"/>
                  <a:t>turn </a:t>
                </a:r>
                <a:r>
                  <a:rPr lang="en-US" b="1" dirty="0"/>
                  <a:t>in different ways.</a:t>
                </a:r>
              </a:p>
              <a:p>
                <a:pPr algn="l" rtl="0" eaLnBrk="0">
                  <a:buFont typeface="Wingdings" pitchFamily="2" charset="2"/>
                  <a:buChar char="q"/>
                </a:pPr>
                <a:endParaRPr lang="en-US" b="1" dirty="0"/>
              </a:p>
              <a:p>
                <a:pPr algn="l" rtl="0" eaLnBrk="0">
                  <a:buFont typeface="Wingdings" pitchFamily="2" charset="2"/>
                  <a:buChar char="q"/>
                </a:pPr>
                <a:endParaRPr lang="en-US" b="1" dirty="0"/>
              </a:p>
              <a:p>
                <a:pPr algn="l" rtl="0" eaLnBrk="0">
                  <a:buFont typeface="Wingdings" pitchFamily="2" charset="2"/>
                  <a:buChar char="q"/>
                </a:pPr>
                <a:endParaRPr lang="en-US" b="1" dirty="0"/>
              </a:p>
              <a:p>
                <a:pPr algn="l" rtl="0" eaLnBrk="0"/>
                <a:endParaRPr lang="en-US" sz="1600" b="1" dirty="0"/>
              </a:p>
              <a:p>
                <a:pPr algn="l" rtl="0" eaLnBrk="0"/>
                <a:endParaRPr lang="en-US" b="1" dirty="0" smtClean="0"/>
              </a:p>
              <a:p>
                <a:pPr algn="l" rtl="0" eaLnBrk="0">
                  <a:buFont typeface="Wingdings" pitchFamily="2" charset="2"/>
                  <a:buChar char="q"/>
                </a:pPr>
                <a:endParaRPr lang="en-US" b="1" dirty="0" smtClean="0"/>
              </a:p>
              <a:p>
                <a:pPr algn="l" rtl="0" eaLnBrk="0">
                  <a:buFont typeface="Wingdings" pitchFamily="2" charset="2"/>
                  <a:buChar char="q"/>
                </a:pPr>
                <a:endParaRPr lang="en-US" b="1" dirty="0"/>
              </a:p>
              <a:p>
                <a:pPr algn="l" rtl="0" eaLnBrk="0">
                  <a:buFont typeface="Wingdings" pitchFamily="2" charset="2"/>
                  <a:buChar char="q"/>
                </a:pPr>
                <a:endParaRPr lang="en-US" b="1" dirty="0"/>
              </a:p>
              <a:p>
                <a:pPr algn="l" rtl="0" eaLnBrk="0"/>
                <a:r>
                  <a:rPr lang="en-US" b="1" dirty="0" smtClean="0"/>
                  <a:t>As </a:t>
                </a:r>
                <a:r>
                  <a:rPr lang="en-US" b="1" dirty="0"/>
                  <a:t>we approach the origin from the left along the curve, the curve turns to our right and falls below its tangents. The slopes of </a:t>
                </a:r>
                <a:r>
                  <a:rPr lang="en-US" b="1" dirty="0" smtClean="0"/>
                  <a:t>the </a:t>
                </a:r>
                <a:r>
                  <a:rPr lang="en-US" b="1" dirty="0"/>
                  <a:t>tangents are decreasing </a:t>
                </a:r>
                <a:endParaRPr lang="en-US" b="1" dirty="0" smtClean="0"/>
              </a:p>
              <a:p>
                <a:pPr algn="l" rtl="0" eaLnBrk="0"/>
                <a:r>
                  <a:rPr lang="en-US" b="1" dirty="0" smtClean="0"/>
                  <a:t>on </a:t>
                </a:r>
                <a:r>
                  <a:rPr lang="en-US" b="1" dirty="0"/>
                  <a:t>the interval </a:t>
                </a:r>
                <a14:m>
                  <m:oMath xmlns:m="http://schemas.openxmlformats.org/officeDocument/2006/math">
                    <m:r>
                      <a:rPr lang="en-US" b="1" i="1">
                        <a:latin typeface="Cambria Math"/>
                      </a:rPr>
                      <m:t>(</m:t>
                    </m:r>
                    <m:r>
                      <a:rPr lang="en-US" b="1" i="1" smtClean="0">
                        <a:latin typeface="Cambria Math"/>
                      </a:rPr>
                      <m:t>−</m:t>
                    </m:r>
                    <m:r>
                      <a:rPr lang="en-US" b="1" i="1">
                        <a:latin typeface="Cambria Math"/>
                        <a:ea typeface="Cambria Math"/>
                      </a:rPr>
                      <m:t>∞,</m:t>
                    </m:r>
                    <m:r>
                      <a:rPr lang="en-US" b="1" i="1">
                        <a:latin typeface="Cambria Math"/>
                        <a:ea typeface="Cambria Math"/>
                      </a:rPr>
                      <m:t>𝟎</m:t>
                    </m:r>
                    <m:r>
                      <a:rPr lang="en-US" b="1" i="1">
                        <a:latin typeface="Cambria Math"/>
                        <a:ea typeface="Cambria Math"/>
                      </a:rPr>
                      <m:t>)</m:t>
                    </m:r>
                  </m:oMath>
                </a14:m>
                <a:r>
                  <a:rPr lang="en-US" b="1" dirty="0"/>
                  <a:t> </a:t>
                </a:r>
                <a:r>
                  <a:rPr lang="en-US" b="1" dirty="0" smtClean="0"/>
                  <a:t>.</a:t>
                </a:r>
                <a:endParaRPr lang="ar-JO" b="1" dirty="0"/>
              </a:p>
              <a:p>
                <a:pPr algn="l"/>
                <a:endParaRPr lang="en-US" b="1"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0" y="44624"/>
                <a:ext cx="9144000" cy="6696744"/>
              </a:xfrm>
              <a:blipFill rotWithShape="1">
                <a:blip r:embed="rId2"/>
                <a:stretch>
                  <a:fillRect l="-1533" t="-2366" r="-1133"/>
                </a:stretch>
              </a:blipFill>
            </p:spPr>
            <p:txBody>
              <a:bodyPr/>
              <a:lstStyle/>
              <a:p>
                <a:r>
                  <a:rPr lang="en-US">
                    <a:noFill/>
                  </a:rPr>
                  <a:t> </a:t>
                </a:r>
              </a:p>
            </p:txBody>
          </p:sp>
        </mc:Fallback>
      </mc:AlternateContent>
      <p:pic>
        <p:nvPicPr>
          <p:cNvPr id="4" name="Picture 3" descr="Picture71.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043608" y="1268760"/>
            <a:ext cx="6984776" cy="331236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609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822" y="548680"/>
                <a:ext cx="9144000" cy="5517232"/>
              </a:xfrm>
            </p:spPr>
            <p:txBody>
              <a:bodyPr>
                <a:normAutofit/>
              </a:bodyPr>
              <a:lstStyle/>
              <a:p>
                <a:pPr algn="l" rtl="0" eaLnBrk="0"/>
                <a:r>
                  <a:rPr lang="en-US" sz="2800" b="1" dirty="0" smtClean="0"/>
                  <a:t> </a:t>
                </a:r>
                <a:r>
                  <a:rPr lang="en-US" sz="2800" b="1" dirty="0"/>
                  <a:t>As we move away from the origin along the curve to the right, the curve turns to our left and rises above its tangents. The slopes of the tangents are increasing on the interval </a:t>
                </a:r>
                <a14:m>
                  <m:oMath xmlns:m="http://schemas.openxmlformats.org/officeDocument/2006/math">
                    <m:r>
                      <a:rPr lang="en-US" sz="2800" b="1" i="1" smtClean="0">
                        <a:latin typeface="Cambria Math"/>
                      </a:rPr>
                      <m:t>(</m:t>
                    </m:r>
                    <m:r>
                      <a:rPr lang="en-US" sz="2800" b="1" i="1" smtClean="0">
                        <a:latin typeface="Cambria Math"/>
                      </a:rPr>
                      <m:t>𝟎</m:t>
                    </m:r>
                    <m:r>
                      <a:rPr lang="en-US" sz="2800" b="1" i="1" smtClean="0">
                        <a:latin typeface="Cambria Math"/>
                      </a:rPr>
                      <m:t>,∞)</m:t>
                    </m:r>
                  </m:oMath>
                </a14:m>
                <a:r>
                  <a:rPr lang="en-US" sz="2800" b="1" dirty="0" smtClean="0"/>
                  <a:t>. </a:t>
                </a:r>
                <a:r>
                  <a:rPr lang="en-US" sz="2800" b="1" dirty="0"/>
                  <a:t>This turning or bending behavior defines the concavity of the curve.</a:t>
                </a:r>
              </a:p>
              <a:p>
                <a:pPr algn="l" rtl="0" eaLnBrk="0">
                  <a:buFont typeface="Wingdings" pitchFamily="2" charset="2"/>
                  <a:buChar char="q"/>
                </a:pPr>
                <a:endParaRPr lang="en-US" sz="2800" b="1" dirty="0"/>
              </a:p>
              <a:p>
                <a:pPr algn="l" rtl="0" eaLnBrk="0">
                  <a:buFont typeface="Wingdings" pitchFamily="2" charset="2"/>
                  <a:buChar char="q"/>
                </a:pPr>
                <a:r>
                  <a:rPr lang="en-US" sz="2800" b="1" dirty="0">
                    <a:solidFill>
                      <a:srgbClr val="FFFF00"/>
                    </a:solidFill>
                  </a:rPr>
                  <a:t>Definition: </a:t>
                </a:r>
                <a:r>
                  <a:rPr lang="en-US" sz="2800" b="1" dirty="0"/>
                  <a:t>The graph of a differentiable function </a:t>
                </a:r>
                <a14:m>
                  <m:oMath xmlns:m="http://schemas.openxmlformats.org/officeDocument/2006/math">
                    <m:r>
                      <a:rPr lang="en-US" sz="2800" b="1" i="1" smtClean="0">
                        <a:latin typeface="Cambria Math"/>
                      </a:rPr>
                      <m:t>𝒇</m:t>
                    </m:r>
                  </m:oMath>
                </a14:m>
                <a:r>
                  <a:rPr lang="en-US" sz="2800" b="1" dirty="0" smtClean="0"/>
                  <a:t> </a:t>
                </a:r>
                <a:r>
                  <a:rPr lang="en-US" sz="2800" b="1" dirty="0"/>
                  <a:t>is</a:t>
                </a:r>
              </a:p>
              <a:p>
                <a:pPr marL="834390" lvl="1" indent="-514350" algn="l" rtl="0" eaLnBrk="0">
                  <a:buFont typeface="+mj-lt"/>
                  <a:buAutoNum type="arabicPeriod"/>
                </a:pPr>
                <a:r>
                  <a:rPr lang="en-US" sz="2400" b="1" dirty="0"/>
                  <a:t>concave up on an open interval </a:t>
                </a:r>
                <a14:m>
                  <m:oMath xmlns:m="http://schemas.openxmlformats.org/officeDocument/2006/math">
                    <m:r>
                      <a:rPr lang="en-US" sz="2400" b="1" i="1" smtClean="0">
                        <a:latin typeface="Cambria Math"/>
                      </a:rPr>
                      <m:t>𝑰</m:t>
                    </m:r>
                  </m:oMath>
                </a14:m>
                <a:r>
                  <a:rPr lang="en-US" sz="2400" b="1" dirty="0" smtClean="0"/>
                  <a:t> </a:t>
                </a:r>
                <a:r>
                  <a:rPr lang="en-US" sz="2400" b="1" dirty="0"/>
                  <a:t>if </a:t>
                </a:r>
                <a14:m>
                  <m:oMath xmlns:m="http://schemas.openxmlformats.org/officeDocument/2006/math">
                    <m:r>
                      <a:rPr lang="en-US" sz="2400" b="1" i="1" smtClean="0">
                        <a:latin typeface="Cambria Math"/>
                      </a:rPr>
                      <m:t>𝒇</m:t>
                    </m:r>
                    <m:r>
                      <a:rPr lang="en-US" sz="2400" b="1" i="1" smtClean="0">
                        <a:latin typeface="Cambria Math"/>
                      </a:rPr>
                      <m:t>´</m:t>
                    </m:r>
                  </m:oMath>
                </a14:m>
                <a:r>
                  <a:rPr lang="en-US" sz="2400" b="1" dirty="0" smtClean="0"/>
                  <a:t> </a:t>
                </a:r>
                <a:r>
                  <a:rPr lang="en-US" sz="2400" b="1" dirty="0"/>
                  <a:t>is increasing on </a:t>
                </a:r>
                <a14:m>
                  <m:oMath xmlns:m="http://schemas.openxmlformats.org/officeDocument/2006/math">
                    <m:r>
                      <a:rPr lang="en-US" sz="2400" b="1" i="1" smtClean="0">
                        <a:latin typeface="Cambria Math"/>
                      </a:rPr>
                      <m:t>𝑰</m:t>
                    </m:r>
                  </m:oMath>
                </a14:m>
                <a:r>
                  <a:rPr lang="en-US" sz="2400" b="1" dirty="0" smtClean="0"/>
                  <a:t>;</a:t>
                </a:r>
                <a:endParaRPr lang="en-US" sz="2400" b="1" dirty="0"/>
              </a:p>
              <a:p>
                <a:pPr marL="834390" lvl="1" indent="-514350" algn="l" rtl="0" eaLnBrk="0">
                  <a:buFont typeface="+mj-lt"/>
                  <a:buAutoNum type="arabicPeriod"/>
                </a:pPr>
                <a:r>
                  <a:rPr lang="en-US" b="1" dirty="0"/>
                  <a:t>concave down on an open interval </a:t>
                </a:r>
                <a14:m>
                  <m:oMath xmlns:m="http://schemas.openxmlformats.org/officeDocument/2006/math">
                    <m:r>
                      <a:rPr lang="en-US" b="1" i="1">
                        <a:latin typeface="Cambria Math"/>
                      </a:rPr>
                      <m:t>𝑰</m:t>
                    </m:r>
                  </m:oMath>
                </a14:m>
                <a:r>
                  <a:rPr lang="en-US" b="1" dirty="0" smtClean="0"/>
                  <a:t> </a:t>
                </a:r>
                <a:r>
                  <a:rPr lang="en-US" b="1" dirty="0"/>
                  <a:t>if </a:t>
                </a:r>
                <a14:m>
                  <m:oMath xmlns:m="http://schemas.openxmlformats.org/officeDocument/2006/math">
                    <m:r>
                      <a:rPr lang="en-US" b="1" i="1">
                        <a:latin typeface="Cambria Math"/>
                      </a:rPr>
                      <m:t>𝒇</m:t>
                    </m:r>
                    <m:r>
                      <a:rPr lang="en-US" b="1" i="1">
                        <a:latin typeface="Cambria Math"/>
                      </a:rPr>
                      <m:t>´</m:t>
                    </m:r>
                  </m:oMath>
                </a14:m>
                <a:r>
                  <a:rPr lang="en-US" b="1" dirty="0" smtClean="0"/>
                  <a:t> </a:t>
                </a:r>
              </a:p>
              <a:p>
                <a:pPr marL="320040" lvl="1" algn="l" rtl="0" eaLnBrk="0"/>
                <a:r>
                  <a:rPr lang="en-US" b="1" dirty="0"/>
                  <a:t> </a:t>
                </a:r>
                <a:r>
                  <a:rPr lang="en-US" b="1" dirty="0" smtClean="0"/>
                  <a:t>     is </a:t>
                </a:r>
                <a:r>
                  <a:rPr lang="en-US" b="1" dirty="0"/>
                  <a:t>decreasing on </a:t>
                </a:r>
                <a14:m>
                  <m:oMath xmlns:m="http://schemas.openxmlformats.org/officeDocument/2006/math">
                    <m:r>
                      <a:rPr lang="en-US" b="1" i="1">
                        <a:latin typeface="Cambria Math"/>
                      </a:rPr>
                      <m:t>𝑰</m:t>
                    </m:r>
                  </m:oMath>
                </a14:m>
                <a:r>
                  <a:rPr lang="en-US" b="1" dirty="0" smtClean="0"/>
                  <a:t>.</a:t>
                </a:r>
                <a:endParaRPr lang="ar-JO" b="1" dirty="0"/>
              </a:p>
              <a:p>
                <a:pPr algn="l"/>
                <a:endParaRPr lang="en-US" sz="28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822" y="548680"/>
                <a:ext cx="9144000" cy="5517232"/>
              </a:xfrm>
              <a:blipFill rotWithShape="1">
                <a:blip r:embed="rId2"/>
                <a:stretch>
                  <a:fillRect l="-1333" t="-994" r="-2067"/>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764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260648"/>
                <a:ext cx="9144000" cy="6597352"/>
              </a:xfrm>
            </p:spPr>
            <p:txBody>
              <a:bodyPr>
                <a:normAutofit/>
              </a:bodyPr>
              <a:lstStyle/>
              <a:p>
                <a:pPr algn="l" rtl="0" eaLnBrk="0">
                  <a:buFont typeface="Wingdings" pitchFamily="2" charset="2"/>
                  <a:buChar char="q"/>
                </a:pPr>
                <a:r>
                  <a:rPr lang="en-US" sz="2800" b="1" dirty="0" smtClean="0"/>
                  <a:t> The Second Derivative Test for Concavity: Let </a:t>
                </a:r>
                <a14:m>
                  <m:oMath xmlns:m="http://schemas.openxmlformats.org/officeDocument/2006/math">
                    <m:r>
                      <a:rPr lang="en-US" sz="2800" b="1" i="1" smtClean="0">
                        <a:latin typeface="Cambria Math"/>
                      </a:rPr>
                      <m:t>𝒚</m:t>
                    </m:r>
                    <m:r>
                      <a:rPr lang="en-US" sz="2800" b="1" i="1" smtClean="0">
                        <a:latin typeface="Cambria Math"/>
                      </a:rPr>
                      <m:t>=</m:t>
                    </m:r>
                    <m:r>
                      <a:rPr lang="en-US" sz="2800" b="1" i="1" smtClean="0">
                        <a:latin typeface="Cambria Math"/>
                      </a:rPr>
                      <m:t>𝒇</m:t>
                    </m:r>
                    <m:r>
                      <a:rPr lang="en-US" sz="2800" b="1" i="1" smtClean="0">
                        <a:latin typeface="Cambria Math"/>
                      </a:rPr>
                      <m:t>(</m:t>
                    </m:r>
                    <m:r>
                      <a:rPr lang="en-US" sz="2800" b="1" i="1" smtClean="0">
                        <a:latin typeface="Cambria Math"/>
                      </a:rPr>
                      <m:t>𝒙</m:t>
                    </m:r>
                    <m:r>
                      <a:rPr lang="en-US" sz="2800" b="1" i="1" smtClean="0">
                        <a:latin typeface="Cambria Math"/>
                      </a:rPr>
                      <m:t>)</m:t>
                    </m:r>
                  </m:oMath>
                </a14:m>
                <a:r>
                  <a:rPr lang="en-US" sz="2800" b="1" dirty="0" smtClean="0"/>
                  <a:t> </a:t>
                </a:r>
                <a:r>
                  <a:rPr lang="en-US" sz="2800" b="1" dirty="0"/>
                  <a:t>be twice-differentiable on an interval </a:t>
                </a:r>
                <a14:m>
                  <m:oMath xmlns:m="http://schemas.openxmlformats.org/officeDocument/2006/math">
                    <m:r>
                      <a:rPr lang="en-US" sz="2800" b="1" i="1" smtClean="0">
                        <a:latin typeface="Cambria Math"/>
                      </a:rPr>
                      <m:t>𝑰</m:t>
                    </m:r>
                  </m:oMath>
                </a14:m>
                <a:r>
                  <a:rPr lang="en-US" sz="2800" b="1" dirty="0" smtClean="0"/>
                  <a:t>.</a:t>
                </a:r>
                <a:endParaRPr lang="en-US" sz="2800" b="1" dirty="0"/>
              </a:p>
              <a:p>
                <a:pPr marL="834390" lvl="1" indent="-514350" algn="l" rtl="0" eaLnBrk="0">
                  <a:buFont typeface="+mj-lt"/>
                  <a:buAutoNum type="arabicPeriod"/>
                </a:pPr>
                <a:r>
                  <a:rPr lang="en-US" b="1" dirty="0"/>
                  <a:t>If </a:t>
                </a:r>
                <a14:m>
                  <m:oMath xmlns:m="http://schemas.openxmlformats.org/officeDocument/2006/math">
                    <m:r>
                      <a:rPr lang="en-US" b="1" i="1" smtClean="0">
                        <a:latin typeface="Cambria Math"/>
                      </a:rPr>
                      <m:t>𝒇</m:t>
                    </m:r>
                    <m:r>
                      <a:rPr lang="en-US" b="1" i="1" smtClean="0">
                        <a:latin typeface="Cambria Math"/>
                      </a:rPr>
                      <m:t>´´&gt;</m:t>
                    </m:r>
                    <m:r>
                      <a:rPr lang="en-US" b="1" i="1" smtClean="0">
                        <a:latin typeface="Cambria Math"/>
                      </a:rPr>
                      <m:t>𝟎</m:t>
                    </m:r>
                  </m:oMath>
                </a14:m>
                <a:r>
                  <a:rPr lang="en-US" b="1" dirty="0" smtClean="0"/>
                  <a:t> </a:t>
                </a:r>
                <a:r>
                  <a:rPr lang="en-US" b="1" dirty="0"/>
                  <a:t>on </a:t>
                </a:r>
                <a14:m>
                  <m:oMath xmlns:m="http://schemas.openxmlformats.org/officeDocument/2006/math">
                    <m:r>
                      <a:rPr lang="en-US" b="1" i="1" smtClean="0">
                        <a:latin typeface="Cambria Math"/>
                      </a:rPr>
                      <m:t>𝑰</m:t>
                    </m:r>
                  </m:oMath>
                </a14:m>
                <a:r>
                  <a:rPr lang="en-US" b="1" dirty="0" smtClean="0"/>
                  <a:t>, </a:t>
                </a:r>
                <a:r>
                  <a:rPr lang="en-US" b="1" dirty="0"/>
                  <a:t>the graph of </a:t>
                </a:r>
                <a14:m>
                  <m:oMath xmlns:m="http://schemas.openxmlformats.org/officeDocument/2006/math">
                    <m:r>
                      <a:rPr lang="en-US" b="1" i="1" smtClean="0">
                        <a:latin typeface="Cambria Math"/>
                      </a:rPr>
                      <m:t>𝒇</m:t>
                    </m:r>
                  </m:oMath>
                </a14:m>
                <a:r>
                  <a:rPr lang="en-US" b="1" dirty="0" smtClean="0"/>
                  <a:t> </a:t>
                </a:r>
                <a:r>
                  <a:rPr lang="en-US" b="1" dirty="0"/>
                  <a:t>over </a:t>
                </a:r>
                <a14:m>
                  <m:oMath xmlns:m="http://schemas.openxmlformats.org/officeDocument/2006/math">
                    <m:r>
                      <a:rPr lang="en-US" b="1" i="1" smtClean="0">
                        <a:latin typeface="Cambria Math"/>
                      </a:rPr>
                      <m:t>𝑰</m:t>
                    </m:r>
                  </m:oMath>
                </a14:m>
                <a:r>
                  <a:rPr lang="en-US" b="1" dirty="0" smtClean="0"/>
                  <a:t> </a:t>
                </a:r>
                <a:r>
                  <a:rPr lang="en-US" b="1" dirty="0"/>
                  <a:t>is concave up.</a:t>
                </a:r>
              </a:p>
              <a:p>
                <a:pPr marL="834390" lvl="1" indent="-514350" algn="l" rtl="0" eaLnBrk="0">
                  <a:buFont typeface="+mj-lt"/>
                  <a:buAutoNum type="arabicPeriod"/>
                </a:pPr>
                <a:r>
                  <a:rPr lang="en-US" b="1" dirty="0"/>
                  <a:t>If </a:t>
                </a:r>
                <a14:m>
                  <m:oMath xmlns:m="http://schemas.openxmlformats.org/officeDocument/2006/math">
                    <m:r>
                      <a:rPr lang="en-US" b="1" i="1">
                        <a:latin typeface="Cambria Math"/>
                      </a:rPr>
                      <m:t>𝒇</m:t>
                    </m:r>
                    <m:r>
                      <a:rPr lang="en-US" b="1" i="1">
                        <a:latin typeface="Cambria Math"/>
                      </a:rPr>
                      <m:t>´´&gt;</m:t>
                    </m:r>
                    <m:r>
                      <a:rPr lang="en-US" b="1" i="1">
                        <a:latin typeface="Cambria Math"/>
                      </a:rPr>
                      <m:t>𝟎</m:t>
                    </m:r>
                  </m:oMath>
                </a14:m>
                <a:r>
                  <a:rPr lang="en-US" b="1" dirty="0"/>
                  <a:t> </a:t>
                </a:r>
                <a:r>
                  <a:rPr lang="en-US" b="1" dirty="0" smtClean="0"/>
                  <a:t>on </a:t>
                </a:r>
                <a14:m>
                  <m:oMath xmlns:m="http://schemas.openxmlformats.org/officeDocument/2006/math">
                    <m:r>
                      <a:rPr lang="en-US" b="1" i="1">
                        <a:latin typeface="Cambria Math"/>
                      </a:rPr>
                      <m:t>𝑰</m:t>
                    </m:r>
                  </m:oMath>
                </a14:m>
                <a:r>
                  <a:rPr lang="en-US" b="1" dirty="0" smtClean="0"/>
                  <a:t>, </a:t>
                </a:r>
                <a:r>
                  <a:rPr lang="en-US" b="1" dirty="0"/>
                  <a:t>the graph of </a:t>
                </a:r>
                <a14:m>
                  <m:oMath xmlns:m="http://schemas.openxmlformats.org/officeDocument/2006/math">
                    <m:r>
                      <a:rPr lang="en-US" b="1" i="1">
                        <a:latin typeface="Cambria Math"/>
                      </a:rPr>
                      <m:t>𝒇</m:t>
                    </m:r>
                  </m:oMath>
                </a14:m>
                <a:r>
                  <a:rPr lang="en-US" b="1" dirty="0" smtClean="0"/>
                  <a:t> </a:t>
                </a:r>
                <a:r>
                  <a:rPr lang="en-US" b="1" dirty="0"/>
                  <a:t>over </a:t>
                </a:r>
                <a14:m>
                  <m:oMath xmlns:m="http://schemas.openxmlformats.org/officeDocument/2006/math">
                    <m:r>
                      <a:rPr lang="en-US" b="1" i="1">
                        <a:latin typeface="Cambria Math"/>
                      </a:rPr>
                      <m:t>𝑰</m:t>
                    </m:r>
                  </m:oMath>
                </a14:m>
                <a:r>
                  <a:rPr lang="en-US" b="1" dirty="0" smtClean="0"/>
                  <a:t> </a:t>
                </a:r>
                <a:r>
                  <a:rPr lang="en-US" b="1" dirty="0"/>
                  <a:t>is concave down.</a:t>
                </a:r>
              </a:p>
              <a:p>
                <a:pPr marL="514350" indent="-514350" algn="l" rtl="0" eaLnBrk="0"/>
                <a:endParaRPr lang="en-US" sz="2800" b="1" dirty="0"/>
              </a:p>
              <a:p>
                <a:pPr marL="514350" indent="-514350" algn="l" rtl="0" eaLnBrk="0">
                  <a:buFont typeface="Wingdings" panose="05000000000000000000" pitchFamily="2" charset="2"/>
                  <a:buChar char="q"/>
                </a:pPr>
                <a:r>
                  <a:rPr lang="en-US" sz="2800" b="1" dirty="0"/>
                  <a:t>Example: The curve </a:t>
                </a:r>
                <a14:m>
                  <m:oMath xmlns:m="http://schemas.openxmlformats.org/officeDocument/2006/math">
                    <m:r>
                      <a:rPr lang="en-US" sz="2800" b="1" i="1" smtClean="0">
                        <a:latin typeface="Cambria Math"/>
                      </a:rPr>
                      <m:t>𝒚</m:t>
                    </m:r>
                    <m:r>
                      <a:rPr lang="en-US" sz="2800" b="1" i="1" smtClean="0">
                        <a:latin typeface="Cambria Math"/>
                      </a:rPr>
                      <m:t>=</m:t>
                    </m:r>
                    <m:sSup>
                      <m:sSupPr>
                        <m:ctrlPr>
                          <a:rPr lang="en-US" sz="2800" b="1" i="1" smtClean="0">
                            <a:latin typeface="Cambria Math"/>
                          </a:rPr>
                        </m:ctrlPr>
                      </m:sSupPr>
                      <m:e>
                        <m:r>
                          <a:rPr lang="en-US" sz="2800" b="1" i="1" smtClean="0">
                            <a:latin typeface="Cambria Math"/>
                          </a:rPr>
                          <m:t>𝒙</m:t>
                        </m:r>
                      </m:e>
                      <m:sup>
                        <m:r>
                          <a:rPr lang="en-US" sz="2800" b="1" i="1" smtClean="0">
                            <a:latin typeface="Cambria Math"/>
                          </a:rPr>
                          <m:t>𝟐</m:t>
                        </m:r>
                      </m:sup>
                    </m:sSup>
                  </m:oMath>
                </a14:m>
                <a:r>
                  <a:rPr lang="en-US" sz="2800" b="1" dirty="0" smtClean="0"/>
                  <a:t> </a:t>
                </a:r>
                <a:r>
                  <a:rPr lang="en-US" sz="2800" b="1" dirty="0"/>
                  <a:t>below is concave up on </a:t>
                </a:r>
                <a14:m>
                  <m:oMath xmlns:m="http://schemas.openxmlformats.org/officeDocument/2006/math">
                    <m:r>
                      <a:rPr lang="en-US" sz="2800" b="1" i="1" smtClean="0">
                        <a:latin typeface="Cambria Math"/>
                      </a:rPr>
                      <m:t>(−</m:t>
                    </m:r>
                    <m:r>
                      <a:rPr lang="en-US" sz="2800" b="1" i="1" smtClean="0">
                        <a:latin typeface="Cambria Math"/>
                        <a:ea typeface="Cambria Math"/>
                      </a:rPr>
                      <m:t>∞,∞)</m:t>
                    </m:r>
                  </m:oMath>
                </a14:m>
                <a:r>
                  <a:rPr lang="en-US" sz="2800" b="1" dirty="0" smtClean="0"/>
                  <a:t> because </a:t>
                </a:r>
                <a:r>
                  <a:rPr lang="en-US" sz="2800" b="1" dirty="0"/>
                  <a:t>its second derivative </a:t>
                </a:r>
                <a14:m>
                  <m:oMath xmlns:m="http://schemas.openxmlformats.org/officeDocument/2006/math">
                    <m:r>
                      <a:rPr lang="en-US" sz="2800" b="1" i="1" smtClean="0">
                        <a:latin typeface="Cambria Math"/>
                      </a:rPr>
                      <m:t>𝒚</m:t>
                    </m:r>
                    <m:r>
                      <a:rPr lang="en-US" sz="2800" b="1" i="1" smtClean="0">
                        <a:latin typeface="Cambria Math"/>
                      </a:rPr>
                      <m:t>´´=</m:t>
                    </m:r>
                    <m:r>
                      <a:rPr lang="en-US" sz="2800" b="1" i="1" smtClean="0">
                        <a:latin typeface="Cambria Math"/>
                      </a:rPr>
                      <m:t>𝟐</m:t>
                    </m:r>
                  </m:oMath>
                </a14:m>
                <a:r>
                  <a:rPr lang="en-US" sz="2800" b="1" dirty="0" smtClean="0"/>
                  <a:t> </a:t>
                </a:r>
                <a:r>
                  <a:rPr lang="en-US" sz="2800" b="1" dirty="0"/>
                  <a:t>is always positive.</a:t>
                </a:r>
                <a:endParaRPr lang="ar-JO" sz="2800" b="1" dirty="0"/>
              </a:p>
              <a:p>
                <a:pPr algn="l"/>
                <a:endParaRPr lang="en-US" sz="28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260648"/>
                <a:ext cx="9144000" cy="6597352"/>
              </a:xfrm>
              <a:blipFill rotWithShape="1">
                <a:blip r:embed="rId3"/>
                <a:stretch>
                  <a:fillRect l="-1333" t="-832" r="-1667"/>
                </a:stretch>
              </a:blipFill>
            </p:spPr>
            <p:txBody>
              <a:bodyPr/>
              <a:lstStyle/>
              <a:p>
                <a:r>
                  <a:rPr lang="en-US">
                    <a:noFill/>
                  </a:rPr>
                  <a:t> </a:t>
                </a:r>
              </a:p>
            </p:txBody>
          </p:sp>
        </mc:Fallback>
      </mc:AlternateContent>
      <p:pic>
        <p:nvPicPr>
          <p:cNvPr id="4" name="Picture 3" descr="Picture72.jpg"/>
          <p:cNvPicPr>
            <a:picLocks noChangeAspect="1"/>
          </p:cNvPicPr>
          <p:nvPr/>
        </p:nvPicPr>
        <p:blipFill>
          <a:blip r:embed="rId4" cstate="print">
            <a:duotone>
              <a:prstClr val="black"/>
              <a:srgbClr val="FFC000">
                <a:tint val="45000"/>
                <a:satMod val="400000"/>
              </a:srgbClr>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907704" y="3861048"/>
            <a:ext cx="5940896" cy="296218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65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16632"/>
                <a:ext cx="9144000" cy="6741368"/>
              </a:xfrm>
            </p:spPr>
            <p:txBody>
              <a:bodyPr/>
              <a:lstStyle/>
              <a:p>
                <a:pPr algn="l" rtl="0" eaLnBrk="0">
                  <a:buFont typeface="Wingdings" pitchFamily="2" charset="2"/>
                  <a:buChar char="q"/>
                </a:pPr>
                <a:r>
                  <a:rPr lang="en-US" b="1" dirty="0" smtClean="0"/>
                  <a:t>Example: Determine the concavity of </a:t>
                </a:r>
                <a:endParaRPr lang="en-US" b="1" i="1" dirty="0" smtClean="0">
                  <a:latin typeface="Cambria Math"/>
                </a:endParaRPr>
              </a:p>
              <a:p>
                <a:pPr algn="l" rtl="0" eaLnBrk="0"/>
                <a14:m>
                  <m:oMath xmlns:m="http://schemas.openxmlformats.org/officeDocument/2006/math">
                    <m:r>
                      <a:rPr lang="en-US" b="1" i="1" smtClean="0">
                        <a:latin typeface="Cambria Math"/>
                      </a:rPr>
                      <m:t>𝒚</m:t>
                    </m:r>
                    <m:r>
                      <a:rPr lang="en-US" b="1" i="1" smtClean="0">
                        <a:latin typeface="Cambria Math"/>
                      </a:rPr>
                      <m:t>=</m:t>
                    </m:r>
                    <m:r>
                      <a:rPr lang="en-US" b="1" i="1" smtClean="0">
                        <a:latin typeface="Cambria Math"/>
                      </a:rPr>
                      <m:t>𝟑</m:t>
                    </m:r>
                    <m:r>
                      <a:rPr lang="en-US" b="1" i="1" smtClean="0">
                        <a:latin typeface="Cambria Math"/>
                      </a:rPr>
                      <m:t>+</m:t>
                    </m:r>
                    <m:func>
                      <m:funcPr>
                        <m:ctrlPr>
                          <a:rPr lang="en-US" b="1" i="1" smtClean="0">
                            <a:latin typeface="Cambria Math"/>
                          </a:rPr>
                        </m:ctrlPr>
                      </m:funcPr>
                      <m:fName>
                        <m:r>
                          <m:rPr>
                            <m:sty m:val="p"/>
                          </m:rPr>
                          <a:rPr lang="en-US" b="0" i="0" smtClean="0">
                            <a:latin typeface="Cambria Math"/>
                          </a:rPr>
                          <m:t>sin</m:t>
                        </m:r>
                      </m:fName>
                      <m:e>
                        <m:r>
                          <a:rPr lang="en-US" b="1" i="1" smtClean="0">
                            <a:latin typeface="Cambria Math"/>
                          </a:rPr>
                          <m:t>𝒙</m:t>
                        </m:r>
                      </m:e>
                    </m:func>
                  </m:oMath>
                </a14:m>
                <a:r>
                  <a:rPr lang="en-US" b="1" dirty="0" smtClean="0"/>
                  <a:t> on </a:t>
                </a:r>
                <a14:m>
                  <m:oMath xmlns:m="http://schemas.openxmlformats.org/officeDocument/2006/math">
                    <m:d>
                      <m:dPr>
                        <m:begChr m:val="["/>
                        <m:endChr m:val="]"/>
                        <m:ctrlPr>
                          <a:rPr lang="en-US" b="1" i="1" smtClean="0">
                            <a:latin typeface="Cambria Math"/>
                          </a:rPr>
                        </m:ctrlPr>
                      </m:dPr>
                      <m:e>
                        <m:r>
                          <a:rPr lang="en-US" b="1" i="1" smtClean="0">
                            <a:latin typeface="Cambria Math"/>
                          </a:rPr>
                          <m:t>𝟎</m:t>
                        </m:r>
                        <m:r>
                          <a:rPr lang="en-US" b="1" i="1" smtClean="0">
                            <a:latin typeface="Cambria Math"/>
                          </a:rPr>
                          <m:t>,</m:t>
                        </m:r>
                        <m:r>
                          <a:rPr lang="en-US" b="1" i="1" smtClean="0">
                            <a:latin typeface="Cambria Math"/>
                          </a:rPr>
                          <m:t>𝟐</m:t>
                        </m:r>
                        <m:r>
                          <a:rPr lang="en-US" b="1" i="1" smtClean="0">
                            <a:latin typeface="Cambria Math"/>
                            <a:ea typeface="Cambria Math"/>
                          </a:rPr>
                          <m:t>𝝅</m:t>
                        </m:r>
                      </m:e>
                    </m:d>
                  </m:oMath>
                </a14:m>
                <a:r>
                  <a:rPr lang="en-US" b="1" dirty="0" smtClean="0"/>
                  <a:t>.</a:t>
                </a:r>
                <a:endParaRPr lang="en-US" b="1" dirty="0"/>
              </a:p>
              <a:p>
                <a:pPr algn="l" rtl="0" eaLnBrk="0">
                  <a:buFont typeface="Wingdings" pitchFamily="2" charset="2"/>
                  <a:buChar char="q"/>
                </a:pPr>
                <a:r>
                  <a:rPr lang="en-US" b="1" dirty="0"/>
                  <a:t>Solution: The first derivative of </a:t>
                </a:r>
                <a14:m>
                  <m:oMath xmlns:m="http://schemas.openxmlformats.org/officeDocument/2006/math">
                    <m:r>
                      <a:rPr lang="en-US" b="1" i="1">
                        <a:latin typeface="Cambria Math"/>
                      </a:rPr>
                      <m:t>𝒚</m:t>
                    </m:r>
                    <m:r>
                      <a:rPr lang="en-US" b="1" i="1">
                        <a:latin typeface="Cambria Math"/>
                      </a:rPr>
                      <m:t>=</m:t>
                    </m:r>
                    <m:r>
                      <a:rPr lang="en-US" b="1" i="1">
                        <a:latin typeface="Cambria Math"/>
                      </a:rPr>
                      <m:t>𝟑</m:t>
                    </m:r>
                    <m:r>
                      <a:rPr lang="en-US" b="1" i="1">
                        <a:latin typeface="Cambria Math"/>
                      </a:rPr>
                      <m:t>+</m:t>
                    </m:r>
                    <m:func>
                      <m:funcPr>
                        <m:ctrlPr>
                          <a:rPr lang="en-US" b="1" i="1">
                            <a:latin typeface="Cambria Math"/>
                          </a:rPr>
                        </m:ctrlPr>
                      </m:funcPr>
                      <m:fName>
                        <m:r>
                          <m:rPr>
                            <m:sty m:val="p"/>
                          </m:rPr>
                          <a:rPr lang="en-US">
                            <a:latin typeface="Cambria Math"/>
                          </a:rPr>
                          <m:t>sin</m:t>
                        </m:r>
                      </m:fName>
                      <m:e>
                        <m:r>
                          <a:rPr lang="en-US" b="1" i="1">
                            <a:latin typeface="Cambria Math"/>
                          </a:rPr>
                          <m:t>𝒙</m:t>
                        </m:r>
                      </m:e>
                    </m:func>
                  </m:oMath>
                </a14:m>
                <a:r>
                  <a:rPr lang="en-US" b="1" dirty="0" smtClean="0"/>
                  <a:t> </a:t>
                </a:r>
                <a:r>
                  <a:rPr lang="en-US" b="1" dirty="0"/>
                  <a:t>is </a:t>
                </a:r>
                <a14:m>
                  <m:oMath xmlns:m="http://schemas.openxmlformats.org/officeDocument/2006/math">
                    <m:r>
                      <a:rPr lang="en-US" b="1" i="1" smtClean="0">
                        <a:latin typeface="Cambria Math"/>
                      </a:rPr>
                      <m:t>𝒚</m:t>
                    </m:r>
                    <m:r>
                      <a:rPr lang="en-US" b="1" i="1" smtClean="0">
                        <a:latin typeface="Cambria Math"/>
                      </a:rPr>
                      <m:t>´=</m:t>
                    </m:r>
                    <m:func>
                      <m:funcPr>
                        <m:ctrlPr>
                          <a:rPr lang="en-US" b="1" i="1" smtClean="0">
                            <a:latin typeface="Cambria Math"/>
                          </a:rPr>
                        </m:ctrlPr>
                      </m:funcPr>
                      <m:fName>
                        <m:r>
                          <m:rPr>
                            <m:sty m:val="p"/>
                          </m:rPr>
                          <a:rPr lang="en-US" b="0" i="0" smtClean="0">
                            <a:latin typeface="Cambria Math"/>
                          </a:rPr>
                          <m:t>cos</m:t>
                        </m:r>
                      </m:fName>
                      <m:e>
                        <m:r>
                          <a:rPr lang="en-US" b="1" i="1" smtClean="0">
                            <a:latin typeface="Cambria Math"/>
                          </a:rPr>
                          <m:t>𝒙</m:t>
                        </m:r>
                      </m:e>
                    </m:func>
                  </m:oMath>
                </a14:m>
                <a:r>
                  <a:rPr lang="en-US" b="1" dirty="0" smtClean="0"/>
                  <a:t> </a:t>
                </a:r>
                <a:r>
                  <a:rPr lang="en-US" b="1" dirty="0"/>
                  <a:t>and the second derivative is </a:t>
                </a:r>
                <a14:m>
                  <m:oMath xmlns:m="http://schemas.openxmlformats.org/officeDocument/2006/math">
                    <m:r>
                      <a:rPr lang="en-US" b="1" i="1">
                        <a:latin typeface="Cambria Math"/>
                      </a:rPr>
                      <m:t>𝒚</m:t>
                    </m:r>
                    <m:r>
                      <a:rPr lang="en-US" b="1" i="1" smtClean="0">
                        <a:latin typeface="Cambria Math"/>
                      </a:rPr>
                      <m:t>´</m:t>
                    </m:r>
                    <m:r>
                      <a:rPr lang="en-US" b="1" i="1">
                        <a:latin typeface="Cambria Math"/>
                      </a:rPr>
                      <m:t>´=</m:t>
                    </m:r>
                    <m:func>
                      <m:funcPr>
                        <m:ctrlPr>
                          <a:rPr lang="en-US" b="1" i="1">
                            <a:latin typeface="Cambria Math"/>
                          </a:rPr>
                        </m:ctrlPr>
                      </m:funcPr>
                      <m:fName>
                        <m:r>
                          <a:rPr lang="en-US" b="0" i="0" smtClean="0">
                            <a:latin typeface="Cambria Math"/>
                          </a:rPr>
                          <m:t>−</m:t>
                        </m:r>
                        <m:r>
                          <a:rPr lang="en-US" b="0" i="1" smtClean="0">
                            <a:latin typeface="Cambria Math"/>
                          </a:rPr>
                          <m:t>𝑠𝑖𝑛</m:t>
                        </m:r>
                      </m:fName>
                      <m:e>
                        <m:r>
                          <a:rPr lang="en-US" b="1" i="1">
                            <a:latin typeface="Cambria Math"/>
                          </a:rPr>
                          <m:t>𝒙</m:t>
                        </m:r>
                      </m:e>
                    </m:func>
                  </m:oMath>
                </a14:m>
                <a:r>
                  <a:rPr lang="en-US" b="1" dirty="0" smtClean="0"/>
                  <a:t>. </a:t>
                </a:r>
                <a:r>
                  <a:rPr lang="en-US" b="1" dirty="0"/>
                  <a:t>The graph of </a:t>
                </a:r>
                <a14:m>
                  <m:oMath xmlns:m="http://schemas.openxmlformats.org/officeDocument/2006/math">
                    <m:r>
                      <a:rPr lang="en-US" b="1" i="1">
                        <a:latin typeface="Cambria Math"/>
                      </a:rPr>
                      <m:t>𝒚</m:t>
                    </m:r>
                    <m:r>
                      <a:rPr lang="en-US" b="1" i="1">
                        <a:latin typeface="Cambria Math"/>
                      </a:rPr>
                      <m:t>=</m:t>
                    </m:r>
                    <m:r>
                      <a:rPr lang="en-US" b="1" i="1">
                        <a:latin typeface="Cambria Math"/>
                      </a:rPr>
                      <m:t>𝟑</m:t>
                    </m:r>
                    <m:r>
                      <a:rPr lang="en-US" b="1" i="1">
                        <a:latin typeface="Cambria Math"/>
                      </a:rPr>
                      <m:t>+</m:t>
                    </m:r>
                    <m:func>
                      <m:funcPr>
                        <m:ctrlPr>
                          <a:rPr lang="en-US" b="1" i="1">
                            <a:latin typeface="Cambria Math"/>
                          </a:rPr>
                        </m:ctrlPr>
                      </m:funcPr>
                      <m:fName>
                        <m:r>
                          <m:rPr>
                            <m:sty m:val="p"/>
                          </m:rPr>
                          <a:rPr lang="en-US">
                            <a:latin typeface="Cambria Math"/>
                          </a:rPr>
                          <m:t>sin</m:t>
                        </m:r>
                      </m:fName>
                      <m:e>
                        <m:r>
                          <a:rPr lang="en-US" b="1" i="1">
                            <a:latin typeface="Cambria Math"/>
                          </a:rPr>
                          <m:t>𝒙</m:t>
                        </m:r>
                      </m:e>
                    </m:func>
                  </m:oMath>
                </a14:m>
                <a:r>
                  <a:rPr lang="en-US" b="1" dirty="0" smtClean="0"/>
                  <a:t> </a:t>
                </a:r>
                <a:r>
                  <a:rPr lang="en-US" b="1" dirty="0"/>
                  <a:t>is concave down on </a:t>
                </a:r>
                <a14:m>
                  <m:oMath xmlns:m="http://schemas.openxmlformats.org/officeDocument/2006/math">
                    <m:r>
                      <a:rPr lang="en-US" b="1" i="1" smtClean="0">
                        <a:latin typeface="Cambria Math"/>
                      </a:rPr>
                      <m:t>(</m:t>
                    </m:r>
                    <m:r>
                      <a:rPr lang="en-US" b="1" i="1" smtClean="0">
                        <a:latin typeface="Cambria Math"/>
                      </a:rPr>
                      <m:t>𝟎</m:t>
                    </m:r>
                    <m:r>
                      <a:rPr lang="en-US" b="1" i="1" smtClean="0">
                        <a:latin typeface="Cambria Math"/>
                      </a:rPr>
                      <m:t>,</m:t>
                    </m:r>
                    <m:r>
                      <a:rPr lang="en-US" b="1" i="1" smtClean="0">
                        <a:latin typeface="Cambria Math"/>
                        <a:ea typeface="Cambria Math"/>
                      </a:rPr>
                      <m:t>𝝅</m:t>
                    </m:r>
                    <m:r>
                      <a:rPr lang="en-US" b="1" i="1" smtClean="0">
                        <a:latin typeface="Cambria Math"/>
                        <a:ea typeface="Cambria Math"/>
                      </a:rPr>
                      <m:t>)</m:t>
                    </m:r>
                  </m:oMath>
                </a14:m>
                <a:r>
                  <a:rPr lang="en-US" b="1" dirty="0" smtClean="0"/>
                  <a:t> </a:t>
                </a:r>
                <a:r>
                  <a:rPr lang="en-US" b="1" dirty="0"/>
                  <a:t>where </a:t>
                </a:r>
                <a14:m>
                  <m:oMath xmlns:m="http://schemas.openxmlformats.org/officeDocument/2006/math">
                    <m:r>
                      <a:rPr lang="en-US" b="1" i="1">
                        <a:latin typeface="Cambria Math"/>
                      </a:rPr>
                      <m:t>𝒚</m:t>
                    </m:r>
                    <m:r>
                      <a:rPr lang="en-US" b="1" i="1">
                        <a:latin typeface="Cambria Math"/>
                      </a:rPr>
                      <m:t>´´=</m:t>
                    </m:r>
                    <m:func>
                      <m:funcPr>
                        <m:ctrlPr>
                          <a:rPr lang="en-US" b="1" i="1">
                            <a:latin typeface="Cambria Math"/>
                          </a:rPr>
                        </m:ctrlPr>
                      </m:funcPr>
                      <m:fName>
                        <m:r>
                          <a:rPr lang="en-US">
                            <a:latin typeface="Cambria Math"/>
                          </a:rPr>
                          <m:t>−</m:t>
                        </m:r>
                        <m:r>
                          <a:rPr lang="en-US" i="1">
                            <a:latin typeface="Cambria Math"/>
                          </a:rPr>
                          <m:t>𝑠𝑖𝑛</m:t>
                        </m:r>
                      </m:fName>
                      <m:e>
                        <m:r>
                          <a:rPr lang="en-US" b="1" i="1">
                            <a:latin typeface="Cambria Math"/>
                          </a:rPr>
                          <m:t>𝒙</m:t>
                        </m:r>
                      </m:e>
                    </m:func>
                  </m:oMath>
                </a14:m>
                <a:r>
                  <a:rPr lang="en-US" b="1" dirty="0" smtClean="0"/>
                  <a:t> </a:t>
                </a:r>
              </a:p>
              <a:p>
                <a:pPr algn="l" rtl="0" eaLnBrk="0"/>
                <a:r>
                  <a:rPr lang="en-US" b="1" dirty="0" smtClean="0"/>
                  <a:t>is </a:t>
                </a:r>
                <a:r>
                  <a:rPr lang="en-US" b="1" dirty="0"/>
                  <a:t>negative. It is concave up </a:t>
                </a:r>
                <a:endParaRPr lang="en-US" b="1" dirty="0" smtClean="0"/>
              </a:p>
              <a:p>
                <a:pPr algn="l" rtl="0" eaLnBrk="0"/>
                <a:r>
                  <a:rPr lang="en-US" b="1" dirty="0" smtClean="0"/>
                  <a:t>on </a:t>
                </a:r>
                <a14:m>
                  <m:oMath xmlns:m="http://schemas.openxmlformats.org/officeDocument/2006/math">
                    <m:r>
                      <a:rPr lang="en-US" b="1" i="1" smtClean="0">
                        <a:latin typeface="Cambria Math"/>
                      </a:rPr>
                      <m:t>(</m:t>
                    </m:r>
                    <m:r>
                      <a:rPr lang="en-US" b="1" i="1" smtClean="0">
                        <a:latin typeface="Cambria Math"/>
                        <a:ea typeface="Cambria Math"/>
                      </a:rPr>
                      <m:t>𝝅</m:t>
                    </m:r>
                    <m:r>
                      <a:rPr lang="en-US" b="1" i="1" smtClean="0">
                        <a:latin typeface="Cambria Math"/>
                        <a:ea typeface="Cambria Math"/>
                      </a:rPr>
                      <m:t>,</m:t>
                    </m:r>
                    <m:r>
                      <a:rPr lang="en-US" b="1" i="1" smtClean="0">
                        <a:latin typeface="Cambria Math"/>
                        <a:ea typeface="Cambria Math"/>
                      </a:rPr>
                      <m:t>𝟐</m:t>
                    </m:r>
                    <m:r>
                      <a:rPr lang="en-US" b="1" i="1" smtClean="0">
                        <a:latin typeface="Cambria Math"/>
                        <a:ea typeface="Cambria Math"/>
                      </a:rPr>
                      <m:t>𝝅</m:t>
                    </m:r>
                    <m:r>
                      <a:rPr lang="en-US" b="1" i="1" smtClean="0">
                        <a:latin typeface="Cambria Math"/>
                        <a:ea typeface="Cambria Math"/>
                      </a:rPr>
                      <m:t>)</m:t>
                    </m:r>
                  </m:oMath>
                </a14:m>
                <a:r>
                  <a:rPr lang="en-US" b="1" dirty="0" smtClean="0"/>
                  <a:t> where</a:t>
                </a:r>
                <a:r>
                  <a:rPr lang="en-US" b="1" dirty="0"/>
                  <a:t> </a:t>
                </a:r>
                <a14:m>
                  <m:oMath xmlns:m="http://schemas.openxmlformats.org/officeDocument/2006/math">
                    <m:r>
                      <a:rPr lang="en-US" b="1" i="1">
                        <a:latin typeface="Cambria Math"/>
                      </a:rPr>
                      <m:t>𝒚</m:t>
                    </m:r>
                    <m:r>
                      <a:rPr lang="en-US" b="1" i="1">
                        <a:latin typeface="Cambria Math"/>
                      </a:rPr>
                      <m:t>´´=</m:t>
                    </m:r>
                    <m:func>
                      <m:funcPr>
                        <m:ctrlPr>
                          <a:rPr lang="en-US" b="1" i="1">
                            <a:latin typeface="Cambria Math"/>
                          </a:rPr>
                        </m:ctrlPr>
                      </m:funcPr>
                      <m:fName>
                        <m:r>
                          <a:rPr lang="en-US">
                            <a:latin typeface="Cambria Math"/>
                          </a:rPr>
                          <m:t>−</m:t>
                        </m:r>
                        <m:r>
                          <a:rPr lang="en-US" i="1">
                            <a:latin typeface="Cambria Math"/>
                          </a:rPr>
                          <m:t>𝑠𝑖𝑛</m:t>
                        </m:r>
                      </m:fName>
                      <m:e>
                        <m:r>
                          <a:rPr lang="en-US" b="1" i="1">
                            <a:latin typeface="Cambria Math"/>
                          </a:rPr>
                          <m:t>𝒙</m:t>
                        </m:r>
                      </m:e>
                    </m:func>
                  </m:oMath>
                </a14:m>
                <a:r>
                  <a:rPr lang="en-US" b="1" dirty="0"/>
                  <a:t> </a:t>
                </a:r>
                <a:r>
                  <a:rPr lang="en-US" b="1" dirty="0" smtClean="0"/>
                  <a:t>is </a:t>
                </a:r>
                <a:r>
                  <a:rPr lang="en-US" b="1" dirty="0"/>
                  <a:t>positive.</a:t>
                </a:r>
                <a:endParaRPr lang="ar-JO"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16632"/>
                <a:ext cx="9144000" cy="6741368"/>
              </a:xfrm>
              <a:blipFill rotWithShape="1">
                <a:blip r:embed="rId2"/>
                <a:stretch>
                  <a:fillRect l="-1667" t="-1085" r="-2200"/>
                </a:stretch>
              </a:blipFill>
            </p:spPr>
            <p:txBody>
              <a:bodyPr/>
              <a:lstStyle/>
              <a:p>
                <a:r>
                  <a:rPr lang="en-US">
                    <a:noFill/>
                  </a:rPr>
                  <a:t> </a:t>
                </a:r>
              </a:p>
            </p:txBody>
          </p:sp>
        </mc:Fallback>
      </mc:AlternateContent>
      <p:pic>
        <p:nvPicPr>
          <p:cNvPr id="4" name="Picture 3" descr="Picture73.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51520" y="4632176"/>
            <a:ext cx="7453064" cy="217143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29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332656"/>
                <a:ext cx="9144000" cy="6525344"/>
              </a:xfrm>
            </p:spPr>
            <p:txBody>
              <a:bodyPr>
                <a:normAutofit/>
              </a:bodyPr>
              <a:lstStyle/>
              <a:p>
                <a:pPr algn="l" rtl="0" eaLnBrk="0">
                  <a:buFont typeface="Wingdings" pitchFamily="2" charset="2"/>
                  <a:buChar char="q"/>
                </a:pPr>
                <a:r>
                  <a:rPr lang="en-US" b="1" dirty="0" smtClean="0"/>
                  <a:t>Definition: A point where the graph of a function has a tangent line and where the concavity changes is a point of inflection.</a:t>
                </a:r>
              </a:p>
              <a:p>
                <a:pPr algn="l" rtl="0" eaLnBrk="0">
                  <a:buFont typeface="Wingdings" pitchFamily="2" charset="2"/>
                  <a:buChar char="q"/>
                </a:pPr>
                <a:endParaRPr lang="en-US" sz="600" b="1" dirty="0"/>
              </a:p>
              <a:p>
                <a:pPr algn="l" rtl="0" eaLnBrk="0">
                  <a:buFont typeface="Wingdings" pitchFamily="2" charset="2"/>
                  <a:buChar char="q"/>
                </a:pPr>
                <a:r>
                  <a:rPr lang="en-US" b="1" dirty="0"/>
                  <a:t>Remark: At a point of inflection </a:t>
                </a:r>
                <a14:m>
                  <m:oMath xmlns:m="http://schemas.openxmlformats.org/officeDocument/2006/math">
                    <m:d>
                      <m:dPr>
                        <m:ctrlPr>
                          <a:rPr lang="en-US" b="1" i="1" smtClean="0">
                            <a:latin typeface="Cambria Math"/>
                          </a:rPr>
                        </m:ctrlPr>
                      </m:dPr>
                      <m:e>
                        <m:r>
                          <a:rPr lang="en-US" b="1" i="1" smtClean="0">
                            <a:latin typeface="Cambria Math"/>
                          </a:rPr>
                          <m:t>𝒄</m:t>
                        </m:r>
                        <m:r>
                          <a:rPr lang="en-US" b="1" i="1" smtClean="0">
                            <a:latin typeface="Cambria Math"/>
                          </a:rPr>
                          <m:t>,</m:t>
                        </m:r>
                        <m:r>
                          <a:rPr lang="en-US" b="1" i="1" smtClean="0">
                            <a:latin typeface="Cambria Math"/>
                          </a:rPr>
                          <m:t>𝒇</m:t>
                        </m:r>
                        <m:d>
                          <m:dPr>
                            <m:ctrlPr>
                              <a:rPr lang="en-US" b="1" i="1" smtClean="0">
                                <a:latin typeface="Cambria Math"/>
                              </a:rPr>
                            </m:ctrlPr>
                          </m:dPr>
                          <m:e>
                            <m:r>
                              <a:rPr lang="en-US" b="1" i="1" smtClean="0">
                                <a:latin typeface="Cambria Math"/>
                              </a:rPr>
                              <m:t>𝒄</m:t>
                            </m:r>
                          </m:e>
                        </m:d>
                      </m:e>
                    </m:d>
                  </m:oMath>
                </a14:m>
                <a:r>
                  <a:rPr lang="en-US" b="1" dirty="0" smtClean="0"/>
                  <a:t>, either </a:t>
                </a:r>
                <a14:m>
                  <m:oMath xmlns:m="http://schemas.openxmlformats.org/officeDocument/2006/math">
                    <m:r>
                      <a:rPr lang="en-US" b="1" i="1" smtClean="0">
                        <a:latin typeface="Cambria Math"/>
                      </a:rPr>
                      <m:t>𝒇</m:t>
                    </m:r>
                    <m:r>
                      <a:rPr lang="en-US" b="1" i="1" smtClean="0">
                        <a:latin typeface="Cambria Math"/>
                      </a:rPr>
                      <m:t>´´(</m:t>
                    </m:r>
                    <m:r>
                      <a:rPr lang="en-US" b="1" i="1" smtClean="0">
                        <a:latin typeface="Cambria Math"/>
                      </a:rPr>
                      <m:t>𝒄</m:t>
                    </m:r>
                    <m:r>
                      <a:rPr lang="en-US" b="1" i="1" smtClean="0">
                        <a:latin typeface="Cambria Math"/>
                      </a:rPr>
                      <m:t>)=</m:t>
                    </m:r>
                    <m:r>
                      <a:rPr lang="en-US" b="1" i="1" smtClean="0">
                        <a:latin typeface="Cambria Math"/>
                      </a:rPr>
                      <m:t>𝟎</m:t>
                    </m:r>
                  </m:oMath>
                </a14:m>
                <a:r>
                  <a:rPr lang="en-US" b="1" dirty="0" smtClean="0"/>
                  <a:t> or </a:t>
                </a:r>
                <a14:m>
                  <m:oMath xmlns:m="http://schemas.openxmlformats.org/officeDocument/2006/math">
                    <m:r>
                      <a:rPr lang="en-US" b="1" i="1">
                        <a:latin typeface="Cambria Math"/>
                      </a:rPr>
                      <m:t>𝒇</m:t>
                    </m:r>
                    <m:r>
                      <a:rPr lang="en-US" b="1" i="1">
                        <a:latin typeface="Cambria Math"/>
                      </a:rPr>
                      <m:t>´´(</m:t>
                    </m:r>
                    <m:r>
                      <a:rPr lang="en-US" b="1" i="1">
                        <a:latin typeface="Cambria Math"/>
                      </a:rPr>
                      <m:t>𝒄</m:t>
                    </m:r>
                    <m:r>
                      <a:rPr lang="en-US" b="1" i="1">
                        <a:latin typeface="Cambria Math"/>
                      </a:rPr>
                      <m:t>)</m:t>
                    </m:r>
                  </m:oMath>
                </a14:m>
                <a:r>
                  <a:rPr lang="en-US" b="1" dirty="0" smtClean="0"/>
                  <a:t> </a:t>
                </a:r>
                <a:r>
                  <a:rPr lang="en-US" b="1" dirty="0"/>
                  <a:t>fails to exist.</a:t>
                </a:r>
              </a:p>
              <a:p>
                <a:pPr algn="l" rtl="0" eaLnBrk="0">
                  <a:buFont typeface="Wingdings" pitchFamily="2" charset="2"/>
                  <a:buChar char="q"/>
                </a:pPr>
                <a:endParaRPr lang="en-US" sz="600" b="1" dirty="0"/>
              </a:p>
              <a:p>
                <a:pPr algn="l" rtl="0" eaLnBrk="0">
                  <a:buFont typeface="Wingdings" pitchFamily="2" charset="2"/>
                  <a:buChar char="q"/>
                </a:pPr>
                <a:r>
                  <a:rPr lang="en-US" b="1" dirty="0"/>
                  <a:t>Example: Find the inflection points, if any, of the function </a:t>
                </a:r>
                <a14:m>
                  <m:oMath xmlns:m="http://schemas.openxmlformats.org/officeDocument/2006/math">
                    <m:r>
                      <a:rPr lang="en-US" b="1" i="1" smtClean="0">
                        <a:latin typeface="Cambria Math"/>
                      </a:rPr>
                      <m:t>𝒇</m:t>
                    </m:r>
                    <m:d>
                      <m:dPr>
                        <m:ctrlPr>
                          <a:rPr lang="en-US" b="1" i="1" smtClean="0">
                            <a:latin typeface="Cambria Math"/>
                          </a:rPr>
                        </m:ctrlPr>
                      </m:dPr>
                      <m:e>
                        <m:r>
                          <a:rPr lang="en-US" b="1" i="1" smtClean="0">
                            <a:latin typeface="Cambria Math"/>
                          </a:rPr>
                          <m:t>𝒙</m:t>
                        </m:r>
                      </m:e>
                    </m:d>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𝟓</m:t>
                        </m:r>
                        <m:r>
                          <a:rPr lang="en-US" b="1" i="1" smtClean="0">
                            <a:latin typeface="Cambria Math"/>
                          </a:rPr>
                          <m:t>/</m:t>
                        </m:r>
                        <m:r>
                          <a:rPr lang="en-US" b="1" i="1" smtClean="0">
                            <a:latin typeface="Cambria Math"/>
                          </a:rPr>
                          <m:t>𝟑</m:t>
                        </m:r>
                      </m:sup>
                    </m:sSup>
                  </m:oMath>
                </a14:m>
                <a:r>
                  <a:rPr lang="en-US" b="1" dirty="0" smtClean="0"/>
                  <a:t>.</a:t>
                </a:r>
                <a:endParaRPr lang="en-US" b="1" dirty="0"/>
              </a:p>
              <a:p>
                <a:pPr algn="l" rtl="0" eaLnBrk="0">
                  <a:buFont typeface="Wingdings" pitchFamily="2" charset="2"/>
                  <a:buChar char="q"/>
                </a:pPr>
                <a:r>
                  <a:rPr lang="en-US" b="1" dirty="0"/>
                  <a:t>Solution: The graph of </a:t>
                </a:r>
                <a14:m>
                  <m:oMath xmlns:m="http://schemas.openxmlformats.org/officeDocument/2006/math">
                    <m:r>
                      <a:rPr lang="en-US" b="1" i="1">
                        <a:latin typeface="Cambria Math"/>
                      </a:rPr>
                      <m:t>𝒇</m:t>
                    </m:r>
                    <m:d>
                      <m:dPr>
                        <m:ctrlPr>
                          <a:rPr lang="en-US" b="1" i="1">
                            <a:latin typeface="Cambria Math"/>
                          </a:rPr>
                        </m:ctrlPr>
                      </m:dPr>
                      <m:e>
                        <m:r>
                          <a:rPr lang="en-US" b="1" i="1">
                            <a:latin typeface="Cambria Math"/>
                          </a:rPr>
                          <m:t>𝒙</m:t>
                        </m:r>
                      </m:e>
                    </m:d>
                    <m:r>
                      <a:rPr lang="en-US" b="1" i="1">
                        <a:latin typeface="Cambria Math"/>
                      </a:rPr>
                      <m:t>=</m:t>
                    </m:r>
                    <m:sSup>
                      <m:sSupPr>
                        <m:ctrlPr>
                          <a:rPr lang="en-US" b="1" i="1">
                            <a:latin typeface="Cambria Math"/>
                          </a:rPr>
                        </m:ctrlPr>
                      </m:sSupPr>
                      <m:e>
                        <m:r>
                          <a:rPr lang="en-US" b="1" i="1">
                            <a:latin typeface="Cambria Math"/>
                          </a:rPr>
                          <m:t>𝒙</m:t>
                        </m:r>
                      </m:e>
                      <m:sup>
                        <m:r>
                          <a:rPr lang="en-US" b="1" i="1">
                            <a:latin typeface="Cambria Math"/>
                          </a:rPr>
                          <m:t>𝟓</m:t>
                        </m:r>
                        <m:r>
                          <a:rPr lang="en-US" b="1" i="1">
                            <a:latin typeface="Cambria Math"/>
                          </a:rPr>
                          <m:t>/</m:t>
                        </m:r>
                        <m:r>
                          <a:rPr lang="en-US" b="1" i="1">
                            <a:latin typeface="Cambria Math"/>
                          </a:rPr>
                          <m:t>𝟑</m:t>
                        </m:r>
                      </m:sup>
                    </m:sSup>
                  </m:oMath>
                </a14:m>
                <a:r>
                  <a:rPr lang="en-US" b="1" dirty="0" smtClean="0"/>
                  <a:t> </a:t>
                </a:r>
                <a:r>
                  <a:rPr lang="en-US" b="1" dirty="0"/>
                  <a:t>has a horizontal tangent at the origin because </a:t>
                </a:r>
                <a:endParaRPr lang="en-US" b="1" dirty="0" smtClean="0"/>
              </a:p>
              <a:p>
                <a:pPr algn="l" rtl="0" eaLnBrk="0"/>
                <a14:m>
                  <m:oMath xmlns:m="http://schemas.openxmlformats.org/officeDocument/2006/math">
                    <m:r>
                      <a:rPr lang="en-US" b="1" i="1" smtClean="0">
                        <a:solidFill>
                          <a:srgbClr val="FFFF00"/>
                        </a:solidFill>
                        <a:latin typeface="Cambria Math"/>
                      </a:rPr>
                      <m:t>𝒇</m:t>
                    </m:r>
                    <m:r>
                      <a:rPr lang="en-US" b="1" i="1" smtClean="0">
                        <a:solidFill>
                          <a:srgbClr val="FFFF00"/>
                        </a:solidFill>
                        <a:latin typeface="Cambria Math"/>
                      </a:rPr>
                      <m:t>´</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𝟓</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r>
                          <a:rPr lang="en-US" b="1" i="1" smtClean="0">
                            <a:solidFill>
                              <a:srgbClr val="FFFF00"/>
                            </a:solidFill>
                            <a:latin typeface="Cambria Math"/>
                          </a:rPr>
                          <m:t>/</m:t>
                        </m:r>
                        <m:r>
                          <a:rPr lang="en-US" b="1" i="1" smtClean="0">
                            <a:solidFill>
                              <a:srgbClr val="FFFF00"/>
                            </a:solidFill>
                            <a:latin typeface="Cambria Math"/>
                          </a:rPr>
                          <m:t>𝟑</m:t>
                        </m:r>
                      </m:sup>
                    </m:sSup>
                    <m:r>
                      <a:rPr lang="en-US" b="1" i="1" smtClean="0">
                        <a:solidFill>
                          <a:srgbClr val="FFFF00"/>
                        </a:solidFill>
                        <a:latin typeface="Cambria Math"/>
                      </a:rPr>
                      <m:t>=</m:t>
                    </m:r>
                    <m:r>
                      <a:rPr lang="en-US" b="1" i="1" smtClean="0">
                        <a:solidFill>
                          <a:srgbClr val="FFFF00"/>
                        </a:solidFill>
                        <a:latin typeface="Cambria Math"/>
                      </a:rPr>
                      <m:t>𝟎</m:t>
                    </m:r>
                  </m:oMath>
                </a14:m>
                <a:r>
                  <a:rPr lang="en-US" b="1" dirty="0" smtClean="0">
                    <a:solidFill>
                      <a:srgbClr val="FFFF00"/>
                    </a:solidFill>
                  </a:rPr>
                  <a:t> </a:t>
                </a:r>
                <a:r>
                  <a:rPr lang="en-US" b="1" dirty="0" smtClean="0"/>
                  <a:t>when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𝟎</m:t>
                    </m:r>
                  </m:oMath>
                </a14:m>
                <a:r>
                  <a:rPr lang="en-US" b="1" dirty="0" smtClean="0"/>
                  <a:t>.  </a:t>
                </a:r>
                <a:endParaRPr lang="ar-JO"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332656"/>
                <a:ext cx="9144000" cy="6525344"/>
              </a:xfrm>
              <a:blipFill rotWithShape="1">
                <a:blip r:embed="rId2"/>
                <a:stretch>
                  <a:fillRect l="-1667" t="-1215"/>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189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512048"/>
                <a:ext cx="9144000" cy="5517232"/>
              </a:xfrm>
            </p:spPr>
            <p:txBody>
              <a:bodyPr/>
              <a:lstStyle/>
              <a:p>
                <a:pPr algn="l" rtl="0" eaLnBrk="0"/>
                <a:r>
                  <a:rPr lang="en-US" b="1" dirty="0" smtClean="0"/>
                  <a:t> </a:t>
                </a:r>
                <a:r>
                  <a:rPr lang="en-US" b="1" dirty="0"/>
                  <a:t>However, the second derivative</a:t>
                </a:r>
              </a:p>
              <a:p>
                <a:pPr algn="l" rtl="0" eaLnBrk="0"/>
                <a14:m>
                  <m:oMath xmlns:m="http://schemas.openxmlformats.org/officeDocument/2006/math">
                    <m:r>
                      <a:rPr lang="en-US" b="1" i="1" smtClean="0">
                        <a:solidFill>
                          <a:srgbClr val="FFFF00"/>
                        </a:solidFill>
                        <a:latin typeface="Cambria Math"/>
                      </a:rPr>
                      <m:t>𝒇</m:t>
                    </m:r>
                    <m:r>
                      <a:rPr lang="en-US" b="1" i="1" smtClean="0">
                        <a:solidFill>
                          <a:srgbClr val="FFFF00"/>
                        </a:solidFill>
                        <a:latin typeface="Cambria Math"/>
                      </a:rPr>
                      <m:t>´´</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𝒅</m:t>
                        </m:r>
                      </m:num>
                      <m:den>
                        <m:r>
                          <a:rPr lang="en-US" b="1" i="1" smtClean="0">
                            <a:solidFill>
                              <a:srgbClr val="FFFF00"/>
                            </a:solidFill>
                            <a:latin typeface="Cambria Math"/>
                          </a:rPr>
                          <m:t>𝒅𝒙</m:t>
                        </m:r>
                      </m:den>
                    </m:f>
                    <m:d>
                      <m:dPr>
                        <m:ctrlPr>
                          <a:rPr lang="en-US" b="1" i="1" smtClean="0">
                            <a:solidFill>
                              <a:srgbClr val="FFFF00"/>
                            </a:solidFill>
                            <a:latin typeface="Cambria Math"/>
                          </a:rPr>
                        </m:ctrlPr>
                      </m:dPr>
                      <m:e>
                        <m:f>
                          <m:fPr>
                            <m:ctrlPr>
                              <a:rPr lang="en-US" b="1" i="1" smtClean="0">
                                <a:solidFill>
                                  <a:srgbClr val="FFFF00"/>
                                </a:solidFill>
                                <a:latin typeface="Cambria Math"/>
                              </a:rPr>
                            </m:ctrlPr>
                          </m:fPr>
                          <m:num>
                            <m:r>
                              <a:rPr lang="en-US" b="1" i="1" smtClean="0">
                                <a:solidFill>
                                  <a:srgbClr val="FFFF00"/>
                                </a:solidFill>
                                <a:latin typeface="Cambria Math"/>
                              </a:rPr>
                              <m:t>𝟓</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r>
                              <a:rPr lang="en-US" b="1" i="1" smtClean="0">
                                <a:solidFill>
                                  <a:srgbClr val="FFFF00"/>
                                </a:solidFill>
                                <a:latin typeface="Cambria Math"/>
                              </a:rPr>
                              <m:t>/</m:t>
                            </m:r>
                            <m:r>
                              <a:rPr lang="en-US" b="1" i="1" smtClean="0">
                                <a:solidFill>
                                  <a:srgbClr val="FFFF00"/>
                                </a:solidFill>
                                <a:latin typeface="Cambria Math"/>
                              </a:rPr>
                              <m:t>𝟑</m:t>
                            </m:r>
                          </m:sup>
                        </m:sSup>
                      </m:e>
                    </m:d>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𝟏𝟎</m:t>
                        </m:r>
                      </m:num>
                      <m:den>
                        <m:r>
                          <a:rPr lang="en-US" b="1" i="1" smtClean="0">
                            <a:solidFill>
                              <a:srgbClr val="FFFF00"/>
                            </a:solidFill>
                            <a:latin typeface="Cambria Math"/>
                          </a:rPr>
                          <m:t>𝟗</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m:t>
                        </m:r>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𝟑</m:t>
                        </m:r>
                      </m:sup>
                    </m:sSup>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𝟏𝟎</m:t>
                        </m:r>
                      </m:num>
                      <m:den>
                        <m:r>
                          <a:rPr lang="en-US" b="1" i="1" smtClean="0">
                            <a:solidFill>
                              <a:srgbClr val="FFFF00"/>
                            </a:solidFill>
                            <a:latin typeface="Cambria Math"/>
                          </a:rPr>
                          <m:t>𝟗</m:t>
                        </m:r>
                        <m:rad>
                          <m:radPr>
                            <m:ctrlPr>
                              <a:rPr lang="en-US" b="1" i="1" smtClean="0">
                                <a:solidFill>
                                  <a:srgbClr val="FFFF00"/>
                                </a:solidFill>
                                <a:latin typeface="Cambria Math"/>
                              </a:rPr>
                            </m:ctrlPr>
                          </m:radPr>
                          <m:deg>
                            <m:r>
                              <a:rPr lang="en-US" b="1" i="1" smtClean="0">
                                <a:solidFill>
                                  <a:srgbClr val="FFFF00"/>
                                </a:solidFill>
                                <a:latin typeface="Cambria Math"/>
                              </a:rPr>
                              <m:t>𝟑</m:t>
                            </m:r>
                          </m:deg>
                          <m:e>
                            <m:r>
                              <a:rPr lang="en-US" b="1" i="1" smtClean="0">
                                <a:solidFill>
                                  <a:srgbClr val="FFFF00"/>
                                </a:solidFill>
                                <a:latin typeface="Cambria Math"/>
                              </a:rPr>
                              <m:t>𝒙</m:t>
                            </m:r>
                          </m:e>
                        </m:rad>
                      </m:den>
                    </m:f>
                  </m:oMath>
                </a14:m>
                <a:r>
                  <a:rPr lang="en-US" b="1" dirty="0"/>
                  <a:t>	</a:t>
                </a:r>
              </a:p>
              <a:p>
                <a:pPr algn="l" rtl="0" eaLnBrk="0"/>
                <a:r>
                  <a:rPr lang="en-US" b="1" dirty="0" smtClean="0"/>
                  <a:t>fails </a:t>
                </a:r>
                <a:r>
                  <a:rPr lang="en-US" b="1" dirty="0"/>
                  <a:t>to exist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𝟎</m:t>
                    </m:r>
                  </m:oMath>
                </a14:m>
                <a:r>
                  <a:rPr lang="en-US" b="1" dirty="0" smtClean="0"/>
                  <a:t>. </a:t>
                </a:r>
                <a:r>
                  <a:rPr lang="en-US" b="1" dirty="0"/>
                  <a:t>Nevertheless</a:t>
                </a:r>
                <a:r>
                  <a:rPr lang="en-US" b="1" dirty="0" smtClean="0">
                    <a:solidFill>
                      <a:schemeClr val="tx1"/>
                    </a:solidFill>
                  </a:rPr>
                  <a:t>, </a:t>
                </a:r>
                <a14:m>
                  <m:oMath xmlns:m="http://schemas.openxmlformats.org/officeDocument/2006/math">
                    <m:r>
                      <a:rPr lang="en-US" b="1" i="1">
                        <a:solidFill>
                          <a:schemeClr val="tx1"/>
                        </a:solidFill>
                        <a:latin typeface="Cambria Math"/>
                      </a:rPr>
                      <m:t>𝒇</m:t>
                    </m:r>
                    <m:r>
                      <a:rPr lang="en-US" b="1" i="1">
                        <a:solidFill>
                          <a:schemeClr val="tx1"/>
                        </a:solidFill>
                        <a:latin typeface="Cambria Math"/>
                      </a:rPr>
                      <m:t>´´</m:t>
                    </m:r>
                    <m:d>
                      <m:dPr>
                        <m:ctrlPr>
                          <a:rPr lang="en-US" b="1" i="1">
                            <a:solidFill>
                              <a:schemeClr val="tx1"/>
                            </a:solidFill>
                            <a:latin typeface="Cambria Math"/>
                          </a:rPr>
                        </m:ctrlPr>
                      </m:dPr>
                      <m:e>
                        <m:r>
                          <a:rPr lang="en-US" b="1" i="1">
                            <a:solidFill>
                              <a:schemeClr val="tx1"/>
                            </a:solidFill>
                            <a:latin typeface="Cambria Math"/>
                          </a:rPr>
                          <m:t>𝒙</m:t>
                        </m:r>
                      </m:e>
                    </m:d>
                    <m:r>
                      <a:rPr lang="en-US" b="1" i="1">
                        <a:solidFill>
                          <a:schemeClr val="tx1"/>
                        </a:solidFill>
                        <a:latin typeface="Cambria Math"/>
                        <a:ea typeface="Cambria Math"/>
                      </a:rPr>
                      <m:t>&lt;</m:t>
                    </m:r>
                    <m:r>
                      <a:rPr lang="en-US" b="1" i="1" smtClean="0">
                        <a:solidFill>
                          <a:schemeClr val="tx1"/>
                        </a:solidFill>
                        <a:latin typeface="Cambria Math"/>
                        <a:ea typeface="Cambria Math"/>
                      </a:rPr>
                      <m:t>𝟎</m:t>
                    </m:r>
                  </m:oMath>
                </a14:m>
                <a:r>
                  <a:rPr lang="en-US" b="1" dirty="0" smtClean="0">
                    <a:solidFill>
                      <a:schemeClr val="tx1"/>
                    </a:solidFill>
                  </a:rPr>
                  <a:t> </a:t>
                </a:r>
                <a:r>
                  <a:rPr lang="en-US" b="1" dirty="0"/>
                  <a:t>for </a:t>
                </a:r>
                <a14:m>
                  <m:oMath xmlns:m="http://schemas.openxmlformats.org/officeDocument/2006/math">
                    <m:r>
                      <a:rPr lang="en-US" b="1" i="1" smtClean="0">
                        <a:latin typeface="Cambria Math"/>
                      </a:rPr>
                      <m:t>𝒙</m:t>
                    </m:r>
                    <m:r>
                      <a:rPr lang="en-US" b="1" i="1" smtClean="0">
                        <a:latin typeface="Cambria Math"/>
                      </a:rPr>
                      <m:t>&lt;</m:t>
                    </m:r>
                    <m:r>
                      <a:rPr lang="en-US" b="1" i="1" smtClean="0">
                        <a:latin typeface="Cambria Math"/>
                      </a:rPr>
                      <m:t>𝟎</m:t>
                    </m:r>
                  </m:oMath>
                </a14:m>
                <a:r>
                  <a:rPr lang="en-US" b="1" dirty="0" smtClean="0"/>
                  <a:t> </a:t>
                </a:r>
                <a:r>
                  <a:rPr lang="en-US" b="1" dirty="0"/>
                  <a:t>and </a:t>
                </a:r>
                <a14:m>
                  <m:oMath xmlns:m="http://schemas.openxmlformats.org/officeDocument/2006/math">
                    <m:r>
                      <a:rPr lang="en-US" b="1" i="1" smtClean="0">
                        <a:solidFill>
                          <a:schemeClr val="tx1"/>
                        </a:solidFill>
                        <a:latin typeface="Cambria Math"/>
                      </a:rPr>
                      <m:t>𝒇</m:t>
                    </m:r>
                    <m:r>
                      <a:rPr lang="en-US" b="1" i="1" smtClean="0">
                        <a:solidFill>
                          <a:schemeClr val="tx1"/>
                        </a:solidFill>
                        <a:latin typeface="Cambria Math"/>
                      </a:rPr>
                      <m:t>´´</m:t>
                    </m:r>
                    <m:d>
                      <m:dPr>
                        <m:ctrlPr>
                          <a:rPr lang="en-US" b="1" i="1">
                            <a:solidFill>
                              <a:schemeClr val="tx1"/>
                            </a:solidFill>
                            <a:latin typeface="Cambria Math"/>
                          </a:rPr>
                        </m:ctrlPr>
                      </m:dPr>
                      <m:e>
                        <m:r>
                          <a:rPr lang="en-US" b="1" i="1">
                            <a:solidFill>
                              <a:schemeClr val="tx1"/>
                            </a:solidFill>
                            <a:latin typeface="Cambria Math"/>
                          </a:rPr>
                          <m:t>𝒙</m:t>
                        </m:r>
                      </m:e>
                    </m:d>
                    <m:r>
                      <a:rPr lang="en-US" b="1" i="1" smtClean="0">
                        <a:solidFill>
                          <a:schemeClr val="tx1"/>
                        </a:solidFill>
                        <a:latin typeface="Cambria Math"/>
                      </a:rPr>
                      <m:t>&gt;</m:t>
                    </m:r>
                    <m:r>
                      <a:rPr lang="en-US" b="1" i="1" smtClean="0">
                        <a:solidFill>
                          <a:schemeClr val="tx1"/>
                        </a:solidFill>
                        <a:latin typeface="Cambria Math"/>
                      </a:rPr>
                      <m:t>𝟎</m:t>
                    </m:r>
                  </m:oMath>
                </a14:m>
                <a:r>
                  <a:rPr lang="en-US" b="1" dirty="0" smtClean="0">
                    <a:solidFill>
                      <a:schemeClr val="tx1"/>
                    </a:solidFill>
                  </a:rPr>
                  <a:t> </a:t>
                </a:r>
                <a:r>
                  <a:rPr lang="en-US" b="1" dirty="0"/>
                  <a:t>for </a:t>
                </a:r>
                <a14:m>
                  <m:oMath xmlns:m="http://schemas.openxmlformats.org/officeDocument/2006/math">
                    <m:r>
                      <a:rPr lang="en-US" b="1" i="1" smtClean="0">
                        <a:latin typeface="Cambria Math"/>
                      </a:rPr>
                      <m:t>𝒙</m:t>
                    </m:r>
                    <m:r>
                      <a:rPr lang="en-US" b="1" i="1" smtClean="0">
                        <a:latin typeface="Cambria Math"/>
                      </a:rPr>
                      <m:t>&gt;</m:t>
                    </m:r>
                    <m:r>
                      <a:rPr lang="en-US" b="1" i="1" smtClean="0">
                        <a:latin typeface="Cambria Math"/>
                      </a:rPr>
                      <m:t>𝟎</m:t>
                    </m:r>
                  </m:oMath>
                </a14:m>
                <a:r>
                  <a:rPr lang="en-US" b="1" dirty="0" smtClean="0"/>
                  <a:t>, </a:t>
                </a:r>
                <a:r>
                  <a:rPr lang="en-US" b="1" dirty="0"/>
                  <a:t>so the second derivative changes sign at </a:t>
                </a:r>
                <a14:m>
                  <m:oMath xmlns:m="http://schemas.openxmlformats.org/officeDocument/2006/math">
                    <m:r>
                      <a:rPr lang="en-US" b="1" i="1" smtClean="0">
                        <a:latin typeface="Cambria Math"/>
                      </a:rPr>
                      <m:t>𝒙</m:t>
                    </m:r>
                    <m:r>
                      <a:rPr lang="en-US" b="1" i="1" smtClean="0">
                        <a:latin typeface="Cambria Math"/>
                      </a:rPr>
                      <m:t>=</m:t>
                    </m:r>
                    <m:r>
                      <a:rPr lang="en-US" b="1" i="1" smtClean="0">
                        <a:latin typeface="Cambria Math"/>
                      </a:rPr>
                      <m:t>𝟎</m:t>
                    </m:r>
                  </m:oMath>
                </a14:m>
                <a:r>
                  <a:rPr lang="en-US" b="1" dirty="0" smtClean="0"/>
                  <a:t> </a:t>
                </a:r>
                <a:r>
                  <a:rPr lang="en-US" b="1" dirty="0"/>
                  <a:t>and there is a point of inflection at the origin.</a:t>
                </a:r>
                <a:endParaRPr lang="ar-JO"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512048"/>
                <a:ext cx="9144000" cy="5517232"/>
              </a:xfrm>
              <a:blipFill rotWithShape="1">
                <a:blip r:embed="rId2"/>
                <a:stretch>
                  <a:fillRect l="-1667" t="-1436" r="-733"/>
                </a:stretch>
              </a:blipFill>
            </p:spPr>
            <p:txBody>
              <a:bodyPr/>
              <a:lstStyle/>
              <a:p>
                <a:r>
                  <a:rPr lang="en-US">
                    <a:noFill/>
                  </a:rPr>
                  <a:t> </a:t>
                </a:r>
              </a:p>
            </p:txBody>
          </p:sp>
        </mc:Fallback>
      </mc:AlternateContent>
      <p:pic>
        <p:nvPicPr>
          <p:cNvPr id="5" name="Picture 4" descr="Picture74.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572000" y="3717032"/>
            <a:ext cx="4248472" cy="2934816"/>
          </a:xfrm>
          <a:prstGeom prst="rect">
            <a:avLst/>
          </a:prstGeom>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589240"/>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7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822" y="188640"/>
                <a:ext cx="9144000" cy="5517232"/>
              </a:xfrm>
            </p:spPr>
            <p:txBody>
              <a:bodyPr/>
              <a:lstStyle/>
              <a:p>
                <a:pPr algn="l" rtl="0" eaLnBrk="0">
                  <a:buFont typeface="Wingdings" pitchFamily="2" charset="2"/>
                  <a:buChar char="q"/>
                </a:pPr>
                <a:r>
                  <a:rPr lang="en-US" b="1" dirty="0" smtClean="0"/>
                  <a:t>Here is an example showing that an inflection point need not occur even though both derivatives exist and </a:t>
                </a:r>
                <a14:m>
                  <m:oMath xmlns:m="http://schemas.openxmlformats.org/officeDocument/2006/math">
                    <m:r>
                      <a:rPr lang="en-US" b="1" i="1" smtClean="0">
                        <a:latin typeface="Cambria Math"/>
                      </a:rPr>
                      <m:t>𝒇</m:t>
                    </m:r>
                    <m:r>
                      <a:rPr lang="en-US" b="1" i="1" smtClean="0">
                        <a:latin typeface="Cambria Math"/>
                      </a:rPr>
                      <m:t>´´=</m:t>
                    </m:r>
                    <m:r>
                      <a:rPr lang="en-US" b="1" i="1" smtClean="0">
                        <a:latin typeface="Cambria Math"/>
                      </a:rPr>
                      <m:t>𝟎</m:t>
                    </m:r>
                  </m:oMath>
                </a14:m>
                <a:r>
                  <a:rPr lang="en-US" b="1" dirty="0" smtClean="0"/>
                  <a:t>.</a:t>
                </a:r>
                <a:endParaRPr lang="en-US" b="1" dirty="0"/>
              </a:p>
              <a:p>
                <a:pPr algn="l" rtl="0" eaLnBrk="0">
                  <a:buFont typeface="Wingdings" pitchFamily="2" charset="2"/>
                  <a:buChar char="q"/>
                </a:pPr>
                <a:r>
                  <a:rPr lang="en-US" b="1" dirty="0"/>
                  <a:t>Example: Find the inflection points, if any, of the function </a:t>
                </a:r>
                <a14:m>
                  <m:oMath xmlns:m="http://schemas.openxmlformats.org/officeDocument/2006/math">
                    <m:r>
                      <a:rPr lang="en-US" b="1" i="1" smtClean="0">
                        <a:latin typeface="Cambria Math"/>
                      </a:rPr>
                      <m:t>𝒇</m:t>
                    </m:r>
                    <m:d>
                      <m:dPr>
                        <m:ctrlPr>
                          <a:rPr lang="en-US" b="1" i="1" smtClean="0">
                            <a:latin typeface="Cambria Math"/>
                          </a:rPr>
                        </m:ctrlPr>
                      </m:dPr>
                      <m:e>
                        <m:r>
                          <a:rPr lang="en-US" b="1" i="1" smtClean="0">
                            <a:latin typeface="Cambria Math"/>
                          </a:rPr>
                          <m:t>𝒙</m:t>
                        </m:r>
                      </m:e>
                    </m:d>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𝟒</m:t>
                        </m:r>
                      </m:sup>
                    </m:sSup>
                  </m:oMath>
                </a14:m>
                <a:r>
                  <a:rPr lang="en-US" b="1" dirty="0" smtClean="0"/>
                  <a:t>.</a:t>
                </a:r>
                <a:endParaRPr lang="en-US" b="1" dirty="0"/>
              </a:p>
              <a:p>
                <a:pPr algn="l" rtl="0" eaLnBrk="0">
                  <a:buFont typeface="Wingdings" pitchFamily="2" charset="2"/>
                  <a:buChar char="q"/>
                </a:pPr>
                <a:r>
                  <a:rPr lang="en-US" b="1" dirty="0"/>
                  <a:t>Solution: The curve </a:t>
                </a:r>
                <a14:m>
                  <m:oMath xmlns:m="http://schemas.openxmlformats.org/officeDocument/2006/math">
                    <m:r>
                      <a:rPr lang="en-US" b="1" i="1" smtClean="0">
                        <a:latin typeface="Cambria Math"/>
                      </a:rPr>
                      <m:t>𝒚</m:t>
                    </m:r>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𝟒</m:t>
                        </m:r>
                      </m:sup>
                    </m:sSup>
                  </m:oMath>
                </a14:m>
                <a:r>
                  <a:rPr lang="en-US" b="1" dirty="0" smtClean="0"/>
                  <a:t> </a:t>
                </a:r>
                <a:r>
                  <a:rPr lang="en-US" b="1" dirty="0"/>
                  <a:t>has no inflection point at       . Even though the second derivative </a:t>
                </a:r>
                <a:endParaRPr lang="en-US" b="1" i="1" dirty="0" smtClean="0">
                  <a:latin typeface="Cambria Math"/>
                </a:endParaRPr>
              </a:p>
              <a:p>
                <a:pPr algn="l" rtl="0" eaLnBrk="0"/>
                <a14:m>
                  <m:oMath xmlns:m="http://schemas.openxmlformats.org/officeDocument/2006/math">
                    <m:r>
                      <a:rPr lang="en-US" b="1" i="1" smtClean="0">
                        <a:latin typeface="Cambria Math"/>
                      </a:rPr>
                      <m:t>𝒚</m:t>
                    </m:r>
                    <m:r>
                      <a:rPr lang="en-US" b="1" i="1" smtClean="0">
                        <a:latin typeface="Cambria Math"/>
                      </a:rPr>
                      <m:t>´´=</m:t>
                    </m:r>
                    <m:r>
                      <a:rPr lang="en-US" b="1" i="1" smtClean="0">
                        <a:latin typeface="Cambria Math"/>
                      </a:rPr>
                      <m:t>𝟏𝟐</m:t>
                    </m:r>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oMath>
                </a14:m>
                <a:r>
                  <a:rPr lang="en-US" b="1" dirty="0" smtClean="0"/>
                  <a:t> </a:t>
                </a:r>
                <a:r>
                  <a:rPr lang="en-US" b="1" dirty="0"/>
                  <a:t>is zero there, </a:t>
                </a:r>
                <a:endParaRPr lang="en-US" b="1" dirty="0" smtClean="0"/>
              </a:p>
              <a:p>
                <a:pPr algn="l" rtl="0" eaLnBrk="0"/>
                <a:r>
                  <a:rPr lang="en-US" b="1" dirty="0" smtClean="0"/>
                  <a:t>it </a:t>
                </a:r>
                <a:r>
                  <a:rPr lang="en-US" b="1" dirty="0"/>
                  <a:t>does not change sign.</a:t>
                </a:r>
                <a:endParaRPr lang="ar-JO"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822" y="188640"/>
                <a:ext cx="9144000" cy="5517232"/>
              </a:xfrm>
              <a:blipFill rotWithShape="1">
                <a:blip r:embed="rId2"/>
                <a:stretch>
                  <a:fillRect l="-1667" t="-1436" r="-800"/>
                </a:stretch>
              </a:blipFill>
            </p:spPr>
            <p:txBody>
              <a:bodyPr/>
              <a:lstStyle/>
              <a:p>
                <a:r>
                  <a:rPr lang="en-US">
                    <a:noFill/>
                  </a:rPr>
                  <a:t> </a:t>
                </a:r>
              </a:p>
            </p:txBody>
          </p:sp>
        </mc:Fallback>
      </mc:AlternateContent>
      <p:pic>
        <p:nvPicPr>
          <p:cNvPr id="4" name="Picture 3" descr="Picture75.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572000" y="4149080"/>
            <a:ext cx="4248472" cy="2448272"/>
          </a:xfrm>
          <a:prstGeom prst="rect">
            <a:avLst/>
          </a:prstGeom>
        </p:spPr>
      </p:pic>
      <p:pic>
        <p:nvPicPr>
          <p:cNvPr id="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849210"/>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691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1021</Words>
  <Application>Microsoft Office PowerPoint</Application>
  <PresentationFormat>On-screen Show (4:3)</PresentationFormat>
  <Paragraphs>79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Five Applications of Differentiation</dc:title>
  <dc:creator>LAB-827</dc:creator>
  <cp:lastModifiedBy>WhiteBoard</cp:lastModifiedBy>
  <cp:revision>19</cp:revision>
  <dcterms:created xsi:type="dcterms:W3CDTF">2016-04-06T07:07:44Z</dcterms:created>
  <dcterms:modified xsi:type="dcterms:W3CDTF">2019-03-03T10:41:03Z</dcterms:modified>
</cp:coreProperties>
</file>