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29/06/1440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990656" cy="2763738"/>
          </a:xfrm>
        </p:spPr>
        <p:txBody>
          <a:bodyPr>
            <a:normAutofit/>
          </a:bodyPr>
          <a:lstStyle/>
          <a:p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2706358"/>
            <a:ext cx="6400800" cy="1752600"/>
          </a:xfrm>
        </p:spPr>
        <p:txBody>
          <a:bodyPr>
            <a:noAutofit/>
          </a:bodyPr>
          <a:lstStyle/>
          <a:p>
            <a:endParaRPr lang="en-US" sz="4400" b="1" dirty="0" smtClean="0">
              <a:solidFill>
                <a:srgbClr val="FFFF00"/>
              </a:solidFill>
            </a:endParaRPr>
          </a:p>
          <a:p>
            <a:r>
              <a:rPr lang="en-US" sz="4400" b="1" dirty="0" smtClean="0">
                <a:solidFill>
                  <a:srgbClr val="FFFF00"/>
                </a:solidFill>
              </a:rPr>
              <a:t>Antiderivatives</a:t>
            </a:r>
            <a:endParaRPr lang="ar-JO" sz="4400" b="1" dirty="0">
              <a:solidFill>
                <a:srgbClr val="FFFF00"/>
              </a:solidFill>
            </a:endParaRPr>
          </a:p>
          <a:p>
            <a:endParaRPr lang="en-US" sz="4400" b="1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5" y="260648"/>
            <a:ext cx="3403601" cy="2438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56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1470025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144000" cy="6021288"/>
          </a:xfrm>
        </p:spPr>
        <p:txBody>
          <a:bodyPr/>
          <a:lstStyle/>
          <a:p>
            <a:pPr marL="457200" indent="-457200" algn="l" rtl="0">
              <a:buFont typeface="Wingdings" panose="05000000000000000000" pitchFamily="2" charset="2"/>
              <a:buChar char="q"/>
            </a:pPr>
            <a:r>
              <a:rPr lang="en-US" b="1" dirty="0"/>
              <a:t>The integral is of fundamental importance in statistics, the sciences, and engineering.</a:t>
            </a:r>
          </a:p>
          <a:p>
            <a:pPr marL="457200" indent="-457200" algn="l" rtl="0">
              <a:buFont typeface="Wingdings" panose="05000000000000000000" pitchFamily="2" charset="2"/>
              <a:buChar char="q"/>
            </a:pPr>
            <a:r>
              <a:rPr lang="en-US" b="1" dirty="0"/>
              <a:t>As with the derivative, the integral also arises as a limit, this time of increasingly fine approximations.</a:t>
            </a:r>
          </a:p>
          <a:p>
            <a:pPr marL="457200" indent="-457200" algn="l" rtl="0">
              <a:buFont typeface="Wingdings" panose="05000000000000000000" pitchFamily="2" charset="2"/>
              <a:buChar char="q"/>
            </a:pPr>
            <a:r>
              <a:rPr lang="en-US" b="1" dirty="0"/>
              <a:t>We use it to calculate quantities ranging from probabilities and averages to energy consumption and the forces against a dam’s floodgates.</a:t>
            </a:r>
          </a:p>
          <a:p>
            <a:pPr marL="457200" indent="-457200" algn="l" rtl="0">
              <a:buFont typeface="Wingdings" panose="05000000000000000000" pitchFamily="2" charset="2"/>
              <a:buChar char="q"/>
            </a:pPr>
            <a:r>
              <a:rPr lang="en-US" b="1" dirty="0"/>
              <a:t>In this session we focus on the integral concept and its use in computing areas of </a:t>
            </a:r>
            <a:endParaRPr lang="en-US" b="1" dirty="0" smtClean="0"/>
          </a:p>
          <a:p>
            <a:pPr algn="l" rtl="0"/>
            <a:r>
              <a:rPr lang="en-US" b="1" dirty="0"/>
              <a:t> </a:t>
            </a:r>
            <a:r>
              <a:rPr lang="en-US" b="1" dirty="0" smtClean="0"/>
              <a:t>   various </a:t>
            </a:r>
            <a:r>
              <a:rPr lang="en-US" b="1" dirty="0"/>
              <a:t>regions with curved boundaries.</a:t>
            </a:r>
          </a:p>
          <a:p>
            <a:pPr algn="l"/>
            <a:endParaRPr lang="en-US" b="1" dirty="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070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-15984"/>
            <a:ext cx="77724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64704"/>
            <a:ext cx="9144000" cy="6093296"/>
          </a:xfrm>
        </p:spPr>
        <p:txBody>
          <a:bodyPr/>
          <a:lstStyle/>
          <a:p>
            <a:pPr marL="457200" indent="-457200" algn="l" rtl="0">
              <a:buFont typeface="Wingdings" panose="05000000000000000000" pitchFamily="2" charset="2"/>
              <a:buChar char="q"/>
            </a:pPr>
            <a:r>
              <a:rPr lang="en-US" b="1" dirty="0"/>
              <a:t>James Stewart, </a:t>
            </a:r>
            <a:r>
              <a:rPr lang="en-US" b="1" i="1" dirty="0"/>
              <a:t>Calculus: Early </a:t>
            </a:r>
            <a:r>
              <a:rPr lang="en-US" b="1" i="1" dirty="0" err="1"/>
              <a:t>Transcendentals</a:t>
            </a:r>
            <a:r>
              <a:rPr lang="en-US" b="1" dirty="0"/>
              <a:t>, 7th Edition, Brooks/ Cole 2012.</a:t>
            </a:r>
          </a:p>
          <a:p>
            <a:pPr algn="l" rtl="0"/>
            <a:endParaRPr lang="en-US" b="1" dirty="0"/>
          </a:p>
          <a:p>
            <a:pPr marL="457200" indent="-457200" algn="l" rtl="0">
              <a:buFont typeface="Wingdings" panose="05000000000000000000" pitchFamily="2" charset="2"/>
              <a:buChar char="q"/>
            </a:pPr>
            <a:r>
              <a:rPr lang="en-US" b="1" dirty="0"/>
              <a:t>Howard Anton, </a:t>
            </a:r>
            <a:r>
              <a:rPr lang="en-US" b="1" dirty="0" err="1"/>
              <a:t>Irl</a:t>
            </a:r>
            <a:r>
              <a:rPr lang="en-US" b="1" dirty="0"/>
              <a:t> C. </a:t>
            </a:r>
            <a:r>
              <a:rPr lang="en-US" b="1" dirty="0" err="1"/>
              <a:t>Bivens</a:t>
            </a:r>
            <a:r>
              <a:rPr lang="en-US" b="1" dirty="0"/>
              <a:t> and Stephen Davis, </a:t>
            </a:r>
            <a:r>
              <a:rPr lang="en-US" b="1" i="1" dirty="0"/>
              <a:t>Calculus: Early </a:t>
            </a:r>
            <a:r>
              <a:rPr lang="en-US" b="1" i="1" dirty="0" err="1"/>
              <a:t>Transcendentals</a:t>
            </a:r>
            <a:r>
              <a:rPr lang="en-US" b="1" dirty="0"/>
              <a:t>, 9th Edition, John Wiley &amp; Sons, Inc. 2010.</a:t>
            </a:r>
          </a:p>
          <a:p>
            <a:pPr algn="l" rtl="0"/>
            <a:endParaRPr lang="ar-JO" b="1" dirty="0"/>
          </a:p>
          <a:p>
            <a:pPr marL="457200" indent="-457200" algn="l" rtl="0">
              <a:buFont typeface="Wingdings" panose="05000000000000000000" pitchFamily="2" charset="2"/>
              <a:buChar char="q"/>
            </a:pPr>
            <a:r>
              <a:rPr lang="en-US" b="1" dirty="0"/>
              <a:t>Salas, </a:t>
            </a:r>
            <a:r>
              <a:rPr lang="en-US" b="1" dirty="0" err="1"/>
              <a:t>Etgen</a:t>
            </a:r>
            <a:r>
              <a:rPr lang="en-US" b="1" dirty="0"/>
              <a:t>, and </a:t>
            </a:r>
            <a:r>
              <a:rPr lang="en-US" b="1" dirty="0" err="1"/>
              <a:t>Hille</a:t>
            </a:r>
            <a:r>
              <a:rPr lang="en-US" b="1" dirty="0"/>
              <a:t>,  </a:t>
            </a:r>
            <a:r>
              <a:rPr lang="en-US" b="1" i="1" dirty="0"/>
              <a:t>Calculus: One and Several Variables</a:t>
            </a:r>
            <a:r>
              <a:rPr lang="en-US" b="1" dirty="0"/>
              <a:t>, 10th Edition, John Wiley &amp; Sons, Inc. 2007.</a:t>
            </a:r>
            <a:endParaRPr lang="ar-JO" b="1" dirty="0"/>
          </a:p>
          <a:p>
            <a:pPr algn="l"/>
            <a:endParaRPr lang="en-US" b="1" dirty="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662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We have studied how to find the derivative of a function. However, many problems require that we recover a function from its known derivative.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More generally, starting with a function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we want to find a function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whose derivative is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If such a function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exists, it is called an antiderivatives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We will see next that antiderivatives are the link connecting the two major elements of calculus: derivatives and definite integrals.</a:t>
                </a:r>
                <a:endParaRPr lang="ar-JO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  <a:blipFill rotWithShape="1">
                <a:blip r:embed="rId2"/>
                <a:stretch>
                  <a:fillRect l="-1467" t="-13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610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0"/>
            <a:ext cx="77724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Definition: A function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an antiderivative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on an interval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𝑰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  <m:r>
                      <a:rPr lang="en-US" b="1" i="1" smtClean="0">
                        <a:latin typeface="Cambria Math"/>
                      </a:rPr>
                      <m:t>´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for all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𝑰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 rtl="0" eaLnBrk="0"/>
                <a:endParaRPr lang="en-US" sz="1600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The process of recovering a function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from its derivative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called anti-differentiation. We use capital letters such as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to represent an antiderivative of a function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,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𝑮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to represent an antiderivative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𝒈</m:t>
                    </m:r>
                  </m:oMath>
                </a14:m>
                <a:r>
                  <a:rPr lang="en-US" b="1" dirty="0"/>
                  <a:t> , and so forth.</a:t>
                </a:r>
              </a:p>
              <a:p>
                <a:pPr algn="l" rtl="0" eaLnBrk="0"/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Example: Find an antiderivative for  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/>
                  <a:t> .</a:t>
                </a:r>
                <a:endParaRPr lang="ar-JO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  <a:blipFill rotWithShape="1">
                <a:blip r:embed="rId2"/>
                <a:stretch>
                  <a:fillRect l="-1467" t="-1200" r="-18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906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0"/>
            <a:ext cx="77724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en-US" b="1" dirty="0" smtClean="0"/>
                  <a:t>Solution: We need to think backward here: What function do we know has a derivative equal to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? </a:t>
                </a:r>
                <a:r>
                  <a:rPr lang="en-US" b="1" dirty="0"/>
                  <a:t>It is not difficult to this question if we keep the Power Rule in mind. In fact, </a:t>
                </a:r>
                <a:r>
                  <a:rPr lang="en-US" b="1" dirty="0" smtClean="0"/>
                  <a:t>if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/>
                  <a:t> , then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  <m:r>
                      <a:rPr lang="en-US" b="1" i="1" smtClean="0">
                        <a:latin typeface="Cambria Math"/>
                      </a:rPr>
                      <m:t>´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. </a:t>
                </a:r>
                <a:r>
                  <a:rPr lang="en-US" b="1" dirty="0"/>
                  <a:t>But the function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𝑮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𝟓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also satisfies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𝑮</m:t>
                    </m:r>
                    <m:r>
                      <a:rPr lang="en-US" b="1" i="1" smtClean="0">
                        <a:latin typeface="Cambria Math"/>
                      </a:rPr>
                      <m:t>´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. </a:t>
                </a:r>
                <a:r>
                  <a:rPr lang="en-US" b="1" dirty="0"/>
                  <a:t>Therefore </a:t>
                </a:r>
                <a:r>
                  <a:rPr lang="en-US" b="1" dirty="0" smtClean="0"/>
                  <a:t>both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</m:oMath>
                </a14:m>
                <a:r>
                  <a:rPr lang="en-US" b="1" dirty="0" smtClean="0"/>
                  <a:t> and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𝑮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are antiderivatives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/>
                  <a:t> . Indeed, any function of the form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𝑯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</a:rPr>
                      <m:t>𝑪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where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𝑪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a constant, is an antiderivative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 smtClean="0"/>
                  <a:t>.</a:t>
                </a:r>
                <a:endParaRPr lang="ar-JO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  <a:blipFill rotWithShape="1">
                <a:blip r:embed="rId2"/>
                <a:stretch>
                  <a:fillRect l="-1600" t="-1300" r="-18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68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0"/>
            <a:ext cx="77724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</p:spPr>
            <p:txBody>
              <a:bodyPr>
                <a:normAutofit fontScale="92500"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Theorem: If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an antiderivative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on an interval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𝑰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then the most general antiderivative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𝑰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)+</m:t>
                    </m:r>
                    <m:r>
                      <a:rPr lang="en-US" b="1" i="1" smtClean="0">
                        <a:latin typeface="Cambria Math"/>
                      </a:rPr>
                      <m:t>𝑪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where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𝑪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an arbitrary constant.</a:t>
                </a:r>
              </a:p>
              <a:p>
                <a:pPr algn="l" rtl="0" eaLnBrk="0"/>
                <a:endParaRPr lang="en-US" sz="1400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Example: Find an antiderivative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that satisfies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  <m:r>
                      <a:rPr lang="en-US" b="1" i="1" smtClean="0">
                        <a:latin typeface="Cambria Math"/>
                      </a:rPr>
                      <m:t>)=−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Since the derivative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b="1" dirty="0"/>
                  <a:t> </a:t>
                </a:r>
                <a:r>
                  <a:rPr lang="en-US" b="1" dirty="0" smtClean="0"/>
                  <a:t>is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𝟑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the general antiderivative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gives all the antiderivatives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. </a:t>
                </a:r>
                <a:r>
                  <a:rPr lang="en-US" b="1" dirty="0"/>
                  <a:t>The condition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=−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determines a specific value for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𝑪</m:t>
                    </m:r>
                  </m:oMath>
                </a14:m>
                <a:r>
                  <a:rPr lang="en-US" b="1" dirty="0" smtClean="0"/>
                  <a:t>. </a:t>
                </a:r>
                <a:r>
                  <a:rPr lang="en-US" b="1" dirty="0"/>
                  <a:t>Substituting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into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gives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𝒄</m:t>
                    </m:r>
                    <m:r>
                      <a:rPr lang="en-US" b="1" i="1" smtClean="0">
                        <a:latin typeface="Cambria Math"/>
                      </a:rPr>
                      <m:t>=−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</m:oMath>
                </a14:m>
                <a:r>
                  <a:rPr lang="en-US" b="1" dirty="0" smtClean="0"/>
                  <a:t>. So,</a:t>
                </a:r>
              </a:p>
              <a:p>
                <a:pPr algn="l" rtl="0" eaLnBrk="0"/>
                <a:r>
                  <a:rPr lang="en-US" b="1" dirty="0"/>
                  <a:t> </a:t>
                </a:r>
                <a:r>
                  <a:rPr lang="en-US" b="1" dirty="0" smtClean="0"/>
                  <a:t>   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</m:oMath>
                </a14:m>
                <a:r>
                  <a:rPr lang="en-US" b="1" dirty="0" smtClean="0"/>
                  <a:t> is </a:t>
                </a:r>
                <a:r>
                  <a:rPr lang="en-US" b="1" dirty="0"/>
                  <a:t>the antiderivative satisfying </a:t>
                </a:r>
                <a:r>
                  <a:rPr lang="en-US" b="1" dirty="0" smtClean="0"/>
                  <a:t>         </a:t>
                </a:r>
                <a:r>
                  <a:rPr lang="en-US" b="1" dirty="0"/>
                  <a:t> 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=−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</m:oMath>
                </a14:m>
                <a:r>
                  <a:rPr lang="en-US" b="1" dirty="0" smtClean="0"/>
                  <a:t>.</a:t>
                </a:r>
                <a:endParaRPr lang="ar-JO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  <a:blipFill rotWithShape="1">
                <a:blip r:embed="rId2"/>
                <a:stretch>
                  <a:fillRect l="-1533" t="-2000" r="-14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874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394645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Thank you for your Attention</a:t>
            </a:r>
            <a:r>
              <a:rPr lang="ar-SA" dirty="0">
                <a:solidFill>
                  <a:schemeClr val="bg1"/>
                </a:solidFill>
              </a:rPr>
              <a:t/>
            </a:r>
            <a:br>
              <a:rPr lang="ar-SA" dirty="0">
                <a:solidFill>
                  <a:schemeClr val="bg1"/>
                </a:solidFill>
              </a:rPr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874169"/>
            <a:ext cx="3403601" cy="2438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671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436</Words>
  <Application>Microsoft Office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سمة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your Attention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six Integration</dc:title>
  <dc:creator>LAB-827</dc:creator>
  <cp:lastModifiedBy>WhiteBoard</cp:lastModifiedBy>
  <cp:revision>9</cp:revision>
  <dcterms:created xsi:type="dcterms:W3CDTF">2016-04-06T08:09:06Z</dcterms:created>
  <dcterms:modified xsi:type="dcterms:W3CDTF">2019-03-06T10:56:09Z</dcterms:modified>
</cp:coreProperties>
</file>