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3" r:id="rId15"/>
    <p:sldId id="274" r:id="rId16"/>
    <p:sldId id="275" r:id="rId17"/>
    <p:sldId id="276" r:id="rId18"/>
    <p:sldId id="277" r:id="rId19"/>
    <p:sldId id="278" r:id="rId20"/>
    <p:sldId id="279" r:id="rId21"/>
    <p:sldId id="280"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29/06/1440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29/06/1440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29/06/1440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29/06/1440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29/06/1440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29/06/1440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29/06/1440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3068960"/>
            <a:ext cx="7056784" cy="2304256"/>
          </a:xfrm>
        </p:spPr>
        <p:txBody>
          <a:bodyPr>
            <a:noAutofit/>
          </a:bodyPr>
          <a:lstStyle/>
          <a:p>
            <a:endParaRPr lang="en-US" sz="3600" b="1" dirty="0" smtClean="0">
              <a:solidFill>
                <a:srgbClr val="FFFF00"/>
              </a:solidFill>
            </a:endParaRPr>
          </a:p>
          <a:p>
            <a:r>
              <a:rPr lang="en-US" sz="4400" b="1" dirty="0" smtClean="0">
                <a:solidFill>
                  <a:srgbClr val="FFFF00"/>
                </a:solidFill>
              </a:rPr>
              <a:t>Indefinite Integrals</a:t>
            </a:r>
            <a:endParaRPr lang="ar-JO" sz="4400" b="1" dirty="0">
              <a:solidFill>
                <a:srgbClr val="FFFF00"/>
              </a:solidFill>
            </a:endParaRPr>
          </a:p>
          <a:p>
            <a:endParaRPr lang="en-US" sz="3600" b="1"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4592" y="260648"/>
            <a:ext cx="3403601"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234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96"/>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052736"/>
                <a:ext cx="9144000" cy="5805264"/>
              </a:xfrm>
            </p:spPr>
            <p:txBody>
              <a:bodyPr>
                <a:normAutofit fontScale="92500" lnSpcReduction="10000"/>
              </a:bodyPr>
              <a:lstStyle/>
              <a:p>
                <a:pPr marL="457200" indent="-457200" algn="l" rtl="0" eaLnBrk="0">
                  <a:buFont typeface="Wingdings" panose="05000000000000000000" pitchFamily="2" charset="2"/>
                  <a:buChar char="q"/>
                </a:pPr>
                <a:r>
                  <a:rPr lang="en-US" b="1" dirty="0" smtClean="0"/>
                  <a:t>Rule 5: The fifth rule is the first rule we learn about the integration of the division of two functions.</a:t>
                </a:r>
              </a:p>
              <a:p>
                <a:pPr algn="l" rtl="0" eaLnBrk="0"/>
                <a14:m>
                  <m:oMath xmlns:m="http://schemas.openxmlformats.org/officeDocument/2006/math">
                    <m:nary>
                      <m:naryPr>
                        <m:limLoc m:val="undOvr"/>
                        <m:subHide m:val="on"/>
                        <m:supHide m:val="on"/>
                        <m:ctrlPr>
                          <a:rPr lang="en-US" sz="3600" b="1" i="1" smtClean="0">
                            <a:solidFill>
                              <a:srgbClr val="FFFF00"/>
                            </a:solidFill>
                            <a:latin typeface="Cambria Math"/>
                          </a:rPr>
                        </m:ctrlPr>
                      </m:naryPr>
                      <m:sub/>
                      <m:sup/>
                      <m:e>
                        <m:f>
                          <m:fPr>
                            <m:ctrlPr>
                              <a:rPr lang="en-US" sz="3600" b="1" i="1" smtClean="0">
                                <a:solidFill>
                                  <a:srgbClr val="FFFF00"/>
                                </a:solidFill>
                                <a:latin typeface="Cambria Math"/>
                              </a:rPr>
                            </m:ctrlPr>
                          </m:fPr>
                          <m:num>
                            <m:r>
                              <a:rPr lang="en-US" sz="3600" b="1" i="1" smtClean="0">
                                <a:solidFill>
                                  <a:srgbClr val="FFFF00"/>
                                </a:solidFill>
                                <a:latin typeface="Cambria Math"/>
                              </a:rPr>
                              <m:t>𝟏</m:t>
                            </m:r>
                          </m:num>
                          <m:den>
                            <m:r>
                              <a:rPr lang="en-US" sz="3600" b="1" i="1" smtClean="0">
                                <a:solidFill>
                                  <a:srgbClr val="FFFF00"/>
                                </a:solidFill>
                                <a:latin typeface="Cambria Math"/>
                              </a:rPr>
                              <m:t>𝒙</m:t>
                            </m:r>
                          </m:den>
                        </m:f>
                        <m:r>
                          <a:rPr lang="en-US" sz="3600" b="1" i="1" smtClean="0">
                            <a:solidFill>
                              <a:srgbClr val="FFFF00"/>
                            </a:solidFill>
                            <a:latin typeface="Cambria Math"/>
                          </a:rPr>
                          <m:t>𝒅𝒙</m:t>
                        </m:r>
                        <m:r>
                          <a:rPr lang="en-US" sz="3600" b="1" i="1" smtClean="0">
                            <a:solidFill>
                              <a:srgbClr val="FFFF00"/>
                            </a:solidFill>
                            <a:latin typeface="Cambria Math"/>
                          </a:rPr>
                          <m:t>=</m:t>
                        </m:r>
                        <m:func>
                          <m:funcPr>
                            <m:ctrlPr>
                              <a:rPr lang="en-US" sz="3600" b="1" i="1" smtClean="0">
                                <a:solidFill>
                                  <a:srgbClr val="FFFF00"/>
                                </a:solidFill>
                                <a:latin typeface="Cambria Math"/>
                              </a:rPr>
                            </m:ctrlPr>
                          </m:funcPr>
                          <m:fName>
                            <m:r>
                              <m:rPr>
                                <m:sty m:val="p"/>
                              </m:rPr>
                              <a:rPr lang="en-US" sz="3600" b="0" i="0" smtClean="0">
                                <a:solidFill>
                                  <a:srgbClr val="FFFF00"/>
                                </a:solidFill>
                                <a:latin typeface="Cambria Math"/>
                              </a:rPr>
                              <m:t>ln</m:t>
                            </m:r>
                          </m:fName>
                          <m:e>
                            <m:d>
                              <m:dPr>
                                <m:begChr m:val="|"/>
                                <m:endChr m:val="|"/>
                                <m:ctrlPr>
                                  <a:rPr lang="en-US" sz="3600" b="0" i="1" smtClean="0">
                                    <a:solidFill>
                                      <a:srgbClr val="FFFF00"/>
                                    </a:solidFill>
                                    <a:latin typeface="Cambria Math"/>
                                  </a:rPr>
                                </m:ctrlPr>
                              </m:dPr>
                              <m:e>
                                <m:r>
                                  <a:rPr lang="en-US" sz="3600" b="0" i="1" smtClean="0">
                                    <a:solidFill>
                                      <a:srgbClr val="FFFF00"/>
                                    </a:solidFill>
                                    <a:latin typeface="Cambria Math"/>
                                  </a:rPr>
                                  <m:t>𝑥</m:t>
                                </m:r>
                              </m:e>
                            </m:d>
                          </m:e>
                        </m:func>
                      </m:e>
                    </m:nary>
                    <m:r>
                      <a:rPr lang="en-US" sz="3600" b="1" i="1" smtClean="0">
                        <a:solidFill>
                          <a:srgbClr val="FFFF00"/>
                        </a:solidFill>
                        <a:latin typeface="Cambria Math"/>
                      </a:rPr>
                      <m:t>+</m:t>
                    </m:r>
                    <m:r>
                      <a:rPr lang="en-US" sz="3600" b="1" i="1" smtClean="0">
                        <a:solidFill>
                          <a:srgbClr val="FFFF00"/>
                        </a:solidFill>
                        <a:latin typeface="Cambria Math"/>
                      </a:rPr>
                      <m:t>𝑪</m:t>
                    </m:r>
                  </m:oMath>
                </a14:m>
                <a:r>
                  <a:rPr lang="en-US" sz="4400" b="1" dirty="0"/>
                  <a:t>                   </a:t>
                </a:r>
              </a:p>
              <a:p>
                <a:pPr algn="l" rtl="0" eaLnBrk="0"/>
                <a:r>
                  <a:rPr lang="en-US" b="1" dirty="0" smtClean="0"/>
                  <a:t>In </a:t>
                </a:r>
                <a:r>
                  <a:rPr lang="en-US" b="1" dirty="0"/>
                  <a:t>general,</a:t>
                </a:r>
              </a:p>
              <a:p>
                <a:pPr algn="l" rtl="0" eaLnBrk="0"/>
                <a:r>
                  <a:rPr lang="en-US" sz="4800" b="1" dirty="0"/>
                  <a:t> </a:t>
                </a:r>
                <a14:m>
                  <m:oMath xmlns:m="http://schemas.openxmlformats.org/officeDocument/2006/math">
                    <m:nary>
                      <m:naryPr>
                        <m:limLoc m:val="undOvr"/>
                        <m:subHide m:val="on"/>
                        <m:supHide m:val="on"/>
                        <m:ctrlPr>
                          <a:rPr lang="en-US" sz="3900" b="1" i="1" smtClean="0">
                            <a:solidFill>
                              <a:srgbClr val="FFFF00"/>
                            </a:solidFill>
                            <a:latin typeface="Cambria Math"/>
                          </a:rPr>
                        </m:ctrlPr>
                      </m:naryPr>
                      <m:sub/>
                      <m:sup/>
                      <m:e>
                        <m:f>
                          <m:fPr>
                            <m:ctrlPr>
                              <a:rPr lang="en-US" sz="3900" b="1" i="1" smtClean="0">
                                <a:solidFill>
                                  <a:srgbClr val="FFFF00"/>
                                </a:solidFill>
                                <a:latin typeface="Cambria Math"/>
                              </a:rPr>
                            </m:ctrlPr>
                          </m:fPr>
                          <m:num>
                            <m:r>
                              <a:rPr lang="en-US" sz="3900" b="1" i="1" smtClean="0">
                                <a:solidFill>
                                  <a:srgbClr val="FFFF00"/>
                                </a:solidFill>
                                <a:latin typeface="Cambria Math"/>
                              </a:rPr>
                              <m:t>𝒇</m:t>
                            </m:r>
                            <m:r>
                              <a:rPr lang="en-US" sz="3900" b="1" i="1" smtClean="0">
                                <a:solidFill>
                                  <a:srgbClr val="FFFF00"/>
                                </a:solidFill>
                                <a:latin typeface="Cambria Math"/>
                              </a:rPr>
                              <m:t>´(</m:t>
                            </m:r>
                            <m:r>
                              <a:rPr lang="en-US" sz="3900" b="1" i="1" smtClean="0">
                                <a:solidFill>
                                  <a:srgbClr val="FFFF00"/>
                                </a:solidFill>
                                <a:latin typeface="Cambria Math"/>
                              </a:rPr>
                              <m:t>𝒙</m:t>
                            </m:r>
                            <m:r>
                              <a:rPr lang="en-US" sz="3900" b="1" i="1" smtClean="0">
                                <a:solidFill>
                                  <a:srgbClr val="FFFF00"/>
                                </a:solidFill>
                                <a:latin typeface="Cambria Math"/>
                              </a:rPr>
                              <m:t>)</m:t>
                            </m:r>
                          </m:num>
                          <m:den>
                            <m:r>
                              <a:rPr lang="en-US" sz="3900" b="1" i="1" smtClean="0">
                                <a:solidFill>
                                  <a:srgbClr val="FFFF00"/>
                                </a:solidFill>
                                <a:latin typeface="Cambria Math"/>
                              </a:rPr>
                              <m:t>𝒇</m:t>
                            </m:r>
                            <m:r>
                              <a:rPr lang="en-US" sz="3900" b="1" i="1" smtClean="0">
                                <a:solidFill>
                                  <a:srgbClr val="FFFF00"/>
                                </a:solidFill>
                                <a:latin typeface="Cambria Math"/>
                              </a:rPr>
                              <m:t>(</m:t>
                            </m:r>
                            <m:r>
                              <a:rPr lang="en-US" sz="3900" b="1" i="1" smtClean="0">
                                <a:solidFill>
                                  <a:srgbClr val="FFFF00"/>
                                </a:solidFill>
                                <a:latin typeface="Cambria Math"/>
                              </a:rPr>
                              <m:t>𝒙</m:t>
                            </m:r>
                            <m:r>
                              <a:rPr lang="en-US" sz="3900" b="1" i="1" smtClean="0">
                                <a:solidFill>
                                  <a:srgbClr val="FFFF00"/>
                                </a:solidFill>
                                <a:latin typeface="Cambria Math"/>
                              </a:rPr>
                              <m:t>)</m:t>
                            </m:r>
                          </m:den>
                        </m:f>
                      </m:e>
                    </m:nary>
                    <m:r>
                      <a:rPr lang="en-US" sz="3900" b="1" i="1" smtClean="0">
                        <a:solidFill>
                          <a:srgbClr val="FFFF00"/>
                        </a:solidFill>
                        <a:latin typeface="Cambria Math"/>
                      </a:rPr>
                      <m:t>𝒅𝒙</m:t>
                    </m:r>
                    <m:r>
                      <a:rPr lang="en-US" sz="3900" b="1" i="1" smtClean="0">
                        <a:solidFill>
                          <a:srgbClr val="FFFF00"/>
                        </a:solidFill>
                        <a:latin typeface="Cambria Math"/>
                      </a:rPr>
                      <m:t>=</m:t>
                    </m:r>
                    <m:func>
                      <m:funcPr>
                        <m:ctrlPr>
                          <a:rPr lang="en-US" sz="3900" b="1" i="1" smtClean="0">
                            <a:solidFill>
                              <a:srgbClr val="FFFF00"/>
                            </a:solidFill>
                            <a:latin typeface="Cambria Math"/>
                          </a:rPr>
                        </m:ctrlPr>
                      </m:funcPr>
                      <m:fName>
                        <m:r>
                          <m:rPr>
                            <m:sty m:val="p"/>
                          </m:rPr>
                          <a:rPr lang="en-US" sz="3900" b="0" i="0" smtClean="0">
                            <a:solidFill>
                              <a:srgbClr val="FFFF00"/>
                            </a:solidFill>
                            <a:latin typeface="Cambria Math"/>
                          </a:rPr>
                          <m:t>ln</m:t>
                        </m:r>
                      </m:fName>
                      <m:e>
                        <m:d>
                          <m:dPr>
                            <m:begChr m:val="|"/>
                            <m:endChr m:val="|"/>
                            <m:ctrlPr>
                              <a:rPr lang="en-US" sz="3900" b="0" i="1" smtClean="0">
                                <a:solidFill>
                                  <a:srgbClr val="FFFF00"/>
                                </a:solidFill>
                                <a:latin typeface="Cambria Math"/>
                              </a:rPr>
                            </m:ctrlPr>
                          </m:dPr>
                          <m:e>
                            <m:r>
                              <a:rPr lang="en-US" sz="3900" b="0" i="1" smtClean="0">
                                <a:solidFill>
                                  <a:srgbClr val="FFFF00"/>
                                </a:solidFill>
                                <a:latin typeface="Cambria Math"/>
                              </a:rPr>
                              <m:t>𝑓</m:t>
                            </m:r>
                            <m:r>
                              <a:rPr lang="en-US" sz="3900" b="0" i="1" smtClean="0">
                                <a:solidFill>
                                  <a:srgbClr val="FFFF00"/>
                                </a:solidFill>
                                <a:latin typeface="Cambria Math"/>
                              </a:rPr>
                              <m:t>(</m:t>
                            </m:r>
                            <m:r>
                              <a:rPr lang="en-US" sz="3900" b="0" i="1" smtClean="0">
                                <a:solidFill>
                                  <a:srgbClr val="FFFF00"/>
                                </a:solidFill>
                                <a:latin typeface="Cambria Math"/>
                              </a:rPr>
                              <m:t>𝑥</m:t>
                            </m:r>
                            <m:r>
                              <a:rPr lang="en-US" sz="3900" b="0" i="1" smtClean="0">
                                <a:solidFill>
                                  <a:srgbClr val="FFFF00"/>
                                </a:solidFill>
                                <a:latin typeface="Cambria Math"/>
                              </a:rPr>
                              <m:t>)</m:t>
                            </m:r>
                          </m:e>
                        </m:d>
                      </m:e>
                    </m:func>
                    <m:r>
                      <a:rPr lang="en-US" sz="3900" b="1" i="1" smtClean="0">
                        <a:solidFill>
                          <a:srgbClr val="FFFF00"/>
                        </a:solidFill>
                        <a:latin typeface="Cambria Math"/>
                      </a:rPr>
                      <m:t>+</m:t>
                    </m:r>
                    <m:r>
                      <a:rPr lang="en-US" sz="3900" b="1" i="1" smtClean="0">
                        <a:solidFill>
                          <a:srgbClr val="FFFF00"/>
                        </a:solidFill>
                        <a:latin typeface="Cambria Math"/>
                      </a:rPr>
                      <m:t>𝑪</m:t>
                    </m:r>
                  </m:oMath>
                </a14:m>
                <a:r>
                  <a:rPr lang="en-US" sz="4800" b="1" dirty="0"/>
                  <a:t>                    </a:t>
                </a:r>
              </a:p>
              <a:p>
                <a:pPr algn="l" rtl="0" eaLnBrk="0"/>
                <a:endParaRPr lang="en-US" sz="1050" b="1" dirty="0"/>
              </a:p>
              <a:p>
                <a:pPr marL="457200" indent="-457200" algn="l" rtl="0" eaLnBrk="0">
                  <a:buFont typeface="Wingdings" panose="05000000000000000000" pitchFamily="2" charset="2"/>
                  <a:buChar char="q"/>
                </a:pPr>
                <a:r>
                  <a:rPr lang="en-US" b="1" dirty="0"/>
                  <a:t>Example: Find the general indefinite </a:t>
                </a:r>
                <a:r>
                  <a:rPr lang="en-US" b="1" dirty="0" smtClean="0"/>
                  <a:t>integral</a:t>
                </a:r>
                <a14:m>
                  <m:oMath xmlns:m="http://schemas.openxmlformats.org/officeDocument/2006/math">
                    <m:nary>
                      <m:naryPr>
                        <m:limLoc m:val="undOvr"/>
                        <m:subHide m:val="on"/>
                        <m:supHide m:val="on"/>
                        <m:ctrlPr>
                          <a:rPr lang="en-US" b="1" i="1" smtClean="0">
                            <a:latin typeface="Cambria Math"/>
                          </a:rPr>
                        </m:ctrlPr>
                      </m:naryPr>
                      <m:sub/>
                      <m:sup/>
                      <m:e>
                        <m:f>
                          <m:fPr>
                            <m:ctrlPr>
                              <a:rPr lang="en-US" b="1" i="1" smtClean="0">
                                <a:latin typeface="Cambria Math"/>
                              </a:rPr>
                            </m:ctrlPr>
                          </m:fPr>
                          <m:num>
                            <m:sSup>
                              <m:sSupPr>
                                <m:ctrlPr>
                                  <a:rPr lang="en-US" b="1" i="1" smtClean="0">
                                    <a:latin typeface="Cambria Math"/>
                                  </a:rPr>
                                </m:ctrlPr>
                              </m:sSupPr>
                              <m:e>
                                <m:r>
                                  <a:rPr lang="en-US" b="1" i="1" smtClean="0">
                                    <a:latin typeface="Cambria Math"/>
                                  </a:rPr>
                                  <m:t>𝒆</m:t>
                                </m:r>
                              </m:e>
                              <m:sup>
                                <m:r>
                                  <a:rPr lang="en-US" b="1" i="1" smtClean="0">
                                    <a:latin typeface="Cambria Math"/>
                                  </a:rPr>
                                  <m:t>𝒙</m:t>
                                </m:r>
                              </m:sup>
                            </m:sSup>
                          </m:num>
                          <m:den>
                            <m:r>
                              <a:rPr lang="en-US" b="1" i="1" smtClean="0">
                                <a:latin typeface="Cambria Math"/>
                              </a:rPr>
                              <m:t>𝟗</m:t>
                            </m:r>
                            <m:r>
                              <a:rPr lang="en-US" b="1" i="1" smtClean="0">
                                <a:latin typeface="Cambria Math"/>
                              </a:rPr>
                              <m:t>+</m:t>
                            </m:r>
                            <m:sSup>
                              <m:sSupPr>
                                <m:ctrlPr>
                                  <a:rPr lang="en-US" b="1" i="1" smtClean="0">
                                    <a:latin typeface="Cambria Math"/>
                                  </a:rPr>
                                </m:ctrlPr>
                              </m:sSupPr>
                              <m:e>
                                <m:r>
                                  <a:rPr lang="en-US" b="1" i="1" smtClean="0">
                                    <a:latin typeface="Cambria Math"/>
                                  </a:rPr>
                                  <m:t>𝒆</m:t>
                                </m:r>
                              </m:e>
                              <m:sup>
                                <m:r>
                                  <a:rPr lang="en-US" b="1" i="1" smtClean="0">
                                    <a:latin typeface="Cambria Math"/>
                                  </a:rPr>
                                  <m:t>𝒙</m:t>
                                </m:r>
                              </m:sup>
                            </m:sSup>
                          </m:den>
                        </m:f>
                      </m:e>
                    </m:nary>
                    <m:r>
                      <a:rPr lang="en-US" b="1" i="1" smtClean="0">
                        <a:latin typeface="Cambria Math"/>
                      </a:rPr>
                      <m:t>𝒅𝒙</m:t>
                    </m:r>
                  </m:oMath>
                </a14:m>
                <a:endParaRPr lang="en-US" b="1" dirty="0"/>
              </a:p>
              <a:p>
                <a:pPr marL="457200" indent="-457200" algn="l" rtl="0" eaLnBrk="0">
                  <a:buFont typeface="Wingdings" panose="05000000000000000000" pitchFamily="2" charset="2"/>
                  <a:buChar char="q"/>
                </a:pPr>
                <a:r>
                  <a:rPr lang="en-US" b="1" dirty="0"/>
                  <a:t>Solution: Since </a:t>
                </a:r>
                <a14:m>
                  <m:oMath xmlns:m="http://schemas.openxmlformats.org/officeDocument/2006/math">
                    <m:f>
                      <m:fPr>
                        <m:ctrlPr>
                          <a:rPr lang="en-US" sz="3500" b="1" i="1" smtClean="0">
                            <a:solidFill>
                              <a:srgbClr val="FFFF00"/>
                            </a:solidFill>
                            <a:latin typeface="Cambria Math"/>
                          </a:rPr>
                        </m:ctrlPr>
                      </m:fPr>
                      <m:num>
                        <m:r>
                          <a:rPr lang="en-US" sz="3500" b="1" i="1" smtClean="0">
                            <a:solidFill>
                              <a:srgbClr val="FFFF00"/>
                            </a:solidFill>
                            <a:latin typeface="Cambria Math"/>
                          </a:rPr>
                          <m:t>𝒅</m:t>
                        </m:r>
                      </m:num>
                      <m:den>
                        <m:r>
                          <a:rPr lang="en-US" sz="3500" b="1" i="1" smtClean="0">
                            <a:solidFill>
                              <a:srgbClr val="FFFF00"/>
                            </a:solidFill>
                            <a:latin typeface="Cambria Math"/>
                          </a:rPr>
                          <m:t>𝒅𝒙</m:t>
                        </m:r>
                      </m:den>
                    </m:f>
                    <m:d>
                      <m:dPr>
                        <m:ctrlPr>
                          <a:rPr lang="en-US" sz="3500" b="1" i="1" smtClean="0">
                            <a:solidFill>
                              <a:srgbClr val="FFFF00"/>
                            </a:solidFill>
                            <a:latin typeface="Cambria Math"/>
                          </a:rPr>
                        </m:ctrlPr>
                      </m:dPr>
                      <m:e>
                        <m:r>
                          <a:rPr lang="en-US" sz="3500" b="1" i="1" smtClean="0">
                            <a:solidFill>
                              <a:srgbClr val="FFFF00"/>
                            </a:solidFill>
                            <a:latin typeface="Cambria Math"/>
                          </a:rPr>
                          <m:t>𝟗</m:t>
                        </m:r>
                        <m:r>
                          <a:rPr lang="en-US" sz="3500" b="1" i="1" smtClean="0">
                            <a:solidFill>
                              <a:srgbClr val="FFFF00"/>
                            </a:solidFill>
                            <a:latin typeface="Cambria Math"/>
                          </a:rPr>
                          <m:t>+</m:t>
                        </m:r>
                        <m:sSup>
                          <m:sSupPr>
                            <m:ctrlPr>
                              <a:rPr lang="en-US" sz="3500" b="1" i="1">
                                <a:solidFill>
                                  <a:srgbClr val="FFFF00"/>
                                </a:solidFill>
                                <a:latin typeface="Cambria Math"/>
                              </a:rPr>
                            </m:ctrlPr>
                          </m:sSupPr>
                          <m:e>
                            <m:r>
                              <a:rPr lang="en-US" sz="3500" b="1" i="1">
                                <a:solidFill>
                                  <a:srgbClr val="FFFF00"/>
                                </a:solidFill>
                                <a:latin typeface="Cambria Math"/>
                              </a:rPr>
                              <m:t>𝒆</m:t>
                            </m:r>
                          </m:e>
                          <m:sup>
                            <m:r>
                              <a:rPr lang="en-US" sz="3500" b="1" i="1">
                                <a:solidFill>
                                  <a:srgbClr val="FFFF00"/>
                                </a:solidFill>
                                <a:latin typeface="Cambria Math"/>
                              </a:rPr>
                              <m:t>𝒙</m:t>
                            </m:r>
                          </m:sup>
                        </m:sSup>
                      </m:e>
                    </m:d>
                  </m:oMath>
                </a14:m>
                <a:r>
                  <a:rPr lang="en-US" sz="4400" b="1" dirty="0"/>
                  <a:t> </a:t>
                </a:r>
                <a:r>
                  <a:rPr lang="en-US" b="1" dirty="0"/>
                  <a:t>, </a:t>
                </a:r>
                <a:r>
                  <a:rPr lang="en-US" b="1" dirty="0" smtClean="0"/>
                  <a:t>then</a:t>
                </a:r>
              </a:p>
              <a:p>
                <a:pPr algn="l" rtl="0" eaLnBrk="0"/>
                <a:r>
                  <a:rPr lang="en-US" b="1" dirty="0" smtClean="0"/>
                  <a:t> </a:t>
                </a:r>
                <a14:m>
                  <m:oMath xmlns:m="http://schemas.openxmlformats.org/officeDocument/2006/math">
                    <m:nary>
                      <m:naryPr>
                        <m:limLoc m:val="undOvr"/>
                        <m:subHide m:val="on"/>
                        <m:supHide m:val="on"/>
                        <m:ctrlPr>
                          <a:rPr lang="en-US" sz="3500" b="1" i="1" smtClean="0">
                            <a:solidFill>
                              <a:srgbClr val="FFFF00"/>
                            </a:solidFill>
                            <a:latin typeface="Cambria Math"/>
                          </a:rPr>
                        </m:ctrlPr>
                      </m:naryPr>
                      <m:sub/>
                      <m:sup/>
                      <m:e>
                        <m:f>
                          <m:fPr>
                            <m:ctrlPr>
                              <a:rPr lang="en-US" sz="3500" b="1" i="1">
                                <a:solidFill>
                                  <a:srgbClr val="FFFF00"/>
                                </a:solidFill>
                                <a:latin typeface="Cambria Math"/>
                              </a:rPr>
                            </m:ctrlPr>
                          </m:fPr>
                          <m:num>
                            <m:sSup>
                              <m:sSupPr>
                                <m:ctrlPr>
                                  <a:rPr lang="en-US" sz="3500" b="1" i="1">
                                    <a:solidFill>
                                      <a:srgbClr val="FFFF00"/>
                                    </a:solidFill>
                                    <a:latin typeface="Cambria Math"/>
                                  </a:rPr>
                                </m:ctrlPr>
                              </m:sSupPr>
                              <m:e>
                                <m:r>
                                  <a:rPr lang="en-US" sz="3500" b="1" i="1">
                                    <a:solidFill>
                                      <a:srgbClr val="FFFF00"/>
                                    </a:solidFill>
                                    <a:latin typeface="Cambria Math"/>
                                  </a:rPr>
                                  <m:t>𝒆</m:t>
                                </m:r>
                              </m:e>
                              <m:sup>
                                <m:r>
                                  <a:rPr lang="en-US" sz="3500" b="1" i="1">
                                    <a:solidFill>
                                      <a:srgbClr val="FFFF00"/>
                                    </a:solidFill>
                                    <a:latin typeface="Cambria Math"/>
                                  </a:rPr>
                                  <m:t>𝒙</m:t>
                                </m:r>
                              </m:sup>
                            </m:sSup>
                          </m:num>
                          <m:den>
                            <m:r>
                              <a:rPr lang="en-US" sz="3500" b="1" i="1">
                                <a:solidFill>
                                  <a:srgbClr val="FFFF00"/>
                                </a:solidFill>
                                <a:latin typeface="Cambria Math"/>
                              </a:rPr>
                              <m:t>𝟗</m:t>
                            </m:r>
                            <m:r>
                              <a:rPr lang="en-US" sz="3500" b="1" i="1">
                                <a:solidFill>
                                  <a:srgbClr val="FFFF00"/>
                                </a:solidFill>
                                <a:latin typeface="Cambria Math"/>
                              </a:rPr>
                              <m:t>+</m:t>
                            </m:r>
                            <m:sSup>
                              <m:sSupPr>
                                <m:ctrlPr>
                                  <a:rPr lang="en-US" sz="3500" b="1" i="1">
                                    <a:solidFill>
                                      <a:srgbClr val="FFFF00"/>
                                    </a:solidFill>
                                    <a:latin typeface="Cambria Math"/>
                                  </a:rPr>
                                </m:ctrlPr>
                              </m:sSupPr>
                              <m:e>
                                <m:r>
                                  <a:rPr lang="en-US" sz="3500" b="1" i="1">
                                    <a:solidFill>
                                      <a:srgbClr val="FFFF00"/>
                                    </a:solidFill>
                                    <a:latin typeface="Cambria Math"/>
                                  </a:rPr>
                                  <m:t>𝒆</m:t>
                                </m:r>
                              </m:e>
                              <m:sup>
                                <m:r>
                                  <a:rPr lang="en-US" sz="3500" b="1" i="1">
                                    <a:solidFill>
                                      <a:srgbClr val="FFFF00"/>
                                    </a:solidFill>
                                    <a:latin typeface="Cambria Math"/>
                                  </a:rPr>
                                  <m:t>𝒙</m:t>
                                </m:r>
                              </m:sup>
                            </m:sSup>
                          </m:den>
                        </m:f>
                      </m:e>
                    </m:nary>
                    <m:r>
                      <a:rPr lang="en-US" sz="3500" b="1" i="1">
                        <a:solidFill>
                          <a:srgbClr val="FFFF00"/>
                        </a:solidFill>
                        <a:latin typeface="Cambria Math"/>
                      </a:rPr>
                      <m:t>𝒅𝒙</m:t>
                    </m:r>
                    <m:r>
                      <a:rPr lang="en-US" sz="3500" b="1" i="1" smtClean="0">
                        <a:solidFill>
                          <a:srgbClr val="FFFF00"/>
                        </a:solidFill>
                        <a:latin typeface="Cambria Math"/>
                      </a:rPr>
                      <m:t>=</m:t>
                    </m:r>
                    <m:func>
                      <m:funcPr>
                        <m:ctrlPr>
                          <a:rPr lang="en-US" sz="3500" b="1" i="1" smtClean="0">
                            <a:solidFill>
                              <a:srgbClr val="FFFF00"/>
                            </a:solidFill>
                            <a:latin typeface="Cambria Math"/>
                          </a:rPr>
                        </m:ctrlPr>
                      </m:funcPr>
                      <m:fName>
                        <m:r>
                          <m:rPr>
                            <m:sty m:val="p"/>
                          </m:rPr>
                          <a:rPr lang="en-US" sz="3500" b="0" i="0" smtClean="0">
                            <a:solidFill>
                              <a:srgbClr val="FFFF00"/>
                            </a:solidFill>
                            <a:latin typeface="Cambria Math"/>
                          </a:rPr>
                          <m:t>ln</m:t>
                        </m:r>
                      </m:fName>
                      <m:e>
                        <m:d>
                          <m:dPr>
                            <m:begChr m:val="|"/>
                            <m:endChr m:val="|"/>
                            <m:ctrlPr>
                              <a:rPr lang="en-US" sz="3500" b="0" i="1" smtClean="0">
                                <a:solidFill>
                                  <a:srgbClr val="FFFF00"/>
                                </a:solidFill>
                                <a:latin typeface="Cambria Math"/>
                              </a:rPr>
                            </m:ctrlPr>
                          </m:dPr>
                          <m:e>
                            <m:r>
                              <a:rPr lang="en-US" sz="3500" b="0" i="1" smtClean="0">
                                <a:solidFill>
                                  <a:srgbClr val="FFFF00"/>
                                </a:solidFill>
                                <a:latin typeface="Cambria Math"/>
                              </a:rPr>
                              <m:t>9</m:t>
                            </m:r>
                            <m:r>
                              <a:rPr lang="en-US" sz="3500" b="0" i="1" smtClean="0">
                                <a:solidFill>
                                  <a:srgbClr val="FFFF00"/>
                                </a:solidFill>
                                <a:latin typeface="Cambria Math"/>
                              </a:rPr>
                              <m:t>+</m:t>
                            </m:r>
                            <m:sSup>
                              <m:sSupPr>
                                <m:ctrlPr>
                                  <a:rPr lang="en-US" sz="3500" b="1" i="1">
                                    <a:solidFill>
                                      <a:srgbClr val="FFFF00"/>
                                    </a:solidFill>
                                    <a:latin typeface="Cambria Math"/>
                                  </a:rPr>
                                </m:ctrlPr>
                              </m:sSupPr>
                              <m:e>
                                <m:r>
                                  <a:rPr lang="en-US" sz="3500" b="1" i="1">
                                    <a:solidFill>
                                      <a:srgbClr val="FFFF00"/>
                                    </a:solidFill>
                                    <a:latin typeface="Cambria Math"/>
                                  </a:rPr>
                                  <m:t>𝒆</m:t>
                                </m:r>
                              </m:e>
                              <m:sup>
                                <m:r>
                                  <a:rPr lang="en-US" sz="3500" b="1" i="1">
                                    <a:solidFill>
                                      <a:srgbClr val="FFFF00"/>
                                    </a:solidFill>
                                    <a:latin typeface="Cambria Math"/>
                                  </a:rPr>
                                  <m:t>𝒙</m:t>
                                </m:r>
                              </m:sup>
                            </m:sSup>
                          </m:e>
                        </m:d>
                      </m:e>
                    </m:func>
                    <m:r>
                      <a:rPr lang="en-US" sz="3500" b="1" i="1" smtClean="0">
                        <a:solidFill>
                          <a:srgbClr val="FFFF00"/>
                        </a:solidFill>
                        <a:latin typeface="Cambria Math"/>
                      </a:rPr>
                      <m:t>+</m:t>
                    </m:r>
                    <m:r>
                      <a:rPr lang="en-US" sz="3500" b="1" i="1" smtClean="0">
                        <a:solidFill>
                          <a:srgbClr val="FFFF00"/>
                        </a:solidFill>
                        <a:latin typeface="Cambria Math"/>
                      </a:rPr>
                      <m:t>𝒄</m:t>
                    </m:r>
                  </m:oMath>
                </a14:m>
                <a:r>
                  <a:rPr lang="en-US" sz="3500" b="1" dirty="0" smtClean="0">
                    <a:solidFill>
                      <a:srgbClr val="FFFF00"/>
                    </a:solidFill>
                  </a:rPr>
                  <a:t> </a:t>
                </a:r>
                <a:endParaRPr lang="en-US" sz="3500" b="1" dirty="0">
                  <a:solidFill>
                    <a:srgbClr val="FFFF00"/>
                  </a:solidFill>
                </a:endParaRP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052736"/>
                <a:ext cx="9144000" cy="5805264"/>
              </a:xfrm>
              <a:blipFill rotWithShape="1">
                <a:blip r:embed="rId2"/>
                <a:stretch>
                  <a:fillRect l="-2667" t="-2101"/>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416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84" y="0"/>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980728"/>
                <a:ext cx="9144000" cy="5877272"/>
              </a:xfrm>
            </p:spPr>
            <p:txBody>
              <a:bodyPr/>
              <a:lstStyle/>
              <a:p>
                <a:pPr marL="457200" indent="-457200" algn="l" rtl="0" eaLnBrk="0">
                  <a:buFont typeface="Wingdings" panose="05000000000000000000" pitchFamily="2" charset="2"/>
                  <a:buChar char="q"/>
                </a:pPr>
                <a:r>
                  <a:rPr lang="en-US" b="1" dirty="0" smtClean="0"/>
                  <a:t>Example: Find the general indefinite integral</a:t>
                </a:r>
              </a:p>
              <a:p>
                <a:pPr algn="l" rtl="0" eaLnBrk="0"/>
                <a:r>
                  <a:rPr lang="en-US" sz="4400" b="1" dirty="0"/>
                  <a:t>  </a:t>
                </a:r>
                <a14:m>
                  <m:oMath xmlns:m="http://schemas.openxmlformats.org/officeDocument/2006/math">
                    <m:nary>
                      <m:naryPr>
                        <m:limLoc m:val="undOvr"/>
                        <m:subHide m:val="on"/>
                        <m:supHide m:val="on"/>
                        <m:ctrlPr>
                          <a:rPr lang="en-US" sz="4000" b="1" i="1" smtClean="0">
                            <a:solidFill>
                              <a:schemeClr val="tx1"/>
                            </a:solidFill>
                            <a:latin typeface="Cambria Math"/>
                          </a:rPr>
                        </m:ctrlPr>
                      </m:naryPr>
                      <m:sub/>
                      <m:sup/>
                      <m:e>
                        <m:f>
                          <m:fPr>
                            <m:ctrlPr>
                              <a:rPr lang="en-US" sz="4000" b="1" i="1" smtClean="0">
                                <a:solidFill>
                                  <a:schemeClr val="tx1"/>
                                </a:solidFill>
                                <a:latin typeface="Cambria Math"/>
                              </a:rPr>
                            </m:ctrlPr>
                          </m:fPr>
                          <m:num>
                            <m:r>
                              <a:rPr lang="en-US" sz="4000" b="1" i="1" smtClean="0">
                                <a:solidFill>
                                  <a:schemeClr val="tx1"/>
                                </a:solidFill>
                                <a:latin typeface="Cambria Math"/>
                              </a:rPr>
                              <m:t>𝒙</m:t>
                            </m:r>
                          </m:num>
                          <m:den>
                            <m:r>
                              <a:rPr lang="en-US" sz="4000" b="1" i="1" smtClean="0">
                                <a:solidFill>
                                  <a:schemeClr val="tx1"/>
                                </a:solidFill>
                                <a:latin typeface="Cambria Math"/>
                              </a:rPr>
                              <m:t>𝟏</m:t>
                            </m:r>
                            <m:r>
                              <a:rPr lang="en-US" sz="4000" b="1" i="1" smtClean="0">
                                <a:solidFill>
                                  <a:schemeClr val="tx1"/>
                                </a:solidFill>
                                <a:latin typeface="Cambria Math"/>
                              </a:rPr>
                              <m:t>+</m:t>
                            </m:r>
                            <m:sSup>
                              <m:sSupPr>
                                <m:ctrlPr>
                                  <a:rPr lang="en-US" sz="4000" b="1" i="1" smtClean="0">
                                    <a:solidFill>
                                      <a:schemeClr val="tx1"/>
                                    </a:solidFill>
                                    <a:latin typeface="Cambria Math"/>
                                  </a:rPr>
                                </m:ctrlPr>
                              </m:sSupPr>
                              <m:e>
                                <m:r>
                                  <a:rPr lang="en-US" sz="4000" b="1" i="1" smtClean="0">
                                    <a:solidFill>
                                      <a:schemeClr val="tx1"/>
                                    </a:solidFill>
                                    <a:latin typeface="Cambria Math"/>
                                  </a:rPr>
                                  <m:t>𝒙</m:t>
                                </m:r>
                              </m:e>
                              <m:sup>
                                <m:r>
                                  <a:rPr lang="en-US" sz="4000" b="1" i="1" smtClean="0">
                                    <a:solidFill>
                                      <a:schemeClr val="tx1"/>
                                    </a:solidFill>
                                    <a:latin typeface="Cambria Math"/>
                                  </a:rPr>
                                  <m:t>𝟐</m:t>
                                </m:r>
                              </m:sup>
                            </m:sSup>
                          </m:den>
                        </m:f>
                      </m:e>
                    </m:nary>
                    <m:r>
                      <a:rPr lang="en-US" sz="4000" b="1" i="1" smtClean="0">
                        <a:solidFill>
                          <a:schemeClr val="tx1"/>
                        </a:solidFill>
                        <a:latin typeface="Cambria Math"/>
                      </a:rPr>
                      <m:t>𝒅𝒙</m:t>
                    </m:r>
                  </m:oMath>
                </a14:m>
                <a:endParaRPr lang="en-US" sz="4000" b="1" dirty="0" smtClean="0">
                  <a:solidFill>
                    <a:schemeClr val="tx1"/>
                  </a:solidFill>
                </a:endParaRPr>
              </a:p>
              <a:p>
                <a:pPr marL="457200" indent="-457200" algn="l" rtl="0" eaLnBrk="0">
                  <a:buFont typeface="Wingdings" panose="05000000000000000000" pitchFamily="2" charset="2"/>
                  <a:buChar char="q"/>
                </a:pPr>
                <a:r>
                  <a:rPr lang="en-US" b="1" dirty="0" smtClean="0"/>
                  <a:t>Solution: Notice </a:t>
                </a:r>
                <a14:m>
                  <m:oMath xmlns:m="http://schemas.openxmlformats.org/officeDocument/2006/math">
                    <m:f>
                      <m:fPr>
                        <m:ctrlPr>
                          <a:rPr lang="en-US" b="1" i="1" smtClean="0">
                            <a:latin typeface="Cambria Math"/>
                          </a:rPr>
                        </m:ctrlPr>
                      </m:fPr>
                      <m:num>
                        <m:r>
                          <a:rPr lang="en-US" b="1" i="1" smtClean="0">
                            <a:latin typeface="Cambria Math"/>
                          </a:rPr>
                          <m:t>𝒅</m:t>
                        </m:r>
                      </m:num>
                      <m:den>
                        <m:r>
                          <a:rPr lang="en-US" b="1" i="1" smtClean="0">
                            <a:latin typeface="Cambria Math"/>
                          </a:rPr>
                          <m:t>𝒅𝒙</m:t>
                        </m:r>
                      </m:den>
                    </m:f>
                    <m:d>
                      <m:dPr>
                        <m:ctrlPr>
                          <a:rPr lang="en-US" b="1" i="1" smtClean="0">
                            <a:latin typeface="Cambria Math"/>
                          </a:rPr>
                        </m:ctrlPr>
                      </m:dPr>
                      <m:e>
                        <m:r>
                          <a:rPr lang="en-US" b="1" i="1" smtClean="0">
                            <a:latin typeface="Cambria Math"/>
                          </a:rPr>
                          <m:t>𝟏</m:t>
                        </m:r>
                        <m:r>
                          <a:rPr lang="en-US" b="1" i="1" smtClean="0">
                            <a:latin typeface="Cambria Math"/>
                          </a:rPr>
                          <m:t>+</m:t>
                        </m:r>
                        <m:sSup>
                          <m:sSupPr>
                            <m:ctrlPr>
                              <a:rPr lang="en-US" b="1" i="1" smtClean="0">
                                <a:latin typeface="Cambria Math"/>
                              </a:rPr>
                            </m:ctrlPr>
                          </m:sSupPr>
                          <m:e>
                            <m:r>
                              <a:rPr lang="en-US" b="1" i="1" smtClean="0">
                                <a:latin typeface="Cambria Math"/>
                              </a:rPr>
                              <m:t>𝒙</m:t>
                            </m:r>
                          </m:e>
                          <m:sup>
                            <m:r>
                              <a:rPr lang="en-US" b="1" i="1" smtClean="0">
                                <a:latin typeface="Cambria Math"/>
                              </a:rPr>
                              <m:t>𝟐</m:t>
                            </m:r>
                          </m:sup>
                        </m:sSup>
                      </m:e>
                    </m:d>
                    <m:r>
                      <a:rPr lang="en-US" b="1" i="1" smtClean="0">
                        <a:latin typeface="Cambria Math"/>
                      </a:rPr>
                      <m:t>=</m:t>
                    </m:r>
                    <m:r>
                      <a:rPr lang="en-US" b="1" i="1" smtClean="0">
                        <a:latin typeface="Cambria Math"/>
                      </a:rPr>
                      <m:t>𝟐</m:t>
                    </m:r>
                    <m:r>
                      <a:rPr lang="en-US" b="1" i="1" smtClean="0">
                        <a:latin typeface="Cambria Math"/>
                      </a:rPr>
                      <m:t>𝒙</m:t>
                    </m:r>
                    <m:r>
                      <a:rPr lang="en-US" b="1" i="1" smtClean="0">
                        <a:latin typeface="Cambria Math"/>
                        <a:ea typeface="Cambria Math"/>
                      </a:rPr>
                      <m:t>≠</m:t>
                    </m:r>
                    <m:r>
                      <a:rPr lang="en-US" b="1" i="1" smtClean="0">
                        <a:latin typeface="Cambria Math"/>
                        <a:ea typeface="Cambria Math"/>
                      </a:rPr>
                      <m:t>𝒙</m:t>
                    </m:r>
                  </m:oMath>
                </a14:m>
                <a:r>
                  <a:rPr lang="en-US" b="1" dirty="0" smtClean="0"/>
                  <a:t>. So, multiply the integral by </a:t>
                </a:r>
                <a14:m>
                  <m:oMath xmlns:m="http://schemas.openxmlformats.org/officeDocument/2006/math">
                    <m:f>
                      <m:fPr>
                        <m:ctrlPr>
                          <a:rPr lang="en-US" b="1" i="1" smtClean="0">
                            <a:latin typeface="Cambria Math"/>
                          </a:rPr>
                        </m:ctrlPr>
                      </m:fPr>
                      <m:num>
                        <m:r>
                          <a:rPr lang="en-US" b="1" i="1" smtClean="0">
                            <a:latin typeface="Cambria Math"/>
                          </a:rPr>
                          <m:t>𝟐</m:t>
                        </m:r>
                      </m:num>
                      <m:den>
                        <m:r>
                          <a:rPr lang="en-US" b="1" i="1" smtClean="0">
                            <a:latin typeface="Cambria Math"/>
                          </a:rPr>
                          <m:t>𝟐</m:t>
                        </m:r>
                      </m:den>
                    </m:f>
                  </m:oMath>
                </a14:m>
                <a:r>
                  <a:rPr lang="en-US" b="1" dirty="0" smtClean="0"/>
                  <a:t> to obtain:</a:t>
                </a:r>
              </a:p>
              <a:p>
                <a:pPr algn="l"/>
                <a14:m>
                  <m:oMathPara xmlns:m="http://schemas.openxmlformats.org/officeDocument/2006/math">
                    <m:oMathParaPr>
                      <m:jc m:val="centerGroup"/>
                    </m:oMathParaPr>
                    <m:oMath xmlns:m="http://schemas.openxmlformats.org/officeDocument/2006/math">
                      <m:nary>
                        <m:naryPr>
                          <m:limLoc m:val="undOvr"/>
                          <m:subHide m:val="on"/>
                          <m:supHide m:val="on"/>
                          <m:ctrlPr>
                            <a:rPr lang="en-US" b="1" i="1" smtClean="0">
                              <a:solidFill>
                                <a:srgbClr val="FFFF00"/>
                              </a:solidFill>
                              <a:latin typeface="Cambria Math"/>
                            </a:rPr>
                          </m:ctrlPr>
                        </m:naryPr>
                        <m:sub/>
                        <m:sup/>
                        <m:e>
                          <m:f>
                            <m:fPr>
                              <m:ctrlPr>
                                <a:rPr lang="en-US" b="1" i="1">
                                  <a:solidFill>
                                    <a:srgbClr val="FFFF00"/>
                                  </a:solidFill>
                                  <a:latin typeface="Cambria Math"/>
                                </a:rPr>
                              </m:ctrlPr>
                            </m:fPr>
                            <m:num>
                              <m:r>
                                <a:rPr lang="en-US" b="1" i="1">
                                  <a:solidFill>
                                    <a:srgbClr val="FFFF00"/>
                                  </a:solidFill>
                                  <a:latin typeface="Cambria Math"/>
                                </a:rPr>
                                <m:t>𝒙</m:t>
                              </m:r>
                            </m:num>
                            <m:den>
                              <m:r>
                                <a:rPr lang="en-US" b="1" i="1">
                                  <a:solidFill>
                                    <a:srgbClr val="FFFF00"/>
                                  </a:solidFill>
                                  <a:latin typeface="Cambria Math"/>
                                </a:rPr>
                                <m:t>𝟏</m:t>
                              </m:r>
                              <m:r>
                                <a:rPr lang="en-US" b="1" i="1">
                                  <a:solidFill>
                                    <a:srgbClr val="FFFF00"/>
                                  </a:solidFill>
                                  <a:latin typeface="Cambria Math"/>
                                </a:rPr>
                                <m:t>+</m:t>
                              </m:r>
                              <m:sSup>
                                <m:sSupPr>
                                  <m:ctrlPr>
                                    <a:rPr lang="en-US" b="1" i="1">
                                      <a:solidFill>
                                        <a:srgbClr val="FFFF00"/>
                                      </a:solidFill>
                                      <a:latin typeface="Cambria Math"/>
                                    </a:rPr>
                                  </m:ctrlPr>
                                </m:sSupPr>
                                <m:e>
                                  <m:r>
                                    <a:rPr lang="en-US" b="1" i="1">
                                      <a:solidFill>
                                        <a:srgbClr val="FFFF00"/>
                                      </a:solidFill>
                                      <a:latin typeface="Cambria Math"/>
                                    </a:rPr>
                                    <m:t>𝒙</m:t>
                                  </m:r>
                                </m:e>
                                <m:sup>
                                  <m:r>
                                    <a:rPr lang="en-US" b="1" i="1">
                                      <a:solidFill>
                                        <a:srgbClr val="FFFF00"/>
                                      </a:solidFill>
                                      <a:latin typeface="Cambria Math"/>
                                    </a:rPr>
                                    <m:t>𝟐</m:t>
                                  </m:r>
                                </m:sup>
                              </m:sSup>
                            </m:den>
                          </m:f>
                        </m:e>
                      </m:nary>
                      <m:r>
                        <a:rPr lang="en-US" b="1" i="1">
                          <a:solidFill>
                            <a:srgbClr val="FFFF00"/>
                          </a:solidFill>
                          <a:latin typeface="Cambria Math"/>
                        </a:rPr>
                        <m:t>𝒅𝒙</m:t>
                      </m:r>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𝟐</m:t>
                          </m:r>
                        </m:num>
                        <m:den>
                          <m:r>
                            <a:rPr lang="en-US" b="1" i="1" smtClean="0">
                              <a:solidFill>
                                <a:srgbClr val="FFFF00"/>
                              </a:solidFill>
                              <a:latin typeface="Cambria Math"/>
                            </a:rPr>
                            <m:t>𝟐</m:t>
                          </m:r>
                        </m:den>
                      </m:f>
                      <m:nary>
                        <m:naryPr>
                          <m:limLoc m:val="undOvr"/>
                          <m:subHide m:val="on"/>
                          <m:supHide m:val="on"/>
                          <m:ctrlPr>
                            <a:rPr lang="en-US" b="1" i="1">
                              <a:solidFill>
                                <a:srgbClr val="FFFF00"/>
                              </a:solidFill>
                              <a:latin typeface="Cambria Math"/>
                            </a:rPr>
                          </m:ctrlPr>
                        </m:naryPr>
                        <m:sub/>
                        <m:sup/>
                        <m:e>
                          <m:f>
                            <m:fPr>
                              <m:ctrlPr>
                                <a:rPr lang="en-US" b="1" i="1">
                                  <a:solidFill>
                                    <a:srgbClr val="FFFF00"/>
                                  </a:solidFill>
                                  <a:latin typeface="Cambria Math"/>
                                </a:rPr>
                              </m:ctrlPr>
                            </m:fPr>
                            <m:num>
                              <m:r>
                                <a:rPr lang="en-US" b="1" i="1">
                                  <a:solidFill>
                                    <a:srgbClr val="FFFF00"/>
                                  </a:solidFill>
                                  <a:latin typeface="Cambria Math"/>
                                </a:rPr>
                                <m:t>𝒙</m:t>
                              </m:r>
                            </m:num>
                            <m:den>
                              <m:r>
                                <a:rPr lang="en-US" b="1" i="1">
                                  <a:solidFill>
                                    <a:srgbClr val="FFFF00"/>
                                  </a:solidFill>
                                  <a:latin typeface="Cambria Math"/>
                                </a:rPr>
                                <m:t>𝟏</m:t>
                              </m:r>
                              <m:r>
                                <a:rPr lang="en-US" b="1" i="1">
                                  <a:solidFill>
                                    <a:srgbClr val="FFFF00"/>
                                  </a:solidFill>
                                  <a:latin typeface="Cambria Math"/>
                                </a:rPr>
                                <m:t>+</m:t>
                              </m:r>
                              <m:sSup>
                                <m:sSupPr>
                                  <m:ctrlPr>
                                    <a:rPr lang="en-US" b="1" i="1">
                                      <a:solidFill>
                                        <a:srgbClr val="FFFF00"/>
                                      </a:solidFill>
                                      <a:latin typeface="Cambria Math"/>
                                    </a:rPr>
                                  </m:ctrlPr>
                                </m:sSupPr>
                                <m:e>
                                  <m:r>
                                    <a:rPr lang="en-US" b="1" i="1">
                                      <a:solidFill>
                                        <a:srgbClr val="FFFF00"/>
                                      </a:solidFill>
                                      <a:latin typeface="Cambria Math"/>
                                    </a:rPr>
                                    <m:t>𝒙</m:t>
                                  </m:r>
                                </m:e>
                                <m:sup>
                                  <m:r>
                                    <a:rPr lang="en-US" b="1" i="1">
                                      <a:solidFill>
                                        <a:srgbClr val="FFFF00"/>
                                      </a:solidFill>
                                      <a:latin typeface="Cambria Math"/>
                                    </a:rPr>
                                    <m:t>𝟐</m:t>
                                  </m:r>
                                </m:sup>
                              </m:sSup>
                            </m:den>
                          </m:f>
                        </m:e>
                      </m:nary>
                      <m:r>
                        <a:rPr lang="en-US" b="1" i="1">
                          <a:solidFill>
                            <a:srgbClr val="FFFF00"/>
                          </a:solidFill>
                          <a:latin typeface="Cambria Math"/>
                        </a:rPr>
                        <m:t>𝒅𝒙</m:t>
                      </m:r>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𝟐</m:t>
                          </m:r>
                        </m:den>
                      </m:f>
                      <m:nary>
                        <m:naryPr>
                          <m:limLoc m:val="undOvr"/>
                          <m:subHide m:val="on"/>
                          <m:supHide m:val="on"/>
                          <m:ctrlPr>
                            <a:rPr lang="en-US" b="1" i="1">
                              <a:solidFill>
                                <a:srgbClr val="FFFF00"/>
                              </a:solidFill>
                              <a:latin typeface="Cambria Math"/>
                            </a:rPr>
                          </m:ctrlPr>
                        </m:naryPr>
                        <m:sub/>
                        <m:sup/>
                        <m:e>
                          <m:f>
                            <m:fPr>
                              <m:ctrlPr>
                                <a:rPr lang="en-US" b="1" i="1">
                                  <a:solidFill>
                                    <a:srgbClr val="FFFF00"/>
                                  </a:solidFill>
                                  <a:latin typeface="Cambria Math"/>
                                </a:rPr>
                              </m:ctrlPr>
                            </m:fPr>
                            <m:num>
                              <m:r>
                                <a:rPr lang="en-US" b="1" i="1" smtClean="0">
                                  <a:solidFill>
                                    <a:srgbClr val="FFFF00"/>
                                  </a:solidFill>
                                  <a:latin typeface="Cambria Math"/>
                                </a:rPr>
                                <m:t>𝟐</m:t>
                              </m:r>
                              <m:r>
                                <a:rPr lang="en-US" b="1" i="1">
                                  <a:solidFill>
                                    <a:srgbClr val="FFFF00"/>
                                  </a:solidFill>
                                  <a:latin typeface="Cambria Math"/>
                                </a:rPr>
                                <m:t>𝒙</m:t>
                              </m:r>
                            </m:num>
                            <m:den>
                              <m:r>
                                <a:rPr lang="en-US" b="1" i="1">
                                  <a:solidFill>
                                    <a:srgbClr val="FFFF00"/>
                                  </a:solidFill>
                                  <a:latin typeface="Cambria Math"/>
                                </a:rPr>
                                <m:t>𝟏</m:t>
                              </m:r>
                              <m:r>
                                <a:rPr lang="en-US" b="1" i="1">
                                  <a:solidFill>
                                    <a:srgbClr val="FFFF00"/>
                                  </a:solidFill>
                                  <a:latin typeface="Cambria Math"/>
                                </a:rPr>
                                <m:t>+</m:t>
                              </m:r>
                              <m:sSup>
                                <m:sSupPr>
                                  <m:ctrlPr>
                                    <a:rPr lang="en-US" b="1" i="1">
                                      <a:solidFill>
                                        <a:srgbClr val="FFFF00"/>
                                      </a:solidFill>
                                      <a:latin typeface="Cambria Math"/>
                                    </a:rPr>
                                  </m:ctrlPr>
                                </m:sSupPr>
                                <m:e>
                                  <m:r>
                                    <a:rPr lang="en-US" b="1" i="1">
                                      <a:solidFill>
                                        <a:srgbClr val="FFFF00"/>
                                      </a:solidFill>
                                      <a:latin typeface="Cambria Math"/>
                                    </a:rPr>
                                    <m:t>𝒙</m:t>
                                  </m:r>
                                </m:e>
                                <m:sup>
                                  <m:r>
                                    <a:rPr lang="en-US" b="1" i="1">
                                      <a:solidFill>
                                        <a:srgbClr val="FFFF00"/>
                                      </a:solidFill>
                                      <a:latin typeface="Cambria Math"/>
                                    </a:rPr>
                                    <m:t>𝟐</m:t>
                                  </m:r>
                                </m:sup>
                              </m:sSup>
                            </m:den>
                          </m:f>
                        </m:e>
                      </m:nary>
                      <m:r>
                        <a:rPr lang="en-US" b="1" i="1">
                          <a:solidFill>
                            <a:srgbClr val="FFFF00"/>
                          </a:solidFill>
                          <a:latin typeface="Cambria Math"/>
                        </a:rPr>
                        <m:t>𝒅𝒙</m:t>
                      </m:r>
                    </m:oMath>
                  </m:oMathPara>
                </a14:m>
                <a:endParaRPr lang="en-US" b="1" dirty="0" smtClean="0">
                  <a:solidFill>
                    <a:srgbClr val="FFFF00"/>
                  </a:solidFill>
                </a:endParaRPr>
              </a:p>
              <a:p>
                <a:pPr algn="l"/>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𝟐</m:t>
                          </m:r>
                        </m:den>
                      </m:f>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ln</m:t>
                          </m:r>
                        </m:fName>
                        <m:e>
                          <m:d>
                            <m:dPr>
                              <m:begChr m:val="|"/>
                              <m:endChr m:val="|"/>
                              <m:ctrlPr>
                                <a:rPr lang="en-US" b="0" i="1" smtClean="0">
                                  <a:solidFill>
                                    <a:srgbClr val="FFFF00"/>
                                  </a:solidFill>
                                  <a:latin typeface="Cambria Math"/>
                                </a:rPr>
                              </m:ctrlPr>
                            </m:dPr>
                            <m:e>
                              <m:r>
                                <a:rPr lang="en-US" b="0" i="1" smtClean="0">
                                  <a:solidFill>
                                    <a:srgbClr val="FFFF00"/>
                                  </a:solidFill>
                                  <a:latin typeface="Cambria Math"/>
                                </a:rPr>
                                <m:t>1</m:t>
                              </m:r>
                              <m:r>
                                <a:rPr lang="en-US" b="0" i="1" smtClean="0">
                                  <a:solidFill>
                                    <a:srgbClr val="FFFF00"/>
                                  </a:solidFill>
                                  <a:latin typeface="Cambria Math"/>
                                </a:rPr>
                                <m:t>+</m:t>
                              </m:r>
                              <m:sSup>
                                <m:sSupPr>
                                  <m:ctrlPr>
                                    <a:rPr lang="en-US" b="0" i="1" smtClean="0">
                                      <a:solidFill>
                                        <a:srgbClr val="FFFF00"/>
                                      </a:solidFill>
                                      <a:latin typeface="Cambria Math"/>
                                    </a:rPr>
                                  </m:ctrlPr>
                                </m:sSupPr>
                                <m:e>
                                  <m:r>
                                    <a:rPr lang="en-US" b="0" i="1" smtClean="0">
                                      <a:solidFill>
                                        <a:srgbClr val="FFFF00"/>
                                      </a:solidFill>
                                      <a:latin typeface="Cambria Math"/>
                                    </a:rPr>
                                    <m:t>𝑥</m:t>
                                  </m:r>
                                </m:e>
                                <m:sup>
                                  <m:r>
                                    <a:rPr lang="en-US" b="0" i="1" smtClean="0">
                                      <a:solidFill>
                                        <a:srgbClr val="FFFF00"/>
                                      </a:solidFill>
                                      <a:latin typeface="Cambria Math"/>
                                    </a:rPr>
                                    <m:t>2</m:t>
                                  </m:r>
                                </m:sup>
                              </m:sSup>
                            </m:e>
                          </m:d>
                        </m:e>
                      </m:func>
                      <m:r>
                        <a:rPr lang="en-US" b="1" i="1" smtClean="0">
                          <a:solidFill>
                            <a:srgbClr val="FFFF00"/>
                          </a:solidFill>
                          <a:latin typeface="Cambria Math"/>
                        </a:rPr>
                        <m:t>+</m:t>
                      </m:r>
                      <m:r>
                        <a:rPr lang="en-US" b="1" i="1" smtClean="0">
                          <a:solidFill>
                            <a:srgbClr val="FFFF00"/>
                          </a:solidFill>
                          <a:latin typeface="Cambria Math"/>
                        </a:rPr>
                        <m:t>𝑪</m:t>
                      </m:r>
                    </m:oMath>
                  </m:oMathPara>
                </a14:m>
                <a:endParaRPr lang="en-US" b="1" dirty="0">
                  <a:solidFill>
                    <a:srgbClr val="FFFF00"/>
                  </a:solidFill>
                </a:endParaRPr>
              </a:p>
              <a:p>
                <a:pPr algn="l"/>
                <a:endParaRPr lang="en-US" b="1" dirty="0">
                  <a:solidFill>
                    <a:schemeClr val="tx1"/>
                  </a:solidFill>
                </a:endParaRPr>
              </a:p>
              <a:p>
                <a:pPr algn="l"/>
                <a:endParaRPr lang="en-US" b="1" dirty="0">
                  <a:solidFill>
                    <a:schemeClr val="tx1"/>
                  </a:solidFill>
                </a:endParaRP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980728"/>
                <a:ext cx="9144000" cy="5877272"/>
              </a:xfrm>
              <a:blipFill rotWithShape="1">
                <a:blip r:embed="rId2"/>
                <a:stretch>
                  <a:fillRect l="-2667" t="-1349"/>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606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68" y="0"/>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052736"/>
                <a:ext cx="9144000" cy="5805264"/>
              </a:xfrm>
            </p:spPr>
            <p:txBody>
              <a:bodyPr>
                <a:normAutofit fontScale="92500" lnSpcReduction="20000"/>
              </a:bodyPr>
              <a:lstStyle/>
              <a:p>
                <a:pPr marL="457200" indent="-457200" algn="l" rtl="0" eaLnBrk="0">
                  <a:buFont typeface="Wingdings" panose="05000000000000000000" pitchFamily="2" charset="2"/>
                  <a:buChar char="q"/>
                </a:pPr>
                <a:r>
                  <a:rPr lang="en-US" b="1" dirty="0" smtClean="0"/>
                  <a:t>Example: Find the general indefinite integral </a:t>
                </a:r>
                <a14:m>
                  <m:oMath xmlns:m="http://schemas.openxmlformats.org/officeDocument/2006/math">
                    <m:nary>
                      <m:naryPr>
                        <m:limLoc m:val="undOvr"/>
                        <m:subHide m:val="on"/>
                        <m:supHide m:val="on"/>
                        <m:ctrlPr>
                          <a:rPr lang="en-US" b="1" i="1" smtClean="0">
                            <a:latin typeface="Cambria Math"/>
                          </a:rPr>
                        </m:ctrlPr>
                      </m:naryPr>
                      <m:sub/>
                      <m:sup/>
                      <m:e>
                        <m:func>
                          <m:funcPr>
                            <m:ctrlPr>
                              <a:rPr lang="en-US" b="1" i="1" smtClean="0">
                                <a:latin typeface="Cambria Math"/>
                              </a:rPr>
                            </m:ctrlPr>
                          </m:funcPr>
                          <m:fName>
                            <m:r>
                              <m:rPr>
                                <m:sty m:val="p"/>
                              </m:rPr>
                              <a:rPr lang="en-US" b="0" i="0" smtClean="0">
                                <a:latin typeface="Cambria Math"/>
                              </a:rPr>
                              <m:t>tan</m:t>
                            </m:r>
                          </m:fName>
                          <m:e>
                            <m:r>
                              <a:rPr lang="en-US" b="1" i="1" smtClean="0">
                                <a:latin typeface="Cambria Math"/>
                              </a:rPr>
                              <m:t>𝒙</m:t>
                            </m:r>
                          </m:e>
                        </m:func>
                        <m:r>
                          <a:rPr lang="en-US" b="1" i="1" smtClean="0">
                            <a:latin typeface="Cambria Math"/>
                          </a:rPr>
                          <m:t>𝒅𝒙</m:t>
                        </m:r>
                      </m:e>
                    </m:nary>
                  </m:oMath>
                </a14:m>
                <a:r>
                  <a:rPr lang="en-US" b="1" dirty="0" smtClean="0"/>
                  <a:t>.</a:t>
                </a:r>
                <a:endParaRPr lang="en-US" b="1" dirty="0"/>
              </a:p>
              <a:p>
                <a:pPr marL="457200" indent="-457200" algn="l" rtl="0" eaLnBrk="0">
                  <a:buFont typeface="Wingdings" panose="05000000000000000000" pitchFamily="2" charset="2"/>
                  <a:buChar char="q"/>
                </a:pPr>
                <a:r>
                  <a:rPr lang="en-US" b="1" dirty="0"/>
                  <a:t>Solution: To evaluate it, write </a:t>
                </a:r>
                <a14:m>
                  <m:oMath xmlns:m="http://schemas.openxmlformats.org/officeDocument/2006/math">
                    <m:func>
                      <m:funcPr>
                        <m:ctrlPr>
                          <a:rPr lang="en-US" b="1" i="1" smtClean="0">
                            <a:latin typeface="Cambria Math"/>
                          </a:rPr>
                        </m:ctrlPr>
                      </m:funcPr>
                      <m:fName>
                        <m:r>
                          <m:rPr>
                            <m:sty m:val="p"/>
                          </m:rPr>
                          <a:rPr lang="en-US" b="0" i="0" smtClean="0">
                            <a:latin typeface="Cambria Math"/>
                          </a:rPr>
                          <m:t>tan</m:t>
                        </m:r>
                      </m:fName>
                      <m:e>
                        <m:r>
                          <a:rPr lang="en-US" b="1" i="1" smtClean="0">
                            <a:latin typeface="Cambria Math"/>
                          </a:rPr>
                          <m:t>𝒙</m:t>
                        </m:r>
                      </m:e>
                    </m:func>
                  </m:oMath>
                </a14:m>
                <a:r>
                  <a:rPr lang="en-US" b="1" dirty="0" smtClean="0"/>
                  <a:t> </a:t>
                </a:r>
                <a:r>
                  <a:rPr lang="en-US" b="1" dirty="0"/>
                  <a:t>as </a:t>
                </a:r>
                <a:endParaRPr lang="en-US" b="1" dirty="0" smtClean="0"/>
              </a:p>
              <a:p>
                <a:pPr algn="l" rtl="0" eaLnBrk="0"/>
                <a14:m>
                  <m:oMath xmlns:m="http://schemas.openxmlformats.org/officeDocument/2006/math">
                    <m:func>
                      <m:funcPr>
                        <m:ctrlPr>
                          <a:rPr lang="en-US" b="1" i="1" smtClean="0">
                            <a:latin typeface="Cambria Math"/>
                          </a:rPr>
                        </m:ctrlPr>
                      </m:funcPr>
                      <m:fName>
                        <m:r>
                          <m:rPr>
                            <m:sty m:val="p"/>
                          </m:rPr>
                          <a:rPr lang="en-US" b="0" i="0" smtClean="0">
                            <a:latin typeface="Cambria Math"/>
                          </a:rPr>
                          <m:t>sin</m:t>
                        </m:r>
                      </m:fName>
                      <m:e>
                        <m:r>
                          <a:rPr lang="en-US" b="1" i="1" smtClean="0">
                            <a:latin typeface="Cambria Math"/>
                          </a:rPr>
                          <m:t>𝒙</m:t>
                        </m:r>
                      </m:e>
                    </m:func>
                    <m:r>
                      <a:rPr lang="en-US" b="1" i="1" smtClean="0">
                        <a:latin typeface="Cambria Math"/>
                      </a:rPr>
                      <m:t>/</m:t>
                    </m:r>
                    <m:func>
                      <m:funcPr>
                        <m:ctrlPr>
                          <a:rPr lang="en-US" b="1" i="1" smtClean="0">
                            <a:latin typeface="Cambria Math"/>
                          </a:rPr>
                        </m:ctrlPr>
                      </m:funcPr>
                      <m:fName>
                        <m:r>
                          <m:rPr>
                            <m:sty m:val="p"/>
                          </m:rPr>
                          <a:rPr lang="en-US" b="0" i="0" smtClean="0">
                            <a:latin typeface="Cambria Math"/>
                          </a:rPr>
                          <m:t>cos</m:t>
                        </m:r>
                      </m:fName>
                      <m:e>
                        <m:r>
                          <a:rPr lang="en-US" b="1" i="1" smtClean="0">
                            <a:latin typeface="Cambria Math"/>
                          </a:rPr>
                          <m:t>𝒙</m:t>
                        </m:r>
                      </m:e>
                    </m:func>
                  </m:oMath>
                </a14:m>
                <a:r>
                  <a:rPr lang="en-US" b="1" dirty="0" smtClean="0"/>
                  <a:t>. </a:t>
                </a:r>
                <a:r>
                  <a:rPr lang="en-US" b="1" dirty="0"/>
                  <a:t>Thus,</a:t>
                </a:r>
              </a:p>
              <a:p>
                <a:pPr algn="l" rtl="0" eaLnBrk="0"/>
                <a14:m>
                  <m:oMathPara xmlns:m="http://schemas.openxmlformats.org/officeDocument/2006/math">
                    <m:oMathParaPr>
                      <m:jc m:val="centerGroup"/>
                    </m:oMathParaPr>
                    <m:oMath xmlns:m="http://schemas.openxmlformats.org/officeDocument/2006/math">
                      <m:nary>
                        <m:naryPr>
                          <m:limLoc m:val="undOvr"/>
                          <m:subHide m:val="on"/>
                          <m:supHide m:val="on"/>
                          <m:ctrlPr>
                            <a:rPr lang="en-US" b="1" i="1" smtClean="0">
                              <a:solidFill>
                                <a:srgbClr val="FFFF00"/>
                              </a:solidFill>
                              <a:latin typeface="Cambria Math"/>
                            </a:rPr>
                          </m:ctrlPr>
                        </m:naryPr>
                        <m:sub/>
                        <m:sup/>
                        <m:e>
                          <m:func>
                            <m:funcPr>
                              <m:ctrlPr>
                                <a:rPr lang="en-US" b="1" i="1">
                                  <a:solidFill>
                                    <a:srgbClr val="FFFF00"/>
                                  </a:solidFill>
                                  <a:latin typeface="Cambria Math"/>
                                </a:rPr>
                              </m:ctrlPr>
                            </m:funcPr>
                            <m:fName>
                              <m:r>
                                <m:rPr>
                                  <m:sty m:val="p"/>
                                </m:rPr>
                                <a:rPr lang="en-US">
                                  <a:solidFill>
                                    <a:srgbClr val="FFFF00"/>
                                  </a:solidFill>
                                  <a:latin typeface="Cambria Math"/>
                                </a:rPr>
                                <m:t>tan</m:t>
                              </m:r>
                            </m:fName>
                            <m:e>
                              <m:r>
                                <a:rPr lang="en-US" b="1" i="1">
                                  <a:solidFill>
                                    <a:srgbClr val="FFFF00"/>
                                  </a:solidFill>
                                  <a:latin typeface="Cambria Math"/>
                                </a:rPr>
                                <m:t>𝒙</m:t>
                              </m:r>
                            </m:e>
                          </m:func>
                          <m:r>
                            <a:rPr lang="en-US" b="1" i="1">
                              <a:solidFill>
                                <a:srgbClr val="FFFF00"/>
                              </a:solidFill>
                              <a:latin typeface="Cambria Math"/>
                            </a:rPr>
                            <m:t>𝒅𝒙</m:t>
                          </m:r>
                        </m:e>
                      </m:nary>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f>
                            <m:fPr>
                              <m:ctrlPr>
                                <a:rPr lang="en-US" b="1" i="1" smtClean="0">
                                  <a:solidFill>
                                    <a:srgbClr val="FFFF00"/>
                                  </a:solidFill>
                                  <a:latin typeface="Cambria Math"/>
                                </a:rPr>
                              </m:ctrlPr>
                            </m:fPr>
                            <m:num>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sin</m:t>
                                  </m:r>
                                </m:fName>
                                <m:e>
                                  <m:r>
                                    <a:rPr lang="en-US" b="1" i="1" smtClean="0">
                                      <a:solidFill>
                                        <a:srgbClr val="FFFF00"/>
                                      </a:solidFill>
                                      <a:latin typeface="Cambria Math"/>
                                    </a:rPr>
                                    <m:t>𝒙</m:t>
                                  </m:r>
                                </m:e>
                              </m:func>
                            </m:num>
                            <m:den>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cos</m:t>
                                  </m:r>
                                </m:fName>
                                <m:e>
                                  <m:r>
                                    <a:rPr lang="en-US" b="0" i="1" smtClean="0">
                                      <a:solidFill>
                                        <a:srgbClr val="FFFF00"/>
                                      </a:solidFill>
                                      <a:latin typeface="Cambria Math"/>
                                    </a:rPr>
                                    <m:t>𝑥</m:t>
                                  </m:r>
                                </m:e>
                              </m:func>
                            </m:den>
                          </m:f>
                          <m:r>
                            <a:rPr lang="en-US" b="1" i="1" smtClean="0">
                              <a:solidFill>
                                <a:srgbClr val="FFFF00"/>
                              </a:solidFill>
                              <a:latin typeface="Cambria Math"/>
                            </a:rPr>
                            <m:t>𝒅𝒙</m:t>
                          </m:r>
                        </m:e>
                      </m:nary>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f>
                            <m:fPr>
                              <m:ctrlPr>
                                <a:rPr lang="en-US" b="1" i="1" smtClean="0">
                                  <a:solidFill>
                                    <a:srgbClr val="FFFF00"/>
                                  </a:solidFill>
                                  <a:latin typeface="Cambria Math"/>
                                </a:rPr>
                              </m:ctrlPr>
                            </m:fPr>
                            <m:num>
                              <m:r>
                                <a:rPr lang="en-US" b="1" i="1" smtClean="0">
                                  <a:solidFill>
                                    <a:srgbClr val="FFFF00"/>
                                  </a:solidFill>
                                  <a:latin typeface="Cambria Math"/>
                                </a:rPr>
                                <m:t>−</m:t>
                              </m:r>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sin</m:t>
                                  </m:r>
                                </m:fName>
                                <m:e>
                                  <m:r>
                                    <a:rPr lang="en-US" b="1" i="1" smtClean="0">
                                      <a:solidFill>
                                        <a:srgbClr val="FFFF00"/>
                                      </a:solidFill>
                                      <a:latin typeface="Cambria Math"/>
                                    </a:rPr>
                                    <m:t>𝒙</m:t>
                                  </m:r>
                                </m:e>
                              </m:func>
                            </m:num>
                            <m:den>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cos</m:t>
                                  </m:r>
                                </m:fName>
                                <m:e>
                                  <m:r>
                                    <a:rPr lang="en-US" b="1" i="1" smtClean="0">
                                      <a:solidFill>
                                        <a:srgbClr val="FFFF00"/>
                                      </a:solidFill>
                                      <a:latin typeface="Cambria Math"/>
                                    </a:rPr>
                                    <m:t>𝒙</m:t>
                                  </m:r>
                                </m:e>
                              </m:func>
                            </m:den>
                          </m:f>
                          <m:r>
                            <a:rPr lang="en-US" b="1" i="1" smtClean="0">
                              <a:solidFill>
                                <a:srgbClr val="FFFF00"/>
                              </a:solidFill>
                              <a:latin typeface="Cambria Math"/>
                            </a:rPr>
                            <m:t>𝒅𝒙</m:t>
                          </m:r>
                        </m:e>
                      </m:nary>
                    </m:oMath>
                  </m:oMathPara>
                </a14:m>
                <a:endParaRPr lang="en-US" b="1" dirty="0" smtClean="0">
                  <a:solidFill>
                    <a:srgbClr val="FFFF00"/>
                  </a:solidFill>
                </a:endParaRPr>
              </a:p>
              <a:p>
                <a:pPr algn="l" rtl="0" eaLnBrk="0"/>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ln</m:t>
                          </m:r>
                        </m:fName>
                        <m:e>
                          <m:d>
                            <m:dPr>
                              <m:begChr m:val="|"/>
                              <m:endChr m:val="|"/>
                              <m:ctrlPr>
                                <a:rPr lang="en-US" b="0" i="1" smtClean="0">
                                  <a:solidFill>
                                    <a:srgbClr val="FFFF00"/>
                                  </a:solidFill>
                                  <a:latin typeface="Cambria Math"/>
                                </a:rPr>
                              </m:ctrlPr>
                            </m:dPr>
                            <m:e>
                              <m:func>
                                <m:funcPr>
                                  <m:ctrlPr>
                                    <a:rPr lang="en-US" b="0" i="1" smtClean="0">
                                      <a:solidFill>
                                        <a:srgbClr val="FFFF00"/>
                                      </a:solidFill>
                                      <a:latin typeface="Cambria Math"/>
                                    </a:rPr>
                                  </m:ctrlPr>
                                </m:funcPr>
                                <m:fName>
                                  <m:r>
                                    <m:rPr>
                                      <m:sty m:val="p"/>
                                    </m:rPr>
                                    <a:rPr lang="en-US" b="0" i="0" smtClean="0">
                                      <a:solidFill>
                                        <a:srgbClr val="FFFF00"/>
                                      </a:solidFill>
                                      <a:latin typeface="Cambria Math"/>
                                    </a:rPr>
                                    <m:t>cos</m:t>
                                  </m:r>
                                </m:fName>
                                <m:e>
                                  <m:r>
                                    <a:rPr lang="en-US" b="0" i="1" smtClean="0">
                                      <a:solidFill>
                                        <a:srgbClr val="FFFF00"/>
                                      </a:solidFill>
                                      <a:latin typeface="Cambria Math"/>
                                    </a:rPr>
                                    <m:t>𝑥</m:t>
                                  </m:r>
                                </m:e>
                              </m:func>
                            </m:e>
                          </m:d>
                        </m:e>
                      </m:func>
                      <m:r>
                        <a:rPr lang="en-US" b="1" i="1" smtClean="0">
                          <a:solidFill>
                            <a:srgbClr val="FFFF00"/>
                          </a:solidFill>
                          <a:latin typeface="Cambria Math"/>
                        </a:rPr>
                        <m:t>+</m:t>
                      </m:r>
                      <m:r>
                        <a:rPr lang="en-US" b="1" i="1" smtClean="0">
                          <a:solidFill>
                            <a:srgbClr val="FFFF00"/>
                          </a:solidFill>
                          <a:latin typeface="Cambria Math"/>
                        </a:rPr>
                        <m:t>𝑪</m:t>
                      </m:r>
                      <m:r>
                        <a:rPr lang="en-US" b="1" i="1" smtClean="0">
                          <a:solidFill>
                            <a:srgbClr val="FFFF00"/>
                          </a:solidFill>
                          <a:latin typeface="Cambria Math"/>
                        </a:rPr>
                        <m:t>=</m:t>
                      </m:r>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ln</m:t>
                          </m:r>
                        </m:fName>
                        <m:e>
                          <m:d>
                            <m:dPr>
                              <m:begChr m:val="|"/>
                              <m:endChr m:val="|"/>
                              <m:ctrlPr>
                                <a:rPr lang="en-US" b="0" i="1" smtClean="0">
                                  <a:solidFill>
                                    <a:srgbClr val="FFFF00"/>
                                  </a:solidFill>
                                  <a:latin typeface="Cambria Math"/>
                                </a:rPr>
                              </m:ctrlPr>
                            </m:dPr>
                            <m:e>
                              <m:func>
                                <m:funcPr>
                                  <m:ctrlPr>
                                    <a:rPr lang="en-US" b="0" i="1" smtClean="0">
                                      <a:solidFill>
                                        <a:srgbClr val="FFFF00"/>
                                      </a:solidFill>
                                      <a:latin typeface="Cambria Math"/>
                                    </a:rPr>
                                  </m:ctrlPr>
                                </m:funcPr>
                                <m:fName>
                                  <m:r>
                                    <m:rPr>
                                      <m:sty m:val="p"/>
                                    </m:rPr>
                                    <a:rPr lang="en-US" b="0" i="0" smtClean="0">
                                      <a:solidFill>
                                        <a:srgbClr val="FFFF00"/>
                                      </a:solidFill>
                                      <a:latin typeface="Cambria Math"/>
                                    </a:rPr>
                                    <m:t>sec</m:t>
                                  </m:r>
                                </m:fName>
                                <m:e>
                                  <m:r>
                                    <a:rPr lang="en-US" b="0" i="1" smtClean="0">
                                      <a:solidFill>
                                        <a:srgbClr val="FFFF00"/>
                                      </a:solidFill>
                                      <a:latin typeface="Cambria Math"/>
                                    </a:rPr>
                                    <m:t>𝑥</m:t>
                                  </m:r>
                                </m:e>
                              </m:func>
                            </m:e>
                          </m:d>
                        </m:e>
                      </m:func>
                      <m:r>
                        <a:rPr lang="en-US" b="1" i="1" smtClean="0">
                          <a:solidFill>
                            <a:srgbClr val="FFFF00"/>
                          </a:solidFill>
                          <a:latin typeface="Cambria Math"/>
                        </a:rPr>
                        <m:t>+</m:t>
                      </m:r>
                      <m:r>
                        <a:rPr lang="en-US" b="1" i="1" smtClean="0">
                          <a:solidFill>
                            <a:srgbClr val="FFFF00"/>
                          </a:solidFill>
                          <a:latin typeface="Cambria Math"/>
                        </a:rPr>
                        <m:t>𝑪</m:t>
                      </m:r>
                    </m:oMath>
                  </m:oMathPara>
                </a14:m>
                <a:endParaRPr lang="en-US" b="1" dirty="0" smtClean="0">
                  <a:solidFill>
                    <a:srgbClr val="FFFF00"/>
                  </a:solidFill>
                </a:endParaRPr>
              </a:p>
              <a:p>
                <a:pPr marL="457200" indent="-457200" algn="l" rtl="0" eaLnBrk="0">
                  <a:buFont typeface="Wingdings" panose="05000000000000000000" pitchFamily="2" charset="2"/>
                  <a:buChar char="q"/>
                </a:pPr>
                <a:r>
                  <a:rPr lang="en-US" b="1" dirty="0" smtClean="0"/>
                  <a:t>Rule </a:t>
                </a:r>
                <a:r>
                  <a:rPr lang="en-US" b="1" dirty="0"/>
                  <a:t>6: The rules of integration of exponential functions are as follows.</a:t>
                </a:r>
              </a:p>
              <a:p>
                <a:pPr algn="l" rtl="0" eaLnBrk="0"/>
                <a:r>
                  <a:rPr lang="en-US" sz="4400" b="1" dirty="0"/>
                  <a:t> </a:t>
                </a:r>
                <a14:m>
                  <m:oMath xmlns:m="http://schemas.openxmlformats.org/officeDocument/2006/math">
                    <m:nary>
                      <m:naryPr>
                        <m:limLoc m:val="undOvr"/>
                        <m:subHide m:val="on"/>
                        <m:supHide m:val="on"/>
                        <m:ctrlPr>
                          <a:rPr lang="en-US" sz="4400" b="1" i="1" smtClean="0">
                            <a:solidFill>
                              <a:srgbClr val="FFFF00"/>
                            </a:solidFill>
                            <a:latin typeface="Cambria Math"/>
                          </a:rPr>
                        </m:ctrlPr>
                      </m:naryPr>
                      <m:sub/>
                      <m:sup/>
                      <m:e>
                        <m:sSup>
                          <m:sSupPr>
                            <m:ctrlPr>
                              <a:rPr lang="en-US" sz="4400" b="1" i="1" smtClean="0">
                                <a:solidFill>
                                  <a:srgbClr val="FFFF00"/>
                                </a:solidFill>
                                <a:latin typeface="Cambria Math"/>
                              </a:rPr>
                            </m:ctrlPr>
                          </m:sSupPr>
                          <m:e>
                            <m:r>
                              <a:rPr lang="en-US" sz="4400" b="1" i="1" smtClean="0">
                                <a:solidFill>
                                  <a:srgbClr val="FFFF00"/>
                                </a:solidFill>
                                <a:latin typeface="Cambria Math"/>
                              </a:rPr>
                              <m:t>𝒆</m:t>
                            </m:r>
                          </m:e>
                          <m:sup>
                            <m:r>
                              <a:rPr lang="en-US" sz="4400" b="1" i="1" smtClean="0">
                                <a:solidFill>
                                  <a:srgbClr val="FFFF00"/>
                                </a:solidFill>
                                <a:latin typeface="Cambria Math"/>
                              </a:rPr>
                              <m:t>𝒙</m:t>
                            </m:r>
                          </m:sup>
                        </m:sSup>
                        <m:r>
                          <a:rPr lang="en-US" sz="4400" b="1" i="1" smtClean="0">
                            <a:solidFill>
                              <a:srgbClr val="FFFF00"/>
                            </a:solidFill>
                            <a:latin typeface="Cambria Math"/>
                          </a:rPr>
                          <m:t>𝒅𝒙</m:t>
                        </m:r>
                      </m:e>
                    </m:nary>
                  </m:oMath>
                </a14:m>
                <a:r>
                  <a:rPr lang="en-US" sz="4400" b="1" dirty="0"/>
                  <a:t> </a:t>
                </a:r>
                <a:r>
                  <a:rPr lang="en-US" b="1" dirty="0" smtClean="0"/>
                  <a:t>and  </a:t>
                </a:r>
                <a14:m>
                  <m:oMath xmlns:m="http://schemas.openxmlformats.org/officeDocument/2006/math">
                    <m:nary>
                      <m:naryPr>
                        <m:limLoc m:val="undOvr"/>
                        <m:subHide m:val="on"/>
                        <m:supHide m:val="on"/>
                        <m:ctrlPr>
                          <a:rPr lang="en-US" b="1" i="1" smtClean="0">
                            <a:solidFill>
                              <a:srgbClr val="FFFF00"/>
                            </a:solidFill>
                            <a:latin typeface="Cambria Math"/>
                          </a:rPr>
                        </m:ctrlPr>
                      </m:naryPr>
                      <m:sub/>
                      <m:sup/>
                      <m:e>
                        <m:sSup>
                          <m:sSupPr>
                            <m:ctrlPr>
                              <a:rPr lang="en-US" b="1" i="1" smtClean="0">
                                <a:solidFill>
                                  <a:srgbClr val="FFFF00"/>
                                </a:solidFill>
                                <a:latin typeface="Cambria Math"/>
                              </a:rPr>
                            </m:ctrlPr>
                          </m:sSupPr>
                          <m:e>
                            <m:r>
                              <a:rPr lang="en-US" b="1" i="1" smtClean="0">
                                <a:solidFill>
                                  <a:srgbClr val="FFFF00"/>
                                </a:solidFill>
                                <a:latin typeface="Cambria Math"/>
                              </a:rPr>
                              <m:t>𝒂</m:t>
                            </m:r>
                          </m:e>
                          <m:sup>
                            <m:r>
                              <a:rPr lang="en-US" b="1" i="1" smtClean="0">
                                <a:solidFill>
                                  <a:srgbClr val="FFFF00"/>
                                </a:solidFill>
                                <a:latin typeface="Cambria Math"/>
                              </a:rPr>
                              <m:t>𝒙</m:t>
                            </m:r>
                          </m:sup>
                        </m:sSup>
                        <m:r>
                          <a:rPr lang="en-US" b="1" i="1" smtClean="0">
                            <a:solidFill>
                              <a:srgbClr val="FFFF00"/>
                            </a:solidFill>
                            <a:latin typeface="Cambria Math"/>
                          </a:rPr>
                          <m:t>𝒅𝒙</m:t>
                        </m:r>
                      </m:e>
                    </m:nary>
                    <m:r>
                      <a:rPr lang="en-US" b="1" i="1" smtClean="0">
                        <a:solidFill>
                          <a:srgbClr val="FFFF00"/>
                        </a:solidFill>
                        <a:latin typeface="Cambria Math"/>
                      </a:rPr>
                      <m:t>=</m:t>
                    </m:r>
                    <m:f>
                      <m:fPr>
                        <m:ctrlPr>
                          <a:rPr lang="en-US" b="1" i="1" smtClean="0">
                            <a:solidFill>
                              <a:srgbClr val="FFFF00"/>
                            </a:solidFill>
                            <a:latin typeface="Cambria Math"/>
                          </a:rPr>
                        </m:ctrlPr>
                      </m:fPr>
                      <m:num>
                        <m:sSup>
                          <m:sSupPr>
                            <m:ctrlPr>
                              <a:rPr lang="en-US" b="1" i="1" smtClean="0">
                                <a:solidFill>
                                  <a:srgbClr val="FFFF00"/>
                                </a:solidFill>
                                <a:latin typeface="Cambria Math"/>
                              </a:rPr>
                            </m:ctrlPr>
                          </m:sSupPr>
                          <m:e>
                            <m:r>
                              <a:rPr lang="en-US" b="1" i="1" smtClean="0">
                                <a:solidFill>
                                  <a:srgbClr val="FFFF00"/>
                                </a:solidFill>
                                <a:latin typeface="Cambria Math"/>
                              </a:rPr>
                              <m:t>𝒂</m:t>
                            </m:r>
                          </m:e>
                          <m:sup>
                            <m:r>
                              <a:rPr lang="en-US" b="1" i="1" smtClean="0">
                                <a:solidFill>
                                  <a:srgbClr val="FFFF00"/>
                                </a:solidFill>
                                <a:latin typeface="Cambria Math"/>
                              </a:rPr>
                              <m:t>𝒙</m:t>
                            </m:r>
                          </m:sup>
                        </m:sSup>
                      </m:num>
                      <m:den>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ln</m:t>
                            </m:r>
                          </m:fName>
                          <m:e>
                            <m:r>
                              <a:rPr lang="en-US" b="1" i="1" smtClean="0">
                                <a:solidFill>
                                  <a:srgbClr val="FFFF00"/>
                                </a:solidFill>
                                <a:latin typeface="Cambria Math"/>
                              </a:rPr>
                              <m:t>𝒂</m:t>
                            </m:r>
                          </m:e>
                        </m:func>
                      </m:den>
                    </m:f>
                    <m:r>
                      <a:rPr lang="en-US" b="1" i="1" smtClean="0">
                        <a:solidFill>
                          <a:srgbClr val="FFFF00"/>
                        </a:solidFill>
                        <a:latin typeface="Cambria Math"/>
                      </a:rPr>
                      <m:t>+</m:t>
                    </m:r>
                    <m:r>
                      <a:rPr lang="en-US" b="1" i="1" smtClean="0">
                        <a:solidFill>
                          <a:srgbClr val="FFFF00"/>
                        </a:solidFill>
                        <a:latin typeface="Cambria Math"/>
                      </a:rPr>
                      <m:t>𝑪</m:t>
                    </m:r>
                  </m:oMath>
                </a14:m>
                <a:r>
                  <a:rPr lang="en-US" sz="4400" b="1" dirty="0"/>
                  <a:t>                   </a:t>
                </a:r>
              </a:p>
              <a:p>
                <a:pPr algn="l" rtl="0" eaLnBrk="0"/>
                <a:r>
                  <a:rPr lang="en-US" b="1" dirty="0"/>
                  <a:t>	</a:t>
                </a: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052736"/>
                <a:ext cx="9144000" cy="5805264"/>
              </a:xfrm>
              <a:blipFill rotWithShape="1">
                <a:blip r:embed="rId2"/>
                <a:stretch>
                  <a:fillRect l="-2400" t="-2731"/>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371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052736"/>
                <a:ext cx="9144000" cy="5805264"/>
              </a:xfrm>
            </p:spPr>
            <p:txBody>
              <a:bodyPr>
                <a:normAutofit fontScale="85000" lnSpcReduction="10000"/>
              </a:bodyPr>
              <a:lstStyle/>
              <a:p>
                <a:pPr algn="l" rtl="0" eaLnBrk="0"/>
                <a:r>
                  <a:rPr lang="en-US" b="1" dirty="0" smtClean="0"/>
                  <a:t>In </a:t>
                </a:r>
                <a:r>
                  <a:rPr lang="en-US" b="1" dirty="0"/>
                  <a:t>general,</a:t>
                </a:r>
              </a:p>
              <a:p>
                <a:pPr algn="l" rtl="0" eaLnBrk="0"/>
                <a:r>
                  <a:rPr lang="en-US" sz="4400" b="1" dirty="0"/>
                  <a:t> </a:t>
                </a:r>
                <a14:m>
                  <m:oMath xmlns:m="http://schemas.openxmlformats.org/officeDocument/2006/math">
                    <m:nary>
                      <m:naryPr>
                        <m:limLoc m:val="undOvr"/>
                        <m:subHide m:val="on"/>
                        <m:supHide m:val="on"/>
                        <m:ctrlPr>
                          <a:rPr lang="en-US" b="1" i="1" smtClean="0">
                            <a:solidFill>
                              <a:srgbClr val="FFFF00"/>
                            </a:solidFill>
                            <a:latin typeface="Cambria Math"/>
                          </a:rPr>
                        </m:ctrlPr>
                      </m:naryPr>
                      <m:sub/>
                      <m:sup/>
                      <m:e>
                        <m:sSup>
                          <m:sSupPr>
                            <m:ctrlPr>
                              <a:rPr lang="en-US" b="1" i="1" smtClean="0">
                                <a:solidFill>
                                  <a:srgbClr val="FFFF00"/>
                                </a:solidFill>
                                <a:latin typeface="Cambria Math"/>
                              </a:rPr>
                            </m:ctrlPr>
                          </m:sSupPr>
                          <m:e>
                            <m:r>
                              <a:rPr lang="en-US" b="1" i="1" smtClean="0">
                                <a:solidFill>
                                  <a:srgbClr val="FFFF00"/>
                                </a:solidFill>
                                <a:latin typeface="Cambria Math"/>
                              </a:rPr>
                              <m:t>𝒆</m:t>
                            </m:r>
                          </m:e>
                          <m:sup>
                            <m:r>
                              <a:rPr lang="en-US" b="1" i="1" smtClean="0">
                                <a:solidFill>
                                  <a:srgbClr val="FFFF00"/>
                                </a:solidFill>
                                <a:latin typeface="Cambria Math"/>
                                <a:ea typeface="Cambria Math"/>
                              </a:rPr>
                              <m:t>𝜶</m:t>
                            </m:r>
                            <m:r>
                              <a:rPr lang="en-US" b="1" i="1" smtClean="0">
                                <a:solidFill>
                                  <a:srgbClr val="FFFF00"/>
                                </a:solidFill>
                                <a:latin typeface="Cambria Math"/>
                                <a:ea typeface="Cambria Math"/>
                              </a:rPr>
                              <m:t>𝒙</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𝜷</m:t>
                            </m:r>
                          </m:sup>
                        </m:sSup>
                        <m:r>
                          <a:rPr lang="en-US" b="1" i="1" smtClean="0">
                            <a:solidFill>
                              <a:srgbClr val="FFFF00"/>
                            </a:solidFill>
                            <a:latin typeface="Cambria Math"/>
                          </a:rPr>
                          <m:t>𝒅𝒙</m:t>
                        </m:r>
                      </m:e>
                    </m:nary>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ea typeface="Cambria Math"/>
                          </a:rPr>
                          <m:t>𝜶</m:t>
                        </m:r>
                      </m:den>
                    </m:f>
                    <m:sSup>
                      <m:sSupPr>
                        <m:ctrlPr>
                          <a:rPr lang="en-US" b="1" i="1" smtClean="0">
                            <a:solidFill>
                              <a:srgbClr val="FFFF00"/>
                            </a:solidFill>
                            <a:latin typeface="Cambria Math"/>
                            <a:ea typeface="Cambria Math"/>
                          </a:rPr>
                        </m:ctrlPr>
                      </m:sSupPr>
                      <m:e>
                        <m:r>
                          <a:rPr lang="en-US" b="1" i="1" smtClean="0">
                            <a:solidFill>
                              <a:srgbClr val="FFFF00"/>
                            </a:solidFill>
                            <a:latin typeface="Cambria Math"/>
                            <a:ea typeface="Cambria Math"/>
                          </a:rPr>
                          <m:t>𝒆</m:t>
                        </m:r>
                      </m:e>
                      <m:sup>
                        <m:r>
                          <a:rPr lang="en-US" b="1" i="1" smtClean="0">
                            <a:solidFill>
                              <a:srgbClr val="FFFF00"/>
                            </a:solidFill>
                            <a:latin typeface="Cambria Math"/>
                            <a:ea typeface="Cambria Math"/>
                          </a:rPr>
                          <m:t>𝜶</m:t>
                        </m:r>
                        <m:r>
                          <a:rPr lang="en-US" b="1" i="1" smtClean="0">
                            <a:solidFill>
                              <a:srgbClr val="FFFF00"/>
                            </a:solidFill>
                            <a:latin typeface="Cambria Math"/>
                            <a:ea typeface="Cambria Math"/>
                          </a:rPr>
                          <m:t>𝒙</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𝜷</m:t>
                        </m:r>
                      </m:sup>
                    </m:sSup>
                    <m:r>
                      <a:rPr lang="en-US" b="1" i="1" smtClean="0">
                        <a:solidFill>
                          <a:srgbClr val="FFFF00"/>
                        </a:solidFill>
                        <a:latin typeface="Cambria Math"/>
                        <a:ea typeface="Cambria Math"/>
                      </a:rPr>
                      <m:t>+</m:t>
                    </m:r>
                    <m:r>
                      <a:rPr lang="en-US" b="1" i="1" smtClean="0">
                        <a:solidFill>
                          <a:srgbClr val="FFFF00"/>
                        </a:solidFill>
                        <a:latin typeface="Cambria Math"/>
                        <a:ea typeface="Cambria Math"/>
                      </a:rPr>
                      <m:t>𝑪</m:t>
                    </m:r>
                  </m:oMath>
                </a14:m>
                <a:r>
                  <a:rPr lang="en-US" b="1" dirty="0" smtClean="0">
                    <a:solidFill>
                      <a:srgbClr val="FFFF00"/>
                    </a:solidFill>
                  </a:rPr>
                  <a:t>   </a:t>
                </a:r>
                <a:r>
                  <a:rPr lang="en-US" b="1" dirty="0" smtClean="0"/>
                  <a:t>and</a:t>
                </a:r>
                <a:endParaRPr lang="en-US" b="1" i="1" dirty="0" smtClean="0">
                  <a:latin typeface="Cambria Math"/>
                </a:endParaRPr>
              </a:p>
              <a:p>
                <a:pPr algn="l" rtl="0" eaLnBrk="0"/>
                <a14:m>
                  <m:oMath xmlns:m="http://schemas.openxmlformats.org/officeDocument/2006/math">
                    <m:nary>
                      <m:naryPr>
                        <m:limLoc m:val="undOvr"/>
                        <m:subHide m:val="on"/>
                        <m:supHide m:val="on"/>
                        <m:ctrlPr>
                          <a:rPr lang="en-US" b="1" i="1" smtClean="0">
                            <a:solidFill>
                              <a:srgbClr val="FFFF00"/>
                            </a:solidFill>
                            <a:latin typeface="Cambria Math"/>
                          </a:rPr>
                        </m:ctrlPr>
                      </m:naryPr>
                      <m:sub/>
                      <m:sup/>
                      <m:e>
                        <m:sSup>
                          <m:sSupPr>
                            <m:ctrlPr>
                              <a:rPr lang="en-US" b="1" i="1">
                                <a:solidFill>
                                  <a:srgbClr val="FFFF00"/>
                                </a:solidFill>
                                <a:latin typeface="Cambria Math"/>
                              </a:rPr>
                            </m:ctrlPr>
                          </m:sSupPr>
                          <m:e>
                            <m:r>
                              <a:rPr lang="en-US" b="1" i="1">
                                <a:solidFill>
                                  <a:srgbClr val="FFFF00"/>
                                </a:solidFill>
                                <a:latin typeface="Cambria Math"/>
                              </a:rPr>
                              <m:t>𝒆</m:t>
                            </m:r>
                          </m:e>
                          <m:sup>
                            <m:r>
                              <a:rPr lang="en-US" b="1" i="1">
                                <a:solidFill>
                                  <a:srgbClr val="FFFF00"/>
                                </a:solidFill>
                                <a:latin typeface="Cambria Math"/>
                                <a:ea typeface="Cambria Math"/>
                              </a:rPr>
                              <m:t>𝜶</m:t>
                            </m:r>
                            <m:r>
                              <a:rPr lang="en-US" b="1" i="1">
                                <a:solidFill>
                                  <a:srgbClr val="FFFF00"/>
                                </a:solidFill>
                                <a:latin typeface="Cambria Math"/>
                                <a:ea typeface="Cambria Math"/>
                              </a:rPr>
                              <m:t>𝒙</m:t>
                            </m:r>
                            <m:r>
                              <a:rPr lang="en-US" b="1" i="1">
                                <a:solidFill>
                                  <a:srgbClr val="FFFF00"/>
                                </a:solidFill>
                                <a:latin typeface="Cambria Math"/>
                                <a:ea typeface="Cambria Math"/>
                              </a:rPr>
                              <m:t>+</m:t>
                            </m:r>
                            <m:r>
                              <a:rPr lang="en-US" b="1" i="1">
                                <a:solidFill>
                                  <a:srgbClr val="FFFF00"/>
                                </a:solidFill>
                                <a:latin typeface="Cambria Math"/>
                                <a:ea typeface="Cambria Math"/>
                              </a:rPr>
                              <m:t>𝜷</m:t>
                            </m:r>
                          </m:sup>
                        </m:sSup>
                        <m:r>
                          <a:rPr lang="en-US" b="1" i="1">
                            <a:solidFill>
                              <a:srgbClr val="FFFF00"/>
                            </a:solidFill>
                            <a:latin typeface="Cambria Math"/>
                          </a:rPr>
                          <m:t>𝒅𝒙</m:t>
                        </m:r>
                      </m:e>
                    </m:nary>
                    <m:r>
                      <a:rPr lang="en-US" b="1" i="1">
                        <a:solidFill>
                          <a:srgbClr val="FFFF00"/>
                        </a:solidFill>
                        <a:latin typeface="Cambria Math"/>
                      </a:rPr>
                      <m:t>=</m:t>
                    </m:r>
                    <m:f>
                      <m:fPr>
                        <m:ctrlPr>
                          <a:rPr lang="en-US" b="1" i="1" smtClean="0">
                            <a:solidFill>
                              <a:srgbClr val="FFFF00"/>
                            </a:solidFill>
                            <a:latin typeface="Cambria Math"/>
                          </a:rPr>
                        </m:ctrlPr>
                      </m:fPr>
                      <m:num>
                        <m:sSup>
                          <m:sSupPr>
                            <m:ctrlPr>
                              <a:rPr lang="en-US" b="1" i="1" smtClean="0">
                                <a:solidFill>
                                  <a:srgbClr val="FFFF00"/>
                                </a:solidFill>
                                <a:latin typeface="Cambria Math"/>
                              </a:rPr>
                            </m:ctrlPr>
                          </m:sSupPr>
                          <m:e>
                            <m:r>
                              <a:rPr lang="en-US" b="1" i="1" smtClean="0">
                                <a:solidFill>
                                  <a:srgbClr val="FFFF00"/>
                                </a:solidFill>
                                <a:latin typeface="Cambria Math"/>
                              </a:rPr>
                              <m:t>𝒂</m:t>
                            </m:r>
                          </m:e>
                          <m:sup>
                            <m:r>
                              <a:rPr lang="en-US" b="1" i="1" smtClean="0">
                                <a:solidFill>
                                  <a:srgbClr val="FFFF00"/>
                                </a:solidFill>
                                <a:latin typeface="Cambria Math"/>
                                <a:ea typeface="Cambria Math"/>
                              </a:rPr>
                              <m:t>𝜶</m:t>
                            </m:r>
                            <m:r>
                              <a:rPr lang="en-US" b="1" i="1" smtClean="0">
                                <a:solidFill>
                                  <a:srgbClr val="FFFF00"/>
                                </a:solidFill>
                                <a:latin typeface="Cambria Math"/>
                                <a:ea typeface="Cambria Math"/>
                              </a:rPr>
                              <m:t>𝒙</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𝜷</m:t>
                            </m:r>
                          </m:sup>
                        </m:sSup>
                      </m:num>
                      <m:den>
                        <m:r>
                          <a:rPr lang="en-US" b="1" i="1" smtClean="0">
                            <a:solidFill>
                              <a:srgbClr val="FFFF00"/>
                            </a:solidFill>
                            <a:latin typeface="Cambria Math"/>
                            <a:ea typeface="Cambria Math"/>
                          </a:rPr>
                          <m:t>𝜶</m:t>
                        </m:r>
                        <m:func>
                          <m:funcPr>
                            <m:ctrlPr>
                              <a:rPr lang="en-US" b="1" i="1" smtClean="0">
                                <a:solidFill>
                                  <a:srgbClr val="FFFF00"/>
                                </a:solidFill>
                                <a:latin typeface="Cambria Math"/>
                                <a:ea typeface="Cambria Math"/>
                              </a:rPr>
                            </m:ctrlPr>
                          </m:funcPr>
                          <m:fName>
                            <m:r>
                              <m:rPr>
                                <m:sty m:val="p"/>
                              </m:rPr>
                              <a:rPr lang="en-US" b="0" i="0" smtClean="0">
                                <a:solidFill>
                                  <a:srgbClr val="FFFF00"/>
                                </a:solidFill>
                                <a:latin typeface="Cambria Math"/>
                                <a:ea typeface="Cambria Math"/>
                              </a:rPr>
                              <m:t>ln</m:t>
                            </m:r>
                          </m:fName>
                          <m:e>
                            <m:r>
                              <a:rPr lang="en-US" b="0" i="1" smtClean="0">
                                <a:solidFill>
                                  <a:srgbClr val="FFFF00"/>
                                </a:solidFill>
                                <a:latin typeface="Cambria Math"/>
                                <a:ea typeface="Cambria Math"/>
                              </a:rPr>
                              <m:t>𝑎</m:t>
                            </m:r>
                          </m:e>
                        </m:func>
                      </m:den>
                    </m:f>
                    <m:r>
                      <a:rPr lang="en-US" b="1" i="1" smtClean="0">
                        <a:solidFill>
                          <a:srgbClr val="FFFF00"/>
                        </a:solidFill>
                        <a:latin typeface="Cambria Math"/>
                      </a:rPr>
                      <m:t>+</m:t>
                    </m:r>
                    <m:r>
                      <a:rPr lang="en-US" b="1" i="1" smtClean="0">
                        <a:solidFill>
                          <a:srgbClr val="FFFF00"/>
                        </a:solidFill>
                        <a:latin typeface="Cambria Math"/>
                      </a:rPr>
                      <m:t>𝑪</m:t>
                    </m:r>
                  </m:oMath>
                </a14:m>
                <a:r>
                  <a:rPr lang="en-US" b="1" dirty="0" smtClean="0"/>
                  <a:t> .</a:t>
                </a:r>
                <a:endParaRPr lang="en-US" b="1" dirty="0"/>
              </a:p>
              <a:p>
                <a:pPr marL="457200" indent="-457200" algn="l" rtl="0" eaLnBrk="0">
                  <a:buFont typeface="Wingdings" panose="05000000000000000000" pitchFamily="2" charset="2"/>
                  <a:buChar char="q"/>
                </a:pPr>
                <a:r>
                  <a:rPr lang="en-US" b="1" dirty="0" smtClean="0"/>
                  <a:t>Example</a:t>
                </a:r>
                <a:r>
                  <a:rPr lang="en-US" b="1" dirty="0"/>
                  <a:t>: Find the general indefinite </a:t>
                </a:r>
                <a:r>
                  <a:rPr lang="en-US" b="1" dirty="0" smtClean="0"/>
                  <a:t>integral </a:t>
                </a:r>
                <a14:m>
                  <m:oMath xmlns:m="http://schemas.openxmlformats.org/officeDocument/2006/math">
                    <m:nary>
                      <m:naryPr>
                        <m:limLoc m:val="undOvr"/>
                        <m:subHide m:val="on"/>
                        <m:supHide m:val="on"/>
                        <m:ctrlPr>
                          <a:rPr lang="en-US" b="1" i="1" smtClean="0">
                            <a:solidFill>
                              <a:schemeClr val="tx1"/>
                            </a:solidFill>
                            <a:latin typeface="Cambria Math"/>
                          </a:rPr>
                        </m:ctrlPr>
                      </m:naryPr>
                      <m:sub/>
                      <m:sup/>
                      <m:e>
                        <m:sSup>
                          <m:sSupPr>
                            <m:ctrlPr>
                              <a:rPr lang="en-US" b="1" i="1" smtClean="0">
                                <a:solidFill>
                                  <a:schemeClr val="tx1"/>
                                </a:solidFill>
                                <a:latin typeface="Cambria Math"/>
                              </a:rPr>
                            </m:ctrlPr>
                          </m:sSupPr>
                          <m:e>
                            <m:r>
                              <a:rPr lang="en-US" b="1" i="1">
                                <a:solidFill>
                                  <a:schemeClr val="tx1"/>
                                </a:solidFill>
                                <a:latin typeface="Cambria Math"/>
                              </a:rPr>
                              <m:t>𝒆</m:t>
                            </m:r>
                          </m:e>
                          <m:sup>
                            <m:r>
                              <a:rPr lang="en-US" b="1" i="1" smtClean="0">
                                <a:solidFill>
                                  <a:schemeClr val="tx1"/>
                                </a:solidFill>
                                <a:latin typeface="Cambria Math"/>
                              </a:rPr>
                              <m:t>𝟖</m:t>
                            </m:r>
                            <m:r>
                              <a:rPr lang="en-US" b="1" i="1" smtClean="0">
                                <a:solidFill>
                                  <a:schemeClr val="tx1"/>
                                </a:solidFill>
                                <a:latin typeface="Cambria Math"/>
                              </a:rPr>
                              <m:t>−</m:t>
                            </m:r>
                            <m:r>
                              <a:rPr lang="en-US" b="1" i="1" smtClean="0">
                                <a:solidFill>
                                  <a:schemeClr val="tx1"/>
                                </a:solidFill>
                                <a:latin typeface="Cambria Math"/>
                              </a:rPr>
                              <m:t>𝟔</m:t>
                            </m:r>
                            <m:r>
                              <a:rPr lang="en-US" b="1" i="1" smtClean="0">
                                <a:solidFill>
                                  <a:schemeClr val="tx1"/>
                                </a:solidFill>
                                <a:latin typeface="Cambria Math"/>
                              </a:rPr>
                              <m:t>𝒙</m:t>
                            </m:r>
                          </m:sup>
                        </m:sSup>
                        <m:r>
                          <a:rPr lang="en-US" b="1" i="1">
                            <a:solidFill>
                              <a:schemeClr val="tx1"/>
                            </a:solidFill>
                            <a:latin typeface="Cambria Math"/>
                          </a:rPr>
                          <m:t>𝒅𝒙</m:t>
                        </m:r>
                      </m:e>
                    </m:nary>
                  </m:oMath>
                </a14:m>
                <a:r>
                  <a:rPr lang="en-US" b="1" dirty="0" smtClean="0"/>
                  <a:t>.</a:t>
                </a:r>
                <a:endParaRPr lang="en-US" b="1" dirty="0"/>
              </a:p>
              <a:p>
                <a:pPr algn="l" rtl="0" eaLnBrk="0"/>
                <a:endParaRPr lang="en-US" sz="600" b="1" dirty="0"/>
              </a:p>
              <a:p>
                <a:pPr marL="457200" indent="-457200" algn="l" rtl="0" eaLnBrk="0">
                  <a:buFont typeface="Wingdings" panose="05000000000000000000" pitchFamily="2" charset="2"/>
                  <a:buChar char="q"/>
                </a:pPr>
                <a:r>
                  <a:rPr lang="en-US" b="1" dirty="0"/>
                  <a:t>Solution</a:t>
                </a:r>
                <a:r>
                  <a:rPr lang="en-US" b="1" dirty="0" smtClean="0">
                    <a:solidFill>
                      <a:schemeClr val="tx1"/>
                    </a:solidFill>
                  </a:rPr>
                  <a:t>:</a:t>
                </a:r>
                <a14:m>
                  <m:oMath xmlns:m="http://schemas.openxmlformats.org/officeDocument/2006/math">
                    <m:nary>
                      <m:naryPr>
                        <m:limLoc m:val="undOvr"/>
                        <m:subHide m:val="on"/>
                        <m:supHide m:val="on"/>
                        <m:ctrlPr>
                          <a:rPr lang="en-US" b="1" i="1">
                            <a:solidFill>
                              <a:srgbClr val="FFFF00"/>
                            </a:solidFill>
                            <a:latin typeface="Cambria Math"/>
                          </a:rPr>
                        </m:ctrlPr>
                      </m:naryPr>
                      <m:sub/>
                      <m:sup/>
                      <m:e>
                        <m:sSup>
                          <m:sSupPr>
                            <m:ctrlPr>
                              <a:rPr lang="en-US" b="1" i="1">
                                <a:solidFill>
                                  <a:srgbClr val="FFFF00"/>
                                </a:solidFill>
                                <a:latin typeface="Cambria Math"/>
                              </a:rPr>
                            </m:ctrlPr>
                          </m:sSupPr>
                          <m:e>
                            <m:r>
                              <a:rPr lang="en-US" b="1" i="1">
                                <a:solidFill>
                                  <a:srgbClr val="FFFF00"/>
                                </a:solidFill>
                                <a:latin typeface="Cambria Math"/>
                              </a:rPr>
                              <m:t>𝒆</m:t>
                            </m:r>
                          </m:e>
                          <m:sup>
                            <m:r>
                              <a:rPr lang="en-US" b="1" i="1">
                                <a:solidFill>
                                  <a:srgbClr val="FFFF00"/>
                                </a:solidFill>
                                <a:latin typeface="Cambria Math"/>
                              </a:rPr>
                              <m:t>𝟖</m:t>
                            </m:r>
                            <m:r>
                              <a:rPr lang="en-US" b="1" i="1">
                                <a:solidFill>
                                  <a:srgbClr val="FFFF00"/>
                                </a:solidFill>
                                <a:latin typeface="Cambria Math"/>
                              </a:rPr>
                              <m:t>−</m:t>
                            </m:r>
                            <m:r>
                              <a:rPr lang="en-US" b="1" i="1">
                                <a:solidFill>
                                  <a:srgbClr val="FFFF00"/>
                                </a:solidFill>
                                <a:latin typeface="Cambria Math"/>
                              </a:rPr>
                              <m:t>𝟔</m:t>
                            </m:r>
                            <m:r>
                              <a:rPr lang="en-US" b="1" i="1">
                                <a:solidFill>
                                  <a:srgbClr val="FFFF00"/>
                                </a:solidFill>
                                <a:latin typeface="Cambria Math"/>
                              </a:rPr>
                              <m:t>𝒙</m:t>
                            </m:r>
                          </m:sup>
                        </m:sSup>
                        <m:r>
                          <a:rPr lang="en-US" b="1" i="1">
                            <a:solidFill>
                              <a:srgbClr val="FFFF00"/>
                            </a:solidFill>
                            <a:latin typeface="Cambria Math"/>
                          </a:rPr>
                          <m:t>𝒅𝒙</m:t>
                        </m:r>
                      </m:e>
                    </m:nary>
                    <m:r>
                      <a:rPr lang="en-US" b="1" i="1" smtClean="0">
                        <a:solidFill>
                          <a:srgbClr val="FFFF00"/>
                        </a:solidFill>
                        <a:latin typeface="Cambria Math"/>
                      </a:rPr>
                      <m:t>=−</m:t>
                    </m:r>
                    <m:f>
                      <m:fPr>
                        <m:ctrlPr>
                          <a:rPr lang="en-US" b="1" i="1" smtClean="0">
                            <a:solidFill>
                              <a:srgbClr val="FFFF00"/>
                            </a:solidFill>
                            <a:latin typeface="Cambria Math"/>
                          </a:rPr>
                        </m:ctrlPr>
                      </m:fPr>
                      <m:num>
                        <m:sSup>
                          <m:sSupPr>
                            <m:ctrlPr>
                              <a:rPr lang="en-US" b="1" i="1" smtClean="0">
                                <a:solidFill>
                                  <a:srgbClr val="FFFF00"/>
                                </a:solidFill>
                                <a:latin typeface="Cambria Math"/>
                              </a:rPr>
                            </m:ctrlPr>
                          </m:sSupPr>
                          <m:e>
                            <m:r>
                              <a:rPr lang="en-US" b="1" i="1" smtClean="0">
                                <a:solidFill>
                                  <a:srgbClr val="FFFF00"/>
                                </a:solidFill>
                                <a:latin typeface="Cambria Math"/>
                              </a:rPr>
                              <m:t>𝟐</m:t>
                            </m:r>
                          </m:e>
                          <m:sup>
                            <m:r>
                              <a:rPr lang="en-US" b="1" i="1" smtClean="0">
                                <a:solidFill>
                                  <a:srgbClr val="FFFF00"/>
                                </a:solidFill>
                                <a:latin typeface="Cambria Math"/>
                              </a:rPr>
                              <m:t>𝟖</m:t>
                            </m:r>
                            <m:r>
                              <a:rPr lang="en-US" b="1" i="1" smtClean="0">
                                <a:solidFill>
                                  <a:srgbClr val="FFFF00"/>
                                </a:solidFill>
                                <a:latin typeface="Cambria Math"/>
                              </a:rPr>
                              <m:t>−</m:t>
                            </m:r>
                            <m:r>
                              <a:rPr lang="en-US" b="1" i="1" smtClean="0">
                                <a:solidFill>
                                  <a:srgbClr val="FFFF00"/>
                                </a:solidFill>
                                <a:latin typeface="Cambria Math"/>
                              </a:rPr>
                              <m:t>𝟔</m:t>
                            </m:r>
                            <m:r>
                              <a:rPr lang="en-US" b="1" i="1" smtClean="0">
                                <a:solidFill>
                                  <a:srgbClr val="FFFF00"/>
                                </a:solidFill>
                                <a:latin typeface="Cambria Math"/>
                              </a:rPr>
                              <m:t>𝒙</m:t>
                            </m:r>
                          </m:sup>
                        </m:sSup>
                      </m:num>
                      <m:den>
                        <m:r>
                          <a:rPr lang="en-US" b="1" i="1" smtClean="0">
                            <a:solidFill>
                              <a:srgbClr val="FFFF00"/>
                            </a:solidFill>
                            <a:latin typeface="Cambria Math"/>
                          </a:rPr>
                          <m:t>𝟔</m:t>
                        </m:r>
                        <m:r>
                          <a:rPr lang="en-US" b="1" i="1" smtClean="0">
                            <a:solidFill>
                              <a:srgbClr val="FFFF00"/>
                            </a:solidFill>
                            <a:latin typeface="Cambria Math"/>
                            <a:ea typeface="Cambria Math"/>
                          </a:rPr>
                          <m:t>×</m:t>
                        </m:r>
                        <m:func>
                          <m:funcPr>
                            <m:ctrlPr>
                              <a:rPr lang="en-US" b="1" i="1" smtClean="0">
                                <a:solidFill>
                                  <a:srgbClr val="FFFF00"/>
                                </a:solidFill>
                                <a:latin typeface="Cambria Math"/>
                                <a:ea typeface="Cambria Math"/>
                              </a:rPr>
                            </m:ctrlPr>
                          </m:funcPr>
                          <m:fName>
                            <m:r>
                              <m:rPr>
                                <m:sty m:val="p"/>
                              </m:rPr>
                              <a:rPr lang="en-US" b="0" i="0" smtClean="0">
                                <a:solidFill>
                                  <a:srgbClr val="FFFF00"/>
                                </a:solidFill>
                                <a:latin typeface="Cambria Math"/>
                                <a:ea typeface="Cambria Math"/>
                              </a:rPr>
                              <m:t>ln</m:t>
                            </m:r>
                          </m:fName>
                          <m:e>
                            <m:r>
                              <a:rPr lang="en-US" b="1" i="1" smtClean="0">
                                <a:solidFill>
                                  <a:srgbClr val="FFFF00"/>
                                </a:solidFill>
                                <a:latin typeface="Cambria Math"/>
                                <a:ea typeface="Cambria Math"/>
                              </a:rPr>
                              <m:t>𝟐</m:t>
                            </m:r>
                          </m:e>
                        </m:func>
                      </m:den>
                    </m:f>
                    <m:r>
                      <a:rPr lang="en-US" b="1" i="1" smtClean="0">
                        <a:solidFill>
                          <a:srgbClr val="FFFF00"/>
                        </a:solidFill>
                        <a:latin typeface="Cambria Math"/>
                      </a:rPr>
                      <m:t>+</m:t>
                    </m:r>
                    <m:r>
                      <a:rPr lang="en-US" b="1" i="1" smtClean="0">
                        <a:solidFill>
                          <a:srgbClr val="FFFF00"/>
                        </a:solidFill>
                        <a:latin typeface="Cambria Math"/>
                      </a:rPr>
                      <m:t>𝑪</m:t>
                    </m:r>
                  </m:oMath>
                </a14:m>
                <a:r>
                  <a:rPr lang="en-US" b="1" dirty="0" smtClean="0"/>
                  <a:t>.</a:t>
                </a:r>
                <a:endParaRPr lang="en-US" b="1" dirty="0"/>
              </a:p>
              <a:p>
                <a:pPr algn="l" rtl="0" eaLnBrk="0"/>
                <a:endParaRPr lang="en-US" sz="2000" b="1" dirty="0"/>
              </a:p>
              <a:p>
                <a:pPr marL="457200" indent="-457200" algn="l" rtl="0" eaLnBrk="0">
                  <a:buFont typeface="Wingdings" panose="05000000000000000000" pitchFamily="2" charset="2"/>
                  <a:buChar char="q"/>
                </a:pPr>
                <a:r>
                  <a:rPr lang="en-US" b="1" dirty="0"/>
                  <a:t>Example: Find the general indefinite integral </a:t>
                </a:r>
                <a14:m>
                  <m:oMath xmlns:m="http://schemas.openxmlformats.org/officeDocument/2006/math">
                    <m:nary>
                      <m:naryPr>
                        <m:limLoc m:val="undOvr"/>
                        <m:subHide m:val="on"/>
                        <m:supHide m:val="on"/>
                        <m:ctrlPr>
                          <a:rPr lang="en-US" b="1" i="1" smtClean="0">
                            <a:latin typeface="Cambria Math"/>
                          </a:rPr>
                        </m:ctrlPr>
                      </m:naryPr>
                      <m:sub/>
                      <m:sup/>
                      <m:e>
                        <m:sSup>
                          <m:sSupPr>
                            <m:ctrlPr>
                              <a:rPr lang="en-US" b="1" i="1" smtClean="0">
                                <a:latin typeface="Cambria Math"/>
                              </a:rPr>
                            </m:ctrlPr>
                          </m:sSupPr>
                          <m:e>
                            <m:r>
                              <a:rPr lang="en-US" b="1" i="1" smtClean="0">
                                <a:latin typeface="Cambria Math"/>
                              </a:rPr>
                              <m:t>𝒆</m:t>
                            </m:r>
                          </m:e>
                          <m:sup>
                            <m:r>
                              <a:rPr lang="en-US" b="1" i="1" smtClean="0">
                                <a:latin typeface="Cambria Math"/>
                              </a:rPr>
                              <m:t>𝟐</m:t>
                            </m:r>
                            <m:func>
                              <m:funcPr>
                                <m:ctrlPr>
                                  <a:rPr lang="en-US" b="1" i="1" smtClean="0">
                                    <a:latin typeface="Cambria Math"/>
                                  </a:rPr>
                                </m:ctrlPr>
                              </m:funcPr>
                              <m:fName>
                                <m:r>
                                  <m:rPr>
                                    <m:sty m:val="p"/>
                                  </m:rPr>
                                  <a:rPr lang="en-US" b="0" i="0" smtClean="0">
                                    <a:latin typeface="Cambria Math"/>
                                  </a:rPr>
                                  <m:t>ln</m:t>
                                </m:r>
                              </m:fName>
                              <m:e>
                                <m:r>
                                  <a:rPr lang="en-US" b="0" i="1" smtClean="0">
                                    <a:latin typeface="Cambria Math"/>
                                  </a:rPr>
                                  <m:t>𝑥</m:t>
                                </m:r>
                              </m:e>
                            </m:func>
                          </m:sup>
                        </m:sSup>
                        <m:r>
                          <a:rPr lang="en-US" b="1" i="1" smtClean="0">
                            <a:latin typeface="Cambria Math"/>
                          </a:rPr>
                          <m:t>𝒅𝒙</m:t>
                        </m:r>
                      </m:e>
                    </m:nary>
                  </m:oMath>
                </a14:m>
                <a:r>
                  <a:rPr lang="en-US" b="1" dirty="0" smtClean="0"/>
                  <a:t>.</a:t>
                </a:r>
                <a:endParaRPr lang="en-US" b="1" dirty="0"/>
              </a:p>
              <a:p>
                <a:pPr marL="457200" indent="-457200" algn="l" rtl="0" eaLnBrk="0">
                  <a:buFont typeface="Wingdings" panose="05000000000000000000" pitchFamily="2" charset="2"/>
                  <a:buChar char="q"/>
                </a:pPr>
                <a:r>
                  <a:rPr lang="en-US" b="1" dirty="0"/>
                  <a:t>Solution:</a:t>
                </a:r>
                <a:endParaRPr lang="en-US" b="1" i="1" dirty="0" smtClean="0">
                  <a:latin typeface="Cambria Math"/>
                </a:endParaRPr>
              </a:p>
              <a:p>
                <a:pPr algn="l" rtl="0" eaLnBrk="0"/>
                <a14:m>
                  <m:oMath xmlns:m="http://schemas.openxmlformats.org/officeDocument/2006/math">
                    <m:nary>
                      <m:naryPr>
                        <m:limLoc m:val="undOvr"/>
                        <m:subHide m:val="on"/>
                        <m:supHide m:val="on"/>
                        <m:ctrlPr>
                          <a:rPr lang="en-US" b="1" i="1" smtClean="0">
                            <a:solidFill>
                              <a:srgbClr val="FFFF00"/>
                            </a:solidFill>
                            <a:latin typeface="Cambria Math"/>
                          </a:rPr>
                        </m:ctrlPr>
                      </m:naryPr>
                      <m:sub/>
                      <m:sup/>
                      <m:e>
                        <m:sSup>
                          <m:sSupPr>
                            <m:ctrlPr>
                              <a:rPr lang="en-US" b="1" i="1">
                                <a:solidFill>
                                  <a:srgbClr val="FFFF00"/>
                                </a:solidFill>
                                <a:latin typeface="Cambria Math"/>
                              </a:rPr>
                            </m:ctrlPr>
                          </m:sSupPr>
                          <m:e>
                            <m:r>
                              <a:rPr lang="en-US" b="1" i="1">
                                <a:solidFill>
                                  <a:srgbClr val="FFFF00"/>
                                </a:solidFill>
                                <a:latin typeface="Cambria Math"/>
                              </a:rPr>
                              <m:t>𝒆</m:t>
                            </m:r>
                          </m:e>
                          <m:sup>
                            <m:r>
                              <a:rPr lang="en-US" b="1" i="1">
                                <a:solidFill>
                                  <a:srgbClr val="FFFF00"/>
                                </a:solidFill>
                                <a:latin typeface="Cambria Math"/>
                              </a:rPr>
                              <m:t>𝟐</m:t>
                            </m:r>
                            <m:func>
                              <m:funcPr>
                                <m:ctrlPr>
                                  <a:rPr lang="en-US" b="1" i="1">
                                    <a:solidFill>
                                      <a:srgbClr val="FFFF00"/>
                                    </a:solidFill>
                                    <a:latin typeface="Cambria Math"/>
                                  </a:rPr>
                                </m:ctrlPr>
                              </m:funcPr>
                              <m:fName>
                                <m:r>
                                  <m:rPr>
                                    <m:sty m:val="p"/>
                                  </m:rPr>
                                  <a:rPr lang="en-US">
                                    <a:solidFill>
                                      <a:srgbClr val="FFFF00"/>
                                    </a:solidFill>
                                    <a:latin typeface="Cambria Math"/>
                                  </a:rPr>
                                  <m:t>ln</m:t>
                                </m:r>
                              </m:fName>
                              <m:e>
                                <m:r>
                                  <a:rPr lang="en-US" i="1">
                                    <a:solidFill>
                                      <a:srgbClr val="FFFF00"/>
                                    </a:solidFill>
                                    <a:latin typeface="Cambria Math"/>
                                  </a:rPr>
                                  <m:t>𝑥</m:t>
                                </m:r>
                              </m:e>
                            </m:func>
                          </m:sup>
                        </m:sSup>
                        <m:r>
                          <a:rPr lang="en-US" b="1" i="1">
                            <a:solidFill>
                              <a:srgbClr val="FFFF00"/>
                            </a:solidFill>
                            <a:latin typeface="Cambria Math"/>
                          </a:rPr>
                          <m:t>𝒅𝒙</m:t>
                        </m:r>
                      </m:e>
                    </m:nary>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sSup>
                          <m:sSupPr>
                            <m:ctrlPr>
                              <a:rPr lang="en-US" b="1" i="1" smtClean="0">
                                <a:solidFill>
                                  <a:srgbClr val="FFFF00"/>
                                </a:solidFill>
                                <a:latin typeface="Cambria Math"/>
                              </a:rPr>
                            </m:ctrlPr>
                          </m:sSupPr>
                          <m:e>
                            <m:r>
                              <a:rPr lang="en-US" b="1" i="1" smtClean="0">
                                <a:solidFill>
                                  <a:srgbClr val="FFFF00"/>
                                </a:solidFill>
                                <a:latin typeface="Cambria Math"/>
                              </a:rPr>
                              <m:t>𝒆</m:t>
                            </m:r>
                          </m:e>
                          <m:sup>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ln</m:t>
                                </m:r>
                              </m:fName>
                              <m:e>
                                <m:sSup>
                                  <m:sSupPr>
                                    <m:ctrlPr>
                                      <a:rPr lang="en-US" b="0" i="1" smtClean="0">
                                        <a:solidFill>
                                          <a:srgbClr val="FFFF00"/>
                                        </a:solidFill>
                                        <a:latin typeface="Cambria Math"/>
                                      </a:rPr>
                                    </m:ctrlPr>
                                  </m:sSupPr>
                                  <m:e>
                                    <m:r>
                                      <a:rPr lang="en-US" b="0" i="1" smtClean="0">
                                        <a:solidFill>
                                          <a:srgbClr val="FFFF00"/>
                                        </a:solidFill>
                                        <a:latin typeface="Cambria Math"/>
                                      </a:rPr>
                                      <m:t>(</m:t>
                                    </m:r>
                                    <m:r>
                                      <a:rPr lang="en-US" b="0" i="1" smtClean="0">
                                        <a:solidFill>
                                          <a:srgbClr val="FFFF00"/>
                                        </a:solidFill>
                                        <a:latin typeface="Cambria Math"/>
                                      </a:rPr>
                                      <m:t>𝑥</m:t>
                                    </m:r>
                                  </m:e>
                                  <m:sup>
                                    <m:r>
                                      <a:rPr lang="en-US" b="0" i="1" smtClean="0">
                                        <a:solidFill>
                                          <a:srgbClr val="FFFF00"/>
                                        </a:solidFill>
                                        <a:latin typeface="Cambria Math"/>
                                      </a:rPr>
                                      <m:t>2</m:t>
                                    </m:r>
                                  </m:sup>
                                </m:sSup>
                                <m:r>
                                  <a:rPr lang="en-US" b="0" i="1" smtClean="0">
                                    <a:solidFill>
                                      <a:srgbClr val="FFFF00"/>
                                    </a:solidFill>
                                    <a:latin typeface="Cambria Math"/>
                                  </a:rPr>
                                  <m:t>)</m:t>
                                </m:r>
                              </m:e>
                            </m:func>
                          </m:sup>
                        </m:sSup>
                      </m:e>
                    </m:nary>
                    <m:r>
                      <a:rPr lang="en-US" b="1" i="1" smtClean="0">
                        <a:solidFill>
                          <a:srgbClr val="FFFF00"/>
                        </a:solidFill>
                        <a:latin typeface="Cambria Math"/>
                      </a:rPr>
                      <m:t>𝒅𝒙</m:t>
                    </m:r>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sup>
                        </m:sSup>
                        <m:r>
                          <a:rPr lang="en-US" b="1" i="1" smtClean="0">
                            <a:solidFill>
                              <a:srgbClr val="FFFF00"/>
                            </a:solidFill>
                            <a:latin typeface="Cambria Math"/>
                          </a:rPr>
                          <m:t>𝒅𝒙</m:t>
                        </m:r>
                      </m:e>
                    </m:nary>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𝟑</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𝟑</m:t>
                        </m:r>
                      </m:sup>
                    </m:sSup>
                    <m:r>
                      <a:rPr lang="en-US" b="1" i="1" smtClean="0">
                        <a:solidFill>
                          <a:srgbClr val="FFFF00"/>
                        </a:solidFill>
                        <a:latin typeface="Cambria Math"/>
                      </a:rPr>
                      <m:t>+</m:t>
                    </m:r>
                    <m:r>
                      <a:rPr lang="en-US" b="1" i="1" smtClean="0">
                        <a:solidFill>
                          <a:srgbClr val="FFFF00"/>
                        </a:solidFill>
                        <a:latin typeface="Cambria Math"/>
                      </a:rPr>
                      <m:t>𝒄</m:t>
                    </m:r>
                    <m:r>
                      <a:rPr lang="en-US" b="1" i="1" smtClean="0">
                        <a:solidFill>
                          <a:srgbClr val="FFFF00"/>
                        </a:solidFill>
                        <a:latin typeface="Cambria Math"/>
                      </a:rPr>
                      <m:t> </m:t>
                    </m:r>
                  </m:oMath>
                </a14:m>
                <a:r>
                  <a:rPr lang="en-US" b="1" dirty="0" smtClean="0">
                    <a:solidFill>
                      <a:srgbClr val="FFFF00"/>
                    </a:solidFill>
                  </a:rPr>
                  <a:t> </a:t>
                </a:r>
                <a:endParaRPr lang="en-US" b="1" dirty="0">
                  <a:solidFill>
                    <a:srgbClr val="FFFF00"/>
                  </a:solidFill>
                </a:endParaRP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052736"/>
                <a:ext cx="9144000" cy="5805264"/>
              </a:xfrm>
              <a:blipFill rotWithShape="1">
                <a:blip r:embed="rId2"/>
                <a:stretch>
                  <a:fillRect l="-2067" t="-1576"/>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649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32" y="14496"/>
            <a:ext cx="9144000" cy="1470025"/>
          </a:xfrm>
        </p:spPr>
        <p:txBody>
          <a:bodyPr>
            <a:normAutofit/>
          </a:bodyPr>
          <a:lstStyle/>
          <a:p>
            <a:endParaRPr lang="en-US" dirty="0">
              <a:solidFill>
                <a:srgbClr val="FF0000"/>
              </a:solidFill>
            </a:endParaRPr>
          </a:p>
        </p:txBody>
      </p:sp>
      <p:sp>
        <p:nvSpPr>
          <p:cNvPr id="3" name="Subtitle 2"/>
          <p:cNvSpPr>
            <a:spLocks noGrp="1"/>
          </p:cNvSpPr>
          <p:nvPr>
            <p:ph type="subTitle" idx="1"/>
          </p:nvPr>
        </p:nvSpPr>
        <p:spPr>
          <a:xfrm>
            <a:off x="0" y="332656"/>
            <a:ext cx="9144000" cy="5805264"/>
          </a:xfrm>
        </p:spPr>
        <p:txBody>
          <a:bodyPr/>
          <a:lstStyle/>
          <a:p>
            <a:pPr algn="l"/>
            <a:r>
              <a:rPr lang="en-US" b="1" dirty="0"/>
              <a:t>Rule 7: The following rules represent the rules of integrations of some trigonometric functions.</a:t>
            </a:r>
          </a:p>
          <a:p>
            <a:pPr algn="l"/>
            <a:endParaRPr lang="en-US" b="1" dirty="0"/>
          </a:p>
        </p:txBody>
      </p:sp>
      <p:pic>
        <p:nvPicPr>
          <p:cNvPr id="4" name="Picture 2"/>
          <p:cNvPicPr>
            <a:picLocks noChangeAspect="1" noChangeArrowheads="1"/>
          </p:cNvPicPr>
          <p:nvPr/>
        </p:nvPicPr>
        <p:blipFill>
          <a:blip r:embed="rId2" cstate="print">
            <a:duotone>
              <a:prstClr val="black"/>
              <a:srgbClr val="FFC000">
                <a:tint val="45000"/>
                <a:satMod val="400000"/>
              </a:srgbClr>
            </a:duotone>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323528" y="1412776"/>
            <a:ext cx="7632848" cy="4725143"/>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5867399"/>
            <a:ext cx="1190446"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390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endParaRPr lang="en-US" dirty="0"/>
          </a:p>
        </p:txBody>
      </p:sp>
      <p:pic>
        <p:nvPicPr>
          <p:cNvPr id="4" name="Picture 2"/>
          <p:cNvPicPr>
            <a:picLocks noChangeAspect="1" noChangeArrowheads="1"/>
          </p:cNvPicPr>
          <p:nvPr/>
        </p:nvPicPr>
        <p:blipFill>
          <a:blip r:embed="rId2" cstate="print">
            <a:duotone>
              <a:prstClr val="black"/>
              <a:srgbClr val="FFC000">
                <a:tint val="45000"/>
                <a:satMod val="400000"/>
              </a:srgbClr>
            </a:duotone>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683568" y="548680"/>
            <a:ext cx="7970712" cy="4835624"/>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588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052736"/>
                <a:ext cx="9144000" cy="5805264"/>
              </a:xfrm>
            </p:spPr>
            <p:txBody>
              <a:bodyPr/>
              <a:lstStyle/>
              <a:p>
                <a:pPr marL="457200" indent="-457200" algn="l" rtl="0" eaLnBrk="0">
                  <a:buFont typeface="Wingdings" panose="05000000000000000000" pitchFamily="2" charset="2"/>
                  <a:buChar char="q"/>
                </a:pPr>
                <a:r>
                  <a:rPr lang="en-US" b="1" dirty="0" smtClean="0"/>
                  <a:t>Example:</a:t>
                </a:r>
                <a:r>
                  <a:rPr lang="en-US" dirty="0"/>
                  <a:t> Find the general indefinite integral</a:t>
                </a:r>
              </a:p>
              <a:p>
                <a:pPr algn="l" rtl="0" eaLnBrk="0"/>
                <a14:m>
                  <m:oMath xmlns:m="http://schemas.openxmlformats.org/officeDocument/2006/math">
                    <m:nary>
                      <m:naryPr>
                        <m:limLoc m:val="undOvr"/>
                        <m:subHide m:val="on"/>
                        <m:supHide m:val="on"/>
                        <m:ctrlPr>
                          <a:rPr lang="es-ES" i="1" smtClean="0">
                            <a:latin typeface="Cambria Math"/>
                          </a:rPr>
                        </m:ctrlPr>
                      </m:naryPr>
                      <m:sub/>
                      <m:sup/>
                      <m:e>
                        <m:func>
                          <m:funcPr>
                            <m:ctrlPr>
                              <a:rPr lang="es-ES" i="1" smtClean="0">
                                <a:latin typeface="Cambria Math"/>
                              </a:rPr>
                            </m:ctrlPr>
                          </m:funcPr>
                          <m:fName>
                            <m:r>
                              <m:rPr>
                                <m:sty m:val="p"/>
                              </m:rPr>
                              <a:rPr lang="es-ES" i="0" smtClean="0">
                                <a:latin typeface="Cambria Math"/>
                              </a:rPr>
                              <m:t>sec</m:t>
                            </m:r>
                          </m:fName>
                          <m:e>
                            <m:r>
                              <a:rPr lang="en-US" b="0" i="1" smtClean="0">
                                <a:latin typeface="Cambria Math"/>
                              </a:rPr>
                              <m:t>𝑥</m:t>
                            </m:r>
                          </m:e>
                        </m:func>
                        <m:d>
                          <m:dPr>
                            <m:ctrlPr>
                              <a:rPr lang="en-US" b="0" i="1" smtClean="0">
                                <a:latin typeface="Cambria Math"/>
                              </a:rPr>
                            </m:ctrlPr>
                          </m:dPr>
                          <m:e>
                            <m:func>
                              <m:funcPr>
                                <m:ctrlPr>
                                  <a:rPr lang="en-US" b="0" i="1" smtClean="0">
                                    <a:latin typeface="Cambria Math"/>
                                  </a:rPr>
                                </m:ctrlPr>
                              </m:funcPr>
                              <m:fName>
                                <m:r>
                                  <m:rPr>
                                    <m:sty m:val="p"/>
                                  </m:rPr>
                                  <a:rPr lang="en-US" b="0" i="0" smtClean="0">
                                    <a:latin typeface="Cambria Math"/>
                                  </a:rPr>
                                  <m:t>tan</m:t>
                                </m:r>
                              </m:fName>
                              <m:e>
                                <m:r>
                                  <a:rPr lang="en-US" b="0" i="1" smtClean="0">
                                    <a:latin typeface="Cambria Math"/>
                                  </a:rPr>
                                  <m:t>𝑥</m:t>
                                </m:r>
                              </m:e>
                            </m:func>
                            <m:r>
                              <a:rPr lang="en-US" b="0" i="1" smtClean="0">
                                <a:latin typeface="Cambria Math"/>
                              </a:rPr>
                              <m:t>+</m:t>
                            </m:r>
                            <m:func>
                              <m:funcPr>
                                <m:ctrlPr>
                                  <a:rPr lang="en-US" b="0" i="1" smtClean="0">
                                    <a:latin typeface="Cambria Math"/>
                                  </a:rPr>
                                </m:ctrlPr>
                              </m:funcPr>
                              <m:fName>
                                <m:r>
                                  <m:rPr>
                                    <m:sty m:val="p"/>
                                  </m:rPr>
                                  <a:rPr lang="en-US" b="0" i="0" smtClean="0">
                                    <a:latin typeface="Cambria Math"/>
                                  </a:rPr>
                                  <m:t>cos</m:t>
                                </m:r>
                              </m:fName>
                              <m:e>
                                <m:r>
                                  <a:rPr lang="en-US" b="0" i="1" smtClean="0">
                                    <a:latin typeface="Cambria Math"/>
                                  </a:rPr>
                                  <m:t>𝑥</m:t>
                                </m:r>
                              </m:e>
                            </m:func>
                          </m:e>
                        </m:d>
                        <m:r>
                          <a:rPr lang="en-US" b="0" i="1" smtClean="0">
                            <a:latin typeface="Cambria Math"/>
                          </a:rPr>
                          <m:t>𝑑𝑥</m:t>
                        </m:r>
                        <m:r>
                          <a:rPr lang="en-US" b="0" i="1" smtClean="0">
                            <a:latin typeface="Cambria Math"/>
                          </a:rPr>
                          <m:t> </m:t>
                        </m:r>
                      </m:e>
                    </m:nary>
                  </m:oMath>
                </a14:m>
                <a:r>
                  <a:rPr lang="es-ES" sz="4400" dirty="0"/>
                  <a:t>                   </a:t>
                </a:r>
                <a:endParaRPr lang="en-US" dirty="0"/>
              </a:p>
              <a:p>
                <a:pPr marL="457200" indent="-457200" algn="l" rtl="0" eaLnBrk="0">
                  <a:buFont typeface="Wingdings" panose="05000000000000000000" pitchFamily="2" charset="2"/>
                  <a:buChar char="q"/>
                </a:pPr>
                <a:r>
                  <a:rPr lang="en-US" b="1" dirty="0"/>
                  <a:t>Solution:</a:t>
                </a:r>
                <a14:m>
                  <m:oMath xmlns:m="http://schemas.openxmlformats.org/officeDocument/2006/math">
                    <m:nary>
                      <m:naryPr>
                        <m:limLoc m:val="undOvr"/>
                        <m:subHide m:val="on"/>
                        <m:supHide m:val="on"/>
                        <m:ctrlPr>
                          <a:rPr lang="es-ES" i="1" smtClean="0">
                            <a:solidFill>
                              <a:srgbClr val="FFFF00"/>
                            </a:solidFill>
                            <a:latin typeface="Cambria Math"/>
                          </a:rPr>
                        </m:ctrlPr>
                      </m:naryPr>
                      <m:sub/>
                      <m:sup/>
                      <m:e>
                        <m:func>
                          <m:funcPr>
                            <m:ctrlPr>
                              <a:rPr lang="es-ES" i="1">
                                <a:solidFill>
                                  <a:srgbClr val="FFFF00"/>
                                </a:solidFill>
                                <a:latin typeface="Cambria Math"/>
                              </a:rPr>
                            </m:ctrlPr>
                          </m:funcPr>
                          <m:fName>
                            <m:r>
                              <m:rPr>
                                <m:sty m:val="p"/>
                              </m:rPr>
                              <a:rPr lang="es-ES">
                                <a:solidFill>
                                  <a:srgbClr val="FFFF00"/>
                                </a:solidFill>
                                <a:latin typeface="Cambria Math"/>
                              </a:rPr>
                              <m:t>sec</m:t>
                            </m:r>
                          </m:fName>
                          <m:e>
                            <m:r>
                              <a:rPr lang="en-US" i="1">
                                <a:solidFill>
                                  <a:srgbClr val="FFFF00"/>
                                </a:solidFill>
                                <a:latin typeface="Cambria Math"/>
                              </a:rPr>
                              <m:t>𝑥</m:t>
                            </m:r>
                          </m:e>
                        </m:func>
                        <m:d>
                          <m:dPr>
                            <m:ctrlPr>
                              <a:rPr lang="en-US" i="1">
                                <a:solidFill>
                                  <a:srgbClr val="FFFF00"/>
                                </a:solidFill>
                                <a:latin typeface="Cambria Math"/>
                              </a:rPr>
                            </m:ctrlPr>
                          </m:dPr>
                          <m:e>
                            <m:func>
                              <m:funcPr>
                                <m:ctrlPr>
                                  <a:rPr lang="en-US" i="1">
                                    <a:solidFill>
                                      <a:srgbClr val="FFFF00"/>
                                    </a:solidFill>
                                    <a:latin typeface="Cambria Math"/>
                                  </a:rPr>
                                </m:ctrlPr>
                              </m:funcPr>
                              <m:fName>
                                <m:r>
                                  <m:rPr>
                                    <m:sty m:val="p"/>
                                  </m:rPr>
                                  <a:rPr lang="en-US">
                                    <a:solidFill>
                                      <a:srgbClr val="FFFF00"/>
                                    </a:solidFill>
                                    <a:latin typeface="Cambria Math"/>
                                  </a:rPr>
                                  <m:t>tan</m:t>
                                </m:r>
                              </m:fName>
                              <m:e>
                                <m:r>
                                  <a:rPr lang="en-US" i="1">
                                    <a:solidFill>
                                      <a:srgbClr val="FFFF00"/>
                                    </a:solidFill>
                                    <a:latin typeface="Cambria Math"/>
                                  </a:rPr>
                                  <m:t>𝑥</m:t>
                                </m:r>
                              </m:e>
                            </m:func>
                            <m:r>
                              <a:rPr lang="en-US" i="1">
                                <a:solidFill>
                                  <a:srgbClr val="FFFF00"/>
                                </a:solidFill>
                                <a:latin typeface="Cambria Math"/>
                              </a:rPr>
                              <m:t>+</m:t>
                            </m:r>
                            <m:func>
                              <m:funcPr>
                                <m:ctrlPr>
                                  <a:rPr lang="en-US" i="1">
                                    <a:solidFill>
                                      <a:srgbClr val="FFFF00"/>
                                    </a:solidFill>
                                    <a:latin typeface="Cambria Math"/>
                                  </a:rPr>
                                </m:ctrlPr>
                              </m:funcPr>
                              <m:fName>
                                <m:r>
                                  <m:rPr>
                                    <m:sty m:val="p"/>
                                  </m:rPr>
                                  <a:rPr lang="en-US">
                                    <a:solidFill>
                                      <a:srgbClr val="FFFF00"/>
                                    </a:solidFill>
                                    <a:latin typeface="Cambria Math"/>
                                  </a:rPr>
                                  <m:t>cos</m:t>
                                </m:r>
                              </m:fName>
                              <m:e>
                                <m:r>
                                  <a:rPr lang="en-US" i="1">
                                    <a:solidFill>
                                      <a:srgbClr val="FFFF00"/>
                                    </a:solidFill>
                                    <a:latin typeface="Cambria Math"/>
                                  </a:rPr>
                                  <m:t>𝑥</m:t>
                                </m:r>
                              </m:e>
                            </m:func>
                          </m:e>
                        </m:d>
                        <m:r>
                          <a:rPr lang="en-US" i="1">
                            <a:solidFill>
                              <a:srgbClr val="FFFF00"/>
                            </a:solidFill>
                            <a:latin typeface="Cambria Math"/>
                          </a:rPr>
                          <m:t>𝑑𝑥</m:t>
                        </m:r>
                      </m:e>
                    </m:nary>
                    <m:r>
                      <a:rPr lang="en-US" b="0" i="1" smtClean="0">
                        <a:solidFill>
                          <a:srgbClr val="FFFF00"/>
                        </a:solidFill>
                        <a:latin typeface="Cambria Math"/>
                      </a:rPr>
                      <m:t> =</m:t>
                    </m:r>
                    <m:nary>
                      <m:naryPr>
                        <m:limLoc m:val="undOvr"/>
                        <m:subHide m:val="on"/>
                        <m:supHide m:val="on"/>
                        <m:ctrlPr>
                          <a:rPr lang="en-US" i="1" smtClean="0">
                            <a:solidFill>
                              <a:srgbClr val="FFFF00"/>
                            </a:solidFill>
                            <a:latin typeface="Cambria Math"/>
                          </a:rPr>
                        </m:ctrlPr>
                      </m:naryPr>
                      <m:sub/>
                      <m:sup/>
                      <m:e>
                        <m:func>
                          <m:funcPr>
                            <m:ctrlPr>
                              <a:rPr lang="en-US" i="1" smtClean="0">
                                <a:solidFill>
                                  <a:srgbClr val="FFFF00"/>
                                </a:solidFill>
                                <a:latin typeface="Cambria Math"/>
                              </a:rPr>
                            </m:ctrlPr>
                          </m:funcPr>
                          <m:fName>
                            <m:r>
                              <m:rPr>
                                <m:sty m:val="p"/>
                              </m:rPr>
                              <a:rPr lang="en-US" i="0" smtClean="0">
                                <a:solidFill>
                                  <a:srgbClr val="FFFF00"/>
                                </a:solidFill>
                                <a:latin typeface="Cambria Math"/>
                              </a:rPr>
                              <m:t>sec</m:t>
                            </m:r>
                          </m:fName>
                          <m:e>
                            <m:r>
                              <a:rPr lang="en-US" b="0" i="1" smtClean="0">
                                <a:solidFill>
                                  <a:srgbClr val="FFFF00"/>
                                </a:solidFill>
                                <a:latin typeface="Cambria Math"/>
                              </a:rPr>
                              <m:t>𝑥</m:t>
                            </m:r>
                          </m:e>
                        </m:func>
                        <m:func>
                          <m:funcPr>
                            <m:ctrlPr>
                              <a:rPr lang="en-US" i="1" smtClean="0">
                                <a:solidFill>
                                  <a:srgbClr val="FFFF00"/>
                                </a:solidFill>
                                <a:latin typeface="Cambria Math"/>
                              </a:rPr>
                            </m:ctrlPr>
                          </m:funcPr>
                          <m:fName>
                            <m:r>
                              <m:rPr>
                                <m:sty m:val="p"/>
                              </m:rPr>
                              <a:rPr lang="en-US" i="0" smtClean="0">
                                <a:solidFill>
                                  <a:srgbClr val="FFFF00"/>
                                </a:solidFill>
                                <a:latin typeface="Cambria Math"/>
                              </a:rPr>
                              <m:t>tan</m:t>
                            </m:r>
                          </m:fName>
                          <m:e>
                            <m:r>
                              <a:rPr lang="en-US" b="0" i="1" smtClean="0">
                                <a:solidFill>
                                  <a:srgbClr val="FFFF00"/>
                                </a:solidFill>
                                <a:latin typeface="Cambria Math"/>
                              </a:rPr>
                              <m:t>𝑥</m:t>
                            </m:r>
                          </m:e>
                        </m:func>
                        <m:r>
                          <a:rPr lang="en-US" b="0" i="1" smtClean="0">
                            <a:solidFill>
                              <a:srgbClr val="FFFF00"/>
                            </a:solidFill>
                            <a:latin typeface="Cambria Math"/>
                          </a:rPr>
                          <m:t>𝑑𝑥</m:t>
                        </m:r>
                      </m:e>
                    </m:nary>
                    <m:r>
                      <a:rPr lang="en-US" b="0" i="1" smtClean="0">
                        <a:solidFill>
                          <a:srgbClr val="FFFF00"/>
                        </a:solidFill>
                        <a:latin typeface="Cambria Math"/>
                      </a:rPr>
                      <m:t>+</m:t>
                    </m:r>
                    <m:nary>
                      <m:naryPr>
                        <m:limLoc m:val="undOvr"/>
                        <m:subHide m:val="on"/>
                        <m:supHide m:val="on"/>
                        <m:ctrlPr>
                          <a:rPr lang="en-US" b="0" i="1" smtClean="0">
                            <a:solidFill>
                              <a:srgbClr val="FFFF00"/>
                            </a:solidFill>
                            <a:latin typeface="Cambria Math"/>
                          </a:rPr>
                        </m:ctrlPr>
                      </m:naryPr>
                      <m:sub/>
                      <m:sup/>
                      <m:e>
                        <m:func>
                          <m:funcPr>
                            <m:ctrlPr>
                              <a:rPr lang="en-US" b="0" i="1" smtClean="0">
                                <a:solidFill>
                                  <a:srgbClr val="FFFF00"/>
                                </a:solidFill>
                                <a:latin typeface="Cambria Math"/>
                              </a:rPr>
                            </m:ctrlPr>
                          </m:funcPr>
                          <m:fName>
                            <m:r>
                              <m:rPr>
                                <m:sty m:val="p"/>
                              </m:rPr>
                              <a:rPr lang="en-US" b="0" i="0" smtClean="0">
                                <a:solidFill>
                                  <a:srgbClr val="FFFF00"/>
                                </a:solidFill>
                                <a:latin typeface="Cambria Math"/>
                              </a:rPr>
                              <m:t>sec</m:t>
                            </m:r>
                          </m:fName>
                          <m:e>
                            <m:r>
                              <a:rPr lang="en-US" b="0" i="1" smtClean="0">
                                <a:solidFill>
                                  <a:srgbClr val="FFFF00"/>
                                </a:solidFill>
                                <a:latin typeface="Cambria Math"/>
                              </a:rPr>
                              <m:t>𝑥</m:t>
                            </m:r>
                          </m:e>
                        </m:func>
                        <m:func>
                          <m:funcPr>
                            <m:ctrlPr>
                              <a:rPr lang="en-US" b="0" i="1" smtClean="0">
                                <a:solidFill>
                                  <a:srgbClr val="FFFF00"/>
                                </a:solidFill>
                                <a:latin typeface="Cambria Math"/>
                              </a:rPr>
                            </m:ctrlPr>
                          </m:funcPr>
                          <m:fName>
                            <m:r>
                              <m:rPr>
                                <m:sty m:val="p"/>
                              </m:rPr>
                              <a:rPr lang="en-US" b="0" i="0" smtClean="0">
                                <a:solidFill>
                                  <a:srgbClr val="FFFF00"/>
                                </a:solidFill>
                                <a:latin typeface="Cambria Math"/>
                              </a:rPr>
                              <m:t>cos</m:t>
                            </m:r>
                          </m:fName>
                          <m:e>
                            <m:r>
                              <a:rPr lang="en-US" b="0" i="1" smtClean="0">
                                <a:solidFill>
                                  <a:srgbClr val="FFFF00"/>
                                </a:solidFill>
                                <a:latin typeface="Cambria Math"/>
                              </a:rPr>
                              <m:t>𝑥</m:t>
                            </m:r>
                          </m:e>
                        </m:func>
                      </m:e>
                    </m:nary>
                  </m:oMath>
                </a14:m>
                <a:endParaRPr lang="en-US" dirty="0" smtClean="0">
                  <a:solidFill>
                    <a:srgbClr val="FFFF00"/>
                  </a:solidFill>
                </a:endParaRPr>
              </a:p>
              <a:p>
                <a:pPr algn="l" rtl="0" eaLnBrk="0"/>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m:t>
                      </m:r>
                      <m:nary>
                        <m:naryPr>
                          <m:limLoc m:val="undOvr"/>
                          <m:subHide m:val="on"/>
                          <m:supHide m:val="on"/>
                          <m:ctrlPr>
                            <a:rPr lang="en-US" b="0" i="1" smtClean="0">
                              <a:solidFill>
                                <a:srgbClr val="FFFF00"/>
                              </a:solidFill>
                              <a:latin typeface="Cambria Math"/>
                            </a:rPr>
                          </m:ctrlPr>
                        </m:naryPr>
                        <m:sub/>
                        <m:sup/>
                        <m:e>
                          <m:func>
                            <m:funcPr>
                              <m:ctrlPr>
                                <a:rPr lang="en-US" b="0" i="1" smtClean="0">
                                  <a:solidFill>
                                    <a:srgbClr val="FFFF00"/>
                                  </a:solidFill>
                                  <a:latin typeface="Cambria Math"/>
                                </a:rPr>
                              </m:ctrlPr>
                            </m:funcPr>
                            <m:fName>
                              <m:r>
                                <m:rPr>
                                  <m:sty m:val="p"/>
                                </m:rPr>
                                <a:rPr lang="en-US" b="0" i="0" smtClean="0">
                                  <a:solidFill>
                                    <a:srgbClr val="FFFF00"/>
                                  </a:solidFill>
                                  <a:latin typeface="Cambria Math"/>
                                </a:rPr>
                                <m:t>sec</m:t>
                              </m:r>
                            </m:fName>
                            <m:e>
                              <m:r>
                                <a:rPr lang="en-US" b="0" i="1" smtClean="0">
                                  <a:solidFill>
                                    <a:srgbClr val="FFFF00"/>
                                  </a:solidFill>
                                  <a:latin typeface="Cambria Math"/>
                                </a:rPr>
                                <m:t>𝑥</m:t>
                              </m:r>
                            </m:e>
                          </m:func>
                          <m:func>
                            <m:funcPr>
                              <m:ctrlPr>
                                <a:rPr lang="en-US" b="0" i="1" smtClean="0">
                                  <a:solidFill>
                                    <a:srgbClr val="FFFF00"/>
                                  </a:solidFill>
                                  <a:latin typeface="Cambria Math"/>
                                </a:rPr>
                              </m:ctrlPr>
                            </m:funcPr>
                            <m:fName>
                              <m:r>
                                <m:rPr>
                                  <m:sty m:val="p"/>
                                </m:rPr>
                                <a:rPr lang="en-US" b="0" i="0" smtClean="0">
                                  <a:solidFill>
                                    <a:srgbClr val="FFFF00"/>
                                  </a:solidFill>
                                  <a:latin typeface="Cambria Math"/>
                                </a:rPr>
                                <m:t>tan</m:t>
                              </m:r>
                            </m:fName>
                            <m:e>
                              <m:r>
                                <a:rPr lang="en-US" b="0" i="1" smtClean="0">
                                  <a:solidFill>
                                    <a:srgbClr val="FFFF00"/>
                                  </a:solidFill>
                                  <a:latin typeface="Cambria Math"/>
                                </a:rPr>
                                <m:t>𝑥</m:t>
                              </m:r>
                            </m:e>
                          </m:func>
                        </m:e>
                      </m:nary>
                      <m:r>
                        <a:rPr lang="en-US" b="0" i="1" smtClean="0">
                          <a:solidFill>
                            <a:srgbClr val="FFFF00"/>
                          </a:solidFill>
                          <a:latin typeface="Cambria Math"/>
                        </a:rPr>
                        <m:t>𝑑𝑥</m:t>
                      </m:r>
                      <m:r>
                        <a:rPr lang="en-US" b="0" i="1" smtClean="0">
                          <a:solidFill>
                            <a:srgbClr val="FFFF00"/>
                          </a:solidFill>
                          <a:latin typeface="Cambria Math"/>
                        </a:rPr>
                        <m:t>+</m:t>
                      </m:r>
                      <m:nary>
                        <m:naryPr>
                          <m:limLoc m:val="undOvr"/>
                          <m:subHide m:val="on"/>
                          <m:supHide m:val="on"/>
                          <m:ctrlPr>
                            <a:rPr lang="en-US" b="0" i="1" smtClean="0">
                              <a:solidFill>
                                <a:srgbClr val="FFFF00"/>
                              </a:solidFill>
                              <a:latin typeface="Cambria Math"/>
                            </a:rPr>
                          </m:ctrlPr>
                        </m:naryPr>
                        <m:sub/>
                        <m:sup/>
                        <m:e>
                          <m:f>
                            <m:fPr>
                              <m:ctrlPr>
                                <a:rPr lang="en-US" b="0" i="1" smtClean="0">
                                  <a:solidFill>
                                    <a:srgbClr val="FFFF00"/>
                                  </a:solidFill>
                                  <a:latin typeface="Cambria Math"/>
                                </a:rPr>
                              </m:ctrlPr>
                            </m:fPr>
                            <m:num>
                              <m:r>
                                <a:rPr lang="en-US" b="0" i="1" smtClean="0">
                                  <a:solidFill>
                                    <a:srgbClr val="FFFF00"/>
                                  </a:solidFill>
                                  <a:latin typeface="Cambria Math"/>
                                </a:rPr>
                                <m:t>1</m:t>
                              </m:r>
                            </m:num>
                            <m:den>
                              <m:func>
                                <m:funcPr>
                                  <m:ctrlPr>
                                    <a:rPr lang="en-US" b="0" i="1" smtClean="0">
                                      <a:solidFill>
                                        <a:srgbClr val="FFFF00"/>
                                      </a:solidFill>
                                      <a:latin typeface="Cambria Math"/>
                                    </a:rPr>
                                  </m:ctrlPr>
                                </m:funcPr>
                                <m:fName>
                                  <m:r>
                                    <m:rPr>
                                      <m:sty m:val="p"/>
                                    </m:rPr>
                                    <a:rPr lang="en-US" b="0" i="0" smtClean="0">
                                      <a:solidFill>
                                        <a:srgbClr val="FFFF00"/>
                                      </a:solidFill>
                                      <a:latin typeface="Cambria Math"/>
                                    </a:rPr>
                                    <m:t>cos</m:t>
                                  </m:r>
                                </m:fName>
                                <m:e>
                                  <m:r>
                                    <a:rPr lang="en-US" b="0" i="1" smtClean="0">
                                      <a:solidFill>
                                        <a:srgbClr val="FFFF00"/>
                                      </a:solidFill>
                                      <a:latin typeface="Cambria Math"/>
                                    </a:rPr>
                                    <m:t>𝑥</m:t>
                                  </m:r>
                                </m:e>
                              </m:func>
                            </m:den>
                          </m:f>
                          <m:r>
                            <a:rPr lang="en-US" b="0" i="1" smtClean="0">
                              <a:solidFill>
                                <a:srgbClr val="FFFF00"/>
                              </a:solidFill>
                              <a:latin typeface="Cambria Math"/>
                            </a:rPr>
                            <m:t>.</m:t>
                          </m:r>
                          <m:func>
                            <m:funcPr>
                              <m:ctrlPr>
                                <a:rPr lang="en-US" b="0" i="1" smtClean="0">
                                  <a:solidFill>
                                    <a:srgbClr val="FFFF00"/>
                                  </a:solidFill>
                                  <a:latin typeface="Cambria Math"/>
                                </a:rPr>
                              </m:ctrlPr>
                            </m:funcPr>
                            <m:fName>
                              <m:r>
                                <m:rPr>
                                  <m:sty m:val="p"/>
                                </m:rPr>
                                <a:rPr lang="en-US" b="0" i="0" smtClean="0">
                                  <a:solidFill>
                                    <a:srgbClr val="FFFF00"/>
                                  </a:solidFill>
                                  <a:latin typeface="Cambria Math"/>
                                </a:rPr>
                                <m:t>cos</m:t>
                              </m:r>
                            </m:fName>
                            <m:e>
                              <m:r>
                                <a:rPr lang="en-US" b="0" i="1" smtClean="0">
                                  <a:solidFill>
                                    <a:srgbClr val="FFFF00"/>
                                  </a:solidFill>
                                  <a:latin typeface="Cambria Math"/>
                                </a:rPr>
                                <m:t>𝑥</m:t>
                              </m:r>
                            </m:e>
                          </m:func>
                          <m:r>
                            <a:rPr lang="en-US" b="0" i="1" smtClean="0">
                              <a:solidFill>
                                <a:srgbClr val="FFFF00"/>
                              </a:solidFill>
                              <a:latin typeface="Cambria Math"/>
                            </a:rPr>
                            <m:t>𝑑𝑥</m:t>
                          </m:r>
                          <m:r>
                            <a:rPr lang="en-US" b="0" i="1" smtClean="0">
                              <a:solidFill>
                                <a:srgbClr val="FFFF00"/>
                              </a:solidFill>
                              <a:latin typeface="Cambria Math"/>
                            </a:rPr>
                            <m:t> </m:t>
                          </m:r>
                        </m:e>
                      </m:nary>
                    </m:oMath>
                  </m:oMathPara>
                </a14:m>
                <a:endParaRPr lang="en-US" b="0" dirty="0" smtClean="0">
                  <a:solidFill>
                    <a:srgbClr val="FFFF00"/>
                  </a:solidFill>
                </a:endParaRPr>
              </a:p>
              <a:p>
                <a:pPr algn="l" rtl="0" eaLnBrk="0"/>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m:t>
                      </m:r>
                      <m:nary>
                        <m:naryPr>
                          <m:limLoc m:val="undOvr"/>
                          <m:subHide m:val="on"/>
                          <m:supHide m:val="on"/>
                          <m:ctrlPr>
                            <a:rPr lang="en-US" b="0" i="1" smtClean="0">
                              <a:solidFill>
                                <a:srgbClr val="FFFF00"/>
                              </a:solidFill>
                              <a:latin typeface="Cambria Math"/>
                            </a:rPr>
                          </m:ctrlPr>
                        </m:naryPr>
                        <m:sub/>
                        <m:sup/>
                        <m:e>
                          <m:func>
                            <m:funcPr>
                              <m:ctrlPr>
                                <a:rPr lang="en-US" i="1">
                                  <a:solidFill>
                                    <a:srgbClr val="FFFF00"/>
                                  </a:solidFill>
                                  <a:latin typeface="Cambria Math"/>
                                </a:rPr>
                              </m:ctrlPr>
                            </m:funcPr>
                            <m:fName>
                              <m:r>
                                <m:rPr>
                                  <m:sty m:val="p"/>
                                </m:rPr>
                                <a:rPr lang="en-US">
                                  <a:solidFill>
                                    <a:srgbClr val="FFFF00"/>
                                  </a:solidFill>
                                  <a:latin typeface="Cambria Math"/>
                                </a:rPr>
                                <m:t>sec</m:t>
                              </m:r>
                            </m:fName>
                            <m:e>
                              <m:r>
                                <a:rPr lang="en-US" i="1">
                                  <a:solidFill>
                                    <a:srgbClr val="FFFF00"/>
                                  </a:solidFill>
                                  <a:latin typeface="Cambria Math"/>
                                </a:rPr>
                                <m:t>𝑥</m:t>
                              </m:r>
                            </m:e>
                          </m:func>
                          <m:func>
                            <m:funcPr>
                              <m:ctrlPr>
                                <a:rPr lang="en-US" i="1">
                                  <a:solidFill>
                                    <a:srgbClr val="FFFF00"/>
                                  </a:solidFill>
                                  <a:latin typeface="Cambria Math"/>
                                </a:rPr>
                              </m:ctrlPr>
                            </m:funcPr>
                            <m:fName>
                              <m:r>
                                <m:rPr>
                                  <m:sty m:val="p"/>
                                </m:rPr>
                                <a:rPr lang="en-US">
                                  <a:solidFill>
                                    <a:srgbClr val="FFFF00"/>
                                  </a:solidFill>
                                  <a:latin typeface="Cambria Math"/>
                                </a:rPr>
                                <m:t>tan</m:t>
                              </m:r>
                            </m:fName>
                            <m:e>
                              <m:r>
                                <a:rPr lang="en-US" i="1">
                                  <a:solidFill>
                                    <a:srgbClr val="FFFF00"/>
                                  </a:solidFill>
                                  <a:latin typeface="Cambria Math"/>
                                </a:rPr>
                                <m:t>𝑥</m:t>
                              </m:r>
                            </m:e>
                          </m:func>
                          <m:r>
                            <a:rPr lang="en-US" b="0" i="1" smtClean="0">
                              <a:solidFill>
                                <a:srgbClr val="FFFF00"/>
                              </a:solidFill>
                              <a:latin typeface="Cambria Math"/>
                            </a:rPr>
                            <m:t> </m:t>
                          </m:r>
                          <m:r>
                            <a:rPr lang="en-US" b="0" i="1" smtClean="0">
                              <a:solidFill>
                                <a:srgbClr val="FFFF00"/>
                              </a:solidFill>
                              <a:latin typeface="Cambria Math"/>
                            </a:rPr>
                            <m:t>𝑑𝑥</m:t>
                          </m:r>
                          <m:r>
                            <a:rPr lang="en-US" b="0" i="1" smtClean="0">
                              <a:solidFill>
                                <a:srgbClr val="FFFF00"/>
                              </a:solidFill>
                              <a:latin typeface="Cambria Math"/>
                            </a:rPr>
                            <m:t> </m:t>
                          </m:r>
                        </m:e>
                      </m:nary>
                      <m:r>
                        <a:rPr lang="en-US" b="0" i="1" smtClean="0">
                          <a:solidFill>
                            <a:srgbClr val="FFFF00"/>
                          </a:solidFill>
                          <a:latin typeface="Cambria Math"/>
                        </a:rPr>
                        <m:t>+</m:t>
                      </m:r>
                      <m:nary>
                        <m:naryPr>
                          <m:limLoc m:val="undOvr"/>
                          <m:subHide m:val="on"/>
                          <m:supHide m:val="on"/>
                          <m:ctrlPr>
                            <a:rPr lang="en-US" b="0" i="1" smtClean="0">
                              <a:solidFill>
                                <a:srgbClr val="FFFF00"/>
                              </a:solidFill>
                              <a:latin typeface="Cambria Math"/>
                            </a:rPr>
                          </m:ctrlPr>
                        </m:naryPr>
                        <m:sub/>
                        <m:sup/>
                        <m:e>
                          <m:r>
                            <a:rPr lang="en-US" b="0" i="1" smtClean="0">
                              <a:solidFill>
                                <a:srgbClr val="FFFF00"/>
                              </a:solidFill>
                              <a:latin typeface="Cambria Math"/>
                            </a:rPr>
                            <m:t>1</m:t>
                          </m:r>
                          <m:r>
                            <a:rPr lang="en-US" b="0" i="1" smtClean="0">
                              <a:solidFill>
                                <a:srgbClr val="FFFF00"/>
                              </a:solidFill>
                              <a:latin typeface="Cambria Math"/>
                            </a:rPr>
                            <m:t> </m:t>
                          </m:r>
                          <m:r>
                            <a:rPr lang="en-US" b="0" i="1" smtClean="0">
                              <a:solidFill>
                                <a:srgbClr val="FFFF00"/>
                              </a:solidFill>
                              <a:latin typeface="Cambria Math"/>
                            </a:rPr>
                            <m:t>𝑑𝑥</m:t>
                          </m:r>
                        </m:e>
                      </m:nary>
                    </m:oMath>
                  </m:oMathPara>
                </a14:m>
                <a:endParaRPr lang="en-US" b="0" dirty="0" smtClean="0">
                  <a:solidFill>
                    <a:srgbClr val="FFFF00"/>
                  </a:solidFill>
                </a:endParaRPr>
              </a:p>
              <a:p>
                <a:pPr algn="l" rtl="0" eaLnBrk="0"/>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m:t>
                      </m:r>
                      <m:func>
                        <m:funcPr>
                          <m:ctrlPr>
                            <a:rPr lang="en-US" b="0" i="1" smtClean="0">
                              <a:solidFill>
                                <a:srgbClr val="FFFF00"/>
                              </a:solidFill>
                              <a:latin typeface="Cambria Math"/>
                            </a:rPr>
                          </m:ctrlPr>
                        </m:funcPr>
                        <m:fName>
                          <m:r>
                            <m:rPr>
                              <m:sty m:val="p"/>
                            </m:rPr>
                            <a:rPr lang="en-US" b="0" i="0" smtClean="0">
                              <a:solidFill>
                                <a:srgbClr val="FFFF00"/>
                              </a:solidFill>
                              <a:latin typeface="Cambria Math"/>
                            </a:rPr>
                            <m:t>sec</m:t>
                          </m:r>
                        </m:fName>
                        <m:e>
                          <m:r>
                            <a:rPr lang="en-US" b="0" i="1" smtClean="0">
                              <a:solidFill>
                                <a:srgbClr val="FFFF00"/>
                              </a:solidFill>
                              <a:latin typeface="Cambria Math"/>
                            </a:rPr>
                            <m:t>𝑥</m:t>
                          </m:r>
                        </m:e>
                      </m:func>
                      <m:r>
                        <a:rPr lang="en-US" b="0" i="1" smtClean="0">
                          <a:solidFill>
                            <a:srgbClr val="FFFF00"/>
                          </a:solidFill>
                          <a:latin typeface="Cambria Math"/>
                        </a:rPr>
                        <m:t>+</m:t>
                      </m:r>
                      <m:r>
                        <a:rPr lang="en-US" b="0" i="1" smtClean="0">
                          <a:solidFill>
                            <a:srgbClr val="FFFF00"/>
                          </a:solidFill>
                          <a:latin typeface="Cambria Math"/>
                        </a:rPr>
                        <m:t>𝑥</m:t>
                      </m:r>
                      <m:r>
                        <a:rPr lang="en-US" b="0" i="1" smtClean="0">
                          <a:solidFill>
                            <a:srgbClr val="FFFF00"/>
                          </a:solidFill>
                          <a:latin typeface="Cambria Math"/>
                        </a:rPr>
                        <m:t>+</m:t>
                      </m:r>
                      <m:r>
                        <a:rPr lang="en-US" b="0" i="1" smtClean="0">
                          <a:solidFill>
                            <a:srgbClr val="FFFF00"/>
                          </a:solidFill>
                          <a:latin typeface="Cambria Math"/>
                        </a:rPr>
                        <m:t>𝐶</m:t>
                      </m:r>
                    </m:oMath>
                  </m:oMathPara>
                </a14:m>
                <a:endParaRPr lang="en-US" dirty="0">
                  <a:solidFill>
                    <a:srgbClr val="FFFF00"/>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052736"/>
                <a:ext cx="9144000" cy="5805264"/>
              </a:xfrm>
              <a:blipFill rotWithShape="1">
                <a:blip r:embed="rId2"/>
                <a:stretch>
                  <a:fillRect l="-1467" t="-1366"/>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329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19672"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980728"/>
                <a:ext cx="9144000" cy="5877272"/>
              </a:xfrm>
            </p:spPr>
            <p:txBody>
              <a:bodyPr>
                <a:normAutofit fontScale="85000" lnSpcReduction="10000"/>
              </a:bodyPr>
              <a:lstStyle/>
              <a:p>
                <a:pPr marL="457200" indent="-457200" algn="l" rtl="0" eaLnBrk="0">
                  <a:buFont typeface="Wingdings" panose="05000000000000000000" pitchFamily="2" charset="2"/>
                  <a:buChar char="q"/>
                </a:pPr>
                <a:r>
                  <a:rPr lang="en-US" b="1" dirty="0" smtClean="0"/>
                  <a:t>Example: Find the general indefinite integral </a:t>
                </a:r>
                <a14:m>
                  <m:oMath xmlns:m="http://schemas.openxmlformats.org/officeDocument/2006/math">
                    <m:nary>
                      <m:naryPr>
                        <m:limLoc m:val="undOvr"/>
                        <m:subHide m:val="on"/>
                        <m:supHide m:val="on"/>
                        <m:ctrlPr>
                          <a:rPr lang="en-US" b="1" i="1" smtClean="0">
                            <a:latin typeface="Cambria Math"/>
                          </a:rPr>
                        </m:ctrlPr>
                      </m:naryPr>
                      <m:sub/>
                      <m:sup/>
                      <m:e>
                        <m:func>
                          <m:funcPr>
                            <m:ctrlPr>
                              <a:rPr lang="en-US" b="1" i="1" smtClean="0">
                                <a:latin typeface="Cambria Math"/>
                              </a:rPr>
                            </m:ctrlPr>
                          </m:funcPr>
                          <m:fName>
                            <m:r>
                              <m:rPr>
                                <m:sty m:val="p"/>
                              </m:rPr>
                              <a:rPr lang="en-US" b="0" i="0" smtClean="0">
                                <a:latin typeface="Cambria Math"/>
                              </a:rPr>
                              <m:t>sec</m:t>
                            </m:r>
                          </m:fName>
                          <m:e>
                            <m:r>
                              <a:rPr lang="en-US" b="1" i="1" smtClean="0">
                                <a:latin typeface="Cambria Math"/>
                              </a:rPr>
                              <m:t>𝒙</m:t>
                            </m:r>
                          </m:e>
                        </m:func>
                        <m:r>
                          <a:rPr lang="en-US" b="1" i="1" smtClean="0">
                            <a:latin typeface="Cambria Math"/>
                          </a:rPr>
                          <m:t>𝒅𝒙</m:t>
                        </m:r>
                      </m:e>
                    </m:nary>
                  </m:oMath>
                </a14:m>
                <a:r>
                  <a:rPr lang="en-US" sz="4400" b="1" dirty="0"/>
                  <a:t>     </a:t>
                </a:r>
                <a:endParaRPr lang="en-US" b="1" dirty="0"/>
              </a:p>
              <a:p>
                <a:pPr marL="457200" indent="-457200" algn="l" rtl="0" eaLnBrk="0">
                  <a:buFont typeface="Wingdings" panose="05000000000000000000" pitchFamily="2" charset="2"/>
                  <a:buChar char="q"/>
                </a:pPr>
                <a:r>
                  <a:rPr lang="en-US" b="1" dirty="0"/>
                  <a:t>Solution:</a:t>
                </a:r>
              </a:p>
              <a:p>
                <a:pPr algn="l" rtl="0" eaLnBrk="0"/>
                <a14:m>
                  <m:oMathPara xmlns:m="http://schemas.openxmlformats.org/officeDocument/2006/math">
                    <m:oMathParaPr>
                      <m:jc m:val="centerGroup"/>
                    </m:oMathParaPr>
                    <m:oMath xmlns:m="http://schemas.openxmlformats.org/officeDocument/2006/math">
                      <m:nary>
                        <m:naryPr>
                          <m:limLoc m:val="undOvr"/>
                          <m:subHide m:val="on"/>
                          <m:supHide m:val="on"/>
                          <m:ctrlPr>
                            <a:rPr lang="en-US" b="1" i="1" smtClean="0">
                              <a:solidFill>
                                <a:srgbClr val="FFFF00"/>
                              </a:solidFill>
                              <a:latin typeface="Cambria Math"/>
                            </a:rPr>
                          </m:ctrlPr>
                        </m:naryPr>
                        <m:sub/>
                        <m:sup/>
                        <m:e>
                          <m:func>
                            <m:funcPr>
                              <m:ctrlPr>
                                <a:rPr lang="en-US" b="1" i="1">
                                  <a:solidFill>
                                    <a:srgbClr val="FFFF00"/>
                                  </a:solidFill>
                                  <a:latin typeface="Cambria Math"/>
                                </a:rPr>
                              </m:ctrlPr>
                            </m:funcPr>
                            <m:fName>
                              <m:r>
                                <m:rPr>
                                  <m:sty m:val="p"/>
                                </m:rPr>
                                <a:rPr lang="en-US">
                                  <a:solidFill>
                                    <a:srgbClr val="FFFF00"/>
                                  </a:solidFill>
                                  <a:latin typeface="Cambria Math"/>
                                </a:rPr>
                                <m:t>sec</m:t>
                              </m:r>
                            </m:fName>
                            <m:e>
                              <m:r>
                                <a:rPr lang="en-US" b="1" i="1">
                                  <a:solidFill>
                                    <a:srgbClr val="FFFF00"/>
                                  </a:solidFill>
                                  <a:latin typeface="Cambria Math"/>
                                </a:rPr>
                                <m:t>𝒙</m:t>
                              </m:r>
                            </m:e>
                          </m:func>
                          <m:r>
                            <a:rPr lang="en-US" b="1" i="1">
                              <a:solidFill>
                                <a:srgbClr val="FFFF00"/>
                              </a:solidFill>
                              <a:latin typeface="Cambria Math"/>
                            </a:rPr>
                            <m:t>𝒅𝒙</m:t>
                          </m:r>
                        </m:e>
                      </m:nary>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sec</m:t>
                              </m:r>
                            </m:fName>
                            <m:e>
                              <m:r>
                                <a:rPr lang="en-US" b="1" i="1" smtClean="0">
                                  <a:solidFill>
                                    <a:srgbClr val="FFFF00"/>
                                  </a:solidFill>
                                  <a:latin typeface="Cambria Math"/>
                                </a:rPr>
                                <m:t>𝒙</m:t>
                              </m:r>
                            </m:e>
                          </m:func>
                          <m:r>
                            <a:rPr lang="en-US" b="1" i="1" smtClean="0">
                              <a:solidFill>
                                <a:srgbClr val="FFFF00"/>
                              </a:solidFill>
                              <a:latin typeface="Cambria Math"/>
                            </a:rPr>
                            <m:t>.</m:t>
                          </m:r>
                          <m:f>
                            <m:fPr>
                              <m:ctrlPr>
                                <a:rPr lang="en-US" b="1" i="1" smtClean="0">
                                  <a:solidFill>
                                    <a:srgbClr val="FFFF00"/>
                                  </a:solidFill>
                                  <a:latin typeface="Cambria Math"/>
                                </a:rPr>
                              </m:ctrlPr>
                            </m:fPr>
                            <m:num>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sec</m:t>
                                  </m:r>
                                </m:fName>
                                <m:e>
                                  <m:r>
                                    <a:rPr lang="en-US" b="1" i="1" smtClean="0">
                                      <a:solidFill>
                                        <a:srgbClr val="FFFF00"/>
                                      </a:solidFill>
                                      <a:latin typeface="Cambria Math"/>
                                    </a:rPr>
                                    <m:t>𝒙</m:t>
                                  </m:r>
                                </m:e>
                              </m:func>
                              <m:r>
                                <a:rPr lang="en-US" b="1" i="1" smtClean="0">
                                  <a:solidFill>
                                    <a:srgbClr val="FFFF00"/>
                                  </a:solidFill>
                                  <a:latin typeface="Cambria Math"/>
                                </a:rPr>
                                <m:t>+</m:t>
                              </m:r>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tan</m:t>
                                  </m:r>
                                </m:fName>
                                <m:e>
                                  <m:r>
                                    <a:rPr lang="en-US" b="1" i="1" smtClean="0">
                                      <a:solidFill>
                                        <a:srgbClr val="FFFF00"/>
                                      </a:solidFill>
                                      <a:latin typeface="Cambria Math"/>
                                    </a:rPr>
                                    <m:t>𝒙</m:t>
                                  </m:r>
                                </m:e>
                              </m:func>
                            </m:num>
                            <m:den>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sec</m:t>
                                  </m:r>
                                </m:fName>
                                <m:e>
                                  <m:r>
                                    <a:rPr lang="en-US" b="1" i="1" smtClean="0">
                                      <a:solidFill>
                                        <a:srgbClr val="FFFF00"/>
                                      </a:solidFill>
                                      <a:latin typeface="Cambria Math"/>
                                    </a:rPr>
                                    <m:t>𝒙</m:t>
                                  </m:r>
                                </m:e>
                              </m:func>
                              <m:r>
                                <a:rPr lang="en-US" b="1" i="1" smtClean="0">
                                  <a:solidFill>
                                    <a:srgbClr val="FFFF00"/>
                                  </a:solidFill>
                                  <a:latin typeface="Cambria Math"/>
                                </a:rPr>
                                <m:t>+</m:t>
                              </m:r>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tan</m:t>
                                  </m:r>
                                </m:fName>
                                <m:e>
                                  <m:r>
                                    <a:rPr lang="en-US" b="1" i="1" smtClean="0">
                                      <a:solidFill>
                                        <a:srgbClr val="FFFF00"/>
                                      </a:solidFill>
                                      <a:latin typeface="Cambria Math"/>
                                    </a:rPr>
                                    <m:t>𝒙</m:t>
                                  </m:r>
                                </m:e>
                              </m:func>
                            </m:den>
                          </m:f>
                          <m:r>
                            <a:rPr lang="en-US" b="1" i="1" smtClean="0">
                              <a:solidFill>
                                <a:srgbClr val="FFFF00"/>
                              </a:solidFill>
                              <a:latin typeface="Cambria Math"/>
                            </a:rPr>
                            <m:t>𝒅𝒙</m:t>
                          </m:r>
                        </m:e>
                      </m:nary>
                    </m:oMath>
                  </m:oMathPara>
                </a14:m>
                <a:endParaRPr lang="en-US" b="1" dirty="0" smtClean="0">
                  <a:solidFill>
                    <a:srgbClr val="FFFF00"/>
                  </a:solidFill>
                </a:endParaRPr>
              </a:p>
              <a:p>
                <a:pPr algn="l" rtl="0" eaLnBrk="0"/>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f>
                            <m:fPr>
                              <m:ctrlPr>
                                <a:rPr lang="en-US" b="1" i="1" smtClean="0">
                                  <a:solidFill>
                                    <a:srgbClr val="FFFF00"/>
                                  </a:solidFill>
                                  <a:latin typeface="Cambria Math"/>
                                </a:rPr>
                              </m:ctrlPr>
                            </m:fPr>
                            <m:num>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sec</m:t>
                                  </m:r>
                                </m:fName>
                                <m:e>
                                  <m:r>
                                    <a:rPr lang="en-US" b="0" i="1" smtClean="0">
                                      <a:solidFill>
                                        <a:srgbClr val="FFFF00"/>
                                      </a:solidFill>
                                      <a:latin typeface="Cambria Math"/>
                                    </a:rPr>
                                    <m:t>²</m:t>
                                  </m:r>
                                  <m:r>
                                    <a:rPr lang="en-US" b="1" i="1" smtClean="0">
                                      <a:solidFill>
                                        <a:srgbClr val="FFFF00"/>
                                      </a:solidFill>
                                      <a:latin typeface="Cambria Math"/>
                                    </a:rPr>
                                    <m:t>𝒙</m:t>
                                  </m:r>
                                </m:e>
                              </m:func>
                              <m:r>
                                <a:rPr lang="en-US" b="1" i="1" smtClean="0">
                                  <a:solidFill>
                                    <a:srgbClr val="FFFF00"/>
                                  </a:solidFill>
                                  <a:latin typeface="Cambria Math"/>
                                </a:rPr>
                                <m:t>+</m:t>
                              </m:r>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sec</m:t>
                                  </m:r>
                                </m:fName>
                                <m:e>
                                  <m:r>
                                    <a:rPr lang="en-US" b="1" i="1" smtClean="0">
                                      <a:solidFill>
                                        <a:srgbClr val="FFFF00"/>
                                      </a:solidFill>
                                      <a:latin typeface="Cambria Math"/>
                                    </a:rPr>
                                    <m:t>𝒙</m:t>
                                  </m:r>
                                </m:e>
                              </m:func>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tan</m:t>
                                  </m:r>
                                </m:fName>
                                <m:e>
                                  <m:r>
                                    <a:rPr lang="en-US" b="1" i="1" smtClean="0">
                                      <a:solidFill>
                                        <a:srgbClr val="FFFF00"/>
                                      </a:solidFill>
                                      <a:latin typeface="Cambria Math"/>
                                    </a:rPr>
                                    <m:t>𝒙</m:t>
                                  </m:r>
                                </m:e>
                              </m:func>
                            </m:num>
                            <m:den>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sec</m:t>
                                  </m:r>
                                </m:fName>
                                <m:e>
                                  <m:r>
                                    <a:rPr lang="en-US" b="1" i="1" smtClean="0">
                                      <a:solidFill>
                                        <a:srgbClr val="FFFF00"/>
                                      </a:solidFill>
                                      <a:latin typeface="Cambria Math"/>
                                    </a:rPr>
                                    <m:t>𝒙</m:t>
                                  </m:r>
                                </m:e>
                              </m:func>
                              <m:r>
                                <a:rPr lang="en-US" b="1" i="1" smtClean="0">
                                  <a:solidFill>
                                    <a:srgbClr val="FFFF00"/>
                                  </a:solidFill>
                                  <a:latin typeface="Cambria Math"/>
                                </a:rPr>
                                <m:t>+</m:t>
                              </m:r>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tan</m:t>
                                  </m:r>
                                </m:fName>
                                <m:e>
                                  <m:r>
                                    <a:rPr lang="en-US" b="1" i="1" smtClean="0">
                                      <a:solidFill>
                                        <a:srgbClr val="FFFF00"/>
                                      </a:solidFill>
                                      <a:latin typeface="Cambria Math"/>
                                    </a:rPr>
                                    <m:t>𝒙</m:t>
                                  </m:r>
                                </m:e>
                              </m:func>
                            </m:den>
                          </m:f>
                        </m:e>
                      </m:nary>
                      <m:r>
                        <a:rPr lang="en-US" b="1" i="1" smtClean="0">
                          <a:solidFill>
                            <a:srgbClr val="FFFF00"/>
                          </a:solidFill>
                          <a:latin typeface="Cambria Math"/>
                        </a:rPr>
                        <m:t>=</m:t>
                      </m:r>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ln</m:t>
                          </m:r>
                        </m:fName>
                        <m:e>
                          <m:d>
                            <m:dPr>
                              <m:begChr m:val="|"/>
                              <m:endChr m:val="|"/>
                              <m:ctrlPr>
                                <a:rPr lang="en-US" b="0" i="1" smtClean="0">
                                  <a:solidFill>
                                    <a:srgbClr val="FFFF00"/>
                                  </a:solidFill>
                                  <a:latin typeface="Cambria Math"/>
                                </a:rPr>
                              </m:ctrlPr>
                            </m:dPr>
                            <m:e>
                              <m:func>
                                <m:funcPr>
                                  <m:ctrlPr>
                                    <a:rPr lang="en-US" b="0" i="1" smtClean="0">
                                      <a:solidFill>
                                        <a:srgbClr val="FFFF00"/>
                                      </a:solidFill>
                                      <a:latin typeface="Cambria Math"/>
                                    </a:rPr>
                                  </m:ctrlPr>
                                </m:funcPr>
                                <m:fName>
                                  <m:r>
                                    <m:rPr>
                                      <m:sty m:val="p"/>
                                    </m:rPr>
                                    <a:rPr lang="en-US" b="0" i="0" smtClean="0">
                                      <a:solidFill>
                                        <a:srgbClr val="FFFF00"/>
                                      </a:solidFill>
                                      <a:latin typeface="Cambria Math"/>
                                    </a:rPr>
                                    <m:t>sec</m:t>
                                  </m:r>
                                </m:fName>
                                <m:e>
                                  <m:r>
                                    <a:rPr lang="en-US" b="0" i="1" smtClean="0">
                                      <a:solidFill>
                                        <a:srgbClr val="FFFF00"/>
                                      </a:solidFill>
                                      <a:latin typeface="Cambria Math"/>
                                    </a:rPr>
                                    <m:t>𝑥</m:t>
                                  </m:r>
                                </m:e>
                              </m:func>
                              <m:r>
                                <a:rPr lang="en-US" b="0" i="1" smtClean="0">
                                  <a:solidFill>
                                    <a:srgbClr val="FFFF00"/>
                                  </a:solidFill>
                                  <a:latin typeface="Cambria Math"/>
                                </a:rPr>
                                <m:t>+</m:t>
                              </m:r>
                              <m:func>
                                <m:funcPr>
                                  <m:ctrlPr>
                                    <a:rPr lang="en-US" b="0" i="1" smtClean="0">
                                      <a:solidFill>
                                        <a:srgbClr val="FFFF00"/>
                                      </a:solidFill>
                                      <a:latin typeface="Cambria Math"/>
                                    </a:rPr>
                                  </m:ctrlPr>
                                </m:funcPr>
                                <m:fName>
                                  <m:r>
                                    <m:rPr>
                                      <m:sty m:val="p"/>
                                    </m:rPr>
                                    <a:rPr lang="en-US" b="0" i="0" smtClean="0">
                                      <a:solidFill>
                                        <a:srgbClr val="FFFF00"/>
                                      </a:solidFill>
                                      <a:latin typeface="Cambria Math"/>
                                    </a:rPr>
                                    <m:t>tan</m:t>
                                  </m:r>
                                </m:fName>
                                <m:e>
                                  <m:r>
                                    <a:rPr lang="en-US" b="0" i="1" smtClean="0">
                                      <a:solidFill>
                                        <a:srgbClr val="FFFF00"/>
                                      </a:solidFill>
                                      <a:latin typeface="Cambria Math"/>
                                    </a:rPr>
                                    <m:t>𝑥</m:t>
                                  </m:r>
                                </m:e>
                              </m:func>
                            </m:e>
                          </m:d>
                        </m:e>
                      </m:func>
                      <m:r>
                        <a:rPr lang="en-US" b="1" i="1" smtClean="0">
                          <a:solidFill>
                            <a:srgbClr val="FFFF00"/>
                          </a:solidFill>
                          <a:latin typeface="Cambria Math"/>
                        </a:rPr>
                        <m:t>+</m:t>
                      </m:r>
                      <m:r>
                        <a:rPr lang="en-US" b="1" i="1" smtClean="0">
                          <a:solidFill>
                            <a:srgbClr val="FFFF00"/>
                          </a:solidFill>
                          <a:latin typeface="Cambria Math"/>
                        </a:rPr>
                        <m:t>𝑪</m:t>
                      </m:r>
                    </m:oMath>
                  </m:oMathPara>
                </a14:m>
                <a:endParaRPr lang="en-US" b="1" dirty="0">
                  <a:solidFill>
                    <a:srgbClr val="FFFF00"/>
                  </a:solidFill>
                </a:endParaRPr>
              </a:p>
              <a:p>
                <a:pPr marL="457200" indent="-457200" algn="l" rtl="0" eaLnBrk="0">
                  <a:buFont typeface="Wingdings" panose="05000000000000000000" pitchFamily="2" charset="2"/>
                  <a:buChar char="q"/>
                </a:pPr>
                <a:r>
                  <a:rPr lang="en-US" b="1" dirty="0"/>
                  <a:t>Example: Find the general indefinite integral</a:t>
                </a:r>
              </a:p>
              <a:p>
                <a:pPr algn="l" rtl="0" eaLnBrk="0"/>
                <a:r>
                  <a:rPr lang="en-US" sz="3500" b="1" dirty="0"/>
                  <a:t>   </a:t>
                </a:r>
                <a14:m>
                  <m:oMath xmlns:m="http://schemas.openxmlformats.org/officeDocument/2006/math">
                    <m:nary>
                      <m:naryPr>
                        <m:limLoc m:val="undOvr"/>
                        <m:subHide m:val="on"/>
                        <m:supHide m:val="on"/>
                        <m:ctrlPr>
                          <a:rPr lang="en-US" sz="3500" b="1" i="1" smtClean="0">
                            <a:latin typeface="Cambria Math"/>
                          </a:rPr>
                        </m:ctrlPr>
                      </m:naryPr>
                      <m:sub/>
                      <m:sup/>
                      <m:e>
                        <m:func>
                          <m:funcPr>
                            <m:ctrlPr>
                              <a:rPr lang="en-US" sz="3500" b="1" i="1" smtClean="0">
                                <a:latin typeface="Cambria Math"/>
                              </a:rPr>
                            </m:ctrlPr>
                          </m:funcPr>
                          <m:fName>
                            <m:r>
                              <m:rPr>
                                <m:sty m:val="p"/>
                              </m:rPr>
                              <a:rPr lang="en-US" sz="3500" b="0" i="0" smtClean="0">
                                <a:latin typeface="Cambria Math"/>
                              </a:rPr>
                              <m:t>sin</m:t>
                            </m:r>
                          </m:fName>
                          <m:e>
                            <m:d>
                              <m:dPr>
                                <m:ctrlPr>
                                  <a:rPr lang="en-US" sz="3500" b="1" i="1" smtClean="0">
                                    <a:latin typeface="Cambria Math"/>
                                  </a:rPr>
                                </m:ctrlPr>
                              </m:dPr>
                              <m:e>
                                <m:r>
                                  <a:rPr lang="en-US" sz="3500" b="1" i="1" smtClean="0">
                                    <a:latin typeface="Cambria Math"/>
                                  </a:rPr>
                                  <m:t>𝟑</m:t>
                                </m:r>
                                <m:r>
                                  <a:rPr lang="en-US" sz="3500" b="1" i="1" smtClean="0">
                                    <a:latin typeface="Cambria Math"/>
                                  </a:rPr>
                                  <m:t>𝒙</m:t>
                                </m:r>
                                <m:r>
                                  <a:rPr lang="en-US" sz="3500" b="1" i="1" smtClean="0">
                                    <a:latin typeface="Cambria Math"/>
                                  </a:rPr>
                                  <m:t>−</m:t>
                                </m:r>
                                <m:r>
                                  <a:rPr lang="en-US" sz="3500" b="1" i="1" smtClean="0">
                                    <a:latin typeface="Cambria Math"/>
                                  </a:rPr>
                                  <m:t>𝟏𝟎</m:t>
                                </m:r>
                              </m:e>
                            </m:d>
                            <m:r>
                              <a:rPr lang="en-US" sz="3500" b="1" i="1" smtClean="0">
                                <a:latin typeface="Cambria Math"/>
                              </a:rPr>
                              <m:t>𝒅𝒙</m:t>
                            </m:r>
                          </m:e>
                        </m:func>
                      </m:e>
                    </m:nary>
                  </m:oMath>
                </a14:m>
                <a:r>
                  <a:rPr lang="en-US" sz="3500" b="1" dirty="0"/>
                  <a:t>  </a:t>
                </a:r>
                <a:r>
                  <a:rPr lang="en-US" sz="4400" b="1" dirty="0"/>
                  <a:t>         </a:t>
                </a:r>
                <a:endParaRPr lang="en-US" b="1" dirty="0"/>
              </a:p>
              <a:p>
                <a:pPr marL="457200" indent="-457200" algn="l" rtl="0" eaLnBrk="0">
                  <a:buFont typeface="Wingdings" panose="05000000000000000000" pitchFamily="2" charset="2"/>
                  <a:buChar char="q"/>
                </a:pPr>
                <a:r>
                  <a:rPr lang="en-US" b="1" dirty="0"/>
                  <a:t>Solution: </a:t>
                </a:r>
                <a:endParaRPr lang="en-US" b="1" dirty="0" smtClean="0"/>
              </a:p>
              <a:p>
                <a:pPr algn="l" rtl="0" eaLnBrk="0"/>
                <a14:m>
                  <m:oMath xmlns:m="http://schemas.openxmlformats.org/officeDocument/2006/math">
                    <m:nary>
                      <m:naryPr>
                        <m:limLoc m:val="undOvr"/>
                        <m:subHide m:val="on"/>
                        <m:supHide m:val="on"/>
                        <m:ctrlPr>
                          <a:rPr lang="en-US" b="1" i="1" smtClean="0">
                            <a:solidFill>
                              <a:srgbClr val="FFFF00"/>
                            </a:solidFill>
                            <a:latin typeface="Cambria Math"/>
                          </a:rPr>
                        </m:ctrlPr>
                      </m:naryPr>
                      <m:sub/>
                      <m:sup/>
                      <m:e>
                        <m:func>
                          <m:funcPr>
                            <m:ctrlPr>
                              <a:rPr lang="en-US" b="1" i="1">
                                <a:solidFill>
                                  <a:srgbClr val="FFFF00"/>
                                </a:solidFill>
                                <a:latin typeface="Cambria Math"/>
                              </a:rPr>
                            </m:ctrlPr>
                          </m:funcPr>
                          <m:fName>
                            <m:r>
                              <m:rPr>
                                <m:sty m:val="p"/>
                              </m:rPr>
                              <a:rPr lang="en-US">
                                <a:solidFill>
                                  <a:srgbClr val="FFFF00"/>
                                </a:solidFill>
                                <a:latin typeface="Cambria Math"/>
                              </a:rPr>
                              <m:t>sin</m:t>
                            </m:r>
                          </m:fName>
                          <m:e>
                            <m:d>
                              <m:dPr>
                                <m:ctrlPr>
                                  <a:rPr lang="en-US" b="1" i="1">
                                    <a:solidFill>
                                      <a:srgbClr val="FFFF00"/>
                                    </a:solidFill>
                                    <a:latin typeface="Cambria Math"/>
                                  </a:rPr>
                                </m:ctrlPr>
                              </m:dPr>
                              <m:e>
                                <m:r>
                                  <a:rPr lang="en-US" b="1" i="1">
                                    <a:solidFill>
                                      <a:srgbClr val="FFFF00"/>
                                    </a:solidFill>
                                    <a:latin typeface="Cambria Math"/>
                                  </a:rPr>
                                  <m:t>𝟑</m:t>
                                </m:r>
                                <m:r>
                                  <a:rPr lang="en-US" b="1" i="1">
                                    <a:solidFill>
                                      <a:srgbClr val="FFFF00"/>
                                    </a:solidFill>
                                    <a:latin typeface="Cambria Math"/>
                                  </a:rPr>
                                  <m:t>𝒙</m:t>
                                </m:r>
                                <m:r>
                                  <a:rPr lang="en-US" b="1" i="1">
                                    <a:solidFill>
                                      <a:srgbClr val="FFFF00"/>
                                    </a:solidFill>
                                    <a:latin typeface="Cambria Math"/>
                                  </a:rPr>
                                  <m:t>−</m:t>
                                </m:r>
                                <m:r>
                                  <a:rPr lang="en-US" b="1" i="1">
                                    <a:solidFill>
                                      <a:srgbClr val="FFFF00"/>
                                    </a:solidFill>
                                    <a:latin typeface="Cambria Math"/>
                                  </a:rPr>
                                  <m:t>𝟏𝟎</m:t>
                                </m:r>
                              </m:e>
                            </m:d>
                            <m:r>
                              <a:rPr lang="en-US" b="1" i="1">
                                <a:solidFill>
                                  <a:srgbClr val="FFFF00"/>
                                </a:solidFill>
                                <a:latin typeface="Cambria Math"/>
                              </a:rPr>
                              <m:t>𝒅𝒙</m:t>
                            </m:r>
                          </m:e>
                        </m:func>
                      </m:e>
                    </m:nary>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𝟑</m:t>
                        </m:r>
                      </m:den>
                    </m:f>
                    <m:func>
                      <m:funcPr>
                        <m:ctrlPr>
                          <a:rPr lang="en-US" b="1" i="1" smtClean="0">
                            <a:solidFill>
                              <a:srgbClr val="FFFF00"/>
                            </a:solidFill>
                            <a:latin typeface="Cambria Math"/>
                          </a:rPr>
                        </m:ctrlPr>
                      </m:funcPr>
                      <m:fName>
                        <m:r>
                          <m:rPr>
                            <m:sty m:val="p"/>
                          </m:rPr>
                          <a:rPr lang="en-US" b="0" i="0" smtClean="0">
                            <a:solidFill>
                              <a:srgbClr val="FFFF00"/>
                            </a:solidFill>
                            <a:latin typeface="Cambria Math"/>
                          </a:rPr>
                          <m:t>cos</m:t>
                        </m:r>
                      </m:fName>
                      <m:e>
                        <m:r>
                          <a:rPr lang="en-US" b="1" i="1" smtClean="0">
                            <a:solidFill>
                              <a:srgbClr val="FFFF00"/>
                            </a:solidFill>
                            <a:latin typeface="Cambria Math"/>
                          </a:rPr>
                          <m:t>(</m:t>
                        </m:r>
                        <m:r>
                          <a:rPr lang="en-US" b="1" i="1" smtClean="0">
                            <a:solidFill>
                              <a:srgbClr val="FFFF00"/>
                            </a:solidFill>
                            <a:latin typeface="Cambria Math"/>
                          </a:rPr>
                          <m:t>𝟑</m:t>
                        </m:r>
                        <m:r>
                          <a:rPr lang="en-US" b="1" i="1" smtClean="0">
                            <a:solidFill>
                              <a:srgbClr val="FFFF00"/>
                            </a:solidFill>
                            <a:latin typeface="Cambria Math"/>
                          </a:rPr>
                          <m:t>𝒙</m:t>
                        </m:r>
                        <m:r>
                          <a:rPr lang="en-US" b="1" i="1" smtClean="0">
                            <a:solidFill>
                              <a:srgbClr val="FFFF00"/>
                            </a:solidFill>
                            <a:latin typeface="Cambria Math"/>
                          </a:rPr>
                          <m:t>−</m:t>
                        </m:r>
                        <m:r>
                          <a:rPr lang="en-US" b="1" i="1" smtClean="0">
                            <a:solidFill>
                              <a:srgbClr val="FFFF00"/>
                            </a:solidFill>
                            <a:latin typeface="Cambria Math"/>
                          </a:rPr>
                          <m:t>𝟏𝟎</m:t>
                        </m:r>
                        <m:r>
                          <a:rPr lang="en-US" b="1" i="1" smtClean="0">
                            <a:solidFill>
                              <a:srgbClr val="FFFF00"/>
                            </a:solidFill>
                            <a:latin typeface="Cambria Math"/>
                          </a:rPr>
                          <m:t>)</m:t>
                        </m:r>
                      </m:e>
                    </m:func>
                    <m:r>
                      <a:rPr lang="en-US" b="1" i="1" smtClean="0">
                        <a:solidFill>
                          <a:srgbClr val="FFFF00"/>
                        </a:solidFill>
                        <a:latin typeface="Cambria Math"/>
                      </a:rPr>
                      <m:t>+</m:t>
                    </m:r>
                    <m:r>
                      <a:rPr lang="en-US" b="1" i="1" smtClean="0">
                        <a:solidFill>
                          <a:srgbClr val="FFFF00"/>
                        </a:solidFill>
                        <a:latin typeface="Cambria Math"/>
                      </a:rPr>
                      <m:t>𝑪</m:t>
                    </m:r>
                  </m:oMath>
                </a14:m>
                <a:r>
                  <a:rPr lang="en-US" b="1" dirty="0" smtClean="0">
                    <a:solidFill>
                      <a:srgbClr val="FFFF00"/>
                    </a:solidFill>
                  </a:rPr>
                  <a:t> </a:t>
                </a:r>
                <a:endParaRPr lang="en-US" b="1" dirty="0">
                  <a:solidFill>
                    <a:srgbClr val="FFFF00"/>
                  </a:solidFill>
                </a:endParaRP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980728"/>
                <a:ext cx="9144000" cy="5877272"/>
              </a:xfrm>
              <a:blipFill rotWithShape="1">
                <a:blip r:embed="rId2"/>
                <a:stretch>
                  <a:fillRect l="-1533" t="-2593"/>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14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980728"/>
                <a:ext cx="9144000" cy="5877272"/>
              </a:xfrm>
            </p:spPr>
            <p:txBody>
              <a:bodyPr>
                <a:normAutofit/>
              </a:bodyPr>
              <a:lstStyle/>
              <a:p>
                <a:pPr marL="457200" indent="-457200" algn="l" rtl="0" eaLnBrk="0">
                  <a:buFont typeface="Wingdings" panose="05000000000000000000" pitchFamily="2" charset="2"/>
                  <a:buChar char="q"/>
                </a:pPr>
                <a:r>
                  <a:rPr lang="en-US" sz="2800" b="1" dirty="0" smtClean="0"/>
                  <a:t>Example: Find the general indefinite integral </a:t>
                </a:r>
                <a14:m>
                  <m:oMath xmlns:m="http://schemas.openxmlformats.org/officeDocument/2006/math">
                    <m:nary>
                      <m:naryPr>
                        <m:limLoc m:val="undOvr"/>
                        <m:subHide m:val="on"/>
                        <m:supHide m:val="on"/>
                        <m:ctrlPr>
                          <a:rPr lang="en-US" sz="2800" b="1" i="1" smtClean="0">
                            <a:latin typeface="Cambria Math"/>
                          </a:rPr>
                        </m:ctrlPr>
                      </m:naryPr>
                      <m:sub/>
                      <m:sup/>
                      <m:e>
                        <m:func>
                          <m:funcPr>
                            <m:ctrlPr>
                              <a:rPr lang="en-US" sz="2800" b="1" i="1" smtClean="0">
                                <a:latin typeface="Cambria Math"/>
                              </a:rPr>
                            </m:ctrlPr>
                          </m:funcPr>
                          <m:fName>
                            <m:r>
                              <m:rPr>
                                <m:sty m:val="p"/>
                              </m:rPr>
                              <a:rPr lang="en-US" sz="2800" b="0" i="0" smtClean="0">
                                <a:latin typeface="Cambria Math"/>
                              </a:rPr>
                              <m:t>tan</m:t>
                            </m:r>
                            <m:r>
                              <a:rPr lang="en-US" sz="2800" b="0" i="1" smtClean="0">
                                <a:latin typeface="Cambria Math"/>
                              </a:rPr>
                              <m:t>²</m:t>
                            </m:r>
                          </m:fName>
                          <m:e>
                            <m:r>
                              <a:rPr lang="en-US" sz="2800" b="1" i="1" smtClean="0">
                                <a:latin typeface="Cambria Math"/>
                              </a:rPr>
                              <m:t>𝒙</m:t>
                            </m:r>
                          </m:e>
                        </m:func>
                        <m:r>
                          <a:rPr lang="en-US" sz="2800" b="1" i="1" smtClean="0">
                            <a:latin typeface="Cambria Math"/>
                          </a:rPr>
                          <m:t>𝒅𝒙</m:t>
                        </m:r>
                      </m:e>
                    </m:nary>
                  </m:oMath>
                </a14:m>
                <a:endParaRPr lang="en-US" sz="2800" b="1" dirty="0"/>
              </a:p>
              <a:p>
                <a:pPr marL="457200" indent="-457200" algn="l" rtl="0" eaLnBrk="0">
                  <a:buFont typeface="Wingdings" panose="05000000000000000000" pitchFamily="2" charset="2"/>
                  <a:buChar char="q"/>
                </a:pPr>
                <a:r>
                  <a:rPr lang="en-US" sz="2800" b="1" dirty="0"/>
                  <a:t>Solution:</a:t>
                </a:r>
              </a:p>
              <a:p>
                <a:pPr algn="l" rtl="0" eaLnBrk="0"/>
                <a14:m>
                  <m:oMathPara xmlns:m="http://schemas.openxmlformats.org/officeDocument/2006/math">
                    <m:oMathParaPr>
                      <m:jc m:val="centerGroup"/>
                    </m:oMathParaPr>
                    <m:oMath xmlns:m="http://schemas.openxmlformats.org/officeDocument/2006/math">
                      <m:nary>
                        <m:naryPr>
                          <m:limLoc m:val="undOvr"/>
                          <m:subHide m:val="on"/>
                          <m:supHide m:val="on"/>
                          <m:ctrlPr>
                            <a:rPr lang="en-US" sz="2800" b="1" i="1" smtClean="0">
                              <a:solidFill>
                                <a:srgbClr val="FFFF00"/>
                              </a:solidFill>
                              <a:latin typeface="Cambria Math"/>
                            </a:rPr>
                          </m:ctrlPr>
                        </m:naryPr>
                        <m:sub/>
                        <m:sup/>
                        <m:e>
                          <m:func>
                            <m:funcPr>
                              <m:ctrlPr>
                                <a:rPr lang="en-US" sz="2800" b="1" i="1">
                                  <a:solidFill>
                                    <a:srgbClr val="FFFF00"/>
                                  </a:solidFill>
                                  <a:latin typeface="Cambria Math"/>
                                </a:rPr>
                              </m:ctrlPr>
                            </m:funcPr>
                            <m:fName>
                              <m:r>
                                <m:rPr>
                                  <m:sty m:val="p"/>
                                </m:rPr>
                                <a:rPr lang="en-US" sz="2800">
                                  <a:solidFill>
                                    <a:srgbClr val="FFFF00"/>
                                  </a:solidFill>
                                  <a:latin typeface="Cambria Math"/>
                                </a:rPr>
                                <m:t>tan</m:t>
                              </m:r>
                              <m:r>
                                <a:rPr lang="en-US" sz="2800" i="1">
                                  <a:solidFill>
                                    <a:srgbClr val="FFFF00"/>
                                  </a:solidFill>
                                  <a:latin typeface="Cambria Math"/>
                                </a:rPr>
                                <m:t>²</m:t>
                              </m:r>
                            </m:fName>
                            <m:e>
                              <m:r>
                                <a:rPr lang="en-US" sz="2800" b="1" i="1">
                                  <a:solidFill>
                                    <a:srgbClr val="FFFF00"/>
                                  </a:solidFill>
                                  <a:latin typeface="Cambria Math"/>
                                </a:rPr>
                                <m:t>𝒙</m:t>
                              </m:r>
                            </m:e>
                          </m:func>
                          <m:r>
                            <a:rPr lang="en-US" sz="2800" b="1" i="1">
                              <a:solidFill>
                                <a:srgbClr val="FFFF00"/>
                              </a:solidFill>
                              <a:latin typeface="Cambria Math"/>
                            </a:rPr>
                            <m:t>𝒅𝒙</m:t>
                          </m:r>
                        </m:e>
                      </m:nary>
                      <m:r>
                        <a:rPr lang="en-US" sz="2800" b="1" i="1" smtClean="0">
                          <a:solidFill>
                            <a:srgbClr val="FFFF00"/>
                          </a:solidFill>
                          <a:latin typeface="Cambria Math"/>
                        </a:rPr>
                        <m:t>=</m:t>
                      </m:r>
                      <m:nary>
                        <m:naryPr>
                          <m:limLoc m:val="undOvr"/>
                          <m:subHide m:val="on"/>
                          <m:supHide m:val="on"/>
                          <m:ctrlPr>
                            <a:rPr lang="en-US" sz="2800" b="1" i="1" smtClean="0">
                              <a:solidFill>
                                <a:srgbClr val="FFFF00"/>
                              </a:solidFill>
                              <a:latin typeface="Cambria Math"/>
                            </a:rPr>
                          </m:ctrlPr>
                        </m:naryPr>
                        <m:sub/>
                        <m:sup/>
                        <m:e>
                          <m:d>
                            <m:dPr>
                              <m:ctrlPr>
                                <a:rPr lang="en-US" sz="2800" b="1" i="1" smtClean="0">
                                  <a:solidFill>
                                    <a:srgbClr val="FFFF00"/>
                                  </a:solidFill>
                                  <a:latin typeface="Cambria Math"/>
                                </a:rPr>
                              </m:ctrlPr>
                            </m:dPr>
                            <m:e>
                              <m:func>
                                <m:funcPr>
                                  <m:ctrlPr>
                                    <a:rPr lang="en-US" sz="2800" b="1" i="1" smtClean="0">
                                      <a:solidFill>
                                        <a:srgbClr val="FFFF00"/>
                                      </a:solidFill>
                                      <a:latin typeface="Cambria Math"/>
                                    </a:rPr>
                                  </m:ctrlPr>
                                </m:funcPr>
                                <m:fName>
                                  <m:r>
                                    <m:rPr>
                                      <m:sty m:val="p"/>
                                    </m:rPr>
                                    <a:rPr lang="en-US" sz="2800" b="0" i="0" smtClean="0">
                                      <a:solidFill>
                                        <a:srgbClr val="FFFF00"/>
                                      </a:solidFill>
                                      <a:latin typeface="Cambria Math"/>
                                    </a:rPr>
                                    <m:t>sec</m:t>
                                  </m:r>
                                  <m:r>
                                    <a:rPr lang="en-US" sz="2800" b="0" i="1" smtClean="0">
                                      <a:solidFill>
                                        <a:srgbClr val="FFFF00"/>
                                      </a:solidFill>
                                      <a:latin typeface="Cambria Math"/>
                                    </a:rPr>
                                    <m:t>²</m:t>
                                  </m:r>
                                </m:fName>
                                <m:e>
                                  <m:r>
                                    <a:rPr lang="en-US" sz="2800" b="1" i="1" smtClean="0">
                                      <a:solidFill>
                                        <a:srgbClr val="FFFF00"/>
                                      </a:solidFill>
                                      <a:latin typeface="Cambria Math"/>
                                    </a:rPr>
                                    <m:t>𝒙</m:t>
                                  </m:r>
                                </m:e>
                              </m:func>
                              <m:r>
                                <a:rPr lang="en-US" sz="2800" b="1" i="1" smtClean="0">
                                  <a:solidFill>
                                    <a:srgbClr val="FFFF00"/>
                                  </a:solidFill>
                                  <a:latin typeface="Cambria Math"/>
                                </a:rPr>
                                <m:t>−</m:t>
                              </m:r>
                              <m:r>
                                <a:rPr lang="en-US" sz="2800" b="1" i="1" smtClean="0">
                                  <a:solidFill>
                                    <a:srgbClr val="FFFF00"/>
                                  </a:solidFill>
                                  <a:latin typeface="Cambria Math"/>
                                </a:rPr>
                                <m:t>𝟏</m:t>
                              </m:r>
                            </m:e>
                          </m:d>
                          <m:r>
                            <a:rPr lang="en-US" sz="2800" b="1" i="1" smtClean="0">
                              <a:solidFill>
                                <a:srgbClr val="FFFF00"/>
                              </a:solidFill>
                              <a:latin typeface="Cambria Math"/>
                            </a:rPr>
                            <m:t>𝒅𝒙</m:t>
                          </m:r>
                        </m:e>
                      </m:nary>
                    </m:oMath>
                  </m:oMathPara>
                </a14:m>
                <a:endParaRPr lang="en-US" sz="2800" b="1" dirty="0" smtClean="0">
                  <a:solidFill>
                    <a:srgbClr val="FFFF00"/>
                  </a:solidFill>
                </a:endParaRPr>
              </a:p>
              <a:p>
                <a:pPr algn="l" rtl="0" eaLnBrk="0"/>
                <a14:m>
                  <m:oMathPara xmlns:m="http://schemas.openxmlformats.org/officeDocument/2006/math">
                    <m:oMathParaPr>
                      <m:jc m:val="centerGroup"/>
                    </m:oMathParaPr>
                    <m:oMath xmlns:m="http://schemas.openxmlformats.org/officeDocument/2006/math">
                      <m:r>
                        <a:rPr lang="en-US" sz="2800" b="1" i="1" smtClean="0">
                          <a:solidFill>
                            <a:srgbClr val="FFFF00"/>
                          </a:solidFill>
                          <a:latin typeface="Cambria Math"/>
                        </a:rPr>
                        <m:t>=</m:t>
                      </m:r>
                      <m:nary>
                        <m:naryPr>
                          <m:limLoc m:val="undOvr"/>
                          <m:subHide m:val="on"/>
                          <m:supHide m:val="on"/>
                          <m:ctrlPr>
                            <a:rPr lang="en-US" sz="2800" b="1" i="1" smtClean="0">
                              <a:solidFill>
                                <a:srgbClr val="FFFF00"/>
                              </a:solidFill>
                              <a:latin typeface="Cambria Math"/>
                            </a:rPr>
                          </m:ctrlPr>
                        </m:naryPr>
                        <m:sub/>
                        <m:sup/>
                        <m:e>
                          <m:func>
                            <m:funcPr>
                              <m:ctrlPr>
                                <a:rPr lang="en-US" sz="2800" b="1" i="1" smtClean="0">
                                  <a:solidFill>
                                    <a:srgbClr val="FFFF00"/>
                                  </a:solidFill>
                                  <a:latin typeface="Cambria Math"/>
                                </a:rPr>
                              </m:ctrlPr>
                            </m:funcPr>
                            <m:fName>
                              <m:r>
                                <m:rPr>
                                  <m:sty m:val="p"/>
                                </m:rPr>
                                <a:rPr lang="en-US" sz="2800" b="0" i="0" smtClean="0">
                                  <a:solidFill>
                                    <a:srgbClr val="FFFF00"/>
                                  </a:solidFill>
                                  <a:latin typeface="Cambria Math"/>
                                </a:rPr>
                                <m:t>sec</m:t>
                              </m:r>
                              <m:r>
                                <a:rPr lang="en-US" sz="2800" b="0" i="1" smtClean="0">
                                  <a:solidFill>
                                    <a:srgbClr val="FFFF00"/>
                                  </a:solidFill>
                                  <a:latin typeface="Cambria Math"/>
                                </a:rPr>
                                <m:t>²</m:t>
                              </m:r>
                            </m:fName>
                            <m:e>
                              <m:r>
                                <a:rPr lang="en-US" sz="2800" b="1" i="1" smtClean="0">
                                  <a:solidFill>
                                    <a:srgbClr val="FFFF00"/>
                                  </a:solidFill>
                                  <a:latin typeface="Cambria Math"/>
                                </a:rPr>
                                <m:t>𝒙</m:t>
                              </m:r>
                            </m:e>
                          </m:func>
                          <m:r>
                            <a:rPr lang="en-US" sz="2800" b="1" i="1" smtClean="0">
                              <a:solidFill>
                                <a:srgbClr val="FFFF00"/>
                              </a:solidFill>
                              <a:latin typeface="Cambria Math"/>
                            </a:rPr>
                            <m:t>𝒅𝒙</m:t>
                          </m:r>
                          <m:r>
                            <a:rPr lang="en-US" sz="2800" b="1" i="1" smtClean="0">
                              <a:solidFill>
                                <a:srgbClr val="FFFF00"/>
                              </a:solidFill>
                              <a:latin typeface="Cambria Math"/>
                            </a:rPr>
                            <m:t>−</m:t>
                          </m:r>
                          <m:nary>
                            <m:naryPr>
                              <m:limLoc m:val="undOvr"/>
                              <m:subHide m:val="on"/>
                              <m:supHide m:val="on"/>
                              <m:ctrlPr>
                                <a:rPr lang="en-US" sz="2800" b="1" i="1" smtClean="0">
                                  <a:solidFill>
                                    <a:srgbClr val="FFFF00"/>
                                  </a:solidFill>
                                  <a:latin typeface="Cambria Math"/>
                                </a:rPr>
                              </m:ctrlPr>
                            </m:naryPr>
                            <m:sub/>
                            <m:sup/>
                            <m:e>
                              <m:r>
                                <a:rPr lang="en-US" sz="2800" b="1" i="1" smtClean="0">
                                  <a:solidFill>
                                    <a:srgbClr val="FFFF00"/>
                                  </a:solidFill>
                                  <a:latin typeface="Cambria Math"/>
                                </a:rPr>
                                <m:t>𝟏</m:t>
                              </m:r>
                            </m:e>
                          </m:nary>
                          <m:r>
                            <a:rPr lang="en-US" sz="2800" b="1" i="1" smtClean="0">
                              <a:solidFill>
                                <a:srgbClr val="FFFF00"/>
                              </a:solidFill>
                              <a:latin typeface="Cambria Math"/>
                            </a:rPr>
                            <m:t>𝒅𝒙</m:t>
                          </m:r>
                        </m:e>
                      </m:nary>
                      <m:r>
                        <a:rPr lang="en-US" sz="2800" b="1" i="1" smtClean="0">
                          <a:solidFill>
                            <a:srgbClr val="FFFF00"/>
                          </a:solidFill>
                          <a:latin typeface="Cambria Math"/>
                        </a:rPr>
                        <m:t>=</m:t>
                      </m:r>
                      <m:func>
                        <m:funcPr>
                          <m:ctrlPr>
                            <a:rPr lang="en-US" sz="2800" b="1" i="1" smtClean="0">
                              <a:solidFill>
                                <a:srgbClr val="FFFF00"/>
                              </a:solidFill>
                              <a:latin typeface="Cambria Math"/>
                            </a:rPr>
                          </m:ctrlPr>
                        </m:funcPr>
                        <m:fName>
                          <m:r>
                            <m:rPr>
                              <m:sty m:val="p"/>
                            </m:rPr>
                            <a:rPr lang="en-US" sz="2800" b="0" i="0" smtClean="0">
                              <a:solidFill>
                                <a:srgbClr val="FFFF00"/>
                              </a:solidFill>
                              <a:latin typeface="Cambria Math"/>
                            </a:rPr>
                            <m:t>tan</m:t>
                          </m:r>
                        </m:fName>
                        <m:e>
                          <m:r>
                            <a:rPr lang="en-US" sz="2800" b="1" i="1" smtClean="0">
                              <a:solidFill>
                                <a:srgbClr val="FFFF00"/>
                              </a:solidFill>
                              <a:latin typeface="Cambria Math"/>
                            </a:rPr>
                            <m:t>𝒙</m:t>
                          </m:r>
                        </m:e>
                      </m:func>
                      <m:r>
                        <a:rPr lang="en-US" sz="2800" b="1" i="1" smtClean="0">
                          <a:solidFill>
                            <a:srgbClr val="FFFF00"/>
                          </a:solidFill>
                          <a:latin typeface="Cambria Math"/>
                        </a:rPr>
                        <m:t>−</m:t>
                      </m:r>
                      <m:r>
                        <a:rPr lang="en-US" sz="2800" b="1" i="1" smtClean="0">
                          <a:solidFill>
                            <a:srgbClr val="FFFF00"/>
                          </a:solidFill>
                          <a:latin typeface="Cambria Math"/>
                        </a:rPr>
                        <m:t>𝒙</m:t>
                      </m:r>
                      <m:r>
                        <a:rPr lang="en-US" sz="2800" b="1" i="1" smtClean="0">
                          <a:solidFill>
                            <a:srgbClr val="FFFF00"/>
                          </a:solidFill>
                          <a:latin typeface="Cambria Math"/>
                        </a:rPr>
                        <m:t>+</m:t>
                      </m:r>
                      <m:r>
                        <a:rPr lang="en-US" sz="2800" b="1" i="1" smtClean="0">
                          <a:solidFill>
                            <a:srgbClr val="FFFF00"/>
                          </a:solidFill>
                          <a:latin typeface="Cambria Math"/>
                        </a:rPr>
                        <m:t>𝑪</m:t>
                      </m:r>
                    </m:oMath>
                  </m:oMathPara>
                </a14:m>
                <a:endParaRPr lang="en-US" sz="2800" b="1" dirty="0">
                  <a:solidFill>
                    <a:srgbClr val="FFFF00"/>
                  </a:solidFill>
                </a:endParaRPr>
              </a:p>
              <a:p>
                <a:pPr marL="457200" indent="-457200" algn="l" rtl="0" eaLnBrk="0">
                  <a:buFont typeface="Wingdings" panose="05000000000000000000" pitchFamily="2" charset="2"/>
                  <a:buChar char="q"/>
                </a:pPr>
                <a:r>
                  <a:rPr lang="en-US" sz="2800" b="1" dirty="0" smtClean="0"/>
                  <a:t>Rule </a:t>
                </a:r>
                <a:r>
                  <a:rPr lang="en-US" sz="2800" b="1" dirty="0"/>
                  <a:t>8: The integration rules of the main inverse trigonometric functions are:</a:t>
                </a:r>
              </a:p>
              <a:p>
                <a:pPr algn="l"/>
                <a:endParaRPr lang="en-US" sz="2800"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980728"/>
                <a:ext cx="9144000" cy="5877272"/>
              </a:xfrm>
              <a:blipFill rotWithShape="1">
                <a:blip r:embed="rId2"/>
                <a:stretch>
                  <a:fillRect l="-1133" t="-726"/>
                </a:stretch>
              </a:blipFill>
            </p:spPr>
            <p:txBody>
              <a:bodyPr/>
              <a:lstStyle/>
              <a:p>
                <a:r>
                  <a:rPr lang="en-US">
                    <a:noFill/>
                  </a:rPr>
                  <a:t> </a:t>
                </a:r>
              </a:p>
            </p:txBody>
          </p:sp>
        </mc:Fallback>
      </mc:AlternateContent>
      <p:pic>
        <p:nvPicPr>
          <p:cNvPr id="5" name="Picture 5"/>
          <p:cNvPicPr>
            <a:picLocks noChangeAspect="1" noChangeArrowheads="1"/>
          </p:cNvPicPr>
          <p:nvPr/>
        </p:nvPicPr>
        <p:blipFill>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bwMode="auto">
          <a:xfrm>
            <a:off x="1691680" y="5355109"/>
            <a:ext cx="5295899" cy="1502891"/>
          </a:xfrm>
          <a:prstGeom prst="rect">
            <a:avLst/>
          </a:prstGeom>
          <a:noFill/>
          <a:ln w="9525">
            <a:noFill/>
            <a:miter lim="800000"/>
            <a:headEnd/>
            <a:tailEnd/>
          </a:ln>
        </p:spPr>
      </p:pic>
      <p:pic>
        <p:nvPicPr>
          <p:cNvPr id="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89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980728"/>
                <a:ext cx="9144000" cy="5877272"/>
              </a:xfrm>
            </p:spPr>
            <p:txBody>
              <a:bodyPr>
                <a:normAutofit fontScale="62500" lnSpcReduction="20000"/>
              </a:bodyPr>
              <a:lstStyle/>
              <a:p>
                <a:pPr algn="l" rtl="0" eaLnBrk="0"/>
                <a:endParaRPr lang="en-US" b="1" dirty="0" smtClean="0"/>
              </a:p>
              <a:p>
                <a:pPr algn="l" rtl="0" eaLnBrk="0"/>
                <a:endParaRPr lang="en-US" b="1" dirty="0"/>
              </a:p>
              <a:p>
                <a:pPr algn="l" rtl="0" eaLnBrk="0"/>
                <a:endParaRPr lang="en-US" b="1" dirty="0"/>
              </a:p>
              <a:p>
                <a:pPr algn="l" rtl="0" eaLnBrk="0"/>
                <a:endParaRPr lang="en-US" b="1" dirty="0"/>
              </a:p>
              <a:p>
                <a:pPr algn="l" rtl="0" eaLnBrk="0"/>
                <a:endParaRPr lang="en-US" b="1" dirty="0" smtClean="0"/>
              </a:p>
              <a:p>
                <a:pPr algn="l" rtl="0" eaLnBrk="0"/>
                <a:endParaRPr lang="en-US" b="1" dirty="0"/>
              </a:p>
              <a:p>
                <a:pPr algn="l" rtl="0" eaLnBrk="0"/>
                <a:endParaRPr lang="en-US" b="1" dirty="0" smtClean="0"/>
              </a:p>
              <a:p>
                <a:pPr algn="l" rtl="0" eaLnBrk="0"/>
                <a:endParaRPr lang="en-US" b="1" dirty="0" smtClean="0"/>
              </a:p>
              <a:p>
                <a:pPr algn="l" rtl="0" eaLnBrk="0"/>
                <a:endParaRPr lang="en-US" b="1" dirty="0"/>
              </a:p>
              <a:p>
                <a:pPr marL="457200" indent="-457200" algn="l" rtl="0" eaLnBrk="0">
                  <a:buFont typeface="Wingdings" panose="05000000000000000000" pitchFamily="2" charset="2"/>
                  <a:buChar char="q"/>
                </a:pPr>
                <a:r>
                  <a:rPr lang="en-US" sz="3800" b="1" dirty="0" smtClean="0"/>
                  <a:t>Example</a:t>
                </a:r>
                <a:r>
                  <a:rPr lang="en-US" sz="3800" b="1" dirty="0"/>
                  <a:t>: Find the general indefinite </a:t>
                </a:r>
                <a:r>
                  <a:rPr lang="en-US" sz="3800" b="1" dirty="0" smtClean="0"/>
                  <a:t>integral </a:t>
                </a:r>
                <a14:m>
                  <m:oMath xmlns:m="http://schemas.openxmlformats.org/officeDocument/2006/math">
                    <m:nary>
                      <m:naryPr>
                        <m:limLoc m:val="undOvr"/>
                        <m:subHide m:val="on"/>
                        <m:supHide m:val="on"/>
                        <m:ctrlPr>
                          <a:rPr lang="en-US" sz="3800" b="1" i="1" smtClean="0">
                            <a:latin typeface="Cambria Math"/>
                          </a:rPr>
                        </m:ctrlPr>
                      </m:naryPr>
                      <m:sub/>
                      <m:sup/>
                      <m:e>
                        <m:f>
                          <m:fPr>
                            <m:ctrlPr>
                              <a:rPr lang="en-US" sz="3800" b="1" i="1" smtClean="0">
                                <a:latin typeface="Cambria Math"/>
                              </a:rPr>
                            </m:ctrlPr>
                          </m:fPr>
                          <m:num>
                            <m:r>
                              <a:rPr lang="en-US" sz="3800" b="1" i="1" smtClean="0">
                                <a:latin typeface="Cambria Math"/>
                              </a:rPr>
                              <m:t>𝟏</m:t>
                            </m:r>
                          </m:num>
                          <m:den>
                            <m:r>
                              <a:rPr lang="en-US" sz="3800" b="1" i="1" smtClean="0">
                                <a:latin typeface="Cambria Math"/>
                              </a:rPr>
                              <m:t>𝟏𝟓</m:t>
                            </m:r>
                            <m:r>
                              <a:rPr lang="en-US" sz="3800" b="1" i="1" smtClean="0">
                                <a:latin typeface="Cambria Math"/>
                              </a:rPr>
                              <m:t>+</m:t>
                            </m:r>
                            <m:r>
                              <a:rPr lang="en-US" sz="3800" b="1" i="1" smtClean="0">
                                <a:latin typeface="Cambria Math"/>
                              </a:rPr>
                              <m:t>𝟒</m:t>
                            </m:r>
                            <m:sSup>
                              <m:sSupPr>
                                <m:ctrlPr>
                                  <a:rPr lang="en-US" sz="3800" b="1" i="1" smtClean="0">
                                    <a:latin typeface="Cambria Math"/>
                                  </a:rPr>
                                </m:ctrlPr>
                              </m:sSupPr>
                              <m:e>
                                <m:r>
                                  <a:rPr lang="en-US" sz="3800" b="1" i="1" smtClean="0">
                                    <a:latin typeface="Cambria Math"/>
                                  </a:rPr>
                                  <m:t>𝒙</m:t>
                                </m:r>
                              </m:e>
                              <m:sup>
                                <m:r>
                                  <a:rPr lang="en-US" sz="3800" b="1" i="1" smtClean="0">
                                    <a:latin typeface="Cambria Math"/>
                                  </a:rPr>
                                  <m:t>𝟐</m:t>
                                </m:r>
                              </m:sup>
                            </m:sSup>
                          </m:den>
                        </m:f>
                        <m:r>
                          <a:rPr lang="en-US" sz="3800" b="1" i="1" smtClean="0">
                            <a:latin typeface="Cambria Math"/>
                          </a:rPr>
                          <m:t>𝒅𝒙</m:t>
                        </m:r>
                      </m:e>
                    </m:nary>
                  </m:oMath>
                </a14:m>
                <a:endParaRPr lang="en-US" sz="3800" b="1" dirty="0"/>
              </a:p>
              <a:p>
                <a:pPr marL="457200" indent="-457200" algn="l" rtl="0" eaLnBrk="0">
                  <a:buFont typeface="Wingdings" panose="05000000000000000000" pitchFamily="2" charset="2"/>
                  <a:buChar char="q"/>
                </a:pPr>
                <a:r>
                  <a:rPr lang="en-US" sz="3800" b="1" dirty="0"/>
                  <a:t>Solution:</a:t>
                </a:r>
              </a:p>
              <a:p>
                <a:pPr algn="l"/>
                <a14:m>
                  <m:oMathPara xmlns:m="http://schemas.openxmlformats.org/officeDocument/2006/math">
                    <m:oMathParaPr>
                      <m:jc m:val="centerGroup"/>
                    </m:oMathParaPr>
                    <m:oMath xmlns:m="http://schemas.openxmlformats.org/officeDocument/2006/math">
                      <m:nary>
                        <m:naryPr>
                          <m:limLoc m:val="undOvr"/>
                          <m:subHide m:val="on"/>
                          <m:supHide m:val="on"/>
                          <m:ctrlPr>
                            <a:rPr lang="en-US" sz="3800" b="1" i="1" smtClean="0">
                              <a:solidFill>
                                <a:srgbClr val="FFFF00"/>
                              </a:solidFill>
                              <a:latin typeface="Cambria Math"/>
                            </a:rPr>
                          </m:ctrlPr>
                        </m:naryPr>
                        <m:sub/>
                        <m:sup/>
                        <m:e>
                          <m:f>
                            <m:fPr>
                              <m:ctrlPr>
                                <a:rPr lang="en-US" sz="3800" b="1" i="1">
                                  <a:solidFill>
                                    <a:srgbClr val="FFFF00"/>
                                  </a:solidFill>
                                  <a:latin typeface="Cambria Math"/>
                                </a:rPr>
                              </m:ctrlPr>
                            </m:fPr>
                            <m:num>
                              <m:r>
                                <a:rPr lang="en-US" sz="3800" b="1" i="1">
                                  <a:solidFill>
                                    <a:srgbClr val="FFFF00"/>
                                  </a:solidFill>
                                  <a:latin typeface="Cambria Math"/>
                                </a:rPr>
                                <m:t>𝟏</m:t>
                              </m:r>
                            </m:num>
                            <m:den>
                              <m:r>
                                <a:rPr lang="en-US" sz="3800" b="1" i="1">
                                  <a:solidFill>
                                    <a:srgbClr val="FFFF00"/>
                                  </a:solidFill>
                                  <a:latin typeface="Cambria Math"/>
                                </a:rPr>
                                <m:t>𝟏𝟓</m:t>
                              </m:r>
                              <m:r>
                                <a:rPr lang="en-US" sz="3800" b="1" i="1">
                                  <a:solidFill>
                                    <a:srgbClr val="FFFF00"/>
                                  </a:solidFill>
                                  <a:latin typeface="Cambria Math"/>
                                </a:rPr>
                                <m:t>+</m:t>
                              </m:r>
                              <m:r>
                                <a:rPr lang="en-US" sz="3800" b="1" i="1">
                                  <a:solidFill>
                                    <a:srgbClr val="FFFF00"/>
                                  </a:solidFill>
                                  <a:latin typeface="Cambria Math"/>
                                </a:rPr>
                                <m:t>𝟒</m:t>
                              </m:r>
                              <m:sSup>
                                <m:sSupPr>
                                  <m:ctrlPr>
                                    <a:rPr lang="en-US" sz="3800" b="1" i="1">
                                      <a:solidFill>
                                        <a:srgbClr val="FFFF00"/>
                                      </a:solidFill>
                                      <a:latin typeface="Cambria Math"/>
                                    </a:rPr>
                                  </m:ctrlPr>
                                </m:sSupPr>
                                <m:e>
                                  <m:r>
                                    <a:rPr lang="en-US" sz="3800" b="1" i="1">
                                      <a:solidFill>
                                        <a:srgbClr val="FFFF00"/>
                                      </a:solidFill>
                                      <a:latin typeface="Cambria Math"/>
                                    </a:rPr>
                                    <m:t>𝒙</m:t>
                                  </m:r>
                                </m:e>
                                <m:sup>
                                  <m:r>
                                    <a:rPr lang="en-US" sz="3800" b="1" i="1">
                                      <a:solidFill>
                                        <a:srgbClr val="FFFF00"/>
                                      </a:solidFill>
                                      <a:latin typeface="Cambria Math"/>
                                    </a:rPr>
                                    <m:t>𝟐</m:t>
                                  </m:r>
                                </m:sup>
                              </m:sSup>
                            </m:den>
                          </m:f>
                          <m:r>
                            <a:rPr lang="en-US" sz="3800" b="1" i="1">
                              <a:solidFill>
                                <a:srgbClr val="FFFF00"/>
                              </a:solidFill>
                              <a:latin typeface="Cambria Math"/>
                            </a:rPr>
                            <m:t>𝒅𝒙</m:t>
                          </m:r>
                        </m:e>
                      </m:nary>
                      <m:r>
                        <a:rPr lang="en-US" sz="3800" b="1" i="1" smtClean="0">
                          <a:solidFill>
                            <a:srgbClr val="FFFF00"/>
                          </a:solidFill>
                          <a:latin typeface="Cambria Math"/>
                        </a:rPr>
                        <m:t>=</m:t>
                      </m:r>
                      <m:f>
                        <m:fPr>
                          <m:ctrlPr>
                            <a:rPr lang="en-US" sz="3800" b="1" i="1" smtClean="0">
                              <a:solidFill>
                                <a:srgbClr val="FFFF00"/>
                              </a:solidFill>
                              <a:latin typeface="Cambria Math"/>
                            </a:rPr>
                          </m:ctrlPr>
                        </m:fPr>
                        <m:num>
                          <m:r>
                            <a:rPr lang="en-US" sz="3800" b="1" i="1" smtClean="0">
                              <a:solidFill>
                                <a:srgbClr val="FFFF00"/>
                              </a:solidFill>
                              <a:latin typeface="Cambria Math"/>
                            </a:rPr>
                            <m:t>𝟏</m:t>
                          </m:r>
                        </m:num>
                        <m:den>
                          <m:rad>
                            <m:radPr>
                              <m:degHide m:val="on"/>
                              <m:ctrlPr>
                                <a:rPr lang="en-US" sz="3800" b="1" i="1" smtClean="0">
                                  <a:solidFill>
                                    <a:srgbClr val="FFFF00"/>
                                  </a:solidFill>
                                  <a:latin typeface="Cambria Math"/>
                                </a:rPr>
                              </m:ctrlPr>
                            </m:radPr>
                            <m:deg/>
                            <m:e>
                              <m:r>
                                <a:rPr lang="en-US" sz="3800" b="1" i="1" smtClean="0">
                                  <a:solidFill>
                                    <a:srgbClr val="FFFF00"/>
                                  </a:solidFill>
                                  <a:latin typeface="Cambria Math"/>
                                </a:rPr>
                                <m:t>𝟐𝟓</m:t>
                              </m:r>
                              <m:r>
                                <a:rPr lang="en-US" sz="3800" b="1" i="1" smtClean="0">
                                  <a:solidFill>
                                    <a:srgbClr val="FFFF00"/>
                                  </a:solidFill>
                                  <a:latin typeface="Cambria Math"/>
                                  <a:ea typeface="Cambria Math"/>
                                </a:rPr>
                                <m:t>×</m:t>
                              </m:r>
                              <m:r>
                                <a:rPr lang="en-US" sz="3800" b="1" i="1" smtClean="0">
                                  <a:solidFill>
                                    <a:srgbClr val="FFFF00"/>
                                  </a:solidFill>
                                  <a:latin typeface="Cambria Math"/>
                                  <a:ea typeface="Cambria Math"/>
                                </a:rPr>
                                <m:t>𝟒</m:t>
                              </m:r>
                            </m:e>
                          </m:rad>
                        </m:den>
                      </m:f>
                      <m:func>
                        <m:funcPr>
                          <m:ctrlPr>
                            <a:rPr lang="en-US" sz="3800" b="1" i="1" smtClean="0">
                              <a:solidFill>
                                <a:srgbClr val="FFFF00"/>
                              </a:solidFill>
                              <a:latin typeface="Cambria Math"/>
                            </a:rPr>
                          </m:ctrlPr>
                        </m:funcPr>
                        <m:fName>
                          <m:sSup>
                            <m:sSupPr>
                              <m:ctrlPr>
                                <a:rPr lang="en-US" sz="3800" b="1" i="1" smtClean="0">
                                  <a:solidFill>
                                    <a:srgbClr val="FFFF00"/>
                                  </a:solidFill>
                                  <a:latin typeface="Cambria Math"/>
                                </a:rPr>
                              </m:ctrlPr>
                            </m:sSupPr>
                            <m:e>
                              <m:r>
                                <m:rPr>
                                  <m:sty m:val="p"/>
                                </m:rPr>
                                <a:rPr lang="en-US" sz="3800" b="0" i="0" smtClean="0">
                                  <a:solidFill>
                                    <a:srgbClr val="FFFF00"/>
                                  </a:solidFill>
                                  <a:latin typeface="Cambria Math"/>
                                </a:rPr>
                                <m:t>tan</m:t>
                              </m:r>
                            </m:e>
                            <m:sup>
                              <m:r>
                                <a:rPr lang="en-US" sz="3800" b="1" i="1" smtClean="0">
                                  <a:solidFill>
                                    <a:srgbClr val="FFFF00"/>
                                  </a:solidFill>
                                  <a:latin typeface="Cambria Math"/>
                                </a:rPr>
                                <m:t>−</m:t>
                              </m:r>
                              <m:r>
                                <a:rPr lang="en-US" sz="3800" b="1" i="1" smtClean="0">
                                  <a:solidFill>
                                    <a:srgbClr val="FFFF00"/>
                                  </a:solidFill>
                                  <a:latin typeface="Cambria Math"/>
                                </a:rPr>
                                <m:t>𝟏</m:t>
                              </m:r>
                            </m:sup>
                          </m:sSup>
                        </m:fName>
                        <m:e>
                          <m:d>
                            <m:dPr>
                              <m:ctrlPr>
                                <a:rPr lang="en-US" sz="3800" b="1" i="1" smtClean="0">
                                  <a:solidFill>
                                    <a:srgbClr val="FFFF00"/>
                                  </a:solidFill>
                                  <a:latin typeface="Cambria Math"/>
                                </a:rPr>
                              </m:ctrlPr>
                            </m:dPr>
                            <m:e>
                              <m:rad>
                                <m:radPr>
                                  <m:degHide m:val="on"/>
                                  <m:ctrlPr>
                                    <a:rPr lang="en-US" sz="3800" b="1" i="1" smtClean="0">
                                      <a:solidFill>
                                        <a:srgbClr val="FFFF00"/>
                                      </a:solidFill>
                                      <a:latin typeface="Cambria Math"/>
                                    </a:rPr>
                                  </m:ctrlPr>
                                </m:radPr>
                                <m:deg/>
                                <m:e>
                                  <m:f>
                                    <m:fPr>
                                      <m:ctrlPr>
                                        <a:rPr lang="en-US" sz="3800" b="1" i="1" smtClean="0">
                                          <a:solidFill>
                                            <a:srgbClr val="FFFF00"/>
                                          </a:solidFill>
                                          <a:latin typeface="Cambria Math"/>
                                        </a:rPr>
                                      </m:ctrlPr>
                                    </m:fPr>
                                    <m:num>
                                      <m:r>
                                        <a:rPr lang="en-US" sz="3800" b="1" i="1" smtClean="0">
                                          <a:solidFill>
                                            <a:srgbClr val="FFFF00"/>
                                          </a:solidFill>
                                          <a:latin typeface="Cambria Math"/>
                                        </a:rPr>
                                        <m:t>𝟒</m:t>
                                      </m:r>
                                    </m:num>
                                    <m:den>
                                      <m:r>
                                        <a:rPr lang="en-US" sz="3800" b="1" i="1" smtClean="0">
                                          <a:solidFill>
                                            <a:srgbClr val="FFFF00"/>
                                          </a:solidFill>
                                          <a:latin typeface="Cambria Math"/>
                                        </a:rPr>
                                        <m:t>𝟐𝟓</m:t>
                                      </m:r>
                                    </m:den>
                                  </m:f>
                                  <m:r>
                                    <a:rPr lang="en-US" sz="3800" b="1" i="1" smtClean="0">
                                      <a:solidFill>
                                        <a:srgbClr val="FFFF00"/>
                                      </a:solidFill>
                                      <a:latin typeface="Cambria Math"/>
                                    </a:rPr>
                                    <m:t>𝒙</m:t>
                                  </m:r>
                                </m:e>
                              </m:rad>
                            </m:e>
                          </m:d>
                          <m:r>
                            <a:rPr lang="en-US" sz="3800" b="1" i="1" smtClean="0">
                              <a:solidFill>
                                <a:srgbClr val="FFFF00"/>
                              </a:solidFill>
                              <a:latin typeface="Cambria Math"/>
                            </a:rPr>
                            <m:t>+</m:t>
                          </m:r>
                          <m:r>
                            <a:rPr lang="en-US" sz="3800" b="1" i="1" smtClean="0">
                              <a:solidFill>
                                <a:srgbClr val="FFFF00"/>
                              </a:solidFill>
                              <a:latin typeface="Cambria Math"/>
                            </a:rPr>
                            <m:t>𝑪</m:t>
                          </m:r>
                        </m:e>
                      </m:func>
                    </m:oMath>
                  </m:oMathPara>
                </a14:m>
                <a:endParaRPr lang="en-US" sz="3800" b="1" dirty="0" smtClean="0">
                  <a:solidFill>
                    <a:srgbClr val="FFFF00"/>
                  </a:solidFill>
                </a:endParaRPr>
              </a:p>
              <a:p>
                <a:pPr algn="l"/>
                <a14:m>
                  <m:oMathPara xmlns:m="http://schemas.openxmlformats.org/officeDocument/2006/math">
                    <m:oMathParaPr>
                      <m:jc m:val="centerGroup"/>
                    </m:oMathParaPr>
                    <m:oMath xmlns:m="http://schemas.openxmlformats.org/officeDocument/2006/math">
                      <m:r>
                        <a:rPr lang="en-US" sz="3800" b="1" i="1" smtClean="0">
                          <a:solidFill>
                            <a:srgbClr val="FFFF00"/>
                          </a:solidFill>
                          <a:latin typeface="Cambria Math"/>
                        </a:rPr>
                        <m:t>=</m:t>
                      </m:r>
                      <m:f>
                        <m:fPr>
                          <m:ctrlPr>
                            <a:rPr lang="en-US" sz="3800" b="1" i="1" smtClean="0">
                              <a:solidFill>
                                <a:srgbClr val="FFFF00"/>
                              </a:solidFill>
                              <a:latin typeface="Cambria Math"/>
                            </a:rPr>
                          </m:ctrlPr>
                        </m:fPr>
                        <m:num>
                          <m:r>
                            <a:rPr lang="en-US" sz="3800" b="1" i="1" smtClean="0">
                              <a:solidFill>
                                <a:srgbClr val="FFFF00"/>
                              </a:solidFill>
                              <a:latin typeface="Cambria Math"/>
                            </a:rPr>
                            <m:t>𝟏</m:t>
                          </m:r>
                        </m:num>
                        <m:den>
                          <m:r>
                            <a:rPr lang="en-US" sz="3800" b="1" i="1" smtClean="0">
                              <a:solidFill>
                                <a:srgbClr val="FFFF00"/>
                              </a:solidFill>
                              <a:latin typeface="Cambria Math"/>
                            </a:rPr>
                            <m:t>𝟏𝟎</m:t>
                          </m:r>
                        </m:den>
                      </m:f>
                      <m:func>
                        <m:funcPr>
                          <m:ctrlPr>
                            <a:rPr lang="en-US" sz="3800" b="1" i="1" smtClean="0">
                              <a:solidFill>
                                <a:srgbClr val="FFFF00"/>
                              </a:solidFill>
                              <a:latin typeface="Cambria Math"/>
                            </a:rPr>
                          </m:ctrlPr>
                        </m:funcPr>
                        <m:fName>
                          <m:sSup>
                            <m:sSupPr>
                              <m:ctrlPr>
                                <a:rPr lang="en-US" sz="3800" b="1" i="1" smtClean="0">
                                  <a:solidFill>
                                    <a:srgbClr val="FFFF00"/>
                                  </a:solidFill>
                                  <a:latin typeface="Cambria Math"/>
                                </a:rPr>
                              </m:ctrlPr>
                            </m:sSupPr>
                            <m:e>
                              <m:r>
                                <m:rPr>
                                  <m:sty m:val="p"/>
                                </m:rPr>
                                <a:rPr lang="en-US" sz="3800" b="0" i="0" smtClean="0">
                                  <a:solidFill>
                                    <a:srgbClr val="FFFF00"/>
                                  </a:solidFill>
                                  <a:latin typeface="Cambria Math"/>
                                </a:rPr>
                                <m:t>tan</m:t>
                              </m:r>
                            </m:e>
                            <m:sup>
                              <m:r>
                                <a:rPr lang="en-US" sz="3800" b="1" i="1" smtClean="0">
                                  <a:solidFill>
                                    <a:srgbClr val="FFFF00"/>
                                  </a:solidFill>
                                  <a:latin typeface="Cambria Math"/>
                                </a:rPr>
                                <m:t>−</m:t>
                              </m:r>
                              <m:r>
                                <a:rPr lang="en-US" sz="3800" b="1" i="1" smtClean="0">
                                  <a:solidFill>
                                    <a:srgbClr val="FFFF00"/>
                                  </a:solidFill>
                                  <a:latin typeface="Cambria Math"/>
                                </a:rPr>
                                <m:t>𝟏</m:t>
                              </m:r>
                            </m:sup>
                          </m:sSup>
                        </m:fName>
                        <m:e>
                          <m:d>
                            <m:dPr>
                              <m:ctrlPr>
                                <a:rPr lang="en-US" sz="3800" b="1" i="1" smtClean="0">
                                  <a:solidFill>
                                    <a:srgbClr val="FFFF00"/>
                                  </a:solidFill>
                                  <a:latin typeface="Cambria Math"/>
                                </a:rPr>
                              </m:ctrlPr>
                            </m:dPr>
                            <m:e>
                              <m:f>
                                <m:fPr>
                                  <m:ctrlPr>
                                    <a:rPr lang="en-US" sz="3800" b="1" i="1" smtClean="0">
                                      <a:solidFill>
                                        <a:srgbClr val="FFFF00"/>
                                      </a:solidFill>
                                      <a:latin typeface="Cambria Math"/>
                                    </a:rPr>
                                  </m:ctrlPr>
                                </m:fPr>
                                <m:num>
                                  <m:r>
                                    <a:rPr lang="en-US" sz="3800" b="1" i="1" smtClean="0">
                                      <a:solidFill>
                                        <a:srgbClr val="FFFF00"/>
                                      </a:solidFill>
                                      <a:latin typeface="Cambria Math"/>
                                    </a:rPr>
                                    <m:t>𝟐</m:t>
                                  </m:r>
                                </m:num>
                                <m:den>
                                  <m:r>
                                    <a:rPr lang="en-US" sz="3800" b="1" i="1" smtClean="0">
                                      <a:solidFill>
                                        <a:srgbClr val="FFFF00"/>
                                      </a:solidFill>
                                      <a:latin typeface="Cambria Math"/>
                                    </a:rPr>
                                    <m:t>𝟓</m:t>
                                  </m:r>
                                </m:den>
                              </m:f>
                              <m:r>
                                <a:rPr lang="en-US" sz="3800" b="1" i="1" smtClean="0">
                                  <a:solidFill>
                                    <a:srgbClr val="FFFF00"/>
                                  </a:solidFill>
                                  <a:latin typeface="Cambria Math"/>
                                </a:rPr>
                                <m:t>𝒙</m:t>
                              </m:r>
                            </m:e>
                          </m:d>
                          <m:r>
                            <a:rPr lang="en-US" sz="3800" b="1" i="1" smtClean="0">
                              <a:solidFill>
                                <a:srgbClr val="FFFF00"/>
                              </a:solidFill>
                              <a:latin typeface="Cambria Math"/>
                            </a:rPr>
                            <m:t>+</m:t>
                          </m:r>
                          <m:r>
                            <a:rPr lang="en-US" sz="3800" b="1" i="1" smtClean="0">
                              <a:solidFill>
                                <a:srgbClr val="FFFF00"/>
                              </a:solidFill>
                              <a:latin typeface="Cambria Math"/>
                            </a:rPr>
                            <m:t>𝑪</m:t>
                          </m:r>
                        </m:e>
                      </m:func>
                    </m:oMath>
                  </m:oMathPara>
                </a14:m>
                <a:endParaRPr lang="en-US" sz="3800"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980728"/>
                <a:ext cx="9144000" cy="5877272"/>
              </a:xfrm>
              <a:blipFill rotWithShape="1">
                <a:blip r:embed="rId2"/>
                <a:stretch>
                  <a:fillRect l="-867"/>
                </a:stretch>
              </a:blipFill>
            </p:spPr>
            <p:txBody>
              <a:bodyPr/>
              <a:lstStyle/>
              <a:p>
                <a:r>
                  <a:rPr lang="en-US">
                    <a:noFill/>
                  </a:rPr>
                  <a:t> </a:t>
                </a:r>
              </a:p>
            </p:txBody>
          </p:sp>
        </mc:Fallback>
      </mc:AlternateContent>
      <p:pic>
        <p:nvPicPr>
          <p:cNvPr id="4" name="Picture 2"/>
          <p:cNvPicPr>
            <a:picLocks noChangeAspect="1" noChangeArrowheads="1"/>
          </p:cNvPicPr>
          <p:nvPr/>
        </p:nvPicPr>
        <p:blipFill>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bwMode="auto">
          <a:xfrm>
            <a:off x="1259632" y="1052736"/>
            <a:ext cx="5973598" cy="2514600"/>
          </a:xfrm>
          <a:prstGeom prst="rect">
            <a:avLst/>
          </a:prstGeom>
          <a:noFill/>
          <a:ln w="9525">
            <a:noFill/>
            <a:miter lim="800000"/>
            <a:headEnd/>
            <a:tailEnd/>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327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endParaRPr lang="en-US" dirty="0">
              <a:solidFill>
                <a:srgbClr val="FF0000"/>
              </a:solidFill>
            </a:endParaRP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052736"/>
                <a:ext cx="9144000" cy="5688632"/>
              </a:xfrm>
            </p:spPr>
            <p:txBody>
              <a:bodyPr>
                <a:normAutofit lnSpcReduction="10000"/>
              </a:bodyPr>
              <a:lstStyle/>
              <a:p>
                <a:pPr marL="457200" indent="-457200" algn="l" rtl="0" eaLnBrk="0">
                  <a:buFont typeface="Wingdings" panose="05000000000000000000" pitchFamily="2" charset="2"/>
                  <a:buChar char="q"/>
                </a:pPr>
                <a:r>
                  <a:rPr lang="en-US" b="1" dirty="0" smtClean="0"/>
                  <a:t>A special symbol is used to denote the collection of all antiderivatives of a function </a:t>
                </a:r>
                <a14:m>
                  <m:oMath xmlns:m="http://schemas.openxmlformats.org/officeDocument/2006/math">
                    <m:r>
                      <a:rPr lang="en-US" b="1" i="1" smtClean="0">
                        <a:latin typeface="Cambria Math"/>
                      </a:rPr>
                      <m:t>𝒇</m:t>
                    </m:r>
                  </m:oMath>
                </a14:m>
                <a:r>
                  <a:rPr lang="en-US" b="1" dirty="0" smtClean="0"/>
                  <a:t>.</a:t>
                </a:r>
                <a:endParaRPr lang="en-US" b="1" dirty="0"/>
              </a:p>
              <a:p>
                <a:pPr algn="l" rtl="0" eaLnBrk="0"/>
                <a:endParaRPr lang="en-US" b="1" dirty="0"/>
              </a:p>
              <a:p>
                <a:pPr marL="457200" indent="-457200" algn="l" rtl="0" eaLnBrk="0">
                  <a:buFont typeface="Wingdings" panose="05000000000000000000" pitchFamily="2" charset="2"/>
                  <a:buChar char="q"/>
                </a:pPr>
                <a:r>
                  <a:rPr lang="en-US" b="1" dirty="0"/>
                  <a:t>Definition: The collection of all antiderivatives of </a:t>
                </a:r>
                <a14:m>
                  <m:oMath xmlns:m="http://schemas.openxmlformats.org/officeDocument/2006/math">
                    <m:r>
                      <a:rPr lang="en-US" b="1" i="1" smtClean="0">
                        <a:latin typeface="Cambria Math"/>
                      </a:rPr>
                      <m:t>𝒇</m:t>
                    </m:r>
                  </m:oMath>
                </a14:m>
                <a:r>
                  <a:rPr lang="en-US" b="1" dirty="0" smtClean="0"/>
                  <a:t> </a:t>
                </a:r>
                <a:r>
                  <a:rPr lang="en-US" b="1" dirty="0"/>
                  <a:t>is called the indefinite integral of </a:t>
                </a:r>
                <a14:m>
                  <m:oMath xmlns:m="http://schemas.openxmlformats.org/officeDocument/2006/math">
                    <m:r>
                      <a:rPr lang="en-US" b="1" i="1" smtClean="0">
                        <a:latin typeface="Cambria Math"/>
                      </a:rPr>
                      <m:t>𝒇</m:t>
                    </m:r>
                  </m:oMath>
                </a14:m>
                <a:r>
                  <a:rPr lang="en-US" b="1" dirty="0" smtClean="0"/>
                  <a:t> </a:t>
                </a:r>
                <a:r>
                  <a:rPr lang="en-US" b="1" dirty="0"/>
                  <a:t>with respect to </a:t>
                </a:r>
                <a14:m>
                  <m:oMath xmlns:m="http://schemas.openxmlformats.org/officeDocument/2006/math">
                    <m:r>
                      <a:rPr lang="en-US" b="1" i="1" smtClean="0">
                        <a:latin typeface="Cambria Math"/>
                      </a:rPr>
                      <m:t>𝒙</m:t>
                    </m:r>
                  </m:oMath>
                </a14:m>
                <a:r>
                  <a:rPr lang="en-US" b="1" dirty="0" smtClean="0"/>
                  <a:t>, </a:t>
                </a:r>
                <a:r>
                  <a:rPr lang="en-US" b="1" dirty="0"/>
                  <a:t>and is denoted by</a:t>
                </a:r>
              </a:p>
              <a:p>
                <a:pPr algn="l" rtl="0" eaLnBrk="0"/>
                <a:r>
                  <a:rPr lang="en-US" sz="4400" b="1" dirty="0"/>
                  <a:t>    </a:t>
                </a:r>
                <a:r>
                  <a:rPr lang="en-US" sz="4400" b="1" dirty="0" smtClean="0">
                    <a:solidFill>
                      <a:srgbClr val="FFFF00"/>
                    </a:solidFill>
                  </a:rPr>
                  <a:t> </a:t>
                </a:r>
                <a14:m>
                  <m:oMath xmlns:m="http://schemas.openxmlformats.org/officeDocument/2006/math">
                    <m:nary>
                      <m:naryPr>
                        <m:limLoc m:val="undOvr"/>
                        <m:subHide m:val="on"/>
                        <m:supHide m:val="on"/>
                        <m:ctrlPr>
                          <a:rPr lang="en-US" sz="4400" b="1" i="1" smtClean="0">
                            <a:solidFill>
                              <a:srgbClr val="FFFF00"/>
                            </a:solidFill>
                            <a:latin typeface="Cambria Math"/>
                          </a:rPr>
                        </m:ctrlPr>
                      </m:naryPr>
                      <m:sub/>
                      <m:sup/>
                      <m:e>
                        <m:r>
                          <a:rPr lang="en-US" sz="4400" b="1" i="1" smtClean="0">
                            <a:solidFill>
                              <a:srgbClr val="FFFF00"/>
                            </a:solidFill>
                            <a:latin typeface="Cambria Math"/>
                          </a:rPr>
                          <m:t>𝒇</m:t>
                        </m:r>
                        <m:d>
                          <m:dPr>
                            <m:ctrlPr>
                              <a:rPr lang="en-US" sz="4400" b="1" i="1" smtClean="0">
                                <a:solidFill>
                                  <a:srgbClr val="FFFF00"/>
                                </a:solidFill>
                                <a:latin typeface="Cambria Math"/>
                              </a:rPr>
                            </m:ctrlPr>
                          </m:dPr>
                          <m:e>
                            <m:r>
                              <a:rPr lang="en-US" sz="4400" b="1" i="1" smtClean="0">
                                <a:solidFill>
                                  <a:srgbClr val="FFFF00"/>
                                </a:solidFill>
                                <a:latin typeface="Cambria Math"/>
                              </a:rPr>
                              <m:t>𝒙</m:t>
                            </m:r>
                          </m:e>
                        </m:d>
                        <m:r>
                          <a:rPr lang="en-US" sz="4400" b="1" i="1" smtClean="0">
                            <a:solidFill>
                              <a:srgbClr val="FFFF00"/>
                            </a:solidFill>
                            <a:latin typeface="Cambria Math"/>
                          </a:rPr>
                          <m:t>𝒅𝒙</m:t>
                        </m:r>
                      </m:e>
                    </m:nary>
                  </m:oMath>
                </a14:m>
                <a:r>
                  <a:rPr lang="en-US" sz="1800" b="1" dirty="0" smtClean="0"/>
                  <a:t> </a:t>
                </a:r>
                <a:endParaRPr lang="en-US" sz="1800" b="1" dirty="0"/>
              </a:p>
              <a:p>
                <a:pPr marL="457200" indent="-457200" algn="l" rtl="0" eaLnBrk="0">
                  <a:buFont typeface="Wingdings" panose="05000000000000000000" pitchFamily="2" charset="2"/>
                  <a:buChar char="q"/>
                </a:pPr>
                <a:r>
                  <a:rPr lang="en-US" b="1" dirty="0"/>
                  <a:t>The symbol </a:t>
                </a:r>
                <a14:m>
                  <m:oMath xmlns:m="http://schemas.openxmlformats.org/officeDocument/2006/math">
                    <m:r>
                      <a:rPr lang="en-US" b="1" i="1" smtClean="0">
                        <a:latin typeface="Cambria Math"/>
                        <a:ea typeface="Cambria Math"/>
                      </a:rPr>
                      <m:t>∫</m:t>
                    </m:r>
                  </m:oMath>
                </a14:m>
                <a:r>
                  <a:rPr lang="en-US" b="1" dirty="0" smtClean="0"/>
                  <a:t> </a:t>
                </a:r>
                <a:r>
                  <a:rPr lang="en-US" b="1" dirty="0"/>
                  <a:t>is an integral sign. The function </a:t>
                </a:r>
                <a14:m>
                  <m:oMath xmlns:m="http://schemas.openxmlformats.org/officeDocument/2006/math">
                    <m:r>
                      <a:rPr lang="en-US" b="1" i="1" smtClean="0">
                        <a:latin typeface="Cambria Math"/>
                      </a:rPr>
                      <m:t>𝒇</m:t>
                    </m:r>
                  </m:oMath>
                </a14:m>
                <a:r>
                  <a:rPr lang="en-US" b="1" dirty="0" smtClean="0"/>
                  <a:t> </a:t>
                </a:r>
                <a:r>
                  <a:rPr lang="en-US" b="1" dirty="0"/>
                  <a:t>is the integrand of the integral, and </a:t>
                </a:r>
                <a14:m>
                  <m:oMath xmlns:m="http://schemas.openxmlformats.org/officeDocument/2006/math">
                    <m:r>
                      <a:rPr lang="en-US" b="1" i="1" smtClean="0">
                        <a:latin typeface="Cambria Math"/>
                      </a:rPr>
                      <m:t>𝒙</m:t>
                    </m:r>
                  </m:oMath>
                </a14:m>
                <a:r>
                  <a:rPr lang="en-US" b="1" dirty="0" smtClean="0"/>
                  <a:t> </a:t>
                </a:r>
                <a:r>
                  <a:rPr lang="en-US" b="1" dirty="0"/>
                  <a:t>is the variable of integration.</a:t>
                </a: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052736"/>
                <a:ext cx="9144000" cy="5688632"/>
              </a:xfrm>
              <a:blipFill rotWithShape="1">
                <a:blip r:embed="rId2"/>
                <a:stretch>
                  <a:fillRect l="-2667" t="-2251" r="-1133"/>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086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052736"/>
                <a:ext cx="9144000" cy="5805264"/>
              </a:xfrm>
            </p:spPr>
            <p:txBody>
              <a:bodyPr/>
              <a:lstStyle/>
              <a:p>
                <a:pPr marL="457200" indent="-457200" algn="l" rtl="0" eaLnBrk="0">
                  <a:buFont typeface="Wingdings" panose="05000000000000000000" pitchFamily="2" charset="2"/>
                  <a:buChar char="q"/>
                </a:pPr>
                <a:r>
                  <a:rPr lang="en-US" b="1" dirty="0" smtClean="0"/>
                  <a:t>Example: Find the general indefinite integral </a:t>
                </a:r>
                <a14:m>
                  <m:oMath xmlns:m="http://schemas.openxmlformats.org/officeDocument/2006/math">
                    <m:nary>
                      <m:naryPr>
                        <m:limLoc m:val="undOvr"/>
                        <m:subHide m:val="on"/>
                        <m:supHide m:val="on"/>
                        <m:ctrlPr>
                          <a:rPr lang="en-US" b="1" i="1" smtClean="0">
                            <a:latin typeface="Cambria Math"/>
                          </a:rPr>
                        </m:ctrlPr>
                      </m:naryPr>
                      <m:sub/>
                      <m:sup/>
                      <m:e>
                        <m:f>
                          <m:fPr>
                            <m:ctrlPr>
                              <a:rPr lang="en-US" b="1" i="1" smtClean="0">
                                <a:latin typeface="Cambria Math"/>
                              </a:rPr>
                            </m:ctrlPr>
                          </m:fPr>
                          <m:num>
                            <m:r>
                              <a:rPr lang="en-US" b="1" i="1" smtClean="0">
                                <a:latin typeface="Cambria Math"/>
                              </a:rPr>
                              <m:t>𝟏</m:t>
                            </m:r>
                          </m:num>
                          <m:den>
                            <m:rad>
                              <m:radPr>
                                <m:degHide m:val="on"/>
                                <m:ctrlPr>
                                  <a:rPr lang="en-US" b="1" i="1" smtClean="0">
                                    <a:latin typeface="Cambria Math"/>
                                  </a:rPr>
                                </m:ctrlPr>
                              </m:radPr>
                              <m:deg/>
                              <m:e>
                                <m:r>
                                  <a:rPr lang="en-US" b="1" i="1" smtClean="0">
                                    <a:latin typeface="Cambria Math"/>
                                  </a:rPr>
                                  <m:t>𝟏𝟔</m:t>
                                </m:r>
                                <m:r>
                                  <a:rPr lang="en-US" b="1" i="1" smtClean="0">
                                    <a:latin typeface="Cambria Math"/>
                                  </a:rPr>
                                  <m:t>−</m:t>
                                </m:r>
                                <m:r>
                                  <a:rPr lang="en-US" b="1" i="1" smtClean="0">
                                    <a:latin typeface="Cambria Math"/>
                                  </a:rPr>
                                  <m:t>𝟗</m:t>
                                </m:r>
                                <m:sSup>
                                  <m:sSupPr>
                                    <m:ctrlPr>
                                      <a:rPr lang="en-US" b="1" i="1" smtClean="0">
                                        <a:latin typeface="Cambria Math"/>
                                      </a:rPr>
                                    </m:ctrlPr>
                                  </m:sSupPr>
                                  <m:e>
                                    <m:r>
                                      <a:rPr lang="en-US" b="1" i="1" smtClean="0">
                                        <a:latin typeface="Cambria Math"/>
                                      </a:rPr>
                                      <m:t>𝒙</m:t>
                                    </m:r>
                                  </m:e>
                                  <m:sup>
                                    <m:r>
                                      <a:rPr lang="en-US" b="1" i="1" smtClean="0">
                                        <a:latin typeface="Cambria Math"/>
                                      </a:rPr>
                                      <m:t>𝟐</m:t>
                                    </m:r>
                                  </m:sup>
                                </m:sSup>
                              </m:e>
                            </m:rad>
                          </m:den>
                        </m:f>
                        <m:r>
                          <a:rPr lang="en-US" b="1" i="1" smtClean="0">
                            <a:latin typeface="Cambria Math"/>
                          </a:rPr>
                          <m:t>𝒅𝒙</m:t>
                        </m:r>
                      </m:e>
                    </m:nary>
                  </m:oMath>
                </a14:m>
                <a:r>
                  <a:rPr lang="en-US" sz="4400" b="1" dirty="0"/>
                  <a:t>            </a:t>
                </a:r>
                <a:endParaRPr lang="en-US" b="1" dirty="0"/>
              </a:p>
              <a:p>
                <a:pPr algn="l" rtl="0" eaLnBrk="0"/>
                <a:endParaRPr lang="en-US" sz="1800" b="1" dirty="0"/>
              </a:p>
              <a:p>
                <a:pPr marL="457200" indent="-457200" algn="l" rtl="0" eaLnBrk="0">
                  <a:buFont typeface="Wingdings" panose="05000000000000000000" pitchFamily="2" charset="2"/>
                  <a:buChar char="q"/>
                </a:pPr>
                <a:r>
                  <a:rPr lang="en-US" b="1" dirty="0"/>
                  <a:t>Solution:</a:t>
                </a:r>
              </a:p>
              <a:p>
                <a:pPr algn="l"/>
                <a14:m>
                  <m:oMathPara xmlns:m="http://schemas.openxmlformats.org/officeDocument/2006/math">
                    <m:oMathParaPr>
                      <m:jc m:val="centerGroup"/>
                    </m:oMathParaPr>
                    <m:oMath xmlns:m="http://schemas.openxmlformats.org/officeDocument/2006/math">
                      <m:nary>
                        <m:naryPr>
                          <m:limLoc m:val="undOvr"/>
                          <m:subHide m:val="on"/>
                          <m:supHide m:val="on"/>
                          <m:ctrlPr>
                            <a:rPr lang="en-US" b="1" i="1" smtClean="0">
                              <a:solidFill>
                                <a:srgbClr val="FFFF00"/>
                              </a:solidFill>
                              <a:latin typeface="Cambria Math"/>
                            </a:rPr>
                          </m:ctrlPr>
                        </m:naryPr>
                        <m:sub/>
                        <m:sup/>
                        <m:e>
                          <m:f>
                            <m:fPr>
                              <m:ctrlPr>
                                <a:rPr lang="en-US" b="1" i="1">
                                  <a:solidFill>
                                    <a:srgbClr val="FFFF00"/>
                                  </a:solidFill>
                                  <a:latin typeface="Cambria Math"/>
                                </a:rPr>
                              </m:ctrlPr>
                            </m:fPr>
                            <m:num>
                              <m:r>
                                <a:rPr lang="en-US" b="1" i="1">
                                  <a:solidFill>
                                    <a:srgbClr val="FFFF00"/>
                                  </a:solidFill>
                                  <a:latin typeface="Cambria Math"/>
                                </a:rPr>
                                <m:t>𝟏</m:t>
                              </m:r>
                            </m:num>
                            <m:den>
                              <m:rad>
                                <m:radPr>
                                  <m:degHide m:val="on"/>
                                  <m:ctrlPr>
                                    <a:rPr lang="en-US" b="1" i="1">
                                      <a:solidFill>
                                        <a:srgbClr val="FFFF00"/>
                                      </a:solidFill>
                                      <a:latin typeface="Cambria Math"/>
                                    </a:rPr>
                                  </m:ctrlPr>
                                </m:radPr>
                                <m:deg/>
                                <m:e>
                                  <m:r>
                                    <a:rPr lang="en-US" b="1" i="1">
                                      <a:solidFill>
                                        <a:srgbClr val="FFFF00"/>
                                      </a:solidFill>
                                      <a:latin typeface="Cambria Math"/>
                                    </a:rPr>
                                    <m:t>𝟏𝟔</m:t>
                                  </m:r>
                                  <m:r>
                                    <a:rPr lang="en-US" b="1" i="1">
                                      <a:solidFill>
                                        <a:srgbClr val="FFFF00"/>
                                      </a:solidFill>
                                      <a:latin typeface="Cambria Math"/>
                                    </a:rPr>
                                    <m:t>−</m:t>
                                  </m:r>
                                  <m:r>
                                    <a:rPr lang="en-US" b="1" i="1">
                                      <a:solidFill>
                                        <a:srgbClr val="FFFF00"/>
                                      </a:solidFill>
                                      <a:latin typeface="Cambria Math"/>
                                    </a:rPr>
                                    <m:t>𝟗</m:t>
                                  </m:r>
                                  <m:sSup>
                                    <m:sSupPr>
                                      <m:ctrlPr>
                                        <a:rPr lang="en-US" b="1" i="1">
                                          <a:solidFill>
                                            <a:srgbClr val="FFFF00"/>
                                          </a:solidFill>
                                          <a:latin typeface="Cambria Math"/>
                                        </a:rPr>
                                      </m:ctrlPr>
                                    </m:sSupPr>
                                    <m:e>
                                      <m:r>
                                        <a:rPr lang="en-US" b="1" i="1">
                                          <a:solidFill>
                                            <a:srgbClr val="FFFF00"/>
                                          </a:solidFill>
                                          <a:latin typeface="Cambria Math"/>
                                        </a:rPr>
                                        <m:t>𝒙</m:t>
                                      </m:r>
                                    </m:e>
                                    <m:sup>
                                      <m:r>
                                        <a:rPr lang="en-US" b="1" i="1">
                                          <a:solidFill>
                                            <a:srgbClr val="FFFF00"/>
                                          </a:solidFill>
                                          <a:latin typeface="Cambria Math"/>
                                        </a:rPr>
                                        <m:t>𝟐</m:t>
                                      </m:r>
                                    </m:sup>
                                  </m:sSup>
                                </m:e>
                              </m:rad>
                            </m:den>
                          </m:f>
                        </m:e>
                      </m:nary>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ad>
                            <m:radPr>
                              <m:degHide m:val="on"/>
                              <m:ctrlPr>
                                <a:rPr lang="en-US" b="1" i="1" smtClean="0">
                                  <a:solidFill>
                                    <a:srgbClr val="FFFF00"/>
                                  </a:solidFill>
                                  <a:latin typeface="Cambria Math"/>
                                </a:rPr>
                              </m:ctrlPr>
                            </m:radPr>
                            <m:deg/>
                            <m:e>
                              <m:r>
                                <a:rPr lang="en-US" b="1" i="1" smtClean="0">
                                  <a:solidFill>
                                    <a:srgbClr val="FFFF00"/>
                                  </a:solidFill>
                                  <a:latin typeface="Cambria Math"/>
                                </a:rPr>
                                <m:t>𝟗</m:t>
                              </m:r>
                            </m:e>
                          </m:rad>
                        </m:den>
                      </m:f>
                      <m:func>
                        <m:funcPr>
                          <m:ctrlPr>
                            <a:rPr lang="en-US" b="1" i="1" smtClean="0">
                              <a:solidFill>
                                <a:srgbClr val="FFFF00"/>
                              </a:solidFill>
                              <a:latin typeface="Cambria Math"/>
                            </a:rPr>
                          </m:ctrlPr>
                        </m:funcPr>
                        <m:fName>
                          <m:sSup>
                            <m:sSupPr>
                              <m:ctrlPr>
                                <a:rPr lang="en-US" b="1" i="1" smtClean="0">
                                  <a:solidFill>
                                    <a:srgbClr val="FFFF00"/>
                                  </a:solidFill>
                                  <a:latin typeface="Cambria Math"/>
                                </a:rPr>
                              </m:ctrlPr>
                            </m:sSupPr>
                            <m:e>
                              <m:r>
                                <m:rPr>
                                  <m:sty m:val="p"/>
                                </m:rPr>
                                <a:rPr lang="en-US" b="0" i="0" smtClean="0">
                                  <a:solidFill>
                                    <a:srgbClr val="FFFF00"/>
                                  </a:solidFill>
                                  <a:latin typeface="Cambria Math"/>
                                </a:rPr>
                                <m:t>sin</m:t>
                              </m:r>
                            </m:e>
                            <m:sup>
                              <m:r>
                                <a:rPr lang="en-US" b="1" i="1" smtClean="0">
                                  <a:solidFill>
                                    <a:srgbClr val="FFFF00"/>
                                  </a:solidFill>
                                  <a:latin typeface="Cambria Math"/>
                                </a:rPr>
                                <m:t>−</m:t>
                              </m:r>
                              <m:r>
                                <a:rPr lang="en-US" b="1" i="1" smtClean="0">
                                  <a:solidFill>
                                    <a:srgbClr val="FFFF00"/>
                                  </a:solidFill>
                                  <a:latin typeface="Cambria Math"/>
                                </a:rPr>
                                <m:t>𝟏</m:t>
                              </m:r>
                            </m:sup>
                          </m:sSup>
                        </m:fName>
                        <m:e>
                          <m:d>
                            <m:dPr>
                              <m:ctrlPr>
                                <a:rPr lang="en-US" b="1" i="1" smtClean="0">
                                  <a:solidFill>
                                    <a:srgbClr val="FFFF00"/>
                                  </a:solidFill>
                                  <a:latin typeface="Cambria Math"/>
                                </a:rPr>
                              </m:ctrlPr>
                            </m:dPr>
                            <m:e>
                              <m:rad>
                                <m:radPr>
                                  <m:degHide m:val="on"/>
                                  <m:ctrlPr>
                                    <a:rPr lang="en-US" b="1" i="1" smtClean="0">
                                      <a:solidFill>
                                        <a:srgbClr val="FFFF00"/>
                                      </a:solidFill>
                                      <a:latin typeface="Cambria Math"/>
                                    </a:rPr>
                                  </m:ctrlPr>
                                </m:radPr>
                                <m:deg/>
                                <m:e>
                                  <m:f>
                                    <m:fPr>
                                      <m:ctrlPr>
                                        <a:rPr lang="en-US" b="1" i="1" smtClean="0">
                                          <a:solidFill>
                                            <a:srgbClr val="FFFF00"/>
                                          </a:solidFill>
                                          <a:latin typeface="Cambria Math"/>
                                        </a:rPr>
                                      </m:ctrlPr>
                                    </m:fPr>
                                    <m:num>
                                      <m:r>
                                        <a:rPr lang="en-US" b="1" i="1" smtClean="0">
                                          <a:solidFill>
                                            <a:srgbClr val="FFFF00"/>
                                          </a:solidFill>
                                          <a:latin typeface="Cambria Math"/>
                                        </a:rPr>
                                        <m:t>𝟗</m:t>
                                      </m:r>
                                    </m:num>
                                    <m:den>
                                      <m:r>
                                        <a:rPr lang="en-US" b="1" i="1" smtClean="0">
                                          <a:solidFill>
                                            <a:srgbClr val="FFFF00"/>
                                          </a:solidFill>
                                          <a:latin typeface="Cambria Math"/>
                                        </a:rPr>
                                        <m:t>𝟏𝟔</m:t>
                                      </m:r>
                                    </m:den>
                                  </m:f>
                                  <m:r>
                                    <a:rPr lang="en-US" b="1" i="1" smtClean="0">
                                      <a:solidFill>
                                        <a:srgbClr val="FFFF00"/>
                                      </a:solidFill>
                                      <a:latin typeface="Cambria Math"/>
                                    </a:rPr>
                                    <m:t>𝒙</m:t>
                                  </m:r>
                                </m:e>
                              </m:rad>
                            </m:e>
                          </m:d>
                          <m:r>
                            <a:rPr lang="en-US" b="1" i="1" smtClean="0">
                              <a:solidFill>
                                <a:srgbClr val="FFFF00"/>
                              </a:solidFill>
                              <a:latin typeface="Cambria Math"/>
                            </a:rPr>
                            <m:t>+</m:t>
                          </m:r>
                          <m:r>
                            <a:rPr lang="en-US" b="1" i="1" smtClean="0">
                              <a:solidFill>
                                <a:srgbClr val="FFFF00"/>
                              </a:solidFill>
                              <a:latin typeface="Cambria Math"/>
                            </a:rPr>
                            <m:t>𝑪</m:t>
                          </m:r>
                        </m:e>
                      </m:func>
                    </m:oMath>
                  </m:oMathPara>
                </a14:m>
                <a:endParaRPr lang="en-US" b="1" dirty="0" smtClean="0">
                  <a:solidFill>
                    <a:srgbClr val="FFFF00"/>
                  </a:solidFill>
                </a:endParaRPr>
              </a:p>
              <a:p>
                <a:pPr algn="l"/>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𝟑</m:t>
                          </m:r>
                        </m:den>
                      </m:f>
                      <m:func>
                        <m:funcPr>
                          <m:ctrlPr>
                            <a:rPr lang="en-US" b="1" i="1" smtClean="0">
                              <a:solidFill>
                                <a:srgbClr val="FFFF00"/>
                              </a:solidFill>
                              <a:latin typeface="Cambria Math"/>
                            </a:rPr>
                          </m:ctrlPr>
                        </m:funcPr>
                        <m:fName>
                          <m:sSup>
                            <m:sSupPr>
                              <m:ctrlPr>
                                <a:rPr lang="en-US" b="1" i="1" smtClean="0">
                                  <a:solidFill>
                                    <a:srgbClr val="FFFF00"/>
                                  </a:solidFill>
                                  <a:latin typeface="Cambria Math"/>
                                </a:rPr>
                              </m:ctrlPr>
                            </m:sSupPr>
                            <m:e>
                              <m:r>
                                <m:rPr>
                                  <m:sty m:val="p"/>
                                </m:rPr>
                                <a:rPr lang="en-US" b="0" i="0" smtClean="0">
                                  <a:solidFill>
                                    <a:srgbClr val="FFFF00"/>
                                  </a:solidFill>
                                  <a:latin typeface="Cambria Math"/>
                                </a:rPr>
                                <m:t>sin</m:t>
                              </m:r>
                            </m:e>
                            <m:sup>
                              <m:r>
                                <a:rPr lang="en-US" b="1" i="1" smtClean="0">
                                  <a:solidFill>
                                    <a:srgbClr val="FFFF00"/>
                                  </a:solidFill>
                                  <a:latin typeface="Cambria Math"/>
                                </a:rPr>
                                <m:t>−</m:t>
                              </m:r>
                              <m:r>
                                <a:rPr lang="en-US" b="1" i="1" smtClean="0">
                                  <a:solidFill>
                                    <a:srgbClr val="FFFF00"/>
                                  </a:solidFill>
                                  <a:latin typeface="Cambria Math"/>
                                </a:rPr>
                                <m:t>𝟏</m:t>
                              </m:r>
                            </m:sup>
                          </m:sSup>
                        </m:fName>
                        <m:e>
                          <m:d>
                            <m:dPr>
                              <m:ctrlPr>
                                <a:rPr lang="en-US" b="1" i="1" smtClean="0">
                                  <a:solidFill>
                                    <a:srgbClr val="FFFF00"/>
                                  </a:solidFill>
                                  <a:latin typeface="Cambria Math"/>
                                </a:rPr>
                              </m:ctrlPr>
                            </m:dPr>
                            <m:e>
                              <m:f>
                                <m:fPr>
                                  <m:ctrlPr>
                                    <a:rPr lang="en-US" b="1" i="1" smtClean="0">
                                      <a:solidFill>
                                        <a:srgbClr val="FFFF00"/>
                                      </a:solidFill>
                                      <a:latin typeface="Cambria Math"/>
                                    </a:rPr>
                                  </m:ctrlPr>
                                </m:fPr>
                                <m:num>
                                  <m:r>
                                    <a:rPr lang="en-US" b="1" i="1" smtClean="0">
                                      <a:solidFill>
                                        <a:srgbClr val="FFFF00"/>
                                      </a:solidFill>
                                      <a:latin typeface="Cambria Math"/>
                                    </a:rPr>
                                    <m:t>𝟑</m:t>
                                  </m:r>
                                </m:num>
                                <m:den>
                                  <m:r>
                                    <a:rPr lang="en-US" b="1" i="1" smtClean="0">
                                      <a:solidFill>
                                        <a:srgbClr val="FFFF00"/>
                                      </a:solidFill>
                                      <a:latin typeface="Cambria Math"/>
                                    </a:rPr>
                                    <m:t>𝟒</m:t>
                                  </m:r>
                                </m:den>
                              </m:f>
                              <m:r>
                                <a:rPr lang="en-US" b="1" i="1" smtClean="0">
                                  <a:solidFill>
                                    <a:srgbClr val="FFFF00"/>
                                  </a:solidFill>
                                  <a:latin typeface="Cambria Math"/>
                                </a:rPr>
                                <m:t>𝒙</m:t>
                              </m:r>
                            </m:e>
                          </m:d>
                        </m:e>
                      </m:func>
                      <m:r>
                        <a:rPr lang="en-US" b="1" i="1" smtClean="0">
                          <a:solidFill>
                            <a:srgbClr val="FFFF00"/>
                          </a:solidFill>
                          <a:latin typeface="Cambria Math"/>
                        </a:rPr>
                        <m:t>+</m:t>
                      </m:r>
                      <m:r>
                        <a:rPr lang="en-US" b="1" i="1" smtClean="0">
                          <a:solidFill>
                            <a:srgbClr val="FFFF00"/>
                          </a:solidFill>
                          <a:latin typeface="Cambria Math"/>
                        </a:rPr>
                        <m:t>𝑪</m:t>
                      </m:r>
                    </m:oMath>
                  </m:oMathPara>
                </a14:m>
                <a:endParaRPr lang="en-US" b="1" dirty="0">
                  <a:solidFill>
                    <a:srgbClr val="FFFF00"/>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052736"/>
                <a:ext cx="9144000" cy="5805264"/>
              </a:xfrm>
              <a:blipFill rotWithShape="1">
                <a:blip r:embed="rId2"/>
                <a:stretch>
                  <a:fillRect l="-1467" t="-1366"/>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056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5098578"/>
          </a:xfrm>
        </p:spPr>
        <p:txBody>
          <a:bodyPr/>
          <a:lstStyle/>
          <a:p>
            <a:r>
              <a:rPr lang="en-US" b="1" dirty="0">
                <a:solidFill>
                  <a:srgbClr val="FF0000"/>
                </a:solidFill>
              </a:rPr>
              <a:t>Thank you for your Attention</a:t>
            </a:r>
            <a:r>
              <a:rPr lang="ar-SA" dirty="0">
                <a:solidFill>
                  <a:schemeClr val="bg1"/>
                </a:solidFill>
              </a:rPr>
              <a:t/>
            </a:r>
            <a:br>
              <a:rPr lang="ar-SA" dirty="0">
                <a:solidFill>
                  <a:schemeClr val="bg1"/>
                </a:solidFill>
              </a:rPr>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2632" y="3284984"/>
            <a:ext cx="3403601"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64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744"/>
            <a:ext cx="77724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340768"/>
                <a:ext cx="9144000" cy="5517232"/>
              </a:xfrm>
            </p:spPr>
            <p:txBody>
              <a:bodyPr>
                <a:normAutofit lnSpcReduction="10000"/>
              </a:bodyPr>
              <a:lstStyle/>
              <a:p>
                <a:pPr marL="457200" indent="-457200" algn="l" rtl="0">
                  <a:buFont typeface="Wingdings" panose="05000000000000000000" pitchFamily="2" charset="2"/>
                  <a:buChar char="q"/>
                </a:pPr>
                <a:r>
                  <a:rPr lang="en-US" b="1" dirty="0" smtClean="0"/>
                  <a:t>In the following we list antiderivatives in the notation of indefinite integrals. Each formula is true because the derivative of the function in the right appears in the left. In particular, these formulas are the rules of integration.</a:t>
                </a:r>
              </a:p>
              <a:p>
                <a:pPr algn="l" rtl="0"/>
                <a:endParaRPr lang="en-US" b="1" dirty="0"/>
              </a:p>
              <a:p>
                <a:pPr marL="457200" indent="-457200" algn="l" rtl="0">
                  <a:buFont typeface="Wingdings" panose="05000000000000000000" pitchFamily="2" charset="2"/>
                  <a:buChar char="q"/>
                </a:pPr>
                <a:r>
                  <a:rPr lang="en-US" b="1" dirty="0"/>
                  <a:t>Rule 1: The first formula says that the integration of a constant times a function is the constant times the integration of the function. </a:t>
                </a:r>
              </a:p>
              <a:p>
                <a:pPr algn="l"/>
                <a14:m>
                  <m:oMathPara xmlns:m="http://schemas.openxmlformats.org/officeDocument/2006/math">
                    <m:oMathParaPr>
                      <m:jc m:val="centerGroup"/>
                    </m:oMathParaPr>
                    <m:oMath xmlns:m="http://schemas.openxmlformats.org/officeDocument/2006/math">
                      <m:nary>
                        <m:naryPr>
                          <m:limLoc m:val="undOvr"/>
                          <m:subHide m:val="on"/>
                          <m:supHide m:val="on"/>
                          <m:ctrlPr>
                            <a:rPr lang="en-US" b="1" i="1" smtClean="0">
                              <a:solidFill>
                                <a:srgbClr val="FFFF00"/>
                              </a:solidFill>
                              <a:latin typeface="Cambria Math"/>
                            </a:rPr>
                          </m:ctrlPr>
                        </m:naryPr>
                        <m:sub/>
                        <m:sup/>
                        <m:e>
                          <m:r>
                            <a:rPr lang="en-US" b="1" i="1" smtClean="0">
                              <a:solidFill>
                                <a:srgbClr val="FFFF00"/>
                              </a:solidFill>
                              <a:latin typeface="Cambria Math"/>
                            </a:rPr>
                            <m:t>𝒄𝒇</m:t>
                          </m:r>
                          <m:d>
                            <m:dPr>
                              <m:ctrlPr>
                                <a:rPr lang="en-US" b="1" i="1" smtClean="0">
                                  <a:solidFill>
                                    <a:srgbClr val="FFFF00"/>
                                  </a:solidFill>
                                  <a:latin typeface="Cambria Math"/>
                                </a:rPr>
                              </m:ctrlPr>
                            </m:dPr>
                            <m:e>
                              <m:r>
                                <a:rPr lang="en-US" b="1" i="1" smtClean="0">
                                  <a:solidFill>
                                    <a:srgbClr val="FFFF00"/>
                                  </a:solidFill>
                                  <a:latin typeface="Cambria Math"/>
                                </a:rPr>
                                <m:t>𝒙</m:t>
                              </m:r>
                            </m:e>
                          </m:d>
                          <m:r>
                            <a:rPr lang="en-US" b="1" i="1" smtClean="0">
                              <a:solidFill>
                                <a:srgbClr val="FFFF00"/>
                              </a:solidFill>
                              <a:latin typeface="Cambria Math"/>
                            </a:rPr>
                            <m:t>𝒅𝒙</m:t>
                          </m:r>
                        </m:e>
                      </m:nary>
                      <m:r>
                        <a:rPr lang="en-US" b="1" i="1" smtClean="0">
                          <a:solidFill>
                            <a:srgbClr val="FFFF00"/>
                          </a:solidFill>
                          <a:latin typeface="Cambria Math"/>
                        </a:rPr>
                        <m:t>=</m:t>
                      </m:r>
                      <m:r>
                        <a:rPr lang="en-US" b="1" i="1" smtClean="0">
                          <a:solidFill>
                            <a:srgbClr val="FFFF00"/>
                          </a:solidFill>
                          <a:latin typeface="Cambria Math"/>
                        </a:rPr>
                        <m:t>𝒄</m:t>
                      </m:r>
                      <m:nary>
                        <m:naryPr>
                          <m:limLoc m:val="undOvr"/>
                          <m:subHide m:val="on"/>
                          <m:supHide m:val="on"/>
                          <m:ctrlPr>
                            <a:rPr lang="en-US" b="1" i="1" smtClean="0">
                              <a:solidFill>
                                <a:srgbClr val="FFFF00"/>
                              </a:solidFill>
                              <a:latin typeface="Cambria Math"/>
                            </a:rPr>
                          </m:ctrlPr>
                        </m:naryPr>
                        <m:sub/>
                        <m:sup/>
                        <m:e>
                          <m:r>
                            <a:rPr lang="en-US" b="1" i="1" smtClean="0">
                              <a:solidFill>
                                <a:srgbClr val="FFFF00"/>
                              </a:solidFill>
                              <a:latin typeface="Cambria Math"/>
                            </a:rPr>
                            <m:t>𝒇</m:t>
                          </m:r>
                          <m:d>
                            <m:dPr>
                              <m:ctrlPr>
                                <a:rPr lang="en-US" b="1" i="1" smtClean="0">
                                  <a:solidFill>
                                    <a:srgbClr val="FFFF00"/>
                                  </a:solidFill>
                                  <a:latin typeface="Cambria Math"/>
                                </a:rPr>
                              </m:ctrlPr>
                            </m:dPr>
                            <m:e>
                              <m:r>
                                <a:rPr lang="en-US" b="1" i="1" smtClean="0">
                                  <a:solidFill>
                                    <a:srgbClr val="FFFF00"/>
                                  </a:solidFill>
                                  <a:latin typeface="Cambria Math"/>
                                </a:rPr>
                                <m:t>𝒙</m:t>
                              </m:r>
                            </m:e>
                          </m:d>
                          <m:r>
                            <a:rPr lang="en-US" b="1" i="1" smtClean="0">
                              <a:solidFill>
                                <a:srgbClr val="FFFF00"/>
                              </a:solidFill>
                              <a:latin typeface="Cambria Math"/>
                            </a:rPr>
                            <m:t>𝒅𝒙</m:t>
                          </m:r>
                        </m:e>
                      </m:nary>
                      <m:r>
                        <a:rPr lang="en-US" b="1" i="1" smtClean="0">
                          <a:solidFill>
                            <a:srgbClr val="FFFF00"/>
                          </a:solidFill>
                          <a:latin typeface="Cambria Math"/>
                        </a:rPr>
                        <m:t> </m:t>
                      </m:r>
                    </m:oMath>
                  </m:oMathPara>
                </a14:m>
                <a:endParaRPr lang="en-US" b="1" dirty="0">
                  <a:solidFill>
                    <a:srgbClr val="FFFF00"/>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340768"/>
                <a:ext cx="9144000" cy="5517232"/>
              </a:xfrm>
              <a:blipFill rotWithShape="1">
                <a:blip r:embed="rId2"/>
                <a:stretch>
                  <a:fillRect l="-1467" t="-2320" r="-133"/>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53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96"/>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052736"/>
                <a:ext cx="9144000" cy="5805264"/>
              </a:xfrm>
            </p:spPr>
            <p:txBody>
              <a:bodyPr>
                <a:normAutofit fontScale="85000" lnSpcReduction="20000"/>
              </a:bodyPr>
              <a:lstStyle/>
              <a:p>
                <a:pPr marL="457200" indent="-457200" algn="l" rtl="0">
                  <a:buFont typeface="Wingdings" panose="05000000000000000000" pitchFamily="2" charset="2"/>
                  <a:buChar char="q"/>
                </a:pPr>
                <a:r>
                  <a:rPr lang="en-US" b="1" dirty="0" smtClean="0"/>
                  <a:t>Rule 2: The second formula says that the integration of a sum (difference) is the sum (difference) of the integrations.</a:t>
                </a:r>
              </a:p>
              <a:p>
                <a:pPr algn="l" rtl="0"/>
                <a14:m>
                  <m:oMathPara xmlns:m="http://schemas.openxmlformats.org/officeDocument/2006/math">
                    <m:oMathParaPr>
                      <m:jc m:val="centerGroup"/>
                    </m:oMathParaPr>
                    <m:oMath xmlns:m="http://schemas.openxmlformats.org/officeDocument/2006/math">
                      <m:nary>
                        <m:naryPr>
                          <m:limLoc m:val="undOvr"/>
                          <m:subHide m:val="on"/>
                          <m:supHide m:val="on"/>
                          <m:ctrlPr>
                            <a:rPr lang="en-US" b="1" i="1" smtClean="0">
                              <a:solidFill>
                                <a:srgbClr val="FFFF00"/>
                              </a:solidFill>
                              <a:latin typeface="Cambria Math"/>
                            </a:rPr>
                          </m:ctrlPr>
                        </m:naryPr>
                        <m:sub/>
                        <m:sup/>
                        <m:e>
                          <m:d>
                            <m:dPr>
                              <m:begChr m:val="["/>
                              <m:endChr m:val="]"/>
                              <m:ctrlPr>
                                <a:rPr lang="en-US" b="1" i="1" smtClean="0">
                                  <a:solidFill>
                                    <a:srgbClr val="FFFF00"/>
                                  </a:solidFill>
                                  <a:latin typeface="Cambria Math"/>
                                </a:rPr>
                              </m:ctrlPr>
                            </m:dPr>
                            <m:e>
                              <m:r>
                                <a:rPr lang="en-US" b="1" i="1" smtClean="0">
                                  <a:solidFill>
                                    <a:srgbClr val="FFFF00"/>
                                  </a:solidFill>
                                  <a:latin typeface="Cambria Math"/>
                                </a:rPr>
                                <m:t>𝒇</m:t>
                              </m:r>
                              <m:d>
                                <m:dPr>
                                  <m:ctrlPr>
                                    <a:rPr lang="en-US" b="1" i="1" smtClean="0">
                                      <a:solidFill>
                                        <a:srgbClr val="FFFF00"/>
                                      </a:solidFill>
                                      <a:latin typeface="Cambria Math"/>
                                    </a:rPr>
                                  </m:ctrlPr>
                                </m:dPr>
                                <m:e>
                                  <m:r>
                                    <a:rPr lang="en-US" b="1" i="1" smtClean="0">
                                      <a:solidFill>
                                        <a:srgbClr val="FFFF00"/>
                                      </a:solidFill>
                                      <a:latin typeface="Cambria Math"/>
                                    </a:rPr>
                                    <m:t>𝒙</m:t>
                                  </m:r>
                                </m:e>
                              </m:d>
                              <m:r>
                                <a:rPr lang="en-US" b="1" i="1" smtClean="0">
                                  <a:solidFill>
                                    <a:srgbClr val="FFFF00"/>
                                  </a:solidFill>
                                  <a:latin typeface="Cambria Math"/>
                                  <a:ea typeface="Cambria Math"/>
                                </a:rPr>
                                <m:t>±</m:t>
                              </m:r>
                              <m:r>
                                <a:rPr lang="en-US" b="1" i="1" smtClean="0">
                                  <a:solidFill>
                                    <a:srgbClr val="FFFF00"/>
                                  </a:solidFill>
                                  <a:latin typeface="Cambria Math"/>
                                  <a:ea typeface="Cambria Math"/>
                                </a:rPr>
                                <m:t>𝒈</m:t>
                              </m:r>
                              <m:d>
                                <m:dPr>
                                  <m:ctrlPr>
                                    <a:rPr lang="en-US" b="1" i="1" smtClean="0">
                                      <a:solidFill>
                                        <a:srgbClr val="FFFF00"/>
                                      </a:solidFill>
                                      <a:latin typeface="Cambria Math"/>
                                      <a:ea typeface="Cambria Math"/>
                                    </a:rPr>
                                  </m:ctrlPr>
                                </m:dPr>
                                <m:e>
                                  <m:r>
                                    <a:rPr lang="en-US" b="1" i="1" smtClean="0">
                                      <a:solidFill>
                                        <a:srgbClr val="FFFF00"/>
                                      </a:solidFill>
                                      <a:latin typeface="Cambria Math"/>
                                      <a:ea typeface="Cambria Math"/>
                                    </a:rPr>
                                    <m:t>𝒙</m:t>
                                  </m:r>
                                </m:e>
                              </m:d>
                            </m:e>
                          </m:d>
                          <m:r>
                            <a:rPr lang="en-US" b="1" i="1" smtClean="0">
                              <a:solidFill>
                                <a:srgbClr val="FFFF00"/>
                              </a:solidFill>
                              <a:latin typeface="Cambria Math"/>
                              <a:ea typeface="Cambria Math"/>
                            </a:rPr>
                            <m:t>𝒅𝒙</m:t>
                          </m:r>
                        </m:e>
                      </m:nary>
                      <m:r>
                        <a:rPr lang="en-US" b="1" i="1" smtClean="0">
                          <a:solidFill>
                            <a:srgbClr val="FFFF00"/>
                          </a:solidFill>
                          <a:latin typeface="Cambria Math"/>
                        </a:rPr>
                        <m:t> =</m:t>
                      </m:r>
                      <m:nary>
                        <m:naryPr>
                          <m:limLoc m:val="undOvr"/>
                          <m:subHide m:val="on"/>
                          <m:supHide m:val="on"/>
                          <m:ctrlPr>
                            <a:rPr lang="en-US" b="1" i="1" smtClean="0">
                              <a:solidFill>
                                <a:srgbClr val="FFFF00"/>
                              </a:solidFill>
                              <a:latin typeface="Cambria Math"/>
                            </a:rPr>
                          </m:ctrlPr>
                        </m:naryPr>
                        <m:sub/>
                        <m:sup/>
                        <m:e>
                          <m:r>
                            <a:rPr lang="en-US" b="1" i="1" smtClean="0">
                              <a:solidFill>
                                <a:srgbClr val="FFFF00"/>
                              </a:solidFill>
                              <a:latin typeface="Cambria Math"/>
                            </a:rPr>
                            <m:t>𝒇</m:t>
                          </m:r>
                          <m:d>
                            <m:dPr>
                              <m:ctrlPr>
                                <a:rPr lang="en-US" b="1" i="1" smtClean="0">
                                  <a:solidFill>
                                    <a:srgbClr val="FFFF00"/>
                                  </a:solidFill>
                                  <a:latin typeface="Cambria Math"/>
                                </a:rPr>
                              </m:ctrlPr>
                            </m:dPr>
                            <m:e>
                              <m:r>
                                <a:rPr lang="en-US" b="1" i="1" smtClean="0">
                                  <a:solidFill>
                                    <a:srgbClr val="FFFF00"/>
                                  </a:solidFill>
                                  <a:latin typeface="Cambria Math"/>
                                </a:rPr>
                                <m:t>𝒙</m:t>
                              </m:r>
                            </m:e>
                          </m:d>
                          <m:r>
                            <a:rPr lang="en-US" b="1" i="1" smtClean="0">
                              <a:solidFill>
                                <a:srgbClr val="FFFF00"/>
                              </a:solidFill>
                              <a:latin typeface="Cambria Math"/>
                            </a:rPr>
                            <m:t>𝒅𝒙</m:t>
                          </m:r>
                          <m:r>
                            <a:rPr lang="en-US" b="1" i="1" smtClean="0">
                              <a:solidFill>
                                <a:srgbClr val="FFFF00"/>
                              </a:solidFill>
                              <a:latin typeface="Cambria Math"/>
                            </a:rPr>
                            <m:t> </m:t>
                          </m:r>
                        </m:e>
                      </m:nary>
                      <m:r>
                        <a:rPr lang="en-US" b="1" i="1" smtClean="0">
                          <a:solidFill>
                            <a:srgbClr val="FFFF00"/>
                          </a:solidFill>
                          <a:latin typeface="Cambria Math"/>
                          <a:ea typeface="Cambria Math"/>
                        </a:rPr>
                        <m:t>±</m:t>
                      </m:r>
                      <m:nary>
                        <m:naryPr>
                          <m:limLoc m:val="undOvr"/>
                          <m:subHide m:val="on"/>
                          <m:supHide m:val="on"/>
                          <m:ctrlPr>
                            <a:rPr lang="en-US" b="1" i="1" smtClean="0">
                              <a:solidFill>
                                <a:srgbClr val="FFFF00"/>
                              </a:solidFill>
                              <a:latin typeface="Cambria Math"/>
                              <a:ea typeface="Cambria Math"/>
                            </a:rPr>
                          </m:ctrlPr>
                        </m:naryPr>
                        <m:sub/>
                        <m:sup/>
                        <m:e>
                          <m:r>
                            <a:rPr lang="en-US" b="1" i="1" smtClean="0">
                              <a:solidFill>
                                <a:srgbClr val="FFFF00"/>
                              </a:solidFill>
                              <a:latin typeface="Cambria Math"/>
                              <a:ea typeface="Cambria Math"/>
                            </a:rPr>
                            <m:t>𝒈</m:t>
                          </m:r>
                          <m:d>
                            <m:dPr>
                              <m:ctrlPr>
                                <a:rPr lang="en-US" b="1" i="1" smtClean="0">
                                  <a:solidFill>
                                    <a:srgbClr val="FFFF00"/>
                                  </a:solidFill>
                                  <a:latin typeface="Cambria Math"/>
                                  <a:ea typeface="Cambria Math"/>
                                </a:rPr>
                              </m:ctrlPr>
                            </m:dPr>
                            <m:e>
                              <m:r>
                                <a:rPr lang="en-US" b="1" i="1" smtClean="0">
                                  <a:solidFill>
                                    <a:srgbClr val="FFFF00"/>
                                  </a:solidFill>
                                  <a:latin typeface="Cambria Math"/>
                                  <a:ea typeface="Cambria Math"/>
                                </a:rPr>
                                <m:t>𝒙</m:t>
                              </m:r>
                            </m:e>
                          </m:d>
                          <m:r>
                            <a:rPr lang="en-US" b="1" i="1" smtClean="0">
                              <a:solidFill>
                                <a:srgbClr val="FFFF00"/>
                              </a:solidFill>
                              <a:latin typeface="Cambria Math"/>
                              <a:ea typeface="Cambria Math"/>
                            </a:rPr>
                            <m:t>𝒅𝒙</m:t>
                          </m:r>
                          <m:r>
                            <a:rPr lang="en-US" b="1" i="1" smtClean="0">
                              <a:solidFill>
                                <a:srgbClr val="FFFF00"/>
                              </a:solidFill>
                              <a:latin typeface="Cambria Math"/>
                              <a:ea typeface="Cambria Math"/>
                            </a:rPr>
                            <m:t> </m:t>
                          </m:r>
                        </m:e>
                      </m:nary>
                    </m:oMath>
                  </m:oMathPara>
                </a14:m>
                <a:endParaRPr lang="en-US" b="1" dirty="0"/>
              </a:p>
              <a:p>
                <a:pPr marL="457200" indent="-457200" algn="l" rtl="0" eaLnBrk="0">
                  <a:buFont typeface="Wingdings" panose="05000000000000000000" pitchFamily="2" charset="2"/>
                  <a:buChar char="q"/>
                </a:pPr>
                <a:r>
                  <a:rPr lang="en-US" b="1" dirty="0" smtClean="0"/>
                  <a:t>Rule </a:t>
                </a:r>
                <a:r>
                  <a:rPr lang="en-US" b="1" dirty="0"/>
                  <a:t>3: The integration of constant functions is the constant itself times   .</a:t>
                </a:r>
              </a:p>
              <a:p>
                <a:pPr algn="l" rtl="0"/>
                <a14:m>
                  <m:oMathPara xmlns:m="http://schemas.openxmlformats.org/officeDocument/2006/math">
                    <m:oMathParaPr>
                      <m:jc m:val="centerGroup"/>
                    </m:oMathParaPr>
                    <m:oMath xmlns:m="http://schemas.openxmlformats.org/officeDocument/2006/math">
                      <m:nary>
                        <m:naryPr>
                          <m:limLoc m:val="undOvr"/>
                          <m:subHide m:val="on"/>
                          <m:supHide m:val="on"/>
                          <m:ctrlPr>
                            <a:rPr lang="en-US" b="1" i="1" smtClean="0">
                              <a:solidFill>
                                <a:srgbClr val="FFFF00"/>
                              </a:solidFill>
                              <a:latin typeface="Cambria Math"/>
                            </a:rPr>
                          </m:ctrlPr>
                        </m:naryPr>
                        <m:sub/>
                        <m:sup/>
                        <m:e>
                          <m:r>
                            <a:rPr lang="en-US" b="1" i="1" smtClean="0">
                              <a:solidFill>
                                <a:srgbClr val="FFFF00"/>
                              </a:solidFill>
                              <a:latin typeface="Cambria Math"/>
                            </a:rPr>
                            <m:t>𝒌𝒅𝒙</m:t>
                          </m:r>
                        </m:e>
                      </m:nary>
                      <m:r>
                        <a:rPr lang="en-US" b="1" i="1" smtClean="0">
                          <a:solidFill>
                            <a:srgbClr val="FFFF00"/>
                          </a:solidFill>
                          <a:latin typeface="Cambria Math"/>
                        </a:rPr>
                        <m:t>=</m:t>
                      </m:r>
                      <m:r>
                        <a:rPr lang="en-US" b="1" i="1" smtClean="0">
                          <a:solidFill>
                            <a:srgbClr val="FFFF00"/>
                          </a:solidFill>
                          <a:latin typeface="Cambria Math"/>
                        </a:rPr>
                        <m:t>𝒌𝒙</m:t>
                      </m:r>
                      <m:r>
                        <a:rPr lang="en-US" b="1" i="1" smtClean="0">
                          <a:solidFill>
                            <a:srgbClr val="FFFF00"/>
                          </a:solidFill>
                          <a:latin typeface="Cambria Math"/>
                        </a:rPr>
                        <m:t>+</m:t>
                      </m:r>
                      <m:r>
                        <a:rPr lang="en-US" b="1" i="1" smtClean="0">
                          <a:solidFill>
                            <a:srgbClr val="FFFF00"/>
                          </a:solidFill>
                          <a:latin typeface="Cambria Math"/>
                        </a:rPr>
                        <m:t>𝑪</m:t>
                      </m:r>
                      <m:r>
                        <a:rPr lang="en-US" b="1" i="1" smtClean="0">
                          <a:solidFill>
                            <a:srgbClr val="FFFF00"/>
                          </a:solidFill>
                          <a:latin typeface="Cambria Math"/>
                        </a:rPr>
                        <m:t>  </m:t>
                      </m:r>
                      <m:r>
                        <a:rPr lang="en-US" b="1" i="1" smtClean="0">
                          <a:solidFill>
                            <a:srgbClr val="FFFF00"/>
                          </a:solidFill>
                          <a:latin typeface="Cambria Math"/>
                        </a:rPr>
                        <m:t>𝒘𝒉𝒆𝒓𝒆</m:t>
                      </m:r>
                      <m:r>
                        <a:rPr lang="en-US" b="1" i="1" smtClean="0">
                          <a:solidFill>
                            <a:srgbClr val="FFFF00"/>
                          </a:solidFill>
                          <a:latin typeface="Cambria Math"/>
                        </a:rPr>
                        <m:t> </m:t>
                      </m:r>
                      <m:r>
                        <a:rPr lang="en-US" b="1" i="1" smtClean="0">
                          <a:solidFill>
                            <a:srgbClr val="FFFF00"/>
                          </a:solidFill>
                          <a:latin typeface="Cambria Math"/>
                        </a:rPr>
                        <m:t>𝒌</m:t>
                      </m:r>
                      <m:r>
                        <a:rPr lang="en-US" b="1" i="1" smtClean="0">
                          <a:solidFill>
                            <a:srgbClr val="FFFF00"/>
                          </a:solidFill>
                          <a:latin typeface="Cambria Math"/>
                        </a:rPr>
                        <m:t> </m:t>
                      </m:r>
                      <m:r>
                        <a:rPr lang="en-US" b="1" i="1" smtClean="0">
                          <a:solidFill>
                            <a:srgbClr val="FFFF00"/>
                          </a:solidFill>
                          <a:latin typeface="Cambria Math"/>
                        </a:rPr>
                        <m:t>𝒊𝒔</m:t>
                      </m:r>
                      <m:r>
                        <a:rPr lang="en-US" b="1" i="1" smtClean="0">
                          <a:solidFill>
                            <a:srgbClr val="FFFF00"/>
                          </a:solidFill>
                          <a:latin typeface="Cambria Math"/>
                        </a:rPr>
                        <m:t> </m:t>
                      </m:r>
                      <m:r>
                        <a:rPr lang="en-US" b="1" i="1" smtClean="0">
                          <a:solidFill>
                            <a:srgbClr val="FFFF00"/>
                          </a:solidFill>
                          <a:latin typeface="Cambria Math"/>
                        </a:rPr>
                        <m:t>𝒂</m:t>
                      </m:r>
                      <m:r>
                        <a:rPr lang="en-US" b="1" i="1" smtClean="0">
                          <a:solidFill>
                            <a:srgbClr val="FFFF00"/>
                          </a:solidFill>
                          <a:latin typeface="Cambria Math"/>
                        </a:rPr>
                        <m:t> </m:t>
                      </m:r>
                      <m:r>
                        <a:rPr lang="en-US" b="1" i="1" smtClean="0">
                          <a:solidFill>
                            <a:srgbClr val="FFFF00"/>
                          </a:solidFill>
                          <a:latin typeface="Cambria Math"/>
                        </a:rPr>
                        <m:t>𝒄𝒐𝒏𝒔𝒕𝒂𝒏𝒕</m:t>
                      </m:r>
                    </m:oMath>
                  </m:oMathPara>
                </a14:m>
                <a:endParaRPr lang="en-US" b="1" dirty="0" smtClean="0">
                  <a:solidFill>
                    <a:srgbClr val="FFFF00"/>
                  </a:solidFill>
                </a:endParaRPr>
              </a:p>
              <a:p>
                <a:pPr algn="l" rtl="0"/>
                <a:r>
                  <a:rPr lang="en-US" b="1" dirty="0" smtClean="0"/>
                  <a:t>For example,</a:t>
                </a:r>
                <a14:m>
                  <m:oMath xmlns:m="http://schemas.openxmlformats.org/officeDocument/2006/math">
                    <m:r>
                      <a:rPr lang="en-US" sz="3800" b="1" i="0" smtClean="0">
                        <a:latin typeface="Cambria Math"/>
                      </a:rPr>
                      <m:t>                      </m:t>
                    </m:r>
                    <m:nary>
                      <m:naryPr>
                        <m:limLoc m:val="undOvr"/>
                        <m:subHide m:val="on"/>
                        <m:supHide m:val="on"/>
                        <m:ctrlPr>
                          <a:rPr lang="en-US" sz="3800" b="1" i="1" smtClean="0">
                            <a:solidFill>
                              <a:srgbClr val="FFFF00"/>
                            </a:solidFill>
                            <a:latin typeface="Cambria Math"/>
                          </a:rPr>
                        </m:ctrlPr>
                      </m:naryPr>
                      <m:sub/>
                      <m:sup/>
                      <m:e>
                        <m:f>
                          <m:fPr>
                            <m:ctrlPr>
                              <a:rPr lang="en-US" sz="3800" b="1" i="1" smtClean="0">
                                <a:solidFill>
                                  <a:srgbClr val="FFFF00"/>
                                </a:solidFill>
                                <a:latin typeface="Cambria Math"/>
                              </a:rPr>
                            </m:ctrlPr>
                          </m:fPr>
                          <m:num>
                            <m:r>
                              <a:rPr lang="en-US" sz="3800" b="1" i="1" smtClean="0">
                                <a:solidFill>
                                  <a:srgbClr val="FFFF00"/>
                                </a:solidFill>
                                <a:latin typeface="Cambria Math"/>
                              </a:rPr>
                              <m:t>𝟏</m:t>
                            </m:r>
                          </m:num>
                          <m:den>
                            <m:r>
                              <a:rPr lang="en-US" sz="3800" b="1" i="1" smtClean="0">
                                <a:solidFill>
                                  <a:srgbClr val="FFFF00"/>
                                </a:solidFill>
                                <a:latin typeface="Cambria Math"/>
                              </a:rPr>
                              <m:t>𝟐</m:t>
                            </m:r>
                          </m:den>
                        </m:f>
                        <m:r>
                          <a:rPr lang="en-US" sz="3800" b="1" i="1" smtClean="0">
                            <a:solidFill>
                              <a:srgbClr val="FFFF00"/>
                            </a:solidFill>
                            <a:latin typeface="Cambria Math"/>
                          </a:rPr>
                          <m:t>𝒅𝒙</m:t>
                        </m:r>
                      </m:e>
                    </m:nary>
                    <m:r>
                      <a:rPr lang="en-US" sz="3800" b="1" i="1" smtClean="0">
                        <a:solidFill>
                          <a:srgbClr val="FFFF00"/>
                        </a:solidFill>
                        <a:latin typeface="Cambria Math"/>
                      </a:rPr>
                      <m:t>=</m:t>
                    </m:r>
                    <m:f>
                      <m:fPr>
                        <m:ctrlPr>
                          <a:rPr lang="en-US" sz="3800" b="1" i="1" smtClean="0">
                            <a:solidFill>
                              <a:srgbClr val="FFFF00"/>
                            </a:solidFill>
                            <a:latin typeface="Cambria Math"/>
                          </a:rPr>
                        </m:ctrlPr>
                      </m:fPr>
                      <m:num>
                        <m:r>
                          <a:rPr lang="en-US" sz="3800" b="1" i="1" smtClean="0">
                            <a:solidFill>
                              <a:srgbClr val="FFFF00"/>
                            </a:solidFill>
                            <a:latin typeface="Cambria Math"/>
                          </a:rPr>
                          <m:t>𝟏</m:t>
                        </m:r>
                      </m:num>
                      <m:den>
                        <m:r>
                          <a:rPr lang="en-US" sz="3800" b="1" i="1" smtClean="0">
                            <a:solidFill>
                              <a:srgbClr val="FFFF00"/>
                            </a:solidFill>
                            <a:latin typeface="Cambria Math"/>
                          </a:rPr>
                          <m:t>𝟐</m:t>
                        </m:r>
                      </m:den>
                    </m:f>
                    <m:r>
                      <a:rPr lang="en-US" sz="3800" b="1" i="1" smtClean="0">
                        <a:solidFill>
                          <a:srgbClr val="FFFF00"/>
                        </a:solidFill>
                        <a:latin typeface="Cambria Math"/>
                      </a:rPr>
                      <m:t>𝒙</m:t>
                    </m:r>
                    <m:r>
                      <a:rPr lang="en-US" sz="3800" b="1" i="1" smtClean="0">
                        <a:solidFill>
                          <a:srgbClr val="FFFF00"/>
                        </a:solidFill>
                        <a:latin typeface="Cambria Math"/>
                      </a:rPr>
                      <m:t>+</m:t>
                    </m:r>
                    <m:r>
                      <a:rPr lang="en-US" sz="3800" b="1" i="1" smtClean="0">
                        <a:solidFill>
                          <a:srgbClr val="FFFF00"/>
                        </a:solidFill>
                        <a:latin typeface="Cambria Math"/>
                      </a:rPr>
                      <m:t>𝑪</m:t>
                    </m:r>
                  </m:oMath>
                </a14:m>
                <a:endParaRPr lang="en-US" sz="3800" b="1" dirty="0" smtClean="0">
                  <a:solidFill>
                    <a:srgbClr val="FFFF00"/>
                  </a:solidFill>
                </a:endParaRPr>
              </a:p>
              <a:p>
                <a:pPr algn="l" rtl="0"/>
                <a14:m>
                  <m:oMathPara xmlns:m="http://schemas.openxmlformats.org/officeDocument/2006/math">
                    <m:oMathParaPr>
                      <m:jc m:val="centerGroup"/>
                    </m:oMathParaPr>
                    <m:oMath xmlns:m="http://schemas.openxmlformats.org/officeDocument/2006/math">
                      <m:nary>
                        <m:naryPr>
                          <m:limLoc m:val="undOvr"/>
                          <m:subHide m:val="on"/>
                          <m:supHide m:val="on"/>
                          <m:ctrlPr>
                            <a:rPr lang="en-US" sz="3800" b="1" i="1" smtClean="0">
                              <a:solidFill>
                                <a:srgbClr val="FFFF00"/>
                              </a:solidFill>
                              <a:latin typeface="Cambria Math"/>
                            </a:rPr>
                          </m:ctrlPr>
                        </m:naryPr>
                        <m:sub/>
                        <m:sup/>
                        <m:e>
                          <m:r>
                            <a:rPr lang="en-US" sz="3800" b="1" i="1" smtClean="0">
                              <a:solidFill>
                                <a:srgbClr val="FFFF00"/>
                              </a:solidFill>
                              <a:latin typeface="Cambria Math"/>
                              <a:ea typeface="Cambria Math"/>
                            </a:rPr>
                            <m:t>𝝅</m:t>
                          </m:r>
                          <m:r>
                            <a:rPr lang="en-US" sz="3800" b="1" i="1" smtClean="0">
                              <a:solidFill>
                                <a:srgbClr val="FFFF00"/>
                              </a:solidFill>
                              <a:latin typeface="Cambria Math"/>
                              <a:ea typeface="Cambria Math"/>
                            </a:rPr>
                            <m:t>𝒅𝒙</m:t>
                          </m:r>
                        </m:e>
                      </m:nary>
                      <m:r>
                        <a:rPr lang="en-US" sz="3800" b="1" i="1" smtClean="0">
                          <a:solidFill>
                            <a:srgbClr val="FFFF00"/>
                          </a:solidFill>
                          <a:latin typeface="Cambria Math"/>
                        </a:rPr>
                        <m:t>=</m:t>
                      </m:r>
                      <m:r>
                        <a:rPr lang="en-US" sz="3800" b="1" i="1" smtClean="0">
                          <a:solidFill>
                            <a:srgbClr val="FFFF00"/>
                          </a:solidFill>
                          <a:latin typeface="Cambria Math"/>
                          <a:ea typeface="Cambria Math"/>
                        </a:rPr>
                        <m:t>𝝅</m:t>
                      </m:r>
                      <m:r>
                        <a:rPr lang="en-US" sz="3800" b="1" i="1" smtClean="0">
                          <a:solidFill>
                            <a:srgbClr val="FFFF00"/>
                          </a:solidFill>
                          <a:latin typeface="Cambria Math"/>
                          <a:ea typeface="Cambria Math"/>
                        </a:rPr>
                        <m:t>𝒙</m:t>
                      </m:r>
                      <m:r>
                        <a:rPr lang="en-US" sz="3800" b="1" i="1" smtClean="0">
                          <a:solidFill>
                            <a:srgbClr val="FFFF00"/>
                          </a:solidFill>
                          <a:latin typeface="Cambria Math"/>
                          <a:ea typeface="Cambria Math"/>
                        </a:rPr>
                        <m:t>+</m:t>
                      </m:r>
                      <m:r>
                        <a:rPr lang="en-US" sz="3800" b="1" i="1" smtClean="0">
                          <a:solidFill>
                            <a:srgbClr val="FFFF00"/>
                          </a:solidFill>
                          <a:latin typeface="Cambria Math"/>
                          <a:ea typeface="Cambria Math"/>
                        </a:rPr>
                        <m:t>𝑪</m:t>
                      </m:r>
                    </m:oMath>
                  </m:oMathPara>
                </a14:m>
                <a:endParaRPr lang="en-US" sz="3800" b="1" dirty="0">
                  <a:solidFill>
                    <a:srgbClr val="FFFF00"/>
                  </a:solidFill>
                </a:endParaRP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052736"/>
                <a:ext cx="9144000" cy="5805264"/>
              </a:xfrm>
              <a:blipFill rotWithShape="1">
                <a:blip r:embed="rId2"/>
                <a:stretch>
                  <a:fillRect l="-1200" t="-2101" r="-1733"/>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342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980728"/>
                <a:ext cx="9144000" cy="5877272"/>
              </a:xfrm>
            </p:spPr>
            <p:txBody>
              <a:bodyPr>
                <a:normAutofit fontScale="92500"/>
              </a:bodyPr>
              <a:lstStyle/>
              <a:p>
                <a:pPr marL="457200" indent="-457200" algn="l" rtl="0">
                  <a:buFont typeface="Wingdings" panose="05000000000000000000" pitchFamily="2" charset="2"/>
                  <a:buChar char="q"/>
                </a:pPr>
                <a:r>
                  <a:rPr lang="en-US" b="1" dirty="0" smtClean="0"/>
                  <a:t>Rule 4: The integration of power functions is given by</a:t>
                </a:r>
              </a:p>
              <a:p>
                <a:pPr algn="l" rtl="0"/>
                <a:endParaRPr lang="en-US" sz="1800" b="1" dirty="0"/>
              </a:p>
              <a:p>
                <a:pPr algn="l" rtl="0" eaLnBrk="0"/>
                <a14:m>
                  <m:oMath xmlns:m="http://schemas.openxmlformats.org/officeDocument/2006/math">
                    <m:nary>
                      <m:naryPr>
                        <m:limLoc m:val="undOvr"/>
                        <m:subHide m:val="on"/>
                        <m:supHide m:val="on"/>
                        <m:ctrlPr>
                          <a:rPr lang="en-US" sz="3500" b="1" i="1" smtClean="0">
                            <a:solidFill>
                              <a:srgbClr val="FFFF00"/>
                            </a:solidFill>
                            <a:latin typeface="Cambria Math"/>
                          </a:rPr>
                        </m:ctrlPr>
                      </m:naryPr>
                      <m:sub/>
                      <m:sup/>
                      <m:e>
                        <m:sSup>
                          <m:sSupPr>
                            <m:ctrlPr>
                              <a:rPr lang="en-US" sz="3500" b="1" i="1" smtClean="0">
                                <a:solidFill>
                                  <a:srgbClr val="FFFF00"/>
                                </a:solidFill>
                                <a:latin typeface="Cambria Math"/>
                              </a:rPr>
                            </m:ctrlPr>
                          </m:sSupPr>
                          <m:e>
                            <m:r>
                              <a:rPr lang="en-US" sz="3500" b="1" i="1" smtClean="0">
                                <a:solidFill>
                                  <a:srgbClr val="FFFF00"/>
                                </a:solidFill>
                                <a:latin typeface="Cambria Math"/>
                              </a:rPr>
                              <m:t>𝒙</m:t>
                            </m:r>
                          </m:e>
                          <m:sup>
                            <m:r>
                              <a:rPr lang="en-US" sz="3500" b="1" i="1" smtClean="0">
                                <a:solidFill>
                                  <a:srgbClr val="FFFF00"/>
                                </a:solidFill>
                                <a:latin typeface="Cambria Math"/>
                              </a:rPr>
                              <m:t>𝒏</m:t>
                            </m:r>
                          </m:sup>
                        </m:sSup>
                        <m:r>
                          <a:rPr lang="en-US" sz="3500" b="1" i="1" smtClean="0">
                            <a:solidFill>
                              <a:srgbClr val="FFFF00"/>
                            </a:solidFill>
                            <a:latin typeface="Cambria Math"/>
                          </a:rPr>
                          <m:t>𝒅𝒙</m:t>
                        </m:r>
                      </m:e>
                    </m:nary>
                    <m:r>
                      <a:rPr lang="en-US" sz="3500" b="1" i="1" smtClean="0">
                        <a:solidFill>
                          <a:srgbClr val="FFFF00"/>
                        </a:solidFill>
                        <a:latin typeface="Cambria Math"/>
                      </a:rPr>
                      <m:t>=</m:t>
                    </m:r>
                    <m:f>
                      <m:fPr>
                        <m:ctrlPr>
                          <a:rPr lang="en-US" sz="3500" b="1" i="1" smtClean="0">
                            <a:solidFill>
                              <a:srgbClr val="FFFF00"/>
                            </a:solidFill>
                            <a:latin typeface="Cambria Math"/>
                          </a:rPr>
                        </m:ctrlPr>
                      </m:fPr>
                      <m:num>
                        <m:sSup>
                          <m:sSupPr>
                            <m:ctrlPr>
                              <a:rPr lang="en-US" sz="3500" b="1" i="1" smtClean="0">
                                <a:solidFill>
                                  <a:srgbClr val="FFFF00"/>
                                </a:solidFill>
                                <a:latin typeface="Cambria Math"/>
                              </a:rPr>
                            </m:ctrlPr>
                          </m:sSupPr>
                          <m:e>
                            <m:r>
                              <a:rPr lang="en-US" sz="3500" b="1" i="1" smtClean="0">
                                <a:solidFill>
                                  <a:srgbClr val="FFFF00"/>
                                </a:solidFill>
                                <a:latin typeface="Cambria Math"/>
                              </a:rPr>
                              <m:t>𝒙</m:t>
                            </m:r>
                          </m:e>
                          <m:sup>
                            <m:r>
                              <a:rPr lang="en-US" sz="3500" b="1" i="1" smtClean="0">
                                <a:solidFill>
                                  <a:srgbClr val="FFFF00"/>
                                </a:solidFill>
                                <a:latin typeface="Cambria Math"/>
                              </a:rPr>
                              <m:t>𝒏</m:t>
                            </m:r>
                          </m:sup>
                        </m:sSup>
                        <m:r>
                          <a:rPr lang="en-US" sz="3500" b="1" i="1" smtClean="0">
                            <a:solidFill>
                              <a:srgbClr val="FFFF00"/>
                            </a:solidFill>
                            <a:latin typeface="Cambria Math"/>
                          </a:rPr>
                          <m:t>+</m:t>
                        </m:r>
                        <m:r>
                          <a:rPr lang="en-US" sz="3500" b="1" i="1" smtClean="0">
                            <a:solidFill>
                              <a:srgbClr val="FFFF00"/>
                            </a:solidFill>
                            <a:latin typeface="Cambria Math"/>
                          </a:rPr>
                          <m:t>𝟏</m:t>
                        </m:r>
                      </m:num>
                      <m:den>
                        <m:r>
                          <a:rPr lang="en-US" sz="3500" b="1" i="1" smtClean="0">
                            <a:solidFill>
                              <a:srgbClr val="FFFF00"/>
                            </a:solidFill>
                            <a:latin typeface="Cambria Math"/>
                          </a:rPr>
                          <m:t>𝒏</m:t>
                        </m:r>
                        <m:r>
                          <a:rPr lang="en-US" sz="3500" b="1" i="1" smtClean="0">
                            <a:solidFill>
                              <a:srgbClr val="FFFF00"/>
                            </a:solidFill>
                            <a:latin typeface="Cambria Math"/>
                          </a:rPr>
                          <m:t>+</m:t>
                        </m:r>
                        <m:r>
                          <a:rPr lang="en-US" sz="3500" b="1" i="1" smtClean="0">
                            <a:solidFill>
                              <a:srgbClr val="FFFF00"/>
                            </a:solidFill>
                            <a:latin typeface="Cambria Math"/>
                          </a:rPr>
                          <m:t>𝟏</m:t>
                        </m:r>
                      </m:den>
                    </m:f>
                  </m:oMath>
                </a14:m>
                <a:r>
                  <a:rPr lang="en-US" sz="3500" b="1" dirty="0">
                    <a:solidFill>
                      <a:srgbClr val="FFFF00"/>
                    </a:solidFill>
                  </a:rPr>
                  <a:t>   where </a:t>
                </a:r>
                <a14:m>
                  <m:oMath xmlns:m="http://schemas.openxmlformats.org/officeDocument/2006/math">
                    <m:r>
                      <a:rPr lang="en-US" sz="3500" b="1" i="1" smtClean="0">
                        <a:solidFill>
                          <a:srgbClr val="FFFF00"/>
                        </a:solidFill>
                        <a:latin typeface="Cambria Math"/>
                      </a:rPr>
                      <m:t>𝒏</m:t>
                    </m:r>
                    <m:r>
                      <a:rPr lang="en-US" sz="3500" b="1" i="1" smtClean="0">
                        <a:solidFill>
                          <a:srgbClr val="FFFF00"/>
                        </a:solidFill>
                        <a:latin typeface="Cambria Math"/>
                        <a:ea typeface="Cambria Math"/>
                      </a:rPr>
                      <m:t>≠−</m:t>
                    </m:r>
                    <m:r>
                      <a:rPr lang="en-US" sz="3500" b="1" i="1" smtClean="0">
                        <a:solidFill>
                          <a:srgbClr val="FFFF00"/>
                        </a:solidFill>
                        <a:latin typeface="Cambria Math"/>
                        <a:ea typeface="Cambria Math"/>
                      </a:rPr>
                      <m:t>𝟏</m:t>
                    </m:r>
                  </m:oMath>
                </a14:m>
                <a:r>
                  <a:rPr lang="en-US" b="1" dirty="0"/>
                  <a:t> .</a:t>
                </a:r>
              </a:p>
              <a:p>
                <a:pPr algn="l" rtl="0" eaLnBrk="0"/>
                <a:endParaRPr lang="en-US" sz="2000" b="1" dirty="0"/>
              </a:p>
              <a:p>
                <a:pPr algn="l" rtl="0"/>
                <a:r>
                  <a:rPr lang="en-US" b="1" dirty="0" smtClean="0"/>
                  <a:t>In </a:t>
                </a:r>
                <a:r>
                  <a:rPr lang="en-US" b="1" dirty="0"/>
                  <a:t>general,</a:t>
                </a:r>
              </a:p>
              <a:p>
                <a:pPr algn="l" rtl="0" eaLnBrk="0"/>
                <a14:m>
                  <m:oMath xmlns:m="http://schemas.openxmlformats.org/officeDocument/2006/math">
                    <m:nary>
                      <m:naryPr>
                        <m:limLoc m:val="undOvr"/>
                        <m:subHide m:val="on"/>
                        <m:supHide m:val="on"/>
                        <m:ctrlPr>
                          <a:rPr lang="en-US" b="1" i="1" smtClean="0">
                            <a:solidFill>
                              <a:srgbClr val="FFFF00"/>
                            </a:solidFill>
                            <a:latin typeface="Cambria Math"/>
                          </a:rPr>
                        </m:ctrlPr>
                      </m:naryPr>
                      <m:sub/>
                      <m:sup/>
                      <m:e>
                        <m:sSup>
                          <m:sSupPr>
                            <m:ctrlPr>
                              <a:rPr lang="en-US" b="1" i="1" smtClean="0">
                                <a:solidFill>
                                  <a:srgbClr val="FFFF00"/>
                                </a:solidFill>
                                <a:latin typeface="Cambria Math"/>
                              </a:rPr>
                            </m:ctrlPr>
                          </m:sSupPr>
                          <m:e>
                            <m:r>
                              <a:rPr lang="en-US" b="1" i="1" smtClean="0">
                                <a:solidFill>
                                  <a:srgbClr val="FFFF00"/>
                                </a:solidFill>
                                <a:latin typeface="Cambria Math"/>
                              </a:rPr>
                              <m:t>(</m:t>
                            </m:r>
                            <m:r>
                              <a:rPr lang="en-US" b="1" i="1" smtClean="0">
                                <a:solidFill>
                                  <a:srgbClr val="FFFF00"/>
                                </a:solidFill>
                                <a:latin typeface="Cambria Math"/>
                              </a:rPr>
                              <m:t>𝒂𝒙</m:t>
                            </m:r>
                            <m:r>
                              <a:rPr lang="en-US" b="1" i="1" smtClean="0">
                                <a:solidFill>
                                  <a:srgbClr val="FFFF00"/>
                                </a:solidFill>
                                <a:latin typeface="Cambria Math"/>
                              </a:rPr>
                              <m:t>+</m:t>
                            </m:r>
                            <m:r>
                              <a:rPr lang="en-US" b="1" i="1" smtClean="0">
                                <a:solidFill>
                                  <a:srgbClr val="FFFF00"/>
                                </a:solidFill>
                                <a:latin typeface="Cambria Math"/>
                              </a:rPr>
                              <m:t>𝒃</m:t>
                            </m:r>
                            <m:r>
                              <a:rPr lang="en-US" b="1" i="1" smtClean="0">
                                <a:solidFill>
                                  <a:srgbClr val="FFFF00"/>
                                </a:solidFill>
                                <a:latin typeface="Cambria Math"/>
                              </a:rPr>
                              <m:t>)</m:t>
                            </m:r>
                          </m:e>
                          <m:sup>
                            <m:r>
                              <a:rPr lang="en-US" b="1" i="1" smtClean="0">
                                <a:solidFill>
                                  <a:srgbClr val="FFFF00"/>
                                </a:solidFill>
                                <a:latin typeface="Cambria Math"/>
                              </a:rPr>
                              <m:t>𝒏</m:t>
                            </m:r>
                          </m:sup>
                        </m:sSup>
                        <m:r>
                          <a:rPr lang="en-US" b="1" i="1" smtClean="0">
                            <a:solidFill>
                              <a:srgbClr val="FFFF00"/>
                            </a:solidFill>
                            <a:latin typeface="Cambria Math"/>
                          </a:rPr>
                          <m:t>𝒅𝒙</m:t>
                        </m:r>
                        <m:r>
                          <a:rPr lang="en-US" b="1" i="1" smtClean="0">
                            <a:solidFill>
                              <a:srgbClr val="FFFF00"/>
                            </a:solidFill>
                            <a:latin typeface="Cambria Math"/>
                          </a:rPr>
                          <m:t> </m:t>
                        </m:r>
                      </m:e>
                    </m:nary>
                    <m:r>
                      <a:rPr lang="en-US" b="1" i="1" smtClean="0">
                        <a:solidFill>
                          <a:srgbClr val="FFFF00"/>
                        </a:solidFill>
                        <a:latin typeface="Cambria Math"/>
                      </a:rPr>
                      <m:t>=</m:t>
                    </m:r>
                    <m:f>
                      <m:fPr>
                        <m:ctrlPr>
                          <a:rPr lang="en-US" b="1" i="1" smtClean="0">
                            <a:solidFill>
                              <a:srgbClr val="FFFF00"/>
                            </a:solidFill>
                            <a:latin typeface="Cambria Math"/>
                          </a:rPr>
                        </m:ctrlPr>
                      </m:fPr>
                      <m:num>
                        <m:sSup>
                          <m:sSupPr>
                            <m:ctrlPr>
                              <a:rPr lang="en-US" b="1" i="1" smtClean="0">
                                <a:solidFill>
                                  <a:srgbClr val="FFFF00"/>
                                </a:solidFill>
                                <a:latin typeface="Cambria Math"/>
                              </a:rPr>
                            </m:ctrlPr>
                          </m:sSupPr>
                          <m:e>
                            <m:r>
                              <a:rPr lang="en-US" b="1" i="1" smtClean="0">
                                <a:solidFill>
                                  <a:srgbClr val="FFFF00"/>
                                </a:solidFill>
                                <a:latin typeface="Cambria Math"/>
                              </a:rPr>
                              <m:t>(</m:t>
                            </m:r>
                            <m:r>
                              <a:rPr lang="en-US" b="1" i="1" smtClean="0">
                                <a:solidFill>
                                  <a:srgbClr val="FFFF00"/>
                                </a:solidFill>
                                <a:latin typeface="Cambria Math"/>
                              </a:rPr>
                              <m:t>𝒂𝒙</m:t>
                            </m:r>
                            <m:r>
                              <a:rPr lang="en-US" b="1" i="1" smtClean="0">
                                <a:solidFill>
                                  <a:srgbClr val="FFFF00"/>
                                </a:solidFill>
                                <a:latin typeface="Cambria Math"/>
                              </a:rPr>
                              <m:t>+</m:t>
                            </m:r>
                            <m:r>
                              <a:rPr lang="en-US" b="1" i="1" smtClean="0">
                                <a:solidFill>
                                  <a:srgbClr val="FFFF00"/>
                                </a:solidFill>
                                <a:latin typeface="Cambria Math"/>
                              </a:rPr>
                              <m:t>𝒃</m:t>
                            </m:r>
                            <m:r>
                              <a:rPr lang="en-US" b="1" i="1" smtClean="0">
                                <a:solidFill>
                                  <a:srgbClr val="FFFF00"/>
                                </a:solidFill>
                                <a:latin typeface="Cambria Math"/>
                              </a:rPr>
                              <m:t>)</m:t>
                            </m:r>
                          </m:e>
                          <m:sup>
                            <m:r>
                              <a:rPr lang="en-US" b="1" i="1" smtClean="0">
                                <a:solidFill>
                                  <a:srgbClr val="FFFF00"/>
                                </a:solidFill>
                                <a:latin typeface="Cambria Math"/>
                              </a:rPr>
                              <m:t>𝒏</m:t>
                            </m:r>
                            <m:r>
                              <a:rPr lang="en-US" b="1" i="1" smtClean="0">
                                <a:solidFill>
                                  <a:srgbClr val="FFFF00"/>
                                </a:solidFill>
                                <a:latin typeface="Cambria Math"/>
                              </a:rPr>
                              <m:t>+</m:t>
                            </m:r>
                            <m:r>
                              <a:rPr lang="en-US" b="1" i="1" smtClean="0">
                                <a:solidFill>
                                  <a:srgbClr val="FFFF00"/>
                                </a:solidFill>
                                <a:latin typeface="Cambria Math"/>
                              </a:rPr>
                              <m:t>𝟏</m:t>
                            </m:r>
                          </m:sup>
                        </m:sSup>
                      </m:num>
                      <m:den>
                        <m:r>
                          <a:rPr lang="en-US" b="1" i="1" smtClean="0">
                            <a:solidFill>
                              <a:srgbClr val="FFFF00"/>
                            </a:solidFill>
                            <a:latin typeface="Cambria Math"/>
                          </a:rPr>
                          <m:t>𝒂</m:t>
                        </m:r>
                        <m:r>
                          <a:rPr lang="en-US" b="1" i="1" smtClean="0">
                            <a:solidFill>
                              <a:srgbClr val="FFFF00"/>
                            </a:solidFill>
                            <a:latin typeface="Cambria Math"/>
                          </a:rPr>
                          <m:t>(</m:t>
                        </m:r>
                        <m:r>
                          <a:rPr lang="en-US" b="1" i="1" smtClean="0">
                            <a:solidFill>
                              <a:srgbClr val="FFFF00"/>
                            </a:solidFill>
                            <a:latin typeface="Cambria Math"/>
                          </a:rPr>
                          <m:t>𝒏</m:t>
                        </m:r>
                        <m:r>
                          <a:rPr lang="en-US" b="1" i="1" smtClean="0">
                            <a:solidFill>
                              <a:srgbClr val="FFFF00"/>
                            </a:solidFill>
                            <a:latin typeface="Cambria Math"/>
                          </a:rPr>
                          <m:t>+</m:t>
                        </m:r>
                        <m:r>
                          <a:rPr lang="en-US" b="1" i="1" smtClean="0">
                            <a:solidFill>
                              <a:srgbClr val="FFFF00"/>
                            </a:solidFill>
                            <a:latin typeface="Cambria Math"/>
                          </a:rPr>
                          <m:t>𝟏</m:t>
                        </m:r>
                        <m:r>
                          <a:rPr lang="en-US" b="1" i="1" smtClean="0">
                            <a:solidFill>
                              <a:srgbClr val="FFFF00"/>
                            </a:solidFill>
                            <a:latin typeface="Cambria Math"/>
                          </a:rPr>
                          <m:t>)</m:t>
                        </m:r>
                      </m:den>
                    </m:f>
                  </m:oMath>
                </a14:m>
                <a:r>
                  <a:rPr lang="en-US" sz="4800" b="1" dirty="0">
                    <a:solidFill>
                      <a:srgbClr val="FFFF00"/>
                    </a:solidFill>
                  </a:rPr>
                  <a:t> </a:t>
                </a:r>
                <a:r>
                  <a:rPr lang="en-US" b="1" dirty="0" smtClean="0">
                    <a:solidFill>
                      <a:srgbClr val="FFFF00"/>
                    </a:solidFill>
                  </a:rPr>
                  <a:t> </a:t>
                </a:r>
                <a:r>
                  <a:rPr lang="en-US" b="1" dirty="0">
                    <a:solidFill>
                      <a:srgbClr val="FFFF00"/>
                    </a:solidFill>
                  </a:rPr>
                  <a:t>where </a:t>
                </a:r>
                <a14:m>
                  <m:oMath xmlns:m="http://schemas.openxmlformats.org/officeDocument/2006/math">
                    <m:r>
                      <a:rPr lang="en-US" b="1" i="1">
                        <a:solidFill>
                          <a:srgbClr val="FFFF00"/>
                        </a:solidFill>
                        <a:latin typeface="Cambria Math"/>
                      </a:rPr>
                      <m:t>𝒏</m:t>
                    </m:r>
                    <m:r>
                      <a:rPr lang="en-US" b="1" i="1">
                        <a:solidFill>
                          <a:srgbClr val="FFFF00"/>
                        </a:solidFill>
                        <a:latin typeface="Cambria Math"/>
                        <a:ea typeface="Cambria Math"/>
                      </a:rPr>
                      <m:t>≠−</m:t>
                    </m:r>
                    <m:r>
                      <a:rPr lang="en-US" b="1" i="1">
                        <a:solidFill>
                          <a:srgbClr val="FFFF00"/>
                        </a:solidFill>
                        <a:latin typeface="Cambria Math"/>
                        <a:ea typeface="Cambria Math"/>
                      </a:rPr>
                      <m:t>𝟏</m:t>
                    </m:r>
                    <m:r>
                      <a:rPr lang="en-US" b="1" i="1">
                        <a:solidFill>
                          <a:srgbClr val="FFFF00"/>
                        </a:solidFill>
                        <a:latin typeface="Cambria Math"/>
                        <a:ea typeface="Cambria Math"/>
                      </a:rPr>
                      <m:t> </m:t>
                    </m:r>
                  </m:oMath>
                </a14:m>
                <a:r>
                  <a:rPr lang="en-US" b="1" dirty="0" smtClean="0"/>
                  <a:t>.</a:t>
                </a:r>
                <a:endParaRPr lang="en-US" sz="1600" b="1" dirty="0"/>
              </a:p>
              <a:p>
                <a:pPr algn="l" rtl="0"/>
                <a:endParaRPr lang="en-US" b="1" dirty="0"/>
              </a:p>
              <a:p>
                <a:pPr algn="l" rtl="0" eaLnBrk="0"/>
                <a:r>
                  <a:rPr lang="en-US" b="1" dirty="0"/>
                  <a:t>Example: Find the general indefinite integral</a:t>
                </a:r>
              </a:p>
              <a:p>
                <a:pPr algn="l" rtl="0" eaLnBrk="0"/>
                <a:r>
                  <a:rPr lang="en-US" sz="4800" b="1" dirty="0"/>
                  <a:t>            </a:t>
                </a:r>
                <a:r>
                  <a:rPr lang="en-US" sz="4800" b="1" dirty="0" smtClean="0">
                    <a:solidFill>
                      <a:srgbClr val="FFFF00"/>
                    </a:solidFill>
                  </a:rPr>
                  <a:t> </a:t>
                </a:r>
                <a14:m>
                  <m:oMath xmlns:m="http://schemas.openxmlformats.org/officeDocument/2006/math">
                    <m:nary>
                      <m:naryPr>
                        <m:limLoc m:val="undOvr"/>
                        <m:subHide m:val="on"/>
                        <m:supHide m:val="on"/>
                        <m:ctrlPr>
                          <a:rPr lang="en-US" sz="3500" b="1" i="1" smtClean="0">
                            <a:solidFill>
                              <a:srgbClr val="FFFF00"/>
                            </a:solidFill>
                            <a:latin typeface="Cambria Math"/>
                          </a:rPr>
                        </m:ctrlPr>
                      </m:naryPr>
                      <m:sub/>
                      <m:sup/>
                      <m:e>
                        <m:d>
                          <m:dPr>
                            <m:ctrlPr>
                              <a:rPr lang="en-US" sz="3500" b="1" i="1" smtClean="0">
                                <a:solidFill>
                                  <a:srgbClr val="FFFF00"/>
                                </a:solidFill>
                                <a:latin typeface="Cambria Math"/>
                              </a:rPr>
                            </m:ctrlPr>
                          </m:dPr>
                          <m:e>
                            <m:sSup>
                              <m:sSupPr>
                                <m:ctrlPr>
                                  <a:rPr lang="en-US" sz="3500" b="1" i="1" smtClean="0">
                                    <a:solidFill>
                                      <a:srgbClr val="FFFF00"/>
                                    </a:solidFill>
                                    <a:latin typeface="Cambria Math"/>
                                  </a:rPr>
                                </m:ctrlPr>
                              </m:sSupPr>
                              <m:e>
                                <m:r>
                                  <a:rPr lang="en-US" sz="3500" b="1" i="1" smtClean="0">
                                    <a:solidFill>
                                      <a:srgbClr val="FFFF00"/>
                                    </a:solidFill>
                                    <a:latin typeface="Cambria Math"/>
                                  </a:rPr>
                                  <m:t>𝒙</m:t>
                                </m:r>
                              </m:e>
                              <m:sup>
                                <m:r>
                                  <a:rPr lang="en-US" sz="3500" b="1" i="1" smtClean="0">
                                    <a:solidFill>
                                      <a:srgbClr val="FFFF00"/>
                                    </a:solidFill>
                                    <a:latin typeface="Cambria Math"/>
                                  </a:rPr>
                                  <m:t>𝟐</m:t>
                                </m:r>
                              </m:sup>
                            </m:sSup>
                            <m:r>
                              <a:rPr lang="en-US" sz="3500" b="1" i="1" smtClean="0">
                                <a:solidFill>
                                  <a:srgbClr val="FFFF00"/>
                                </a:solidFill>
                                <a:latin typeface="Cambria Math"/>
                              </a:rPr>
                              <m:t>+</m:t>
                            </m:r>
                            <m:f>
                              <m:fPr>
                                <m:ctrlPr>
                                  <a:rPr lang="en-US" sz="3500" b="1" i="1" smtClean="0">
                                    <a:solidFill>
                                      <a:srgbClr val="FFFF00"/>
                                    </a:solidFill>
                                    <a:latin typeface="Cambria Math"/>
                                  </a:rPr>
                                </m:ctrlPr>
                              </m:fPr>
                              <m:num>
                                <m:r>
                                  <a:rPr lang="en-US" sz="3500" b="1" i="1" smtClean="0">
                                    <a:solidFill>
                                      <a:srgbClr val="FFFF00"/>
                                    </a:solidFill>
                                    <a:latin typeface="Cambria Math"/>
                                  </a:rPr>
                                  <m:t>𝟏</m:t>
                                </m:r>
                              </m:num>
                              <m:den>
                                <m:sSup>
                                  <m:sSupPr>
                                    <m:ctrlPr>
                                      <a:rPr lang="en-US" sz="3500" b="1" i="1" smtClean="0">
                                        <a:solidFill>
                                          <a:srgbClr val="FFFF00"/>
                                        </a:solidFill>
                                        <a:latin typeface="Cambria Math"/>
                                      </a:rPr>
                                    </m:ctrlPr>
                                  </m:sSupPr>
                                  <m:e>
                                    <m:r>
                                      <a:rPr lang="en-US" sz="3500" b="1" i="1" smtClean="0">
                                        <a:solidFill>
                                          <a:srgbClr val="FFFF00"/>
                                        </a:solidFill>
                                        <a:latin typeface="Cambria Math"/>
                                      </a:rPr>
                                      <m:t>𝒙</m:t>
                                    </m:r>
                                  </m:e>
                                  <m:sup>
                                    <m:r>
                                      <a:rPr lang="en-US" sz="3500" b="1" i="1" smtClean="0">
                                        <a:solidFill>
                                          <a:srgbClr val="FFFF00"/>
                                        </a:solidFill>
                                        <a:latin typeface="Cambria Math"/>
                                      </a:rPr>
                                      <m:t>𝟐</m:t>
                                    </m:r>
                                  </m:sup>
                                </m:sSup>
                              </m:den>
                            </m:f>
                          </m:e>
                        </m:d>
                        <m:r>
                          <a:rPr lang="en-US" sz="3500" b="1" i="1" smtClean="0">
                            <a:solidFill>
                              <a:srgbClr val="FFFF00"/>
                            </a:solidFill>
                            <a:latin typeface="Cambria Math"/>
                          </a:rPr>
                          <m:t>𝒅𝒙</m:t>
                        </m:r>
                      </m:e>
                    </m:nary>
                  </m:oMath>
                </a14:m>
                <a:endParaRPr lang="en-US" sz="3500" b="1" dirty="0"/>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980728"/>
                <a:ext cx="9144000" cy="5877272"/>
              </a:xfrm>
              <a:blipFill rotWithShape="1">
                <a:blip r:embed="rId2"/>
                <a:stretch>
                  <a:fillRect l="-2667" t="-1245" r="-467"/>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989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052736"/>
                <a:ext cx="9144000" cy="5805264"/>
              </a:xfrm>
            </p:spPr>
            <p:txBody>
              <a:bodyPr>
                <a:normAutofit/>
              </a:bodyPr>
              <a:lstStyle/>
              <a:p>
                <a:pPr marL="457200" indent="-457200" algn="l" rtl="0">
                  <a:buFont typeface="Wingdings" panose="05000000000000000000" pitchFamily="2" charset="2"/>
                  <a:buChar char="q"/>
                </a:pPr>
                <a:r>
                  <a:rPr lang="en-US" b="1" dirty="0" smtClean="0"/>
                  <a:t>Solution:</a:t>
                </a:r>
                <a:r>
                  <a:rPr lang="en-US" sz="4400" b="1" dirty="0">
                    <a:solidFill>
                      <a:srgbClr val="FFFF00"/>
                    </a:solidFill>
                  </a:rPr>
                  <a:t> </a:t>
                </a:r>
                <a14:m>
                  <m:oMath xmlns:m="http://schemas.openxmlformats.org/officeDocument/2006/math">
                    <m:nary>
                      <m:naryPr>
                        <m:limLoc m:val="undOvr"/>
                        <m:subHide m:val="on"/>
                        <m:supHide m:val="on"/>
                        <m:ctrlPr>
                          <a:rPr lang="en-US" b="1" i="1">
                            <a:solidFill>
                              <a:srgbClr val="FFFF00"/>
                            </a:solidFill>
                            <a:latin typeface="Cambria Math"/>
                          </a:rPr>
                        </m:ctrlPr>
                      </m:naryPr>
                      <m:sub/>
                      <m:sup/>
                      <m:e>
                        <m:d>
                          <m:dPr>
                            <m:ctrlPr>
                              <a:rPr lang="en-US" b="1" i="1">
                                <a:solidFill>
                                  <a:srgbClr val="FFFF00"/>
                                </a:solidFill>
                                <a:latin typeface="Cambria Math"/>
                              </a:rPr>
                            </m:ctrlPr>
                          </m:dPr>
                          <m:e>
                            <m:sSup>
                              <m:sSupPr>
                                <m:ctrlPr>
                                  <a:rPr lang="en-US" b="1" i="1">
                                    <a:solidFill>
                                      <a:srgbClr val="FFFF00"/>
                                    </a:solidFill>
                                    <a:latin typeface="Cambria Math"/>
                                  </a:rPr>
                                </m:ctrlPr>
                              </m:sSupPr>
                              <m:e>
                                <m:r>
                                  <a:rPr lang="en-US" b="1" i="1">
                                    <a:solidFill>
                                      <a:srgbClr val="FFFF00"/>
                                    </a:solidFill>
                                    <a:latin typeface="Cambria Math"/>
                                  </a:rPr>
                                  <m:t>𝒙</m:t>
                                </m:r>
                              </m:e>
                              <m:sup>
                                <m:r>
                                  <a:rPr lang="en-US" b="1" i="1">
                                    <a:solidFill>
                                      <a:srgbClr val="FFFF00"/>
                                    </a:solidFill>
                                    <a:latin typeface="Cambria Math"/>
                                  </a:rPr>
                                  <m:t>𝟐</m:t>
                                </m:r>
                              </m:sup>
                            </m:sSup>
                            <m:r>
                              <a:rPr lang="en-US" b="1" i="1">
                                <a:solidFill>
                                  <a:srgbClr val="FFFF00"/>
                                </a:solidFill>
                                <a:latin typeface="Cambria Math"/>
                              </a:rPr>
                              <m:t>+</m:t>
                            </m:r>
                            <m:f>
                              <m:fPr>
                                <m:ctrlPr>
                                  <a:rPr lang="en-US" b="1" i="1">
                                    <a:solidFill>
                                      <a:srgbClr val="FFFF00"/>
                                    </a:solidFill>
                                    <a:latin typeface="Cambria Math"/>
                                  </a:rPr>
                                </m:ctrlPr>
                              </m:fPr>
                              <m:num>
                                <m:r>
                                  <a:rPr lang="en-US" b="1" i="1">
                                    <a:solidFill>
                                      <a:srgbClr val="FFFF00"/>
                                    </a:solidFill>
                                    <a:latin typeface="Cambria Math"/>
                                  </a:rPr>
                                  <m:t>𝟏</m:t>
                                </m:r>
                              </m:num>
                              <m:den>
                                <m:sSup>
                                  <m:sSupPr>
                                    <m:ctrlPr>
                                      <a:rPr lang="en-US" b="1" i="1">
                                        <a:solidFill>
                                          <a:srgbClr val="FFFF00"/>
                                        </a:solidFill>
                                        <a:latin typeface="Cambria Math"/>
                                      </a:rPr>
                                    </m:ctrlPr>
                                  </m:sSupPr>
                                  <m:e>
                                    <m:r>
                                      <a:rPr lang="en-US" b="1" i="1">
                                        <a:solidFill>
                                          <a:srgbClr val="FFFF00"/>
                                        </a:solidFill>
                                        <a:latin typeface="Cambria Math"/>
                                      </a:rPr>
                                      <m:t>𝒙</m:t>
                                    </m:r>
                                  </m:e>
                                  <m:sup>
                                    <m:r>
                                      <a:rPr lang="en-US" b="1" i="1">
                                        <a:solidFill>
                                          <a:srgbClr val="FFFF00"/>
                                        </a:solidFill>
                                        <a:latin typeface="Cambria Math"/>
                                      </a:rPr>
                                      <m:t>𝟐</m:t>
                                    </m:r>
                                  </m:sup>
                                </m:sSup>
                              </m:den>
                            </m:f>
                          </m:e>
                        </m:d>
                        <m:r>
                          <a:rPr lang="en-US" b="1" i="1">
                            <a:solidFill>
                              <a:srgbClr val="FFFF00"/>
                            </a:solidFill>
                            <a:latin typeface="Cambria Math"/>
                          </a:rPr>
                          <m:t>𝒅𝒙</m:t>
                        </m:r>
                      </m:e>
                    </m:nary>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sup>
                        </m:sSup>
                        <m:r>
                          <a:rPr lang="en-US" b="1" i="1" smtClean="0">
                            <a:solidFill>
                              <a:srgbClr val="FFFF00"/>
                            </a:solidFill>
                            <a:latin typeface="Cambria Math"/>
                          </a:rPr>
                          <m:t>𝒅𝒙</m:t>
                        </m:r>
                      </m:e>
                    </m:nary>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m:t>
                            </m:r>
                            <m:r>
                              <a:rPr lang="en-US" b="1" i="1" smtClean="0">
                                <a:solidFill>
                                  <a:srgbClr val="FFFF00"/>
                                </a:solidFill>
                                <a:latin typeface="Cambria Math"/>
                              </a:rPr>
                              <m:t>𝟐</m:t>
                            </m:r>
                          </m:sup>
                        </m:sSup>
                        <m:r>
                          <a:rPr lang="en-US" b="1" i="1" smtClean="0">
                            <a:solidFill>
                              <a:srgbClr val="FFFF00"/>
                            </a:solidFill>
                            <a:latin typeface="Cambria Math"/>
                          </a:rPr>
                          <m:t>𝒅𝒙</m:t>
                        </m:r>
                      </m:e>
                    </m:nary>
                  </m:oMath>
                </a14:m>
                <a:endParaRPr lang="en-US" b="1" dirty="0" smtClean="0">
                  <a:solidFill>
                    <a:srgbClr val="FFFF00"/>
                  </a:solidFill>
                </a:endParaRPr>
              </a:p>
              <a:p>
                <a:pPr algn="l" rtl="0"/>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𝟑</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𝟑</m:t>
                          </m:r>
                        </m:sup>
                      </m:sSup>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m:t>
                          </m:r>
                          <m:r>
                            <a:rPr lang="en-US" b="1" i="1" smtClean="0">
                              <a:solidFill>
                                <a:srgbClr val="FFFF00"/>
                              </a:solidFill>
                              <a:latin typeface="Cambria Math"/>
                            </a:rPr>
                            <m:t>𝟏</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m:t>
                          </m:r>
                          <m:r>
                            <a:rPr lang="en-US" b="1" i="1" smtClean="0">
                              <a:solidFill>
                                <a:srgbClr val="FFFF00"/>
                              </a:solidFill>
                              <a:latin typeface="Cambria Math"/>
                            </a:rPr>
                            <m:t>𝟏</m:t>
                          </m:r>
                        </m:sup>
                      </m:sSup>
                      <m:r>
                        <a:rPr lang="en-US" b="1" i="1" smtClean="0">
                          <a:solidFill>
                            <a:srgbClr val="FFFF00"/>
                          </a:solidFill>
                          <a:latin typeface="Cambria Math"/>
                        </a:rPr>
                        <m:t>+</m:t>
                      </m:r>
                      <m:r>
                        <a:rPr lang="en-US" b="1" i="1" smtClean="0">
                          <a:solidFill>
                            <a:srgbClr val="FFFF00"/>
                          </a:solidFill>
                          <a:latin typeface="Cambria Math"/>
                        </a:rPr>
                        <m:t>𝑪</m:t>
                      </m:r>
                    </m:oMath>
                  </m:oMathPara>
                </a14:m>
                <a:endParaRPr lang="en-US" b="1" dirty="0" smtClean="0">
                  <a:solidFill>
                    <a:srgbClr val="FFFF00"/>
                  </a:solidFill>
                </a:endParaRPr>
              </a:p>
              <a:p>
                <a:pPr algn="l" rtl="0"/>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𝟑</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𝟑</m:t>
                          </m:r>
                        </m:sup>
                      </m:sSup>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𝒙</m:t>
                          </m:r>
                        </m:den>
                      </m:f>
                      <m:r>
                        <a:rPr lang="en-US" b="1" i="1" smtClean="0">
                          <a:solidFill>
                            <a:srgbClr val="FFFF00"/>
                          </a:solidFill>
                          <a:latin typeface="Cambria Math"/>
                        </a:rPr>
                        <m:t>+</m:t>
                      </m:r>
                      <m:r>
                        <a:rPr lang="en-US" b="1" i="1" smtClean="0">
                          <a:solidFill>
                            <a:srgbClr val="FFFF00"/>
                          </a:solidFill>
                          <a:latin typeface="Cambria Math"/>
                        </a:rPr>
                        <m:t>𝑪</m:t>
                      </m:r>
                    </m:oMath>
                  </m:oMathPara>
                </a14:m>
                <a:endParaRPr lang="en-US" b="1" dirty="0">
                  <a:solidFill>
                    <a:srgbClr val="FFFF00"/>
                  </a:solidFill>
                </a:endParaRPr>
              </a:p>
              <a:p>
                <a:pPr marL="457200" indent="-457200" algn="l" rtl="0" eaLnBrk="0">
                  <a:buFont typeface="Wingdings" panose="05000000000000000000" pitchFamily="2" charset="2"/>
                  <a:buChar char="q"/>
                </a:pPr>
                <a:r>
                  <a:rPr lang="en-US" b="1" dirty="0"/>
                  <a:t>Example: Find the general indefinite integral </a:t>
                </a:r>
                <a14:m>
                  <m:oMath xmlns:m="http://schemas.openxmlformats.org/officeDocument/2006/math">
                    <m:nary>
                      <m:naryPr>
                        <m:limLoc m:val="undOvr"/>
                        <m:subHide m:val="on"/>
                        <m:supHide m:val="on"/>
                        <m:ctrlPr>
                          <a:rPr lang="en-US" b="1" i="1" smtClean="0">
                            <a:latin typeface="Cambria Math"/>
                          </a:rPr>
                        </m:ctrlPr>
                      </m:naryPr>
                      <m:sub/>
                      <m:sup/>
                      <m:e>
                        <m:rad>
                          <m:radPr>
                            <m:ctrlPr>
                              <a:rPr lang="en-US" b="1" i="1" smtClean="0">
                                <a:latin typeface="Cambria Math"/>
                              </a:rPr>
                            </m:ctrlPr>
                          </m:radPr>
                          <m:deg>
                            <m:r>
                              <a:rPr lang="en-US" b="1" i="1" smtClean="0">
                                <a:latin typeface="Cambria Math"/>
                              </a:rPr>
                              <m:t>𝟑</m:t>
                            </m:r>
                          </m:deg>
                          <m:e>
                            <m:sSup>
                              <m:sSupPr>
                                <m:ctrlPr>
                                  <a:rPr lang="en-US" b="1" i="1" smtClean="0">
                                    <a:latin typeface="Cambria Math"/>
                                  </a:rPr>
                                </m:ctrlPr>
                              </m:sSupPr>
                              <m:e>
                                <m:r>
                                  <a:rPr lang="en-US" b="1" i="1" smtClean="0">
                                    <a:latin typeface="Cambria Math"/>
                                  </a:rPr>
                                  <m:t>𝒙</m:t>
                                </m:r>
                              </m:e>
                              <m:sup>
                                <m:r>
                                  <a:rPr lang="en-US" b="1" i="1" smtClean="0">
                                    <a:latin typeface="Cambria Math"/>
                                  </a:rPr>
                                  <m:t>𝟐</m:t>
                                </m:r>
                              </m:sup>
                            </m:sSup>
                          </m:e>
                        </m:rad>
                        <m:r>
                          <a:rPr lang="en-US" b="1" i="1" smtClean="0">
                            <a:latin typeface="Cambria Math"/>
                          </a:rPr>
                          <m:t>𝒅𝒙</m:t>
                        </m:r>
                      </m:e>
                    </m:nary>
                  </m:oMath>
                </a14:m>
                <a:endParaRPr lang="en-US" b="1" dirty="0"/>
              </a:p>
              <a:p>
                <a:pPr marL="514350" indent="-514350" algn="l" rtl="0" eaLnBrk="0">
                  <a:buFont typeface="Wingdings" panose="05000000000000000000" pitchFamily="2" charset="2"/>
                  <a:buChar char="q"/>
                </a:pPr>
                <a:r>
                  <a:rPr lang="en-US" b="1" dirty="0"/>
                  <a:t>Solution: </a:t>
                </a:r>
                <a14:m>
                  <m:oMath xmlns:m="http://schemas.openxmlformats.org/officeDocument/2006/math">
                    <m:nary>
                      <m:naryPr>
                        <m:limLoc m:val="undOvr"/>
                        <m:subHide m:val="on"/>
                        <m:supHide m:val="on"/>
                        <m:ctrlPr>
                          <a:rPr lang="en-US" b="1" i="1" smtClean="0">
                            <a:solidFill>
                              <a:srgbClr val="FFFF00"/>
                            </a:solidFill>
                            <a:latin typeface="Cambria Math"/>
                          </a:rPr>
                        </m:ctrlPr>
                      </m:naryPr>
                      <m:sub/>
                      <m:sup/>
                      <m:e>
                        <m:rad>
                          <m:radPr>
                            <m:ctrlPr>
                              <a:rPr lang="en-US" b="1" i="1">
                                <a:solidFill>
                                  <a:srgbClr val="FFFF00"/>
                                </a:solidFill>
                                <a:latin typeface="Cambria Math"/>
                              </a:rPr>
                            </m:ctrlPr>
                          </m:radPr>
                          <m:deg>
                            <m:r>
                              <a:rPr lang="en-US" b="1" i="1">
                                <a:solidFill>
                                  <a:srgbClr val="FFFF00"/>
                                </a:solidFill>
                                <a:latin typeface="Cambria Math"/>
                              </a:rPr>
                              <m:t>𝟑</m:t>
                            </m:r>
                          </m:deg>
                          <m:e>
                            <m:sSup>
                              <m:sSupPr>
                                <m:ctrlPr>
                                  <a:rPr lang="en-US" b="1" i="1">
                                    <a:solidFill>
                                      <a:srgbClr val="FFFF00"/>
                                    </a:solidFill>
                                    <a:latin typeface="Cambria Math"/>
                                  </a:rPr>
                                </m:ctrlPr>
                              </m:sSupPr>
                              <m:e>
                                <m:r>
                                  <a:rPr lang="en-US" b="1" i="1">
                                    <a:solidFill>
                                      <a:srgbClr val="FFFF00"/>
                                    </a:solidFill>
                                    <a:latin typeface="Cambria Math"/>
                                  </a:rPr>
                                  <m:t>𝒙</m:t>
                                </m:r>
                              </m:e>
                              <m:sup>
                                <m:r>
                                  <a:rPr lang="en-US" b="1" i="1">
                                    <a:solidFill>
                                      <a:srgbClr val="FFFF00"/>
                                    </a:solidFill>
                                    <a:latin typeface="Cambria Math"/>
                                  </a:rPr>
                                  <m:t>𝟐</m:t>
                                </m:r>
                              </m:sup>
                            </m:sSup>
                          </m:e>
                        </m:rad>
                        <m:r>
                          <a:rPr lang="en-US" b="1" i="1">
                            <a:solidFill>
                              <a:srgbClr val="FFFF00"/>
                            </a:solidFill>
                            <a:latin typeface="Cambria Math"/>
                          </a:rPr>
                          <m:t>𝒅𝒙</m:t>
                        </m:r>
                      </m:e>
                    </m:nary>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r>
                              <a:rPr lang="en-US" b="1" i="1" smtClean="0">
                                <a:solidFill>
                                  <a:srgbClr val="FFFF00"/>
                                </a:solidFill>
                                <a:latin typeface="Cambria Math"/>
                              </a:rPr>
                              <m:t>/</m:t>
                            </m:r>
                            <m:r>
                              <a:rPr lang="en-US" b="1" i="1" smtClean="0">
                                <a:solidFill>
                                  <a:srgbClr val="FFFF00"/>
                                </a:solidFill>
                                <a:latin typeface="Cambria Math"/>
                              </a:rPr>
                              <m:t>𝟑</m:t>
                            </m:r>
                          </m:sup>
                        </m:sSup>
                        <m:r>
                          <a:rPr lang="en-US" b="1" i="1" smtClean="0">
                            <a:solidFill>
                              <a:srgbClr val="FFFF00"/>
                            </a:solidFill>
                            <a:latin typeface="Cambria Math"/>
                          </a:rPr>
                          <m:t>𝒅𝒙</m:t>
                        </m:r>
                      </m:e>
                    </m:nary>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𝟓</m:t>
                        </m:r>
                        <m:r>
                          <a:rPr lang="en-US" b="1" i="1" smtClean="0">
                            <a:solidFill>
                              <a:srgbClr val="FFFF00"/>
                            </a:solidFill>
                            <a:latin typeface="Cambria Math"/>
                          </a:rPr>
                          <m:t>/</m:t>
                        </m:r>
                        <m:r>
                          <a:rPr lang="en-US" b="1" i="1" smtClean="0">
                            <a:solidFill>
                              <a:srgbClr val="FFFF00"/>
                            </a:solidFill>
                            <a:latin typeface="Cambria Math"/>
                          </a:rPr>
                          <m:t>𝟑</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𝟓</m:t>
                        </m:r>
                        <m:r>
                          <a:rPr lang="en-US" b="1" i="1" smtClean="0">
                            <a:solidFill>
                              <a:srgbClr val="FFFF00"/>
                            </a:solidFill>
                            <a:latin typeface="Cambria Math"/>
                          </a:rPr>
                          <m:t>/</m:t>
                        </m:r>
                        <m:r>
                          <a:rPr lang="en-US" b="1" i="1" smtClean="0">
                            <a:solidFill>
                              <a:srgbClr val="FFFF00"/>
                            </a:solidFill>
                            <a:latin typeface="Cambria Math"/>
                          </a:rPr>
                          <m:t>𝟑</m:t>
                        </m:r>
                      </m:sup>
                    </m:sSup>
                    <m:r>
                      <a:rPr lang="en-US" b="1" i="1" smtClean="0">
                        <a:solidFill>
                          <a:srgbClr val="FFFF00"/>
                        </a:solidFill>
                        <a:latin typeface="Cambria Math"/>
                      </a:rPr>
                      <m:t>+</m:t>
                    </m:r>
                    <m:r>
                      <a:rPr lang="en-US" b="1" i="1" smtClean="0">
                        <a:solidFill>
                          <a:srgbClr val="FFFF00"/>
                        </a:solidFill>
                        <a:latin typeface="Cambria Math"/>
                      </a:rPr>
                      <m:t>𝑪</m:t>
                    </m:r>
                  </m:oMath>
                </a14:m>
                <a:endParaRPr lang="en-US" b="1" dirty="0" smtClean="0">
                  <a:solidFill>
                    <a:srgbClr val="FFFF00"/>
                  </a:solidFill>
                </a:endParaRPr>
              </a:p>
              <a:p>
                <a:pPr algn="l" rtl="0" eaLnBrk="0"/>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𝟑</m:t>
                          </m:r>
                        </m:num>
                        <m:den>
                          <m:r>
                            <a:rPr lang="en-US" b="1" i="1" smtClean="0">
                              <a:solidFill>
                                <a:srgbClr val="FFFF00"/>
                              </a:solidFill>
                              <a:latin typeface="Cambria Math"/>
                            </a:rPr>
                            <m:t>𝟓</m:t>
                          </m:r>
                        </m:den>
                      </m:f>
                      <m:rad>
                        <m:radPr>
                          <m:ctrlPr>
                            <a:rPr lang="en-US" b="1" i="1" smtClean="0">
                              <a:solidFill>
                                <a:srgbClr val="FFFF00"/>
                              </a:solidFill>
                              <a:latin typeface="Cambria Math"/>
                            </a:rPr>
                          </m:ctrlPr>
                        </m:radPr>
                        <m:deg>
                          <m:r>
                            <a:rPr lang="en-US" b="1" i="1" smtClean="0">
                              <a:solidFill>
                                <a:srgbClr val="FFFF00"/>
                              </a:solidFill>
                              <a:latin typeface="Cambria Math"/>
                            </a:rPr>
                            <m:t>𝟑</m:t>
                          </m:r>
                        </m:deg>
                        <m:e>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𝟓</m:t>
                              </m:r>
                            </m:sup>
                          </m:sSup>
                        </m:e>
                      </m:rad>
                      <m:r>
                        <a:rPr lang="en-US" b="1" i="1" smtClean="0">
                          <a:solidFill>
                            <a:srgbClr val="FFFF00"/>
                          </a:solidFill>
                          <a:latin typeface="Cambria Math"/>
                        </a:rPr>
                        <m:t>+</m:t>
                      </m:r>
                      <m:r>
                        <a:rPr lang="en-US" b="1" i="1" smtClean="0">
                          <a:solidFill>
                            <a:srgbClr val="FFFF00"/>
                          </a:solidFill>
                          <a:latin typeface="Cambria Math"/>
                        </a:rPr>
                        <m:t>𝑪</m:t>
                      </m:r>
                    </m:oMath>
                  </m:oMathPara>
                </a14:m>
                <a:endParaRPr lang="en-US" b="1" dirty="0">
                  <a:solidFill>
                    <a:srgbClr val="FFFF00"/>
                  </a:solidFill>
                </a:endParaRP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052736"/>
                <a:ext cx="9144000" cy="5805264"/>
              </a:xfrm>
              <a:blipFill rotWithShape="1">
                <a:blip r:embed="rId2"/>
                <a:stretch>
                  <a:fillRect l="-1467"/>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650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052736"/>
                <a:ext cx="9144000" cy="5805264"/>
              </a:xfrm>
            </p:spPr>
            <p:txBody>
              <a:bodyPr>
                <a:normAutofit fontScale="92500" lnSpcReduction="20000"/>
              </a:bodyPr>
              <a:lstStyle/>
              <a:p>
                <a:pPr marL="457200" indent="-457200" algn="l" rtl="0">
                  <a:buFont typeface="Wingdings" panose="05000000000000000000" pitchFamily="2" charset="2"/>
                  <a:buChar char="q"/>
                </a:pPr>
                <a:r>
                  <a:rPr lang="en-US" b="1" dirty="0" smtClean="0"/>
                  <a:t>Example: Find the general indefinite integral</a:t>
                </a:r>
              </a:p>
              <a:p>
                <a:pPr algn="l" rtl="0" eaLnBrk="0"/>
                <a:r>
                  <a:rPr lang="en-US" sz="4400" b="1" dirty="0"/>
                  <a:t>                </a:t>
                </a:r>
                <a14:m>
                  <m:oMath xmlns:m="http://schemas.openxmlformats.org/officeDocument/2006/math">
                    <m:nary>
                      <m:naryPr>
                        <m:limLoc m:val="undOvr"/>
                        <m:subHide m:val="on"/>
                        <m:supHide m:val="on"/>
                        <m:ctrlPr>
                          <a:rPr lang="en-US" b="1" i="1" smtClean="0">
                            <a:latin typeface="Cambria Math"/>
                          </a:rPr>
                        </m:ctrlPr>
                      </m:naryPr>
                      <m:sub/>
                      <m:sup/>
                      <m:e>
                        <m:d>
                          <m:dPr>
                            <m:ctrlPr>
                              <a:rPr lang="en-US" b="1" i="1" smtClean="0">
                                <a:latin typeface="Cambria Math"/>
                              </a:rPr>
                            </m:ctrlPr>
                          </m:dPr>
                          <m:e>
                            <m:r>
                              <a:rPr lang="en-US" b="1" i="1" smtClean="0">
                                <a:latin typeface="Cambria Math"/>
                              </a:rPr>
                              <m:t>𝒙</m:t>
                            </m:r>
                            <m:r>
                              <a:rPr lang="en-US" b="1" i="1" smtClean="0">
                                <a:latin typeface="Cambria Math"/>
                              </a:rPr>
                              <m:t>−</m:t>
                            </m:r>
                            <m:r>
                              <a:rPr lang="en-US" b="1" i="1" smtClean="0">
                                <a:latin typeface="Cambria Math"/>
                              </a:rPr>
                              <m:t>𝟏</m:t>
                            </m:r>
                          </m:e>
                        </m:d>
                        <m:d>
                          <m:dPr>
                            <m:ctrlPr>
                              <a:rPr lang="en-US" b="1" i="1" smtClean="0">
                                <a:latin typeface="Cambria Math"/>
                              </a:rPr>
                            </m:ctrlPr>
                          </m:dPr>
                          <m:e>
                            <m:r>
                              <a:rPr lang="en-US" b="1" i="1" smtClean="0">
                                <a:latin typeface="Cambria Math"/>
                              </a:rPr>
                              <m:t>𝒙</m:t>
                            </m:r>
                            <m:r>
                              <a:rPr lang="en-US" b="1" i="1" smtClean="0">
                                <a:latin typeface="Cambria Math"/>
                              </a:rPr>
                              <m:t>+</m:t>
                            </m:r>
                            <m:r>
                              <a:rPr lang="en-US" b="1" i="1" smtClean="0">
                                <a:latin typeface="Cambria Math"/>
                              </a:rPr>
                              <m:t>𝟑</m:t>
                            </m:r>
                          </m:e>
                        </m:d>
                        <m:r>
                          <a:rPr lang="en-US" b="1" i="1" smtClean="0">
                            <a:latin typeface="Cambria Math"/>
                          </a:rPr>
                          <m:t>𝒅𝒙</m:t>
                        </m:r>
                      </m:e>
                    </m:nary>
                  </m:oMath>
                </a14:m>
                <a:endParaRPr lang="en-US" b="1" dirty="0"/>
              </a:p>
              <a:p>
                <a:pPr marL="457200" indent="-457200" algn="l" rtl="0">
                  <a:buFont typeface="Wingdings" panose="05000000000000000000" pitchFamily="2" charset="2"/>
                  <a:buChar char="q"/>
                </a:pPr>
                <a:r>
                  <a:rPr lang="en-US" b="1" dirty="0"/>
                  <a:t>Solution:</a:t>
                </a:r>
              </a:p>
              <a:p>
                <a:pPr algn="l"/>
                <a14:m>
                  <m:oMathPara xmlns:m="http://schemas.openxmlformats.org/officeDocument/2006/math">
                    <m:oMathParaPr>
                      <m:jc m:val="centerGroup"/>
                    </m:oMathParaPr>
                    <m:oMath xmlns:m="http://schemas.openxmlformats.org/officeDocument/2006/math">
                      <m:nary>
                        <m:naryPr>
                          <m:limLoc m:val="undOvr"/>
                          <m:subHide m:val="on"/>
                          <m:supHide m:val="on"/>
                          <m:ctrlPr>
                            <a:rPr lang="en-US" b="1" i="1" smtClean="0">
                              <a:solidFill>
                                <a:srgbClr val="FFFF00"/>
                              </a:solidFill>
                              <a:latin typeface="Cambria Math"/>
                            </a:rPr>
                          </m:ctrlPr>
                        </m:naryPr>
                        <m:sub/>
                        <m:sup/>
                        <m:e>
                          <m:d>
                            <m:dPr>
                              <m:ctrlPr>
                                <a:rPr lang="en-US" b="1" i="1">
                                  <a:solidFill>
                                    <a:srgbClr val="FFFF00"/>
                                  </a:solidFill>
                                  <a:latin typeface="Cambria Math"/>
                                </a:rPr>
                              </m:ctrlPr>
                            </m:dPr>
                            <m:e>
                              <m:r>
                                <a:rPr lang="en-US" b="1" i="1">
                                  <a:solidFill>
                                    <a:srgbClr val="FFFF00"/>
                                  </a:solidFill>
                                  <a:latin typeface="Cambria Math"/>
                                </a:rPr>
                                <m:t>𝒙</m:t>
                              </m:r>
                              <m:r>
                                <a:rPr lang="en-US" b="1" i="1">
                                  <a:solidFill>
                                    <a:srgbClr val="FFFF00"/>
                                  </a:solidFill>
                                  <a:latin typeface="Cambria Math"/>
                                </a:rPr>
                                <m:t>−</m:t>
                              </m:r>
                              <m:r>
                                <a:rPr lang="en-US" b="1" i="1">
                                  <a:solidFill>
                                    <a:srgbClr val="FFFF00"/>
                                  </a:solidFill>
                                  <a:latin typeface="Cambria Math"/>
                                </a:rPr>
                                <m:t>𝟏</m:t>
                              </m:r>
                            </m:e>
                          </m:d>
                          <m:d>
                            <m:dPr>
                              <m:ctrlPr>
                                <a:rPr lang="en-US" b="1" i="1">
                                  <a:solidFill>
                                    <a:srgbClr val="FFFF00"/>
                                  </a:solidFill>
                                  <a:latin typeface="Cambria Math"/>
                                </a:rPr>
                              </m:ctrlPr>
                            </m:dPr>
                            <m:e>
                              <m:r>
                                <a:rPr lang="en-US" b="1" i="1">
                                  <a:solidFill>
                                    <a:srgbClr val="FFFF00"/>
                                  </a:solidFill>
                                  <a:latin typeface="Cambria Math"/>
                                </a:rPr>
                                <m:t>𝒙</m:t>
                              </m:r>
                              <m:r>
                                <a:rPr lang="en-US" b="1" i="1">
                                  <a:solidFill>
                                    <a:srgbClr val="FFFF00"/>
                                  </a:solidFill>
                                  <a:latin typeface="Cambria Math"/>
                                </a:rPr>
                                <m:t>+</m:t>
                              </m:r>
                              <m:r>
                                <a:rPr lang="en-US" b="1" i="1">
                                  <a:solidFill>
                                    <a:srgbClr val="FFFF00"/>
                                  </a:solidFill>
                                  <a:latin typeface="Cambria Math"/>
                                </a:rPr>
                                <m:t>𝟑</m:t>
                              </m:r>
                            </m:e>
                          </m:d>
                          <m:r>
                            <a:rPr lang="en-US" b="1" i="1">
                              <a:solidFill>
                                <a:srgbClr val="FFFF00"/>
                              </a:solidFill>
                              <a:latin typeface="Cambria Math"/>
                            </a:rPr>
                            <m:t>𝒅𝒙</m:t>
                          </m:r>
                        </m:e>
                      </m:nary>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d>
                            <m:dPr>
                              <m:ctrlPr>
                                <a:rPr lang="en-US" b="1" i="1" smtClean="0">
                                  <a:solidFill>
                                    <a:srgbClr val="FFFF00"/>
                                  </a:solidFill>
                                  <a:latin typeface="Cambria Math"/>
                                </a:rPr>
                              </m:ctrlPr>
                            </m:dPr>
                            <m:e>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sup>
                              </m:sSup>
                              <m:r>
                                <a:rPr lang="en-US" b="1" i="1" smtClean="0">
                                  <a:solidFill>
                                    <a:srgbClr val="FFFF00"/>
                                  </a:solidFill>
                                  <a:latin typeface="Cambria Math"/>
                                </a:rPr>
                                <m:t>+</m:t>
                              </m:r>
                              <m:r>
                                <a:rPr lang="en-US" b="1" i="1" smtClean="0">
                                  <a:solidFill>
                                    <a:srgbClr val="FFFF00"/>
                                  </a:solidFill>
                                  <a:latin typeface="Cambria Math"/>
                                </a:rPr>
                                <m:t>𝟐</m:t>
                              </m:r>
                              <m:r>
                                <a:rPr lang="en-US" b="1" i="1" smtClean="0">
                                  <a:solidFill>
                                    <a:srgbClr val="FFFF00"/>
                                  </a:solidFill>
                                  <a:latin typeface="Cambria Math"/>
                                </a:rPr>
                                <m:t>𝒙</m:t>
                              </m:r>
                              <m:r>
                                <a:rPr lang="en-US" b="1" i="1" smtClean="0">
                                  <a:solidFill>
                                    <a:srgbClr val="FFFF00"/>
                                  </a:solidFill>
                                  <a:latin typeface="Cambria Math"/>
                                </a:rPr>
                                <m:t>−</m:t>
                              </m:r>
                              <m:r>
                                <a:rPr lang="en-US" b="1" i="1" smtClean="0">
                                  <a:solidFill>
                                    <a:srgbClr val="FFFF00"/>
                                  </a:solidFill>
                                  <a:latin typeface="Cambria Math"/>
                                </a:rPr>
                                <m:t>𝟑</m:t>
                              </m:r>
                            </m:e>
                          </m:d>
                          <m:r>
                            <a:rPr lang="en-US" b="1" i="1" smtClean="0">
                              <a:solidFill>
                                <a:srgbClr val="FFFF00"/>
                              </a:solidFill>
                              <a:latin typeface="Cambria Math"/>
                            </a:rPr>
                            <m:t>𝒅𝒙</m:t>
                          </m:r>
                        </m:e>
                      </m:nary>
                    </m:oMath>
                  </m:oMathPara>
                </a14:m>
                <a:endParaRPr lang="en-US" b="1" dirty="0" smtClean="0">
                  <a:solidFill>
                    <a:srgbClr val="FFFF00"/>
                  </a:solidFill>
                </a:endParaRPr>
              </a:p>
              <a:p>
                <a:pPr algn="l"/>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sup>
                          </m:sSup>
                          <m:r>
                            <a:rPr lang="en-US" b="1" i="1" smtClean="0">
                              <a:solidFill>
                                <a:srgbClr val="FFFF00"/>
                              </a:solidFill>
                              <a:latin typeface="Cambria Math"/>
                            </a:rPr>
                            <m:t>𝒅𝒙</m:t>
                          </m:r>
                        </m:e>
                      </m:nary>
                      <m:r>
                        <a:rPr lang="en-US" b="1" i="1" smtClean="0">
                          <a:solidFill>
                            <a:srgbClr val="FFFF00"/>
                          </a:solidFill>
                          <a:latin typeface="Cambria Math"/>
                        </a:rPr>
                        <m:t>+</m:t>
                      </m:r>
                      <m:r>
                        <a:rPr lang="en-US" b="1" i="1" smtClean="0">
                          <a:solidFill>
                            <a:srgbClr val="FFFF00"/>
                          </a:solidFill>
                          <a:latin typeface="Cambria Math"/>
                        </a:rPr>
                        <m:t>𝟐</m:t>
                      </m:r>
                      <m:nary>
                        <m:naryPr>
                          <m:limLoc m:val="undOvr"/>
                          <m:subHide m:val="on"/>
                          <m:supHide m:val="on"/>
                          <m:ctrlPr>
                            <a:rPr lang="en-US" b="1" i="1" smtClean="0">
                              <a:solidFill>
                                <a:srgbClr val="FFFF00"/>
                              </a:solidFill>
                              <a:latin typeface="Cambria Math"/>
                            </a:rPr>
                          </m:ctrlPr>
                        </m:naryPr>
                        <m:sub/>
                        <m:sup/>
                        <m:e>
                          <m:r>
                            <a:rPr lang="en-US" b="1" i="1" smtClean="0">
                              <a:solidFill>
                                <a:srgbClr val="FFFF00"/>
                              </a:solidFill>
                              <a:latin typeface="Cambria Math"/>
                            </a:rPr>
                            <m:t>𝒙𝒅𝒙</m:t>
                          </m:r>
                        </m:e>
                      </m:nary>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r>
                            <a:rPr lang="en-US" b="1" i="1" smtClean="0">
                              <a:solidFill>
                                <a:srgbClr val="FFFF00"/>
                              </a:solidFill>
                              <a:latin typeface="Cambria Math"/>
                            </a:rPr>
                            <m:t>𝟑</m:t>
                          </m:r>
                          <m:r>
                            <a:rPr lang="en-US" b="1" i="1" smtClean="0">
                              <a:solidFill>
                                <a:srgbClr val="FFFF00"/>
                              </a:solidFill>
                              <a:latin typeface="Cambria Math"/>
                            </a:rPr>
                            <m:t>𝒅𝒙</m:t>
                          </m:r>
                        </m:e>
                      </m:nary>
                    </m:oMath>
                  </m:oMathPara>
                </a14:m>
                <a:endParaRPr lang="en-US" b="1" dirty="0" smtClean="0">
                  <a:solidFill>
                    <a:srgbClr val="FFFF00"/>
                  </a:solidFill>
                </a:endParaRPr>
              </a:p>
              <a:p>
                <a:pPr algn="l"/>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𝟑</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𝟑</m:t>
                          </m:r>
                        </m:sup>
                      </m:sSup>
                      <m:r>
                        <a:rPr lang="en-US" b="1" i="1" smtClean="0">
                          <a:solidFill>
                            <a:srgbClr val="FFFF00"/>
                          </a:solidFill>
                          <a:latin typeface="Cambria Math"/>
                        </a:rPr>
                        <m:t>+</m:t>
                      </m:r>
                      <m:r>
                        <a:rPr lang="en-US" b="1" i="1" smtClean="0">
                          <a:solidFill>
                            <a:srgbClr val="FFFF00"/>
                          </a:solidFill>
                          <a:latin typeface="Cambria Math"/>
                        </a:rPr>
                        <m:t>𝟐</m:t>
                      </m:r>
                      <m:r>
                        <a:rPr lang="en-US" b="1" i="1" smtClean="0">
                          <a:solidFill>
                            <a:srgbClr val="FFFF00"/>
                          </a:solidFill>
                          <a:latin typeface="Cambria Math"/>
                          <a:ea typeface="Cambria Math"/>
                        </a:rPr>
                        <m:t>×</m:t>
                      </m:r>
                      <m:f>
                        <m:fPr>
                          <m:ctrlPr>
                            <a:rPr lang="en-US" b="1" i="1" smtClean="0">
                              <a:solidFill>
                                <a:srgbClr val="FFFF00"/>
                              </a:solidFill>
                              <a:latin typeface="Cambria Math"/>
                              <a:ea typeface="Cambria Math"/>
                            </a:rPr>
                          </m:ctrlPr>
                        </m:fPr>
                        <m:num>
                          <m:r>
                            <a:rPr lang="en-US" b="1" i="1" smtClean="0">
                              <a:solidFill>
                                <a:srgbClr val="FFFF00"/>
                              </a:solidFill>
                              <a:latin typeface="Cambria Math"/>
                              <a:ea typeface="Cambria Math"/>
                            </a:rPr>
                            <m:t>𝟏</m:t>
                          </m:r>
                        </m:num>
                        <m:den>
                          <m:r>
                            <a:rPr lang="en-US" b="1" i="1" smtClean="0">
                              <a:solidFill>
                                <a:srgbClr val="FFFF00"/>
                              </a:solidFill>
                              <a:latin typeface="Cambria Math"/>
                              <a:ea typeface="Cambria Math"/>
                            </a:rPr>
                            <m:t>𝟐</m:t>
                          </m:r>
                        </m:den>
                      </m:f>
                      <m:sSup>
                        <m:sSupPr>
                          <m:ctrlPr>
                            <a:rPr lang="en-US" b="1" i="1" smtClean="0">
                              <a:solidFill>
                                <a:srgbClr val="FFFF00"/>
                              </a:solidFill>
                              <a:latin typeface="Cambria Math"/>
                              <a:ea typeface="Cambria Math"/>
                            </a:rPr>
                          </m:ctrlPr>
                        </m:sSupPr>
                        <m:e>
                          <m:r>
                            <a:rPr lang="en-US" b="1" i="1" smtClean="0">
                              <a:solidFill>
                                <a:srgbClr val="FFFF00"/>
                              </a:solidFill>
                              <a:latin typeface="Cambria Math"/>
                              <a:ea typeface="Cambria Math"/>
                            </a:rPr>
                            <m:t>𝒙</m:t>
                          </m:r>
                        </m:e>
                        <m:sup>
                          <m:r>
                            <a:rPr lang="en-US" b="1" i="1" smtClean="0">
                              <a:solidFill>
                                <a:srgbClr val="FFFF00"/>
                              </a:solidFill>
                              <a:latin typeface="Cambria Math"/>
                              <a:ea typeface="Cambria Math"/>
                            </a:rPr>
                            <m:t>𝟐</m:t>
                          </m:r>
                        </m:sup>
                      </m:sSup>
                      <m:r>
                        <a:rPr lang="en-US" b="1" i="1" smtClean="0">
                          <a:solidFill>
                            <a:srgbClr val="FFFF00"/>
                          </a:solidFill>
                          <a:latin typeface="Cambria Math"/>
                          <a:ea typeface="Cambria Math"/>
                        </a:rPr>
                        <m:t>−</m:t>
                      </m:r>
                      <m:r>
                        <a:rPr lang="en-US" b="1" i="1" smtClean="0">
                          <a:solidFill>
                            <a:srgbClr val="FFFF00"/>
                          </a:solidFill>
                          <a:latin typeface="Cambria Math"/>
                          <a:ea typeface="Cambria Math"/>
                        </a:rPr>
                        <m:t>𝟑</m:t>
                      </m:r>
                      <m:r>
                        <a:rPr lang="en-US" b="1" i="1" smtClean="0">
                          <a:solidFill>
                            <a:srgbClr val="FFFF00"/>
                          </a:solidFill>
                          <a:latin typeface="Cambria Math"/>
                          <a:ea typeface="Cambria Math"/>
                        </a:rPr>
                        <m:t>𝒙</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𝑪</m:t>
                      </m:r>
                    </m:oMath>
                  </m:oMathPara>
                </a14:m>
                <a:endParaRPr lang="en-US" b="1" dirty="0" smtClean="0">
                  <a:solidFill>
                    <a:srgbClr val="FFFF00"/>
                  </a:solidFill>
                  <a:ea typeface="Cambria Math"/>
                </a:endParaRPr>
              </a:p>
              <a:p>
                <a:pPr algn="l"/>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𝟑</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𝟑</m:t>
                          </m:r>
                        </m:sup>
                      </m:sSup>
                      <m:r>
                        <a:rPr lang="en-US" b="1" i="1" smtClean="0">
                          <a:solidFill>
                            <a:srgbClr val="FFFF00"/>
                          </a:solidFill>
                          <a:latin typeface="Cambria Math"/>
                        </a:rPr>
                        <m:t>+</m:t>
                      </m:r>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sup>
                      </m:sSup>
                      <m:r>
                        <a:rPr lang="en-US" b="1" i="1" smtClean="0">
                          <a:solidFill>
                            <a:srgbClr val="FFFF00"/>
                          </a:solidFill>
                          <a:latin typeface="Cambria Math"/>
                        </a:rPr>
                        <m:t>−</m:t>
                      </m:r>
                      <m:r>
                        <a:rPr lang="en-US" b="1" i="1" smtClean="0">
                          <a:solidFill>
                            <a:srgbClr val="FFFF00"/>
                          </a:solidFill>
                          <a:latin typeface="Cambria Math"/>
                        </a:rPr>
                        <m:t>𝟑</m:t>
                      </m:r>
                      <m:r>
                        <a:rPr lang="en-US" b="1" i="1" smtClean="0">
                          <a:solidFill>
                            <a:srgbClr val="FFFF00"/>
                          </a:solidFill>
                          <a:latin typeface="Cambria Math"/>
                        </a:rPr>
                        <m:t>𝒙</m:t>
                      </m:r>
                      <m:r>
                        <a:rPr lang="en-US" b="1" i="1" smtClean="0">
                          <a:solidFill>
                            <a:srgbClr val="FFFF00"/>
                          </a:solidFill>
                          <a:latin typeface="Cambria Math"/>
                        </a:rPr>
                        <m:t>+</m:t>
                      </m:r>
                      <m:r>
                        <a:rPr lang="en-US" b="1" i="1" smtClean="0">
                          <a:solidFill>
                            <a:srgbClr val="FFFF00"/>
                          </a:solidFill>
                          <a:latin typeface="Cambria Math"/>
                        </a:rPr>
                        <m:t>𝑪</m:t>
                      </m:r>
                    </m:oMath>
                  </m:oMathPara>
                </a14:m>
                <a:endParaRPr lang="en-US" b="1" dirty="0">
                  <a:solidFill>
                    <a:srgbClr val="FFFF00"/>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052736"/>
                <a:ext cx="9144000" cy="5805264"/>
              </a:xfrm>
              <a:blipFill rotWithShape="1">
                <a:blip r:embed="rId2"/>
                <a:stretch>
                  <a:fillRect l="-2400" t="-2731"/>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884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68" y="0"/>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052736"/>
                <a:ext cx="9144000" cy="5805264"/>
              </a:xfrm>
            </p:spPr>
            <p:txBody>
              <a:bodyPr/>
              <a:lstStyle/>
              <a:p>
                <a:pPr marL="457200" indent="-457200" algn="l" rtl="0">
                  <a:buFont typeface="Wingdings" panose="05000000000000000000" pitchFamily="2" charset="2"/>
                  <a:buChar char="q"/>
                </a:pPr>
                <a:r>
                  <a:rPr lang="en-US" b="1" dirty="0" smtClean="0"/>
                  <a:t>Example: Find the general indefinite integral</a:t>
                </a:r>
              </a:p>
              <a:p>
                <a:pPr algn="l" rtl="0" eaLnBrk="0"/>
                <a:r>
                  <a:rPr lang="en-US" sz="4400" b="1" dirty="0"/>
                  <a:t> </a:t>
                </a:r>
                <a14:m>
                  <m:oMath xmlns:m="http://schemas.openxmlformats.org/officeDocument/2006/math">
                    <m:nary>
                      <m:naryPr>
                        <m:limLoc m:val="undOvr"/>
                        <m:subHide m:val="on"/>
                        <m:supHide m:val="on"/>
                        <m:ctrlPr>
                          <a:rPr lang="en-US" b="1" i="1" smtClean="0">
                            <a:latin typeface="Cambria Math"/>
                          </a:rPr>
                        </m:ctrlPr>
                      </m:naryPr>
                      <m:sub/>
                      <m:sup/>
                      <m:e>
                        <m:sSup>
                          <m:sSupPr>
                            <m:ctrlPr>
                              <a:rPr lang="en-US" b="1" i="1" smtClean="0">
                                <a:latin typeface="Cambria Math"/>
                              </a:rPr>
                            </m:ctrlPr>
                          </m:sSupPr>
                          <m:e>
                            <m:r>
                              <a:rPr lang="en-US" b="1" i="1" smtClean="0">
                                <a:latin typeface="Cambria Math"/>
                              </a:rPr>
                              <m:t>(</m:t>
                            </m:r>
                            <m:r>
                              <a:rPr lang="en-US" b="1" i="1" smtClean="0">
                                <a:latin typeface="Cambria Math"/>
                              </a:rPr>
                              <m:t>𝟏</m:t>
                            </m:r>
                            <m:r>
                              <a:rPr lang="en-US" b="1" i="1" smtClean="0">
                                <a:latin typeface="Cambria Math"/>
                              </a:rPr>
                              <m:t>−</m:t>
                            </m:r>
                            <m:r>
                              <a:rPr lang="en-US" b="1" i="1" smtClean="0">
                                <a:latin typeface="Cambria Math"/>
                              </a:rPr>
                              <m:t>𝟐</m:t>
                            </m:r>
                            <m:r>
                              <a:rPr lang="en-US" b="1" i="1" smtClean="0">
                                <a:latin typeface="Cambria Math"/>
                              </a:rPr>
                              <m:t>𝒙</m:t>
                            </m:r>
                            <m:r>
                              <a:rPr lang="en-US" b="1" i="1" smtClean="0">
                                <a:latin typeface="Cambria Math"/>
                              </a:rPr>
                              <m:t>)</m:t>
                            </m:r>
                          </m:e>
                          <m:sup>
                            <m:r>
                              <a:rPr lang="en-US" b="1" i="1" smtClean="0">
                                <a:latin typeface="Cambria Math"/>
                              </a:rPr>
                              <m:t>𝟗𝟗</m:t>
                            </m:r>
                          </m:sup>
                        </m:sSup>
                        <m:r>
                          <a:rPr lang="en-US" b="1" i="1" smtClean="0">
                            <a:latin typeface="Cambria Math"/>
                          </a:rPr>
                          <m:t>𝒅𝒙</m:t>
                        </m:r>
                      </m:e>
                    </m:nary>
                  </m:oMath>
                </a14:m>
                <a:r>
                  <a:rPr lang="en-US" b="1" dirty="0"/>
                  <a:t>  </a:t>
                </a:r>
                <a:r>
                  <a:rPr lang="en-US" sz="4400" b="1" dirty="0"/>
                  <a:t>         </a:t>
                </a:r>
                <a:endParaRPr lang="en-US" b="1" dirty="0"/>
              </a:p>
              <a:p>
                <a:pPr marL="457200" indent="-457200" algn="l" rtl="0">
                  <a:buFont typeface="Wingdings" panose="05000000000000000000" pitchFamily="2" charset="2"/>
                  <a:buChar char="q"/>
                </a:pPr>
                <a:r>
                  <a:rPr lang="en-US" b="1" dirty="0"/>
                  <a:t>Solution:</a:t>
                </a:r>
              </a:p>
              <a:p>
                <a:pPr algn="l"/>
                <a14:m>
                  <m:oMathPara xmlns:m="http://schemas.openxmlformats.org/officeDocument/2006/math">
                    <m:oMathParaPr>
                      <m:jc m:val="centerGroup"/>
                    </m:oMathParaPr>
                    <m:oMath xmlns:m="http://schemas.openxmlformats.org/officeDocument/2006/math">
                      <m:nary>
                        <m:naryPr>
                          <m:limLoc m:val="undOvr"/>
                          <m:subHide m:val="on"/>
                          <m:supHide m:val="on"/>
                          <m:ctrlPr>
                            <a:rPr lang="en-US" b="1" i="1" smtClean="0">
                              <a:solidFill>
                                <a:srgbClr val="FFFF00"/>
                              </a:solidFill>
                              <a:latin typeface="Cambria Math"/>
                            </a:rPr>
                          </m:ctrlPr>
                        </m:naryPr>
                        <m:sub/>
                        <m:sup/>
                        <m:e>
                          <m:sSup>
                            <m:sSupPr>
                              <m:ctrlPr>
                                <a:rPr lang="en-US" b="1" i="1">
                                  <a:solidFill>
                                    <a:srgbClr val="FFFF00"/>
                                  </a:solidFill>
                                  <a:latin typeface="Cambria Math"/>
                                </a:rPr>
                              </m:ctrlPr>
                            </m:sSupPr>
                            <m:e>
                              <m:r>
                                <a:rPr lang="en-US" b="1" i="1">
                                  <a:solidFill>
                                    <a:srgbClr val="FFFF00"/>
                                  </a:solidFill>
                                  <a:latin typeface="Cambria Math"/>
                                </a:rPr>
                                <m:t>(</m:t>
                              </m:r>
                              <m:r>
                                <a:rPr lang="en-US" b="1" i="1">
                                  <a:solidFill>
                                    <a:srgbClr val="FFFF00"/>
                                  </a:solidFill>
                                  <a:latin typeface="Cambria Math"/>
                                </a:rPr>
                                <m:t>𝟏</m:t>
                              </m:r>
                              <m:r>
                                <a:rPr lang="en-US" b="1" i="1">
                                  <a:solidFill>
                                    <a:srgbClr val="FFFF00"/>
                                  </a:solidFill>
                                  <a:latin typeface="Cambria Math"/>
                                </a:rPr>
                                <m:t>−</m:t>
                              </m:r>
                              <m:r>
                                <a:rPr lang="en-US" b="1" i="1">
                                  <a:solidFill>
                                    <a:srgbClr val="FFFF00"/>
                                  </a:solidFill>
                                  <a:latin typeface="Cambria Math"/>
                                </a:rPr>
                                <m:t>𝟐</m:t>
                              </m:r>
                              <m:r>
                                <a:rPr lang="en-US" b="1" i="1">
                                  <a:solidFill>
                                    <a:srgbClr val="FFFF00"/>
                                  </a:solidFill>
                                  <a:latin typeface="Cambria Math"/>
                                </a:rPr>
                                <m:t>𝒙</m:t>
                              </m:r>
                              <m:r>
                                <a:rPr lang="en-US" b="1" i="1">
                                  <a:solidFill>
                                    <a:srgbClr val="FFFF00"/>
                                  </a:solidFill>
                                  <a:latin typeface="Cambria Math"/>
                                </a:rPr>
                                <m:t>)</m:t>
                              </m:r>
                            </m:e>
                            <m:sup>
                              <m:r>
                                <a:rPr lang="en-US" b="1" i="1">
                                  <a:solidFill>
                                    <a:srgbClr val="FFFF00"/>
                                  </a:solidFill>
                                  <a:latin typeface="Cambria Math"/>
                                </a:rPr>
                                <m:t>𝟗𝟗</m:t>
                              </m:r>
                            </m:sup>
                          </m:sSup>
                          <m:r>
                            <a:rPr lang="en-US" b="1" i="1">
                              <a:solidFill>
                                <a:srgbClr val="FFFF00"/>
                              </a:solidFill>
                              <a:latin typeface="Cambria Math"/>
                            </a:rPr>
                            <m:t>𝒅𝒙</m:t>
                          </m:r>
                        </m:e>
                      </m:nary>
                      <m:r>
                        <a:rPr lang="en-US" b="1" i="1" smtClean="0">
                          <a:solidFill>
                            <a:srgbClr val="FFFF00"/>
                          </a:solidFill>
                          <a:latin typeface="Cambria Math"/>
                        </a:rPr>
                        <m:t>=</m:t>
                      </m:r>
                      <m:f>
                        <m:fPr>
                          <m:ctrlPr>
                            <a:rPr lang="en-US" b="1" i="1" smtClean="0">
                              <a:solidFill>
                                <a:srgbClr val="FFFF00"/>
                              </a:solidFill>
                              <a:latin typeface="Cambria Math"/>
                            </a:rPr>
                          </m:ctrlPr>
                        </m:fPr>
                        <m:num>
                          <m:sSup>
                            <m:sSupPr>
                              <m:ctrlPr>
                                <a:rPr lang="en-US" b="1" i="1" smtClean="0">
                                  <a:solidFill>
                                    <a:srgbClr val="FFFF00"/>
                                  </a:solidFill>
                                  <a:latin typeface="Cambria Math"/>
                                </a:rPr>
                              </m:ctrlPr>
                            </m:sSupPr>
                            <m:e>
                              <m:r>
                                <a:rPr lang="en-US" b="1" i="1" smtClean="0">
                                  <a:solidFill>
                                    <a:srgbClr val="FFFF00"/>
                                  </a:solidFill>
                                  <a:latin typeface="Cambria Math"/>
                                </a:rPr>
                                <m:t>(</m:t>
                              </m:r>
                              <m:r>
                                <a:rPr lang="en-US" b="1" i="1" smtClean="0">
                                  <a:solidFill>
                                    <a:srgbClr val="FFFF00"/>
                                  </a:solidFill>
                                  <a:latin typeface="Cambria Math"/>
                                </a:rPr>
                                <m:t>𝟏</m:t>
                              </m:r>
                              <m:r>
                                <a:rPr lang="en-US" b="1" i="1" smtClean="0">
                                  <a:solidFill>
                                    <a:srgbClr val="FFFF00"/>
                                  </a:solidFill>
                                  <a:latin typeface="Cambria Math"/>
                                </a:rPr>
                                <m:t>−</m:t>
                              </m:r>
                              <m:r>
                                <a:rPr lang="en-US" b="1" i="1" smtClean="0">
                                  <a:solidFill>
                                    <a:srgbClr val="FFFF00"/>
                                  </a:solidFill>
                                  <a:latin typeface="Cambria Math"/>
                                </a:rPr>
                                <m:t>𝟐</m:t>
                              </m:r>
                              <m:r>
                                <a:rPr lang="en-US" b="1" i="1" smtClean="0">
                                  <a:solidFill>
                                    <a:srgbClr val="FFFF00"/>
                                  </a:solidFill>
                                  <a:latin typeface="Cambria Math"/>
                                </a:rPr>
                                <m:t>𝒙</m:t>
                              </m:r>
                              <m:r>
                                <a:rPr lang="en-US" b="1" i="1" smtClean="0">
                                  <a:solidFill>
                                    <a:srgbClr val="FFFF00"/>
                                  </a:solidFill>
                                  <a:latin typeface="Cambria Math"/>
                                </a:rPr>
                                <m:t>)</m:t>
                              </m:r>
                            </m:e>
                            <m:sup>
                              <m:r>
                                <a:rPr lang="en-US" b="1" i="1" smtClean="0">
                                  <a:solidFill>
                                    <a:srgbClr val="FFFF00"/>
                                  </a:solidFill>
                                  <a:latin typeface="Cambria Math"/>
                                </a:rPr>
                                <m:t>𝟏𝟎𝟎</m:t>
                              </m:r>
                            </m:sup>
                          </m:sSup>
                        </m:num>
                        <m:den>
                          <m:r>
                            <a:rPr lang="en-US" b="1" i="1" smtClean="0">
                              <a:solidFill>
                                <a:srgbClr val="FFFF00"/>
                              </a:solidFill>
                              <a:latin typeface="Cambria Math"/>
                            </a:rPr>
                            <m:t>−</m:t>
                          </m:r>
                          <m:r>
                            <a:rPr lang="en-US" b="1" i="1" smtClean="0">
                              <a:solidFill>
                                <a:srgbClr val="FFFF00"/>
                              </a:solidFill>
                              <a:latin typeface="Cambria Math"/>
                            </a:rPr>
                            <m:t>𝟐</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𝟏𝟎𝟎</m:t>
                          </m:r>
                        </m:den>
                      </m:f>
                      <m:r>
                        <a:rPr lang="en-US" b="1" i="1" smtClean="0">
                          <a:solidFill>
                            <a:srgbClr val="FFFF00"/>
                          </a:solidFill>
                          <a:latin typeface="Cambria Math"/>
                        </a:rPr>
                        <m:t>+</m:t>
                      </m:r>
                      <m:r>
                        <a:rPr lang="en-US" b="1" i="1" smtClean="0">
                          <a:solidFill>
                            <a:srgbClr val="FFFF00"/>
                          </a:solidFill>
                          <a:latin typeface="Cambria Math"/>
                        </a:rPr>
                        <m:t>𝑪</m:t>
                      </m:r>
                      <m:r>
                        <a:rPr lang="en-US" b="1" i="1" smtClean="0">
                          <a:solidFill>
                            <a:srgbClr val="FFFF00"/>
                          </a:solidFill>
                          <a:latin typeface="Cambria Math"/>
                        </a:rPr>
                        <m:t>  =−</m:t>
                      </m:r>
                      <m:f>
                        <m:fPr>
                          <m:ctrlPr>
                            <a:rPr lang="en-US" b="1" i="1" smtClean="0">
                              <a:solidFill>
                                <a:srgbClr val="FFFF00"/>
                              </a:solidFill>
                              <a:latin typeface="Cambria Math"/>
                            </a:rPr>
                          </m:ctrlPr>
                        </m:fPr>
                        <m:num>
                          <m:sSup>
                            <m:sSupPr>
                              <m:ctrlPr>
                                <a:rPr lang="en-US" b="1" i="1" smtClean="0">
                                  <a:solidFill>
                                    <a:srgbClr val="FFFF00"/>
                                  </a:solidFill>
                                  <a:latin typeface="Cambria Math"/>
                                </a:rPr>
                              </m:ctrlPr>
                            </m:sSupPr>
                            <m:e>
                              <m:d>
                                <m:dPr>
                                  <m:ctrlPr>
                                    <a:rPr lang="en-US" b="1" i="1" smtClean="0">
                                      <a:solidFill>
                                        <a:srgbClr val="FFFF00"/>
                                      </a:solidFill>
                                      <a:latin typeface="Cambria Math"/>
                                    </a:rPr>
                                  </m:ctrlPr>
                                </m:dPr>
                                <m:e>
                                  <m:r>
                                    <a:rPr lang="en-US" b="1" i="1" smtClean="0">
                                      <a:solidFill>
                                        <a:srgbClr val="FFFF00"/>
                                      </a:solidFill>
                                      <a:latin typeface="Cambria Math"/>
                                    </a:rPr>
                                    <m:t>𝟏</m:t>
                                  </m:r>
                                  <m:r>
                                    <a:rPr lang="en-US" b="1" i="1" smtClean="0">
                                      <a:solidFill>
                                        <a:srgbClr val="FFFF00"/>
                                      </a:solidFill>
                                      <a:latin typeface="Cambria Math"/>
                                    </a:rPr>
                                    <m:t>−</m:t>
                                  </m:r>
                                  <m:r>
                                    <a:rPr lang="en-US" b="1" i="1" smtClean="0">
                                      <a:solidFill>
                                        <a:srgbClr val="FFFF00"/>
                                      </a:solidFill>
                                      <a:latin typeface="Cambria Math"/>
                                    </a:rPr>
                                    <m:t>𝟐</m:t>
                                  </m:r>
                                  <m:r>
                                    <a:rPr lang="en-US" b="1" i="1" smtClean="0">
                                      <a:solidFill>
                                        <a:srgbClr val="FFFF00"/>
                                      </a:solidFill>
                                      <a:latin typeface="Cambria Math"/>
                                    </a:rPr>
                                    <m:t>𝒙</m:t>
                                  </m:r>
                                </m:e>
                              </m:d>
                            </m:e>
                            <m:sup>
                              <m:r>
                                <a:rPr lang="en-US" b="1" i="1" smtClean="0">
                                  <a:solidFill>
                                    <a:srgbClr val="FFFF00"/>
                                  </a:solidFill>
                                  <a:latin typeface="Cambria Math"/>
                                </a:rPr>
                                <m:t>𝟏𝟎𝟎</m:t>
                              </m:r>
                            </m:sup>
                          </m:sSup>
                        </m:num>
                        <m:den>
                          <m:r>
                            <a:rPr lang="en-US" b="1" i="1" smtClean="0">
                              <a:solidFill>
                                <a:srgbClr val="FFFF00"/>
                              </a:solidFill>
                              <a:latin typeface="Cambria Math"/>
                            </a:rPr>
                            <m:t>𝟐𝟎𝟎</m:t>
                          </m:r>
                        </m:den>
                      </m:f>
                      <m:r>
                        <a:rPr lang="en-US" b="1" i="1" smtClean="0">
                          <a:solidFill>
                            <a:srgbClr val="FFFF00"/>
                          </a:solidFill>
                          <a:latin typeface="Cambria Math"/>
                        </a:rPr>
                        <m:t>+</m:t>
                      </m:r>
                      <m:r>
                        <a:rPr lang="en-US" b="1" i="1" smtClean="0">
                          <a:solidFill>
                            <a:srgbClr val="FFFF00"/>
                          </a:solidFill>
                          <a:latin typeface="Cambria Math"/>
                        </a:rPr>
                        <m:t>𝑪</m:t>
                      </m:r>
                    </m:oMath>
                  </m:oMathPara>
                </a14:m>
                <a:endParaRPr lang="en-US" b="1" dirty="0">
                  <a:solidFill>
                    <a:srgbClr val="FFFF00"/>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052736"/>
                <a:ext cx="9144000" cy="5805264"/>
              </a:xfrm>
              <a:blipFill rotWithShape="1">
                <a:blip r:embed="rId2"/>
                <a:stretch>
                  <a:fillRect l="-2667" t="-1366"/>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565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0" y="0"/>
            <a:ext cx="9144000" cy="1470025"/>
          </a:xfrm>
        </p:spPr>
        <p:txBody>
          <a:bodyPr>
            <a:normAutofit/>
          </a:bodyPr>
          <a:lstStyle/>
          <a:p>
            <a:endParaRPr lang="en-US" dirty="0">
              <a:solidFill>
                <a:srgbClr val="FF0000"/>
              </a:solidFill>
            </a:endParaRP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052736"/>
                <a:ext cx="9144000" cy="5805264"/>
              </a:xfrm>
            </p:spPr>
            <p:txBody>
              <a:bodyPr>
                <a:normAutofit fontScale="92500" lnSpcReduction="10000"/>
              </a:bodyPr>
              <a:lstStyle/>
              <a:p>
                <a:pPr marL="457200" indent="-457200" algn="l" rtl="0" eaLnBrk="0">
                  <a:buFont typeface="Wingdings" panose="05000000000000000000" pitchFamily="2" charset="2"/>
                  <a:buChar char="q"/>
                </a:pPr>
                <a:r>
                  <a:rPr lang="en-US" b="1" dirty="0" smtClean="0"/>
                  <a:t>Example: Find the general indefinite integral</a:t>
                </a:r>
              </a:p>
              <a:p>
                <a:pPr algn="l" rtl="0" eaLnBrk="0"/>
                <a14:m>
                  <m:oMathPara xmlns:m="http://schemas.openxmlformats.org/officeDocument/2006/math">
                    <m:oMathParaPr>
                      <m:jc m:val="centerGroup"/>
                    </m:oMathParaPr>
                    <m:oMath xmlns:m="http://schemas.openxmlformats.org/officeDocument/2006/math">
                      <m:nary>
                        <m:naryPr>
                          <m:limLoc m:val="undOvr"/>
                          <m:subHide m:val="on"/>
                          <m:supHide m:val="on"/>
                          <m:ctrlPr>
                            <a:rPr lang="en-US" b="1" i="1" smtClean="0">
                              <a:latin typeface="Cambria Math"/>
                            </a:rPr>
                          </m:ctrlPr>
                        </m:naryPr>
                        <m:sub/>
                        <m:sup/>
                        <m:e>
                          <m:f>
                            <m:fPr>
                              <m:ctrlPr>
                                <a:rPr lang="en-US" b="1" i="1" smtClean="0">
                                  <a:latin typeface="Cambria Math"/>
                                </a:rPr>
                              </m:ctrlPr>
                            </m:fPr>
                            <m:num>
                              <m:sSup>
                                <m:sSupPr>
                                  <m:ctrlPr>
                                    <a:rPr lang="en-US" b="1" i="1" smtClean="0">
                                      <a:latin typeface="Cambria Math"/>
                                    </a:rPr>
                                  </m:ctrlPr>
                                </m:sSupPr>
                                <m:e>
                                  <m:r>
                                    <a:rPr lang="en-US" b="1" i="1" smtClean="0">
                                      <a:latin typeface="Cambria Math"/>
                                    </a:rPr>
                                    <m:t>𝒙</m:t>
                                  </m:r>
                                </m:e>
                                <m:sup>
                                  <m:r>
                                    <a:rPr lang="en-US" b="1" i="1" smtClean="0">
                                      <a:latin typeface="Cambria Math"/>
                                    </a:rPr>
                                    <m:t>𝟐</m:t>
                                  </m:r>
                                </m:sup>
                              </m:sSup>
                              <m:r>
                                <a:rPr lang="en-US" b="1" i="1" smtClean="0">
                                  <a:latin typeface="Cambria Math"/>
                                </a:rPr>
                                <m:t>−</m:t>
                              </m:r>
                              <m:r>
                                <a:rPr lang="en-US" b="1" i="1" smtClean="0">
                                  <a:latin typeface="Cambria Math"/>
                                </a:rPr>
                                <m:t>𝟑</m:t>
                              </m:r>
                              <m:rad>
                                <m:radPr>
                                  <m:degHide m:val="on"/>
                                  <m:ctrlPr>
                                    <a:rPr lang="en-US" b="1" i="1" smtClean="0">
                                      <a:latin typeface="Cambria Math"/>
                                    </a:rPr>
                                  </m:ctrlPr>
                                </m:radPr>
                                <m:deg/>
                                <m:e>
                                  <m:r>
                                    <a:rPr lang="en-US" b="1" i="1" smtClean="0">
                                      <a:latin typeface="Cambria Math"/>
                                    </a:rPr>
                                    <m:t>𝒙</m:t>
                                  </m:r>
                                </m:e>
                              </m:rad>
                            </m:num>
                            <m:den>
                              <m:r>
                                <a:rPr lang="en-US" b="1" i="1" smtClean="0">
                                  <a:latin typeface="Cambria Math"/>
                                </a:rPr>
                                <m:t>𝒙</m:t>
                              </m:r>
                            </m:den>
                          </m:f>
                        </m:e>
                      </m:nary>
                      <m:r>
                        <a:rPr lang="en-US" b="1" i="1" smtClean="0">
                          <a:latin typeface="Cambria Math"/>
                        </a:rPr>
                        <m:t>𝒅𝒙</m:t>
                      </m:r>
                      <m:r>
                        <a:rPr lang="en-US" b="1" i="1" smtClean="0">
                          <a:latin typeface="Cambria Math"/>
                        </a:rPr>
                        <m:t> </m:t>
                      </m:r>
                    </m:oMath>
                  </m:oMathPara>
                </a14:m>
                <a:endParaRPr lang="en-US" b="1" dirty="0"/>
              </a:p>
              <a:p>
                <a:pPr marL="457200" indent="-457200" algn="l" rtl="0" eaLnBrk="0">
                  <a:buFont typeface="Wingdings" panose="05000000000000000000" pitchFamily="2" charset="2"/>
                  <a:buChar char="q"/>
                </a:pPr>
                <a:r>
                  <a:rPr lang="en-US" b="1" dirty="0"/>
                  <a:t>Solution:</a:t>
                </a:r>
                <a14:m>
                  <m:oMath xmlns:m="http://schemas.openxmlformats.org/officeDocument/2006/math">
                    <m:r>
                      <a:rPr lang="en-US" b="1" i="0" smtClean="0">
                        <a:latin typeface="Cambria Math"/>
                      </a:rPr>
                      <m:t> </m:t>
                    </m:r>
                    <m:nary>
                      <m:naryPr>
                        <m:limLoc m:val="undOvr"/>
                        <m:subHide m:val="on"/>
                        <m:supHide m:val="on"/>
                        <m:ctrlPr>
                          <a:rPr lang="en-US" b="1" i="1" smtClean="0">
                            <a:solidFill>
                              <a:srgbClr val="FFFF00"/>
                            </a:solidFill>
                            <a:latin typeface="Cambria Math"/>
                          </a:rPr>
                        </m:ctrlPr>
                      </m:naryPr>
                      <m:sub/>
                      <m:sup/>
                      <m:e>
                        <m:f>
                          <m:fPr>
                            <m:ctrlPr>
                              <a:rPr lang="en-US" b="1" i="1">
                                <a:solidFill>
                                  <a:srgbClr val="FFFF00"/>
                                </a:solidFill>
                                <a:latin typeface="Cambria Math"/>
                              </a:rPr>
                            </m:ctrlPr>
                          </m:fPr>
                          <m:num>
                            <m:sSup>
                              <m:sSupPr>
                                <m:ctrlPr>
                                  <a:rPr lang="en-US" b="1" i="1">
                                    <a:solidFill>
                                      <a:srgbClr val="FFFF00"/>
                                    </a:solidFill>
                                    <a:latin typeface="Cambria Math"/>
                                  </a:rPr>
                                </m:ctrlPr>
                              </m:sSupPr>
                              <m:e>
                                <m:r>
                                  <a:rPr lang="en-US" b="1" i="1">
                                    <a:solidFill>
                                      <a:srgbClr val="FFFF00"/>
                                    </a:solidFill>
                                    <a:latin typeface="Cambria Math"/>
                                  </a:rPr>
                                  <m:t>𝒙</m:t>
                                </m:r>
                              </m:e>
                              <m:sup>
                                <m:r>
                                  <a:rPr lang="en-US" b="1" i="1">
                                    <a:solidFill>
                                      <a:srgbClr val="FFFF00"/>
                                    </a:solidFill>
                                    <a:latin typeface="Cambria Math"/>
                                  </a:rPr>
                                  <m:t>𝟐</m:t>
                                </m:r>
                              </m:sup>
                            </m:sSup>
                            <m:r>
                              <a:rPr lang="en-US" b="1" i="1">
                                <a:solidFill>
                                  <a:srgbClr val="FFFF00"/>
                                </a:solidFill>
                                <a:latin typeface="Cambria Math"/>
                              </a:rPr>
                              <m:t>−</m:t>
                            </m:r>
                            <m:r>
                              <a:rPr lang="en-US" b="1" i="1">
                                <a:solidFill>
                                  <a:srgbClr val="FFFF00"/>
                                </a:solidFill>
                                <a:latin typeface="Cambria Math"/>
                              </a:rPr>
                              <m:t>𝟑</m:t>
                            </m:r>
                            <m:rad>
                              <m:radPr>
                                <m:degHide m:val="on"/>
                                <m:ctrlPr>
                                  <a:rPr lang="en-US" b="1" i="1">
                                    <a:solidFill>
                                      <a:srgbClr val="FFFF00"/>
                                    </a:solidFill>
                                    <a:latin typeface="Cambria Math"/>
                                  </a:rPr>
                                </m:ctrlPr>
                              </m:radPr>
                              <m:deg/>
                              <m:e>
                                <m:r>
                                  <a:rPr lang="en-US" b="1" i="1">
                                    <a:solidFill>
                                      <a:srgbClr val="FFFF00"/>
                                    </a:solidFill>
                                    <a:latin typeface="Cambria Math"/>
                                  </a:rPr>
                                  <m:t>𝒙</m:t>
                                </m:r>
                              </m:e>
                            </m:rad>
                          </m:num>
                          <m:den>
                            <m:r>
                              <a:rPr lang="en-US" b="1" i="1">
                                <a:solidFill>
                                  <a:srgbClr val="FFFF00"/>
                                </a:solidFill>
                                <a:latin typeface="Cambria Math"/>
                              </a:rPr>
                              <m:t>𝒙</m:t>
                            </m:r>
                          </m:den>
                        </m:f>
                      </m:e>
                    </m:nary>
                    <m:r>
                      <a:rPr lang="en-US" b="1" i="1">
                        <a:solidFill>
                          <a:srgbClr val="FFFF00"/>
                        </a:solidFill>
                        <a:latin typeface="Cambria Math"/>
                      </a:rPr>
                      <m:t>𝒅𝒙</m:t>
                    </m:r>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d>
                          <m:dPr>
                            <m:ctrlPr>
                              <a:rPr lang="en-US" b="1" i="1" smtClean="0">
                                <a:solidFill>
                                  <a:srgbClr val="FFFF00"/>
                                </a:solidFill>
                                <a:latin typeface="Cambria Math"/>
                              </a:rPr>
                            </m:ctrlPr>
                          </m:dPr>
                          <m:e>
                            <m:f>
                              <m:fPr>
                                <m:ctrlPr>
                                  <a:rPr lang="en-US" b="1" i="1" smtClean="0">
                                    <a:solidFill>
                                      <a:srgbClr val="FFFF00"/>
                                    </a:solidFill>
                                    <a:latin typeface="Cambria Math"/>
                                  </a:rPr>
                                </m:ctrlPr>
                              </m:fPr>
                              <m:num>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sup>
                                </m:sSup>
                              </m:num>
                              <m:den>
                                <m:r>
                                  <a:rPr lang="en-US" b="1" i="1" smtClean="0">
                                    <a:solidFill>
                                      <a:srgbClr val="FFFF00"/>
                                    </a:solidFill>
                                    <a:latin typeface="Cambria Math"/>
                                  </a:rPr>
                                  <m:t>𝒙</m:t>
                                </m:r>
                              </m:den>
                            </m:f>
                            <m:r>
                              <a:rPr lang="en-US" b="1" i="1" smtClean="0">
                                <a:solidFill>
                                  <a:srgbClr val="FFFF00"/>
                                </a:solidFill>
                                <a:latin typeface="Cambria Math"/>
                              </a:rPr>
                              <m:t> −</m:t>
                            </m:r>
                            <m:f>
                              <m:fPr>
                                <m:ctrlPr>
                                  <a:rPr lang="en-US" b="1" i="1" smtClean="0">
                                    <a:solidFill>
                                      <a:srgbClr val="FFFF00"/>
                                    </a:solidFill>
                                    <a:latin typeface="Cambria Math"/>
                                  </a:rPr>
                                </m:ctrlPr>
                              </m:fPr>
                              <m:num>
                                <m:r>
                                  <a:rPr lang="en-US" b="1" i="1" smtClean="0">
                                    <a:solidFill>
                                      <a:srgbClr val="FFFF00"/>
                                    </a:solidFill>
                                    <a:latin typeface="Cambria Math"/>
                                  </a:rPr>
                                  <m:t>𝟑</m:t>
                                </m:r>
                                <m:rad>
                                  <m:radPr>
                                    <m:degHide m:val="on"/>
                                    <m:ctrlPr>
                                      <a:rPr lang="en-US" b="1" i="1" smtClean="0">
                                        <a:solidFill>
                                          <a:srgbClr val="FFFF00"/>
                                        </a:solidFill>
                                        <a:latin typeface="Cambria Math"/>
                                      </a:rPr>
                                    </m:ctrlPr>
                                  </m:radPr>
                                  <m:deg/>
                                  <m:e>
                                    <m:r>
                                      <a:rPr lang="en-US" b="1" i="1" smtClean="0">
                                        <a:solidFill>
                                          <a:srgbClr val="FFFF00"/>
                                        </a:solidFill>
                                        <a:latin typeface="Cambria Math"/>
                                      </a:rPr>
                                      <m:t>𝒙</m:t>
                                    </m:r>
                                  </m:e>
                                </m:rad>
                              </m:num>
                              <m:den>
                                <m:r>
                                  <a:rPr lang="en-US" b="1" i="1" smtClean="0">
                                    <a:solidFill>
                                      <a:srgbClr val="FFFF00"/>
                                    </a:solidFill>
                                    <a:latin typeface="Cambria Math"/>
                                  </a:rPr>
                                  <m:t>𝒙</m:t>
                                </m:r>
                              </m:den>
                            </m:f>
                          </m:e>
                        </m:d>
                        <m:r>
                          <a:rPr lang="en-US" b="1" i="1" smtClean="0">
                            <a:solidFill>
                              <a:srgbClr val="FFFF00"/>
                            </a:solidFill>
                            <a:latin typeface="Cambria Math"/>
                          </a:rPr>
                          <m:t>𝒅𝒙</m:t>
                        </m:r>
                      </m:e>
                    </m:nary>
                  </m:oMath>
                </a14:m>
                <a:endParaRPr lang="en-US" b="1" dirty="0" smtClean="0">
                  <a:solidFill>
                    <a:srgbClr val="FFFF00"/>
                  </a:solidFill>
                </a:endParaRPr>
              </a:p>
              <a:p>
                <a:pPr algn="l" rtl="0" eaLnBrk="0"/>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nary>
                        <m:naryPr>
                          <m:limLoc m:val="undOvr"/>
                          <m:subHide m:val="on"/>
                          <m:supHide m:val="on"/>
                          <m:ctrlPr>
                            <a:rPr lang="en-US" b="1" i="1" smtClean="0">
                              <a:solidFill>
                                <a:srgbClr val="FFFF00"/>
                              </a:solidFill>
                              <a:latin typeface="Cambria Math"/>
                            </a:rPr>
                          </m:ctrlPr>
                        </m:naryPr>
                        <m:sub/>
                        <m:sup/>
                        <m:e>
                          <m:d>
                            <m:dPr>
                              <m:ctrlPr>
                                <a:rPr lang="en-US" b="1" i="1" smtClean="0">
                                  <a:solidFill>
                                    <a:srgbClr val="FFFF00"/>
                                  </a:solidFill>
                                  <a:latin typeface="Cambria Math"/>
                                </a:rPr>
                              </m:ctrlPr>
                            </m:dPr>
                            <m:e>
                              <m:r>
                                <a:rPr lang="en-US" b="1" i="1" smtClean="0">
                                  <a:solidFill>
                                    <a:srgbClr val="FFFF00"/>
                                  </a:solidFill>
                                  <a:latin typeface="Cambria Math"/>
                                </a:rPr>
                                <m:t>𝒙</m:t>
                              </m:r>
                              <m:r>
                                <a:rPr lang="en-US" b="1" i="1" smtClean="0">
                                  <a:solidFill>
                                    <a:srgbClr val="FFFF00"/>
                                  </a:solidFill>
                                  <a:latin typeface="Cambria Math"/>
                                </a:rPr>
                                <m:t>−</m:t>
                              </m:r>
                              <m:r>
                                <a:rPr lang="en-US" b="1" i="1" smtClean="0">
                                  <a:solidFill>
                                    <a:srgbClr val="FFFF00"/>
                                  </a:solidFill>
                                  <a:latin typeface="Cambria Math"/>
                                </a:rPr>
                                <m:t>𝟑</m:t>
                              </m:r>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𝟐</m:t>
                                      </m:r>
                                    </m:den>
                                  </m:f>
                                </m:sup>
                              </m:sSup>
                            </m:e>
                          </m:d>
                        </m:e>
                      </m:nary>
                      <m:r>
                        <a:rPr lang="en-US" b="1" i="1" smtClean="0">
                          <a:solidFill>
                            <a:srgbClr val="FFFF00"/>
                          </a:solidFill>
                          <a:latin typeface="Cambria Math"/>
                        </a:rPr>
                        <m:t>𝒅𝒙</m:t>
                      </m:r>
                      <m:r>
                        <a:rPr lang="en-US" b="1" i="1" smtClean="0">
                          <a:solidFill>
                            <a:srgbClr val="FFFF00"/>
                          </a:solidFill>
                          <a:latin typeface="Cambria Math"/>
                        </a:rPr>
                        <m:t> </m:t>
                      </m:r>
                    </m:oMath>
                  </m:oMathPara>
                </a14:m>
                <a:endParaRPr lang="en-US" b="1" dirty="0" smtClean="0">
                  <a:solidFill>
                    <a:srgbClr val="FFFF00"/>
                  </a:solidFill>
                </a:endParaRPr>
              </a:p>
              <a:p>
                <a:pPr algn="l" rtl="0" eaLnBrk="0"/>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𝟐</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sup>
                      </m:sSup>
                      <m:r>
                        <a:rPr lang="en-US" b="1" i="1" smtClean="0">
                          <a:solidFill>
                            <a:srgbClr val="FFFF00"/>
                          </a:solidFill>
                          <a:latin typeface="Cambria Math"/>
                        </a:rPr>
                        <m:t>−</m:t>
                      </m:r>
                      <m:r>
                        <a:rPr lang="en-US" b="1" i="1" smtClean="0">
                          <a:solidFill>
                            <a:srgbClr val="FFFF00"/>
                          </a:solidFill>
                          <a:latin typeface="Cambria Math"/>
                        </a:rPr>
                        <m:t>𝟑</m:t>
                      </m:r>
                      <m:r>
                        <a:rPr lang="en-US" b="1" i="1" smtClean="0">
                          <a:solidFill>
                            <a:srgbClr val="FFFF00"/>
                          </a:solidFill>
                          <a:latin typeface="Cambria Math"/>
                          <a:ea typeface="Cambria Math"/>
                        </a:rPr>
                        <m:t>×</m:t>
                      </m:r>
                      <m:f>
                        <m:fPr>
                          <m:ctrlPr>
                            <a:rPr lang="en-US" b="1" i="1" smtClean="0">
                              <a:solidFill>
                                <a:srgbClr val="FFFF00"/>
                              </a:solidFill>
                              <a:latin typeface="Cambria Math"/>
                              <a:ea typeface="Cambria Math"/>
                            </a:rPr>
                          </m:ctrlPr>
                        </m:fPr>
                        <m:num>
                          <m:r>
                            <a:rPr lang="en-US" b="1" i="1" smtClean="0">
                              <a:solidFill>
                                <a:srgbClr val="FFFF00"/>
                              </a:solidFill>
                              <a:latin typeface="Cambria Math"/>
                              <a:ea typeface="Cambria Math"/>
                            </a:rPr>
                            <m:t>𝟏</m:t>
                          </m:r>
                        </m:num>
                        <m:den>
                          <m:f>
                            <m:fPr>
                              <m:ctrlPr>
                                <a:rPr lang="en-US" b="1" i="1" smtClean="0">
                                  <a:solidFill>
                                    <a:srgbClr val="FFFF00"/>
                                  </a:solidFill>
                                  <a:latin typeface="Cambria Math"/>
                                  <a:ea typeface="Cambria Math"/>
                                </a:rPr>
                              </m:ctrlPr>
                            </m:fPr>
                            <m:num>
                              <m:r>
                                <a:rPr lang="en-US" b="1" i="1" smtClean="0">
                                  <a:solidFill>
                                    <a:srgbClr val="FFFF00"/>
                                  </a:solidFill>
                                  <a:latin typeface="Cambria Math"/>
                                  <a:ea typeface="Cambria Math"/>
                                </a:rPr>
                                <m:t>𝟏</m:t>
                              </m:r>
                            </m:num>
                            <m:den>
                              <m:r>
                                <a:rPr lang="en-US" b="1" i="1" smtClean="0">
                                  <a:solidFill>
                                    <a:srgbClr val="FFFF00"/>
                                  </a:solidFill>
                                  <a:latin typeface="Cambria Math"/>
                                  <a:ea typeface="Cambria Math"/>
                                </a:rPr>
                                <m:t>𝟐</m:t>
                              </m:r>
                            </m:den>
                          </m:f>
                        </m:den>
                      </m:f>
                      <m:sSup>
                        <m:sSupPr>
                          <m:ctrlPr>
                            <a:rPr lang="en-US" b="1" i="1" smtClean="0">
                              <a:solidFill>
                                <a:srgbClr val="FFFF00"/>
                              </a:solidFill>
                              <a:latin typeface="Cambria Math"/>
                              <a:ea typeface="Cambria Math"/>
                            </a:rPr>
                          </m:ctrlPr>
                        </m:sSupPr>
                        <m:e>
                          <m:r>
                            <a:rPr lang="en-US" b="1" i="1" smtClean="0">
                              <a:solidFill>
                                <a:srgbClr val="FFFF00"/>
                              </a:solidFill>
                              <a:latin typeface="Cambria Math"/>
                              <a:ea typeface="Cambria Math"/>
                            </a:rPr>
                            <m:t>𝒙</m:t>
                          </m:r>
                        </m:e>
                        <m:sup>
                          <m:f>
                            <m:fPr>
                              <m:ctrlPr>
                                <a:rPr lang="en-US" b="1" i="1" smtClean="0">
                                  <a:solidFill>
                                    <a:srgbClr val="FFFF00"/>
                                  </a:solidFill>
                                  <a:latin typeface="Cambria Math"/>
                                  <a:ea typeface="Cambria Math"/>
                                </a:rPr>
                              </m:ctrlPr>
                            </m:fPr>
                            <m:num>
                              <m:r>
                                <a:rPr lang="en-US" b="1" i="1" smtClean="0">
                                  <a:solidFill>
                                    <a:srgbClr val="FFFF00"/>
                                  </a:solidFill>
                                  <a:latin typeface="Cambria Math"/>
                                  <a:ea typeface="Cambria Math"/>
                                </a:rPr>
                                <m:t>𝟏</m:t>
                              </m:r>
                            </m:num>
                            <m:den>
                              <m:r>
                                <a:rPr lang="en-US" b="1" i="1" smtClean="0">
                                  <a:solidFill>
                                    <a:srgbClr val="FFFF00"/>
                                  </a:solidFill>
                                  <a:latin typeface="Cambria Math"/>
                                  <a:ea typeface="Cambria Math"/>
                                </a:rPr>
                                <m:t>𝟐</m:t>
                              </m:r>
                            </m:den>
                          </m:f>
                        </m:sup>
                      </m:sSup>
                      <m:r>
                        <a:rPr lang="en-US" b="1" i="1" smtClean="0">
                          <a:solidFill>
                            <a:srgbClr val="FFFF00"/>
                          </a:solidFill>
                          <a:latin typeface="Cambria Math"/>
                          <a:ea typeface="Cambria Math"/>
                        </a:rPr>
                        <m:t>+</m:t>
                      </m:r>
                      <m:r>
                        <a:rPr lang="en-US" b="1" i="1" smtClean="0">
                          <a:solidFill>
                            <a:srgbClr val="FFFF00"/>
                          </a:solidFill>
                          <a:latin typeface="Cambria Math"/>
                          <a:ea typeface="Cambria Math"/>
                        </a:rPr>
                        <m:t>𝑪</m:t>
                      </m:r>
                    </m:oMath>
                  </m:oMathPara>
                </a14:m>
                <a:endParaRPr lang="en-US" b="1" dirty="0" smtClean="0">
                  <a:solidFill>
                    <a:srgbClr val="FFFF00"/>
                  </a:solidFill>
                  <a:ea typeface="Cambria Math"/>
                </a:endParaRPr>
              </a:p>
              <a:p>
                <a:pPr algn="l" rtl="0" eaLnBrk="0"/>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𝟐</m:t>
                          </m:r>
                        </m:den>
                      </m:f>
                      <m:sSup>
                        <m:sSupPr>
                          <m:ctrlPr>
                            <a:rPr lang="en-US" b="1" i="1" smtClean="0">
                              <a:solidFill>
                                <a:srgbClr val="FFFF00"/>
                              </a:solidFill>
                              <a:latin typeface="Cambria Math"/>
                            </a:rPr>
                          </m:ctrlPr>
                        </m:sSupPr>
                        <m:e>
                          <m:r>
                            <a:rPr lang="en-US" b="1" i="1" smtClean="0">
                              <a:solidFill>
                                <a:srgbClr val="FFFF00"/>
                              </a:solidFill>
                              <a:latin typeface="Cambria Math"/>
                            </a:rPr>
                            <m:t>𝒙</m:t>
                          </m:r>
                        </m:e>
                        <m:sup>
                          <m:r>
                            <a:rPr lang="en-US" b="1" i="1" smtClean="0">
                              <a:solidFill>
                                <a:srgbClr val="FFFF00"/>
                              </a:solidFill>
                              <a:latin typeface="Cambria Math"/>
                            </a:rPr>
                            <m:t>𝟐</m:t>
                          </m:r>
                        </m:sup>
                      </m:sSup>
                      <m:r>
                        <a:rPr lang="en-US" b="1" i="1" smtClean="0">
                          <a:solidFill>
                            <a:srgbClr val="FFFF00"/>
                          </a:solidFill>
                          <a:latin typeface="Cambria Math"/>
                        </a:rPr>
                        <m:t>−</m:t>
                      </m:r>
                      <m:r>
                        <a:rPr lang="en-US" b="1" i="1" smtClean="0">
                          <a:solidFill>
                            <a:srgbClr val="FFFF00"/>
                          </a:solidFill>
                          <a:latin typeface="Cambria Math"/>
                        </a:rPr>
                        <m:t>𝟔</m:t>
                      </m:r>
                      <m:rad>
                        <m:radPr>
                          <m:degHide m:val="on"/>
                          <m:ctrlPr>
                            <a:rPr lang="en-US" b="1" i="1" smtClean="0">
                              <a:solidFill>
                                <a:srgbClr val="FFFF00"/>
                              </a:solidFill>
                              <a:latin typeface="Cambria Math"/>
                            </a:rPr>
                          </m:ctrlPr>
                        </m:radPr>
                        <m:deg/>
                        <m:e>
                          <m:r>
                            <a:rPr lang="en-US" b="1" i="1" smtClean="0">
                              <a:solidFill>
                                <a:srgbClr val="FFFF00"/>
                              </a:solidFill>
                              <a:latin typeface="Cambria Math"/>
                            </a:rPr>
                            <m:t>𝒙</m:t>
                          </m:r>
                        </m:e>
                      </m:rad>
                      <m:r>
                        <a:rPr lang="en-US" b="1" i="1" smtClean="0">
                          <a:solidFill>
                            <a:srgbClr val="FFFF00"/>
                          </a:solidFill>
                          <a:latin typeface="Cambria Math"/>
                        </a:rPr>
                        <m:t>+</m:t>
                      </m:r>
                      <m:r>
                        <a:rPr lang="en-US" b="1" i="1" smtClean="0">
                          <a:solidFill>
                            <a:srgbClr val="FFFF00"/>
                          </a:solidFill>
                          <a:latin typeface="Cambria Math"/>
                        </a:rPr>
                        <m:t>𝑪</m:t>
                      </m:r>
                    </m:oMath>
                  </m:oMathPara>
                </a14:m>
                <a:endParaRPr lang="en-US" b="1" dirty="0">
                  <a:solidFill>
                    <a:srgbClr val="FFFF00"/>
                  </a:solidFill>
                </a:endParaRPr>
              </a:p>
              <a:p>
                <a:pPr algn="l" rtl="0" eaLnBrk="0"/>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052736"/>
                <a:ext cx="9144000" cy="5805264"/>
              </a:xfrm>
              <a:blipFill rotWithShape="1">
                <a:blip r:embed="rId2"/>
                <a:stretch>
                  <a:fillRect l="-1333" t="-2101"/>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041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700</Words>
  <Application>Microsoft Office PowerPoint</Application>
  <PresentationFormat>On-screen Show (4:3)</PresentationFormat>
  <Paragraphs>120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six Integration</dc:title>
  <dc:creator>LAB-827</dc:creator>
  <cp:lastModifiedBy>WhiteBoard</cp:lastModifiedBy>
  <cp:revision>16</cp:revision>
  <dcterms:created xsi:type="dcterms:W3CDTF">2016-04-06T08:37:41Z</dcterms:created>
  <dcterms:modified xsi:type="dcterms:W3CDTF">2019-03-06T09:19:00Z</dcterms:modified>
</cp:coreProperties>
</file>