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8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28/06/1440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2132856"/>
            <a:ext cx="8062664" cy="3123778"/>
          </a:xfrm>
        </p:spPr>
        <p:txBody>
          <a:bodyPr>
            <a:normAutofit/>
          </a:bodyPr>
          <a:lstStyle/>
          <a:p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996952"/>
            <a:ext cx="6400800" cy="1752600"/>
          </a:xfrm>
        </p:spPr>
        <p:txBody>
          <a:bodyPr/>
          <a:lstStyle/>
          <a:p>
            <a:endParaRPr lang="en-US" b="1" dirty="0" smtClean="0">
              <a:solidFill>
                <a:srgbClr val="FFFF00"/>
              </a:solidFill>
            </a:endParaRPr>
          </a:p>
          <a:p>
            <a:r>
              <a:rPr lang="en-US" b="1" dirty="0" smtClean="0">
                <a:solidFill>
                  <a:srgbClr val="FFFF00"/>
                </a:solidFill>
              </a:rPr>
              <a:t>Integration </a:t>
            </a:r>
            <a:r>
              <a:rPr lang="en-US" b="1" dirty="0">
                <a:solidFill>
                  <a:srgbClr val="FFFF00"/>
                </a:solidFill>
              </a:rPr>
              <a:t>by </a:t>
            </a:r>
            <a:r>
              <a:rPr lang="en-US" b="1" dirty="0" smtClean="0">
                <a:solidFill>
                  <a:srgbClr val="FFFF00"/>
                </a:solidFill>
              </a:rPr>
              <a:t>Substitution</a:t>
            </a:r>
            <a:endParaRPr lang="en-US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96768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24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036496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400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400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sz="2400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2400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en-US" sz="24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latin typeface="Cambria Math"/>
                              </a:rPr>
                              <m:t>𝟏</m:t>
                            </m:r>
                          </m:e>
                        </m:rad>
                        <m:r>
                          <a:rPr lang="en-US" sz="2400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sz="2400" b="1" dirty="0" smtClean="0"/>
                  <a:t>.</a:t>
                </a:r>
                <a:endParaRPr lang="en-US" sz="2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sz="2400" b="1" dirty="0"/>
                  <a:t>Solution: The composition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24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</m:e>
                    </m:rad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suggests the substitution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𝒖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so that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𝒅𝒖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sz="2400" b="1" dirty="0" smtClean="0"/>
                  <a:t>. </a:t>
                </a:r>
                <a:r>
                  <a:rPr lang="en-US" sz="2400" b="1" dirty="0"/>
                  <a:t>From the equality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</a:rPr>
                      <m:t>𝒖</m:t>
                    </m:r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latin typeface="Cambria Math"/>
                      </a:rPr>
                      <m:t>−</m:t>
                    </m:r>
                    <m:r>
                      <a:rPr lang="en-US" sz="2400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sz="2400" b="1" dirty="0" smtClean="0"/>
                  <a:t> </a:t>
                </a:r>
                <a:r>
                  <a:rPr lang="en-US" sz="2400" b="1" dirty="0"/>
                  <a:t>we </a:t>
                </a:r>
                <a:r>
                  <a:rPr lang="en-US" sz="2400" b="1" dirty="0" smtClean="0"/>
                  <a:t>have</a:t>
                </a:r>
              </a:p>
              <a:p>
                <a:pPr algn="l" rtl="0" eaLnBrk="0"/>
                <a:r>
                  <a:rPr lang="en-US" sz="2400" b="1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(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𝒖</m:t>
                        </m:r>
                        <m:r>
                          <a:rPr lang="en-US" sz="2400" b="1" i="1" smtClean="0">
                            <a:latin typeface="Cambria Math"/>
                          </a:rPr>
                          <m:t>+</m:t>
                        </m:r>
                        <m:r>
                          <a:rPr lang="en-US" sz="2400" b="1" i="1" smtClean="0">
                            <a:latin typeface="Cambria Math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4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1" i="1" smtClean="0">
                            <a:latin typeface="Cambria Math"/>
                          </a:rPr>
                          <m:t>𝒖</m:t>
                        </m:r>
                      </m:e>
                      <m:sup>
                        <m:r>
                          <a:rPr lang="en-US" sz="24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latin typeface="Cambria Math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</a:rPr>
                      <m:t>𝟐</m:t>
                    </m:r>
                    <m:r>
                      <a:rPr lang="en-US" sz="2400" b="1" i="1" smtClean="0">
                        <a:latin typeface="Cambria Math"/>
                      </a:rPr>
                      <m:t>𝒖</m:t>
                    </m:r>
                    <m:r>
                      <a:rPr lang="en-US" sz="2400" b="1" i="1" smtClean="0">
                        <a:latin typeface="Cambria Math"/>
                      </a:rPr>
                      <m:t>+</m:t>
                    </m:r>
                    <m:r>
                      <a:rPr lang="en-US" sz="2400" b="1" i="1" smtClean="0">
                        <a:latin typeface="Cambria Math"/>
                      </a:rPr>
                      <m:t>𝟏</m:t>
                    </m:r>
                  </m:oMath>
                </a14:m>
                <a:endParaRPr lang="en-US" sz="2400" b="1" dirty="0"/>
              </a:p>
              <a:p>
                <a:pPr algn="l" rtl="0" eaLnBrk="0"/>
                <a:r>
                  <a:rPr lang="en-US" sz="2400" b="1" dirty="0" smtClean="0"/>
                  <a:t>so </a:t>
                </a:r>
                <a:r>
                  <a:rPr lang="en-US" sz="2400" b="1" dirty="0"/>
                  <a:t>that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ad>
                            <m:radPr>
                              <m:degHide m:val="on"/>
                              <m:ctrlP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e>
                          </m:rad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𝒖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  <m:rad>
                            <m:radPr>
                              <m:degHide m:val="on"/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</m:rad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𝟕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𝟓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𝒖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𝑪</m:t>
                      </m:r>
                    </m:oMath>
                  </m:oMathPara>
                </a14:m>
                <a:endParaRPr lang="en-US" sz="2400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𝟕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𝟕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sz="24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000" b="-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09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85000" lnSpcReduction="2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(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𝒕</m:t>
                                    </m:r>
                                  </m:den>
                                </m:f>
                                <m:r>
                                  <a:rPr lang="en-US" b="1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endParaRPr lang="en-US" b="1" dirty="0"/>
              </a:p>
              <a:p>
                <a:pPr algn="l" rtl="0" eaLnBrk="0"/>
                <a:endParaRPr lang="en-US" sz="1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The substitution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yields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latin typeface="Cambria Math"/>
                      </a:rPr>
                      <m:t>𝒅𝒕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:r>
                  <a:rPr lang="en-US" b="1" dirty="0" smtClean="0"/>
                  <a:t>then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𝒅𝒕</m:t>
                    </m:r>
                    <m:r>
                      <a:rPr lang="en-US" b="1" i="1" smtClean="0">
                        <a:latin typeface="Cambria Math"/>
                      </a:rPr>
                      <m:t>=−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𝒅𝒚</m:t>
                    </m:r>
                  </m:oMath>
                </a14:m>
                <a:r>
                  <a:rPr lang="en-US" b="1" dirty="0" smtClean="0"/>
                  <a:t> .So</a:t>
                </a:r>
                <a:r>
                  <a:rPr lang="en-US" b="1" dirty="0"/>
                  <a:t>,</a:t>
                </a:r>
              </a:p>
              <a:p>
                <a:pPr algn="l" rtl="0" eaLnBrk="0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4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440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f>
                                  <m:fPr>
                                    <m:ctrlPr>
                                      <a:rPr lang="en-US" sz="4400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400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sz="4400" b="1" i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𝒕</m:t>
                                    </m:r>
                                  </m:den>
                                </m:f>
                                <m: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e>
                            </m:func>
                          </m:num>
                          <m:den>
                            <m:r>
                              <a:rPr lang="en-US" sz="4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  <m:sSup>
                              <m:sSupPr>
                                <m:ctrlP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44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4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4400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</m:func>
                          </m:num>
                          <m:den>
                            <m: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𝟑</m:t>
                            </m:r>
                            <m:sSup>
                              <m:sSupPr>
                                <m:ctrlP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d>
                          <m:dPr>
                            <m:ctrlP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4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e>
                    </m:nary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44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</m:func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e>
                    </m:nary>
                  </m:oMath>
                </a14:m>
                <a:r>
                  <a:rPr lang="en-US" sz="44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4400" b="1" dirty="0">
                    <a:solidFill>
                      <a:srgbClr val="FFFF00"/>
                    </a:solidFill>
                  </a:rPr>
                  <a:t>                                               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𝒚</m:t>
                              </m:r>
                            </m:e>
                          </m:func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𝑪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/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s-ES" sz="4000" b="1" dirty="0"/>
                  <a:t>   </a:t>
                </a:r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2067" t="-763" r="-733" b="-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09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Autofit/>
              </a:bodyPr>
              <a:lstStyle/>
              <a:p>
                <a:pPr algn="l" rtl="0" eaLnBrk="0"/>
                <a:r>
                  <a:rPr lang="en-US" sz="2800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𝟒</m:t>
                                </m:r>
                              </m:sup>
                            </m:sSup>
                          </m:den>
                        </m:f>
                        <m:r>
                          <a:rPr lang="en-US" sz="2800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sz="2800" b="1" dirty="0" smtClean="0"/>
                  <a:t>.</a:t>
                </a:r>
                <a:endParaRPr lang="en-US" sz="2800" b="1" dirty="0"/>
              </a:p>
              <a:p>
                <a:pPr algn="l" rtl="0" eaLnBrk="0"/>
                <a:r>
                  <a:rPr lang="en-US" sz="2800" b="1" dirty="0" smtClean="0"/>
                  <a:t>Solution</a:t>
                </a:r>
                <a:r>
                  <a:rPr lang="en-US" sz="2800" b="1" dirty="0"/>
                  <a:t>: First we re-write the integration as follows.</a:t>
                </a:r>
              </a:p>
              <a:p>
                <a:pPr algn="l" rtl="0" eaLnBrk="0"/>
                <a:r>
                  <a:rPr lang="en-US" sz="2800" b="1" dirty="0"/>
                  <a:t> 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800" b="1" i="1">
                                    <a:latin typeface="Cambria Math"/>
                                  </a:rPr>
                                  <m:t>𝟒</m:t>
                                </m:r>
                              </m:sup>
                            </m:sSup>
                          </m:den>
                        </m:f>
                        <m:r>
                          <a:rPr lang="en-US" sz="2800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800" b="1" i="1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/>
                              </a:rPr>
                              <m:t>)</m:t>
                            </m:r>
                            <m:r>
                              <a:rPr lang="en-US" sz="2800" b="1" i="1" smtClean="0">
                                <a:latin typeface="Cambria Math"/>
                              </a:rPr>
                              <m:t>²</m:t>
                            </m:r>
                          </m:den>
                        </m:f>
                        <m:r>
                          <a:rPr lang="en-US" sz="2800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sz="2800" b="1" dirty="0"/>
                  <a:t>                  </a:t>
                </a:r>
              </a:p>
              <a:p>
                <a:pPr algn="l" rtl="0" eaLnBrk="0"/>
                <a:r>
                  <a:rPr lang="en-US" sz="2800" b="1" dirty="0" smtClean="0"/>
                  <a:t>Putting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we obtain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𝒅𝒚</m:t>
                    </m:r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latin typeface="Cambria Math"/>
                      </a:rPr>
                      <m:t>𝟐</m:t>
                    </m:r>
                    <m:r>
                      <a:rPr lang="en-US" sz="2800" b="1" i="1" smtClean="0">
                        <a:latin typeface="Cambria Math"/>
                      </a:rPr>
                      <m:t>𝒕𝒅𝒕</m:t>
                    </m:r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and then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𝒅𝒕</m:t>
                    </m:r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𝒕</m:t>
                        </m:r>
                      </m:den>
                    </m:f>
                  </m:oMath>
                </a14:m>
                <a:r>
                  <a:rPr lang="en-US" sz="2800" b="1" dirty="0" smtClean="0"/>
                  <a:t>. </a:t>
                </a:r>
                <a:r>
                  <a:rPr lang="en-US" sz="2800" b="1" dirty="0"/>
                  <a:t>Hence,</a:t>
                </a:r>
              </a:p>
              <a:p>
                <a:pPr algn="l" rtl="0" eaLnBrk="0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𝟒</m:t>
                                </m:r>
                              </m:sup>
                            </m:sSup>
                          </m:den>
                        </m:f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2800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8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  <m:r>
                              <a:rPr lang="en-US" sz="28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²</m:t>
                            </m:r>
                          </m:den>
                        </m:f>
                        <m:r>
                          <a:rPr lang="en-US" sz="28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f>
                          <m:f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𝒅𝒚</m:t>
                            </m:r>
                          </m:num>
                          <m:den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1" i="1" dirty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dirty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</m:e>
                              <m:sup>
                                <m:r>
                                  <a:rPr lang="en-US" sz="2800" b="1" i="1" dirty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e>
                    </m:nary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0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𝐭𝐚𝐧</m:t>
                            </m:r>
                          </m:e>
                          <m:sup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</m:oMath>
                </a14:m>
                <a:endParaRPr lang="en-US" sz="2800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𝐭𝐚𝐧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</m:fName>
                      <m: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         </a:t>
                </a:r>
                <a:r>
                  <a:rPr lang="en-US" sz="2800" b="1" dirty="0"/>
                  <a:t>                             </a:t>
                </a:r>
              </a:p>
              <a:p>
                <a:pPr algn="l" rtl="0" eaLnBrk="0"/>
                <a:r>
                  <a:rPr lang="en-US" sz="2800" b="1" dirty="0"/>
                  <a:t> 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333" b="-85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93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sup>
                            </m:sSup>
                          </m:e>
                        </m:rad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Solution</a:t>
                </a:r>
                <a:r>
                  <a:rPr lang="en-US" b="1" dirty="0"/>
                  <a:t>:</a:t>
                </a:r>
              </a:p>
              <a:p>
                <a:pPr algn="l" rtl="0" eaLnBrk="0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ad>
                          <m:radPr>
                            <m:degHide m:val="on"/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sup>
                            </m:sSup>
                          </m:e>
                        </m:ra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sup>
                            </m:s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/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f>
                              <m:f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</m:e>
                    </m:ra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</m:oMath>
                </a14:m>
                <a:r>
                  <a:rPr lang="en-US" sz="1400" b="1" dirty="0" smtClean="0">
                    <a:solidFill>
                      <a:srgbClr val="FFFF00"/>
                    </a:solidFill>
                  </a:rPr>
                  <a:t>  </a:t>
                </a:r>
                <a:r>
                  <a:rPr lang="en-US" sz="1400" b="1" dirty="0"/>
                  <a:t>                     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</a:t>
                </a:r>
                <a:r>
                  <a:rPr lang="en-US" b="1" dirty="0"/>
                  <a:t>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  <m:func>
                              <m:func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</m:func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endParaRPr lang="en-US" b="1" dirty="0"/>
              </a:p>
              <a:p>
                <a:pPr algn="l" rtl="0" eaLnBrk="0"/>
                <a:endParaRPr lang="en-US" sz="1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</a:t>
                </a:r>
                <a:r>
                  <a:rPr lang="en-US" b="1" dirty="0" smtClean="0"/>
                  <a:t>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get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𝒕𝒅𝒕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then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𝒕𝒅𝒚</m:t>
                    </m:r>
                  </m:oMath>
                </a14:m>
                <a:r>
                  <a:rPr lang="en-US" b="1" dirty="0" smtClean="0"/>
                  <a:t>. So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,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func>
                              <m:func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ln</m:t>
                                </m:r>
                              </m:fName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</m:func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𝒅𝒕</m:t>
                        </m:r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𝒕𝒚</m:t>
                            </m:r>
                          </m:den>
                        </m:f>
                      </m:e>
                    </m:nary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𝒕𝒅𝒚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e>
                    </m:nary>
                  </m:oMath>
                </a14:m>
                <a:endParaRPr lang="en-US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func>
                          <m:funcPr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func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872" r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206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456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/>
              </a:bodyPr>
              <a:lstStyle/>
              <a:p>
                <a:pPr algn="l" rtl="0" eaLnBrk="0"/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func>
                                  <m:func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0" i="0" smtClean="0">
                                            <a:latin typeface="Cambria Math"/>
                                          </a:rPr>
                                          <m:t>(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n-US" b="0" i="0" smtClean="0">
                                            <a:latin typeface="Cambria Math"/>
                                          </a:rPr>
                                          <m:t>tan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𝟏</m:t>
                                        </m:r>
                                      </m:sup>
                                    </m:sSup>
                                  </m:fName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</m:func>
                                <m:r>
                                  <a:rPr lang="en-US" b="1" i="1" smtClean="0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050" b="1" dirty="0"/>
              </a:p>
              <a:p>
                <a:pPr algn="l" rtl="0" eaLnBrk="0"/>
                <a:r>
                  <a:rPr lang="en-US" b="1" dirty="0"/>
                  <a:t>Solution: Put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tan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:r>
                  <a:rPr lang="en-US" b="1" dirty="0" smtClean="0"/>
                  <a:t>get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latin typeface="Cambria Math"/>
                      </a:rPr>
                      <m:t>𝒅𝒕</m:t>
                    </m:r>
                  </m:oMath>
                </a14:m>
                <a:r>
                  <a:rPr lang="en-US" b="1" dirty="0" smtClean="0"/>
                  <a:t> 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en-US" b="1" i="1" smtClean="0">
                        <a:latin typeface="Cambria Math"/>
                      </a:rPr>
                      <m:t>𝒅𝒚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Then,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func>
                                    <m:func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sSup>
                                        <m:sSupPr>
                                          <m:ctrlPr>
                                            <a:rPr lang="en-US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(</m:t>
                                          </m:r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tan</m:t>
                                          </m:r>
                                        </m:e>
                                        <m:sup>
                                          <m:r>
                                            <a:rPr lang="en-US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1" i="1">
                                              <a:solidFill>
                                                <a:srgbClr val="FFFF00"/>
                                              </a:solidFill>
                                              <a:latin typeface="Cambria Math"/>
                                            </a:rPr>
                                            <m:t>𝟏</m:t>
                                          </m:r>
                                        </m:sup>
                                      </m:sSup>
                                    </m:fName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</m:func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d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tan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637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92500" lnSpcReduction="10000"/>
              </a:bodyPr>
              <a:lstStyle/>
              <a:p>
                <a:pPr algn="l" rtl="0" eaLnBrk="0"/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</m:rad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400" b="1" dirty="0"/>
              </a:p>
              <a:p>
                <a:pPr algn="l" rtl="0" eaLnBrk="0"/>
                <a:r>
                  <a:rPr lang="en-US" b="1" dirty="0"/>
                  <a:t>Solution: We can use the substitution in solving this integration by putting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𝒕</m:t>
                        </m:r>
                      </m:e>
                    </m:ra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or equivalently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and will get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𝒅𝒕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𝒚𝒅𝒚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Hence,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</m:rad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𝒚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𝒚𝒅𝒚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den>
                          </m:f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𝒚𝒅𝒚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𝒚𝒅𝒚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𝑦</m:t>
                            </m:r>
                          </m:e>
                        </m:d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1</m:t>
                            </m:r>
                            <m:r>
                              <a:rPr lang="en-US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</m:rad>
                          </m:e>
                        </m:d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𝑪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533" t="-3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237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44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𝒕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𝟓</m:t>
                            </m:r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𝒅𝒕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05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First we complete the square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𝒕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+</m:t>
                    </m:r>
                    <m:r>
                      <a:rPr lang="en-US" b="1" i="1">
                        <a:latin typeface="Cambria Math"/>
                      </a:rPr>
                      <m:t>𝟐</m:t>
                    </m:r>
                    <m:r>
                      <a:rPr lang="en-US" b="1" i="1">
                        <a:latin typeface="Cambria Math"/>
                      </a:rPr>
                      <m:t>𝒕</m:t>
                    </m:r>
                    <m:r>
                      <a:rPr lang="en-US" b="1" i="1">
                        <a:latin typeface="Cambria Math"/>
                      </a:rPr>
                      <m:t>+</m:t>
                    </m:r>
                    <m:r>
                      <a:rPr lang="en-US" b="1" i="1">
                        <a:latin typeface="Cambria Math"/>
                      </a:rPr>
                      <m:t>𝟓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as follows.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𝒕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𝒕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</a:p>
              <a:p>
                <a:pPr algn="l" rtl="0" eaLnBrk="0"/>
                <a:r>
                  <a:rPr lang="en-US" b="1" dirty="0" smtClean="0"/>
                  <a:t>Therefore</a:t>
                </a:r>
                <a:r>
                  <a:rPr lang="en-US" b="1" dirty="0"/>
                  <a:t>, the integral will be: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</m:oMath>
                  </m:oMathPara>
                </a14:m>
                <a:endParaRPr lang="en-US" b="1" dirty="0"/>
              </a:p>
              <a:p>
                <a:pPr algn="l" rtl="0" eaLnBrk="0"/>
                <a:r>
                  <a:rPr lang="en-US" sz="4800" b="1" dirty="0"/>
                  <a:t>            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2667" t="-1215" b="-3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28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852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/>
              </a:bodyPr>
              <a:lstStyle/>
              <a:p>
                <a:pPr algn="l" rtl="0" eaLnBrk="0"/>
                <a:r>
                  <a:rPr lang="en-US" b="1" dirty="0" smtClean="0"/>
                  <a:t>In </a:t>
                </a:r>
                <a:r>
                  <a:rPr lang="en-US" b="1" dirty="0"/>
                  <a:t>solving the last integral, we use substitution.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𝒕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𝒅𝒕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which yields to: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(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e>
                      </m:nary>
                    </m:oMath>
                  </m:oMathPara>
                </a14:m>
                <a:endParaRPr lang="en-US" b="1" dirty="0" smtClean="0"/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e>
                          </m:rad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ad>
                                    <m:radPr>
                                      <m:degHide m:val="on"/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𝟒</m:t>
                                      </m:r>
                                    </m:e>
                                  </m:rad>
                                </m:den>
                              </m:f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</m:d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tan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fName>
                        <m:e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𝑪</m:t>
                          </m:r>
                        </m:e>
                      </m:func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667" t="-14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471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466653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5125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In this section we will study a technique, called substitution, that can often be used to transform complicated integration problems into simpler ones.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method of substitution can be motivated by examining the chain rule from the viewpoint of anti-differentiation.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For this purpose, suppose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an antiderivative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differentiable function.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chain rule implies that the derivative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𝟗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can be expressed as</a:t>
                </a:r>
              </a:p>
              <a:p>
                <a:pPr algn="l" rtl="0" eaLnBrk="0"/>
                <a:r>
                  <a:rPr lang="en-US" sz="4400" b="1" dirty="0"/>
                  <a:t> 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4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𝐝</m:t>
                        </m:r>
                      </m:num>
                      <m:den>
                        <m:r>
                          <a:rPr lang="en-US" sz="44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𝐝𝐱</m:t>
                        </m:r>
                      </m:den>
                    </m:f>
                    <m:r>
                      <a:rPr lang="en-US" sz="4400" b="1" i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𝑭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´(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´(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sz="4400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333" t="-21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073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85000" lnSpcReduction="10000"/>
              </a:bodyPr>
              <a:lstStyle/>
              <a:p>
                <a:pPr algn="l" rtl="0" eaLnBrk="0"/>
                <a:r>
                  <a:rPr lang="en-US" dirty="0" smtClean="0"/>
                  <a:t>which </a:t>
                </a:r>
                <a:r>
                  <a:rPr lang="en-US" dirty="0"/>
                  <a:t>we can write in integral form as</a:t>
                </a:r>
              </a:p>
              <a:p>
                <a:pPr algn="l" rtl="0" eaLnBrk="0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9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𝐹</m:t>
                        </m:r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´</m:t>
                        </m:r>
                        <m:d>
                          <m:dPr>
                            <m:ctrlPr>
                              <a:rPr lang="en-US" sz="39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9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US" sz="39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3900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𝑔</m:t>
                        </m:r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´(</m:t>
                        </m:r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n-US" sz="3900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3900" b="0" i="1" smtClean="0">
                        <a:solidFill>
                          <a:srgbClr val="FFFF00"/>
                        </a:solidFill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9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sz="39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9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sz="3900" b="0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3900" b="0" i="1" smtClean="0">
                        <a:solidFill>
                          <a:srgbClr val="FFFF00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3900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sz="4400" dirty="0" smtClean="0"/>
                  <a:t>         </a:t>
                </a:r>
                <a:r>
                  <a:rPr lang="en-US" sz="4400" dirty="0"/>
                  <a:t>                        </a:t>
                </a:r>
              </a:p>
              <a:p>
                <a:pPr algn="l" rtl="0" eaLnBrk="0"/>
                <a:r>
                  <a:rPr lang="en-US" dirty="0" smtClean="0"/>
                  <a:t>or </a:t>
                </a:r>
                <a:r>
                  <a:rPr lang="en-US" dirty="0"/>
                  <a:t>since     is an antiderivative of   ,</a:t>
                </a:r>
              </a:p>
              <a:p>
                <a:pPr algn="l" rtl="0" eaLnBrk="0"/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𝑔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𝑔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´(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𝑔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d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i="1">
                        <a:solidFill>
                          <a:srgbClr val="FFFF00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…</m:t>
                    </m:r>
                    <m:d>
                      <m:d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/>
                          </a:rPr>
                          <m:t>1</m:t>
                        </m:r>
                      </m:e>
                    </m:d>
                  </m:oMath>
                </a14:m>
                <a:r>
                  <a:rPr lang="en-US" dirty="0" smtClean="0"/>
                  <a:t>                    </a:t>
                </a:r>
                <a:r>
                  <a:rPr lang="en-US" dirty="0"/>
                  <a:t>	                                </a:t>
                </a:r>
              </a:p>
              <a:p>
                <a:pPr algn="l" rtl="0" eaLnBrk="0"/>
                <a:endParaRPr lang="en-US" sz="1400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/>
                  <a:t>For our purposes it will be useful to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and to write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𝑑𝑢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´(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in the differential form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𝑑𝑢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dirty="0" smtClean="0"/>
                  <a:t>.</a:t>
                </a:r>
                <a:endParaRPr lang="en-US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dirty="0"/>
                  <a:t>With this notation, equation (1) can be expressed as</a:t>
                </a:r>
              </a:p>
              <a:p>
                <a:pPr algn="l" rtl="0" eaLnBrk="0"/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440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sz="4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4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44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𝑢</m:t>
                            </m:r>
                          </m:e>
                        </m:d>
                        <m:r>
                          <a:rPr lang="en-US" sz="4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𝑑𝑢</m:t>
                        </m:r>
                      </m:e>
                    </m:nary>
                    <m:r>
                      <a:rPr lang="en-US" sz="4400" b="0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4400" b="0" i="1" smtClean="0">
                        <a:solidFill>
                          <a:srgbClr val="FFFF00"/>
                        </a:solidFill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4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44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𝑢</m:t>
                        </m:r>
                      </m:e>
                    </m:d>
                    <m:r>
                      <a:rPr lang="en-US" sz="4400" b="0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sz="4400" b="0" i="1" smtClean="0">
                        <a:solidFill>
                          <a:srgbClr val="FFFF00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en-US" sz="4400" dirty="0" smtClean="0">
                    <a:solidFill>
                      <a:srgbClr val="FFFF00"/>
                    </a:solidFill>
                  </a:rPr>
                  <a:t>      </a:t>
                </a:r>
                <a:r>
                  <a:rPr lang="en-US" sz="4400" dirty="0"/>
                  <a:t>            </a:t>
                </a:r>
                <a:r>
                  <a:rPr lang="en-US" dirty="0"/>
                  <a:t>… (2)</a:t>
                </a:r>
                <a:endParaRPr lang="en-US" sz="4400" dirty="0"/>
              </a:p>
              <a:p>
                <a:pPr algn="l"/>
                <a:endParaRPr lang="en-US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2067" t="-1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4027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process of evaluating an integral of form (1) by converting it into form (2) with the substitution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called the method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substitution</a:t>
                </a:r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Here our emphasis is not on the interpretation of the expression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Rather, the differential notation serves primarily as a useful bookkeeping device for the method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substitution</a:t>
                </a:r>
                <a:r>
                  <a:rPr lang="en-US" b="1" dirty="0"/>
                  <a:t>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following example illustrates how the method works.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2290" r="-2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93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𝟓𝟎</m:t>
                            </m:r>
                          </m:sup>
                        </m:sSup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If 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𝒅𝒖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which implies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𝒙𝒅𝒙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Thus, the given integral can be written as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𝟓𝟎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𝟓𝟎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𝟓𝟏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𝟓𝟏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i="1" dirty="0" smtClean="0">
                  <a:solidFill>
                    <a:srgbClr val="FFFF00"/>
                  </a:solidFill>
                  <a:latin typeface="Cambria Math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𝟓𝟏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𝟓𝟏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09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72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²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If 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/>
                  <a:t> ,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𝒅𝒖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/>
                  <a:t> , 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   </a:t>
                </a:r>
                <a:r>
                  <a:rPr lang="en-US" b="1" dirty="0"/>
                  <a:t>. Thus</a:t>
                </a:r>
                <a:r>
                  <a:rPr lang="en-US" b="1" dirty="0" smtClean="0"/>
                  <a:t>,</a:t>
                </a:r>
              </a:p>
              <a:p>
                <a:pPr algn="l" rtl="0" eaLnBrk="0"/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²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³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467" t="-1105" r="-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893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4280" y="0"/>
            <a:ext cx="9144000" cy="1470025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rad>
                              </m:sup>
                            </m:sSup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</m:rad>
                          </m:den>
                        </m:f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If 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rad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</a:t>
                </a:r>
              </a:p>
              <a:p>
                <a:pPr algn="l" rtl="0" eaLnBrk="0"/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𝒅𝒖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den>
                    </m:f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 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b="1" dirty="0"/>
                  <a:t> </a:t>
                </a:r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r>
                  <a:rPr lang="en-US" b="1" dirty="0" smtClean="0"/>
                  <a:t>Thus</a:t>
                </a:r>
                <a:endParaRPr lang="en-US" b="1" dirty="0"/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ad>
                                    <m:radPr>
                                      <m:degHide m:val="on"/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e>
                                  </m:rad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𝒖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/>
                  <a:t>                               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51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44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925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  <m:rad>
                          <m:ra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</m:deg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𝟓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𝟓</m:t>
                                </m:r>
                              </m:sup>
                            </m:sSup>
                          </m:e>
                        </m:rad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If we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𝟓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</a:rPr>
                            <m:t>𝒅𝒖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𝟐𝟓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𝟒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  </m:t>
                      </m:r>
                      <m:r>
                        <a:rPr lang="en-US" sz="2800" b="1" i="1" smtClean="0">
                          <a:latin typeface="Cambria Math"/>
                        </a:rPr>
                        <m:t>𝒔𝒐</m:t>
                      </m:r>
                      <m:r>
                        <a:rPr lang="en-US" sz="2800" b="1" i="1" smtClean="0">
                          <a:latin typeface="Cambria Math"/>
                        </a:rPr>
                        <m:t>  </m:t>
                      </m:r>
                      <m:r>
                        <a:rPr lang="en-US" sz="2800" b="1" i="1" smtClean="0">
                          <a:latin typeface="Cambria Math"/>
                        </a:rPr>
                        <m:t>𝒅𝒖</m:t>
                      </m:r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𝟐𝟓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𝟒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𝒅𝒙</m:t>
                      </m:r>
                      <m:r>
                        <a:rPr lang="en-US" sz="2800" b="1" i="1" smtClean="0">
                          <a:latin typeface="Cambria Math"/>
                        </a:rPr>
                        <m:t>   </m:t>
                      </m:r>
                      <m:r>
                        <a:rPr lang="en-US" sz="2800" b="1" i="1" smtClean="0">
                          <a:latin typeface="Cambria Math"/>
                        </a:rPr>
                        <m:t>𝒐𝒓</m:t>
                      </m:r>
                      <m:r>
                        <a:rPr lang="en-US" sz="2800" b="1" i="1" smtClean="0"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𝟐𝟓</m:t>
                          </m:r>
                        </m:den>
                      </m:f>
                      <m:r>
                        <a:rPr lang="en-US" sz="2800" b="1" i="1" smtClean="0">
                          <a:latin typeface="Cambria Math"/>
                        </a:rPr>
                        <m:t>𝒅𝒖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</a:rPr>
                            <m:t>𝟒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</a:rPr>
                        <m:t>𝒅𝒙</m:t>
                      </m:r>
                    </m:oMath>
                  </m:oMathPara>
                </a14:m>
                <a:endParaRPr lang="en-US" sz="2800" b="1" dirty="0"/>
              </a:p>
              <a:p>
                <a:pPr algn="l" rtl="0" eaLnBrk="0"/>
                <a:r>
                  <a:rPr lang="en-US" b="1" dirty="0" smtClean="0"/>
                  <a:t>Thus</a:t>
                </a:r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p>
                          </m:sSup>
                          <m:rad>
                            <m:ra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g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𝟓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𝟓</m:t>
                                  </m:r>
                                </m:sup>
                              </m:sSup>
                            </m:e>
                          </m:rad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𝟐𝟓</m:t>
                              </m:r>
                            </m:den>
                          </m:f>
                          <m:rad>
                            <m:ra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deg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</m:rad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𝟐𝟓</m:t>
                          </m:r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/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𝒅𝒖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𝟐𝟓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𝒖</m:t>
                        </m:r>
                      </m:e>
                      <m:sup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𝑪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𝟏𝟎𝟎</m:t>
                        </m:r>
                      </m:den>
                    </m:f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𝟓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𝟓</m:t>
                                </m:r>
                              </m:sup>
                            </m:sSup>
                          </m:e>
                        </m:d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FF00"/>
                            </a:solidFill>
                          </a:rPr>
                          <m:t> </m:t>
                        </m:r>
                      </m:e>
                      <m:sup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𝑪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105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Evaluate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b="1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sup>
                            </m:sSup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1" i="1" smtClean="0">
                                    <a:latin typeface="Cambria Math"/>
                                  </a:rPr>
                                  <m:t>𝟏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e>
                    </m:nary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sz="105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Substituting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𝒅𝒖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yields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sup>
                              </m:sSup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𝒆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𝒙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𝒖</m:t>
                                      </m:r>
                                    </m:e>
                                    <m:sup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e>
                              </m:rad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𝒅𝒖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𝒖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p>
                          </m:sSup>
                        </m:fName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sup>
                          </m:sSup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𝑪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 method of substitution is relatively straightforward, provided the integrand contains an easily recognized composition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the remainder of the integrand is a constant multiple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r>
                      <a:rPr lang="en-US" b="1" i="1" smtClean="0">
                        <a:latin typeface="Cambria Math"/>
                      </a:rPr>
                      <m:t>´(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/>
                  <a:t> . If this is not the case, </a:t>
                </a:r>
                <a:endParaRPr lang="en-US" b="1" dirty="0" smtClean="0"/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the </a:t>
                </a:r>
                <a:r>
                  <a:rPr lang="en-US" b="1" dirty="0"/>
                  <a:t>method may still apply but may require more computation.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200" r="-1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536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1447</Words>
  <Application>Microsoft Office PowerPoint</Application>
  <PresentationFormat>On-screen Show (4:3)</PresentationFormat>
  <Paragraphs>99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سمة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six Integration</dc:title>
  <dc:creator>LAB-827</dc:creator>
  <cp:lastModifiedBy>WhiteBoard</cp:lastModifiedBy>
  <cp:revision>11</cp:revision>
  <dcterms:created xsi:type="dcterms:W3CDTF">2016-04-07T05:28:08Z</dcterms:created>
  <dcterms:modified xsi:type="dcterms:W3CDTF">2019-03-05T12:16:47Z</dcterms:modified>
</cp:coreProperties>
</file>