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12976"/>
            <a:ext cx="6400800" cy="1752600"/>
          </a:xfrm>
        </p:spPr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The </a:t>
            </a:r>
            <a:r>
              <a:rPr lang="en-US" b="1" dirty="0">
                <a:solidFill>
                  <a:srgbClr val="FFFF00"/>
                </a:solidFill>
              </a:rPr>
              <a:t>Definite </a:t>
            </a:r>
            <a:r>
              <a:rPr lang="en-US" b="1" dirty="0" smtClean="0">
                <a:solidFill>
                  <a:srgbClr val="FFFF00"/>
                </a:solidFill>
              </a:rPr>
              <a:t>Integral</a:t>
            </a:r>
            <a:endParaRPr lang="ar-JO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60648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4" y="1449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algn="l" rtl="0" eaLnBrk="0"/>
                <a:endParaRPr lang="en-US" sz="2800" b="1" dirty="0" smtClean="0"/>
              </a:p>
              <a:p>
                <a:pPr algn="l" rtl="0" eaLnBrk="0"/>
                <a:endParaRPr lang="en-US" sz="2800" b="1" dirty="0"/>
              </a:p>
              <a:p>
                <a:pPr algn="l" rtl="0" eaLnBrk="0"/>
                <a:endParaRPr lang="en-US" sz="2800" b="1" dirty="0"/>
              </a:p>
              <a:p>
                <a:pPr algn="l" rtl="0" eaLnBrk="0"/>
                <a:endParaRPr lang="en-US" sz="2800" b="1" dirty="0"/>
              </a:p>
              <a:p>
                <a:pPr marL="731520" lvl="2" indent="-457200" algn="l" rtl="0" eaLnBrk="0">
                  <a:spcBef>
                    <a:spcPts val="700"/>
                  </a:spcBef>
                  <a:buSzPct val="60000"/>
                  <a:buFont typeface="+mj-lt"/>
                  <a:buAutoNum type="arabicPeriod" startAt="2"/>
                </a:pPr>
                <a:r>
                  <a:rPr lang="en-US" sz="2500" b="1" dirty="0"/>
                  <a:t>Over the interval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[</m:t>
                    </m:r>
                    <m:r>
                      <a:rPr lang="en-US" sz="2500" b="1" i="1" smtClean="0">
                        <a:latin typeface="Cambria Math"/>
                      </a:rPr>
                      <m:t>𝒂</m:t>
                    </m:r>
                    <m:r>
                      <a:rPr lang="en-US" sz="2500" b="1" i="1" smtClean="0">
                        <a:latin typeface="Cambria Math"/>
                      </a:rPr>
                      <m:t>,</m:t>
                    </m:r>
                    <m:r>
                      <a:rPr lang="en-US" sz="2500" b="1" i="1" smtClean="0">
                        <a:latin typeface="Cambria Math"/>
                      </a:rPr>
                      <m:t>𝒄</m:t>
                    </m:r>
                    <m:r>
                      <a:rPr lang="en-US" sz="25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500" b="1" dirty="0"/>
                  <a:t> , the net signed area is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−</m:t>
                    </m:r>
                    <m:r>
                      <a:rPr lang="en-US" sz="2500" b="1" i="1" smtClean="0">
                        <a:latin typeface="Cambria Math"/>
                      </a:rPr>
                      <m:t>𝟐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US" sz="2500" b="1" dirty="0" smtClean="0"/>
                  <a:t> </a:t>
                </a:r>
                <a:r>
                  <a:rPr lang="en-US" sz="2500" b="1" dirty="0"/>
                  <a:t>and hence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1" i="1" smtClean="0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2500" b="1" i="1" smtClean="0">
                            <a:latin typeface="Cambria Math"/>
                          </a:rPr>
                          <m:t>𝒄</m:t>
                        </m:r>
                      </m:sup>
                      <m:e>
                        <m:r>
                          <a:rPr lang="en-US" sz="2500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5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5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500" b="1" i="1" smtClean="0">
                        <a:latin typeface="Cambria Math"/>
                      </a:rPr>
                      <m:t>=−</m:t>
                    </m:r>
                    <m:r>
                      <a:rPr lang="en-US" sz="2500" b="1" i="1" smtClean="0">
                        <a:latin typeface="Cambria Math"/>
                      </a:rPr>
                      <m:t>𝟐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US" sz="2500" b="1" dirty="0" smtClean="0"/>
                  <a:t>.</a:t>
                </a:r>
              </a:p>
              <a:p>
                <a:pPr marL="731520" lvl="2" indent="-457200" algn="l" rtl="0" eaLnBrk="0">
                  <a:spcBef>
                    <a:spcPts val="700"/>
                  </a:spcBef>
                  <a:buSzPct val="60000"/>
                  <a:buFont typeface="+mj-lt"/>
                  <a:buAutoNum type="arabicPeriod" startAt="2"/>
                </a:pPr>
                <a:endParaRPr lang="en-US" sz="500" b="1" dirty="0" smtClean="0"/>
              </a:p>
              <a:p>
                <a:pPr marL="731520" lvl="2" indent="-457200" algn="l" rtl="0" eaLnBrk="0">
                  <a:spcBef>
                    <a:spcPts val="700"/>
                  </a:spcBef>
                  <a:buSzPct val="60000"/>
                  <a:buFont typeface="+mj-lt"/>
                  <a:buAutoNum type="arabicPeriod" startAt="2"/>
                </a:pPr>
                <a:r>
                  <a:rPr lang="en-US" sz="2500" b="1" dirty="0" smtClean="0"/>
                  <a:t>Over </a:t>
                </a:r>
                <a:r>
                  <a:rPr lang="en-US" sz="2500" b="1" dirty="0"/>
                  <a:t>the interval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</a:rPr>
                      <m:t>[</m:t>
                    </m:r>
                    <m:r>
                      <a:rPr lang="en-US" sz="2500" b="1" i="1">
                        <a:latin typeface="Cambria Math"/>
                      </a:rPr>
                      <m:t>𝒂</m:t>
                    </m:r>
                    <m:r>
                      <a:rPr lang="en-US" sz="2500" b="1" i="1">
                        <a:latin typeface="Cambria Math"/>
                      </a:rPr>
                      <m:t>,</m:t>
                    </m:r>
                    <m:r>
                      <a:rPr lang="en-US" sz="2500" b="1" i="1">
                        <a:latin typeface="Cambria Math"/>
                      </a:rPr>
                      <m:t>𝒄</m:t>
                    </m:r>
                    <m:r>
                      <a:rPr lang="en-US" sz="25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500" b="1" dirty="0"/>
                  <a:t> </a:t>
                </a:r>
                <a:r>
                  <a:rPr lang="en-US" sz="2500" b="1" dirty="0" smtClean="0"/>
                  <a:t>, </a:t>
                </a:r>
                <a:r>
                  <a:rPr lang="en-US" sz="2500" b="1" dirty="0"/>
                  <a:t>the net signed area </a:t>
                </a:r>
                <a:r>
                  <a:rPr lang="en-US" sz="2500" b="1" dirty="0" smtClean="0"/>
                  <a:t>is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𝟎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𝟖</m:t>
                    </m:r>
                    <m:r>
                      <a:rPr lang="en-US" sz="2500" b="1" i="1" smtClean="0">
                        <a:latin typeface="Cambria Math"/>
                      </a:rPr>
                      <m:t>−</m:t>
                    </m:r>
                    <m:r>
                      <a:rPr lang="en-US" sz="2500" b="1" i="1" smtClean="0">
                        <a:latin typeface="Cambria Math"/>
                      </a:rPr>
                      <m:t>𝟐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𝟔</m:t>
                    </m:r>
                    <m:r>
                      <a:rPr lang="en-US" sz="2500" b="1" i="1" smtClean="0">
                        <a:latin typeface="Cambria Math"/>
                      </a:rPr>
                      <m:t>=−</m:t>
                    </m:r>
                    <m:r>
                      <a:rPr lang="en-US" sz="2500" b="1" i="1" smtClean="0">
                        <a:latin typeface="Cambria Math"/>
                      </a:rPr>
                      <m:t>𝟏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𝟖</m:t>
                    </m:r>
                  </m:oMath>
                </a14:m>
                <a:r>
                  <a:rPr lang="en-US" sz="2500" b="1" dirty="0" smtClean="0"/>
                  <a:t> </a:t>
                </a:r>
                <a:r>
                  <a:rPr lang="en-US" sz="2500" b="1" dirty="0"/>
                  <a:t>and hence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500" b="1" i="1" smtClean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500" b="1" i="1">
                            <a:latin typeface="Cambria Math"/>
                          </a:rPr>
                          <m:t>𝒄</m:t>
                        </m:r>
                      </m:sup>
                      <m:e>
                        <m:r>
                          <a:rPr lang="en-US" sz="25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5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5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500" b="1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500" b="1" i="1">
                        <a:latin typeface="Cambria Math"/>
                      </a:rPr>
                      <m:t>=−</m:t>
                    </m:r>
                    <m:r>
                      <a:rPr lang="en-US" sz="2500" b="1" i="1" smtClean="0">
                        <a:latin typeface="Cambria Math"/>
                      </a:rPr>
                      <m:t>𝟏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𝟖</m:t>
                    </m:r>
                  </m:oMath>
                </a14:m>
                <a:r>
                  <a:rPr lang="en-US" sz="2500" b="1" dirty="0" smtClean="0"/>
                  <a:t>.</a:t>
                </a:r>
                <a:endParaRPr lang="en-US" sz="2500" b="1" dirty="0"/>
              </a:p>
              <a:p>
                <a:pPr marL="731520" lvl="2" indent="-457200" algn="l" rtl="0" eaLnBrk="0">
                  <a:spcBef>
                    <a:spcPts val="700"/>
                  </a:spcBef>
                  <a:buSzPct val="60000"/>
                  <a:buFont typeface="+mj-lt"/>
                  <a:buAutoNum type="arabicPeriod" startAt="2"/>
                </a:pPr>
                <a:endParaRPr lang="en-US" sz="500" b="1" dirty="0"/>
              </a:p>
              <a:p>
                <a:pPr marL="731520" lvl="2" indent="-457200" algn="l" rtl="0" eaLnBrk="0">
                  <a:spcBef>
                    <a:spcPts val="700"/>
                  </a:spcBef>
                  <a:buSzPct val="60000"/>
                  <a:buFont typeface="+mj-lt"/>
                  <a:buAutoNum type="arabicPeriod" startAt="2"/>
                </a:pPr>
                <a:r>
                  <a:rPr lang="en-US" sz="2500" b="1" dirty="0"/>
                  <a:t>Over the interval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</a:rPr>
                      <m:t>[</m:t>
                    </m:r>
                    <m:r>
                      <a:rPr lang="en-US" sz="2500" b="1" i="1">
                        <a:latin typeface="Cambria Math"/>
                      </a:rPr>
                      <m:t>𝒂</m:t>
                    </m:r>
                    <m:r>
                      <a:rPr lang="en-US" sz="2500" b="1" i="1">
                        <a:latin typeface="Cambria Math"/>
                      </a:rPr>
                      <m:t>,</m:t>
                    </m:r>
                    <m:r>
                      <a:rPr lang="en-US" sz="2500" b="1" i="1" smtClean="0">
                        <a:latin typeface="Cambria Math"/>
                      </a:rPr>
                      <m:t>𝒅</m:t>
                    </m:r>
                    <m:r>
                      <a:rPr lang="en-US" sz="25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500" b="1" dirty="0"/>
                  <a:t> </a:t>
                </a:r>
                <a:r>
                  <a:rPr lang="en-US" sz="2500" b="1" dirty="0" smtClean="0"/>
                  <a:t>, </a:t>
                </a:r>
                <a:r>
                  <a:rPr lang="en-US" sz="2500" b="1" dirty="0"/>
                  <a:t>the net signed area is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𝟎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𝟖</m:t>
                    </m:r>
                    <m:r>
                      <a:rPr lang="en-US" sz="2500" b="1" i="1" smtClean="0">
                        <a:latin typeface="Cambria Math"/>
                      </a:rPr>
                      <m:t>−</m:t>
                    </m:r>
                    <m:r>
                      <a:rPr lang="en-US" sz="2500" b="1" i="1" smtClean="0">
                        <a:latin typeface="Cambria Math"/>
                      </a:rPr>
                      <m:t>𝟐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𝟔</m:t>
                    </m:r>
                    <m:r>
                      <a:rPr lang="en-US" sz="2500" b="1" i="1" smtClean="0">
                        <a:latin typeface="Cambria Math"/>
                      </a:rPr>
                      <m:t>+</m:t>
                    </m:r>
                    <m:r>
                      <a:rPr lang="en-US" sz="2500" b="1" i="1" smtClean="0">
                        <a:latin typeface="Cambria Math"/>
                      </a:rPr>
                      <m:t>𝟏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𝟓</m:t>
                    </m:r>
                    <m:r>
                      <a:rPr lang="en-US" sz="2500" b="1" i="1" smtClean="0">
                        <a:latin typeface="Cambria Math"/>
                      </a:rPr>
                      <m:t>=−</m:t>
                    </m:r>
                    <m:r>
                      <a:rPr lang="en-US" sz="2500" b="1" i="1" smtClean="0">
                        <a:latin typeface="Cambria Math"/>
                      </a:rPr>
                      <m:t>𝟎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500" b="1" dirty="0" smtClean="0"/>
                  <a:t> </a:t>
                </a:r>
                <a:r>
                  <a:rPr lang="en-US" sz="2500" b="1" dirty="0"/>
                  <a:t>and hence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5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500" b="1" i="1" smtClean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500" b="1" i="1" smtClean="0">
                            <a:latin typeface="Cambria Math"/>
                          </a:rPr>
                          <m:t>𝒅</m:t>
                        </m:r>
                      </m:sup>
                      <m:e>
                        <m:r>
                          <a:rPr lang="en-US" sz="25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5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5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500" b="1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500" b="1" i="1">
                        <a:latin typeface="Cambria Math"/>
                      </a:rPr>
                      <m:t>=−</m:t>
                    </m:r>
                    <m:r>
                      <a:rPr lang="en-US" sz="2500" b="1" i="1" smtClean="0">
                        <a:latin typeface="Cambria Math"/>
                      </a:rPr>
                      <m:t>𝟎</m:t>
                    </m:r>
                    <m:r>
                      <a:rPr lang="en-US" sz="2500" b="1" i="1" smtClean="0">
                        <a:latin typeface="Cambria Math"/>
                      </a:rPr>
                      <m:t>.</m:t>
                    </m:r>
                    <m:r>
                      <a:rPr lang="en-US" sz="25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500" b="1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85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7784" y="1196752"/>
            <a:ext cx="2588432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2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algn="l" rtl="0" eaLnBrk="0"/>
                <a:r>
                  <a:rPr lang="en-US" sz="2800" b="1" dirty="0" smtClean="0"/>
                  <a:t>Properties of the Definite Integral: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in the domain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we define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.</a:t>
                </a:r>
                <a:endParaRPr lang="en-US" sz="1400" b="1" dirty="0"/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integrable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then we </a:t>
                </a:r>
                <a:r>
                  <a:rPr lang="en-US" b="1" dirty="0" smtClean="0"/>
                  <a:t>define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sup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b="1" dirty="0"/>
              </a:p>
              <a:p>
                <a:pPr marL="834390" lvl="1" indent="-514350" algn="l" rtl="0" eaLnBrk="0"/>
                <a:r>
                  <a:rPr lang="en-US" sz="3200" b="1" dirty="0" smtClean="0"/>
                  <a:t>3.</a:t>
                </a:r>
                <a:r>
                  <a:rPr lang="en-US" sz="4282" b="1" dirty="0"/>
                  <a:t>  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 are </a:t>
                </a:r>
                <a:r>
                  <a:rPr lang="en-US" b="1" dirty="0"/>
                  <a:t>integrable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constant, 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𝒄𝒇</m:t>
                    </m:r>
                  </m:oMath>
                </a14:m>
                <a:r>
                  <a:rPr lang="en-US" b="1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, and</a:t>
                </a:r>
                <a:r>
                  <a:rPr lang="en-US" b="1" dirty="0"/>
                  <a:t>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are integrable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333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7704" y="5157192"/>
            <a:ext cx="5638800" cy="143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6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/>
              </a:bodyPr>
              <a:lstStyle/>
              <a:p>
                <a:pPr marL="834390" lvl="1" indent="-514350" algn="l" rtl="0" eaLnBrk="0">
                  <a:buFont typeface="+mj-lt"/>
                  <a:buAutoNum type="arabicPeriod" startAt="4"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is integrable on a closed interval containing the three points </a:t>
                </a:r>
                <a:r>
                  <a:rPr lang="en-US" sz="3200" dirty="0" smtClean="0"/>
                  <a:t>a,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/>
                  <a:t> 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(no matter how the points are ordered), then</a:t>
                </a:r>
              </a:p>
              <a:p>
                <a:pPr marL="834390" lvl="1" indent="-514350" algn="l" rtl="0" eaLnBrk="0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𝑐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dirty="0"/>
                  <a:t>                            </a:t>
                </a:r>
              </a:p>
              <a:p>
                <a:pPr marL="834390" lvl="1" indent="-514350" algn="l" rtl="0" eaLnBrk="0">
                  <a:buFont typeface="+mj-lt"/>
                  <a:buAutoNum type="arabicPeriod" startAt="5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is integrable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for all   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/>
                  <a:t> , then</a:t>
                </a:r>
              </a:p>
              <a:p>
                <a:pPr marL="834390" lvl="1" indent="-514350" algn="l" rtl="0" eaLnBrk="0"/>
                <a:r>
                  <a:rPr lang="en-US" sz="3200" dirty="0"/>
                  <a:t>            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3200" dirty="0"/>
              </a:p>
              <a:p>
                <a:pPr marL="834390" lvl="1" indent="-514350" algn="l" rtl="0" eaLnBrk="0"/>
                <a:r>
                  <a:rPr lang="en-US" sz="3200" dirty="0" smtClean="0"/>
                  <a:t>and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then</a:t>
                </a:r>
              </a:p>
              <a:p>
                <a:pPr marL="834390" lvl="1" indent="-514350" algn="l" rtl="0" eaLnBrk="0"/>
                <a:r>
                  <a:rPr lang="en-US" sz="3200" dirty="0"/>
                  <a:t>            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3200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/>
              </a:bodyPr>
              <a:lstStyle/>
              <a:p>
                <a:pPr marL="834390" lvl="1" indent="-514350" algn="l" rtl="0" eaLnBrk="0">
                  <a:buFont typeface="+mj-lt"/>
                  <a:buAutoNum type="arabicPeriod" startAt="6"/>
                </a:pPr>
                <a:r>
                  <a:rPr lang="en-US" sz="3200" b="1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b="1" dirty="0"/>
                  <a:t>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b="1" dirty="0"/>
                  <a:t>are integrable on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[</m:t>
                    </m:r>
                    <m:r>
                      <a:rPr lang="en-US" sz="3200" b="1" i="1" smtClean="0">
                        <a:latin typeface="Cambria Math"/>
                      </a:rPr>
                      <m:t>𝒂</m:t>
                    </m:r>
                    <m:r>
                      <a:rPr lang="en-US" sz="3200" b="1" i="1" smtClean="0">
                        <a:latin typeface="Cambria Math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</a:rPr>
                      <m:t>𝒃</m:t>
                    </m:r>
                    <m:r>
                      <a:rPr lang="en-US" sz="32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latin typeface="Cambria Math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</a:rPr>
                      <m:t>)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𝒈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b="1" dirty="0" smtClean="0"/>
                  <a:t> for </a:t>
                </a:r>
                <a:r>
                  <a:rPr lang="en-US" sz="3200" b="1" dirty="0"/>
                  <a:t>all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b="1" dirty="0"/>
                  <a:t>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[</m:t>
                    </m:r>
                    <m:r>
                      <a:rPr lang="en-US" sz="3200" b="1" i="1" smtClean="0">
                        <a:latin typeface="Cambria Math"/>
                      </a:rPr>
                      <m:t>𝒂</m:t>
                    </m:r>
                    <m:r>
                      <a:rPr lang="en-US" sz="3200" b="1" i="1" smtClean="0">
                        <a:latin typeface="Cambria Math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</a:rPr>
                      <m:t>𝒃</m:t>
                    </m:r>
                    <m:r>
                      <a:rPr lang="en-US" sz="32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b="1" dirty="0" smtClean="0"/>
                  <a:t>, </a:t>
                </a:r>
                <a:r>
                  <a:rPr lang="en-US" sz="3200" b="1" dirty="0"/>
                  <a:t>then</a:t>
                </a:r>
              </a:p>
              <a:p>
                <a:pPr marL="834390" lvl="1" indent="-514350" algn="l" rtl="0" eaLnBrk="0"/>
                <a:r>
                  <a:rPr lang="en-US" sz="3200" b="1" dirty="0"/>
                  <a:t>          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3200" b="1" i="1" smtClean="0"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3200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≥</m:t>
                    </m:r>
                    <m:nary>
                      <m:nary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3200" b="1" dirty="0"/>
                  <a:t>  </a:t>
                </a:r>
                <a:endParaRPr lang="en-US" b="1" dirty="0" smtClean="0"/>
              </a:p>
              <a:p>
                <a:pPr marL="514350" indent="-51435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b="1" dirty="0" smtClean="0"/>
                  <a:t> if</a:t>
                </a:r>
              </a:p>
              <a:p>
                <a:pPr marL="514350" indent="-514350" algn="l" rtl="0" eaLnBrk="0"/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b="1" i="1" smtClean="0">
                        <a:latin typeface="Cambria Math"/>
                      </a:rPr>
                      <m:t>𝒅𝒙</m:t>
                    </m:r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514350" indent="-51435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Solution</a:t>
                </a:r>
                <a:r>
                  <a:rPr lang="en-US" b="1" dirty="0"/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nary>
                        <m:nary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44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 smtClean="0"/>
                  <a:t> if</a:t>
                </a:r>
                <a:endParaRPr lang="en-US" b="1" dirty="0"/>
              </a:p>
              <a:p>
                <a:pPr algn="l" rtl="0" eaLnBrk="0"/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Determine whether the value of the integral</a:t>
                </a:r>
              </a:p>
              <a:p>
                <a:pPr algn="l" rtl="0" eaLnBrk="0"/>
                <a:r>
                  <a:rPr lang="en-US" sz="4800" b="1" dirty="0"/>
                  <a:t>        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f>
                          <m:fPr>
                            <m:ctrlPr>
                              <a:rPr lang="en-US" sz="4800" b="1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/>
                  <a:t>  </a:t>
                </a:r>
              </a:p>
              <a:p>
                <a:pPr algn="l" rtl="0" eaLnBrk="0"/>
                <a:r>
                  <a:rPr lang="en-US" b="1" dirty="0" smtClean="0"/>
                  <a:t>is </a:t>
                </a:r>
                <a:r>
                  <a:rPr lang="en-US" b="1" dirty="0"/>
                  <a:t>positive or negative.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en-US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then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𝒂𝒏𝒅</m:t>
                      </m:r>
                      <m:nary>
                        <m:naryPr>
                          <m:ctrlPr>
                            <a:rPr lang="en-US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3000" t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23448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 you for your Attention</a:t>
            </a:r>
            <a:r>
              <a:rPr lang="ar-SA" dirty="0">
                <a:solidFill>
                  <a:schemeClr val="bg1"/>
                </a:solidFill>
              </a:rPr>
              <a:t/>
            </a:r>
            <a:br>
              <a:rPr lang="ar-SA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20" y="3645024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In this sequence we define the definite integral of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on an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Let us assume, for the time being,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defined and continuous on the closed, finite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We no longer assume that the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are nonnegative.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 symbol for the definite integral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over the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</a:t>
                </a:r>
              </a:p>
              <a:p>
                <a:pPr algn="l" rtl="0" eaLnBrk="0"/>
                <a:r>
                  <a:rPr lang="en-US" sz="4800" b="1" dirty="0"/>
                  <a:t>         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sup>
                      <m:e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sz="4800" b="1" dirty="0"/>
              </a:p>
              <a:p>
                <a:pPr algn="l" rtl="0" eaLnBrk="0"/>
                <a:r>
                  <a:rPr lang="en-US" b="1" dirty="0" smtClean="0"/>
                  <a:t>which </a:t>
                </a:r>
                <a:r>
                  <a:rPr lang="en-US" b="1" dirty="0"/>
                  <a:t>is read as the integral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algn="l" rtl="0" eaLnBrk="0"/>
                <a:r>
                  <a:rPr lang="en-US" b="1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with respect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266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6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l"/>
            <a:r>
              <a:rPr lang="en-US" b="1" dirty="0"/>
              <a:t>The component parts in the integral symbol also have names as shown in the figure below.</a:t>
            </a:r>
          </a:p>
          <a:p>
            <a:pPr algn="l"/>
            <a:endParaRPr lang="en-US" b="1" dirty="0"/>
          </a:p>
        </p:txBody>
      </p:sp>
      <p:pic>
        <p:nvPicPr>
          <p:cNvPr id="4" name="Picture 3" descr="Picture8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19400"/>
            <a:ext cx="9144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984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following theorem says that if a function is continuous on a finite closed interval, then it is integrable on that interval, and its definite integral is the net signed area between the graph of the function and the interval.</a:t>
                </a:r>
              </a:p>
              <a:p>
                <a:pPr algn="l" rtl="0" eaLnBrk="0"/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Theorem: If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continuous on an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integrable 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[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smtClean="0"/>
                  <a:t>and </a:t>
                </a:r>
                <a:r>
                  <a:rPr lang="en-US" b="1" dirty="0"/>
                  <a:t>the net signed area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between the graph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is</a:t>
                </a:r>
              </a:p>
              <a:p>
                <a:pPr algn="l" rtl="0" eaLnBrk="0"/>
                <a:r>
                  <a:rPr lang="en-US" sz="4800" b="1" dirty="0"/>
                  <a:t>       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𝑨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 smtClean="0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4800" b="1" i="1" smtClean="0">
                            <a:latin typeface="Cambria Math"/>
                          </a:rPr>
                          <m:t>𝒂</m:t>
                        </m:r>
                      </m:sup>
                      <m:e>
                        <m:r>
                          <a:rPr lang="en-US" sz="4800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3000" t="-2178" r="-1333" b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Sketch the region whose area is represented by the definite integral</a:t>
                </a:r>
              </a:p>
              <a:p>
                <a:pPr algn="l" rtl="0" eaLnBrk="0"/>
                <a:r>
                  <a:rPr lang="en-US" sz="4800" b="1" dirty="0"/>
                  <a:t>      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sz="4800" b="1" dirty="0"/>
              </a:p>
              <a:p>
                <a:pPr algn="l" rtl="0" eaLnBrk="0"/>
                <a:r>
                  <a:rPr lang="en-US" b="1" dirty="0" smtClean="0"/>
                  <a:t>and </a:t>
                </a:r>
                <a:r>
                  <a:rPr lang="en-US" b="1" dirty="0"/>
                  <a:t>evaluate the integral using an appropriate formula from geometry.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The graph of the integrand is the horizontal line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so the region is a rectangle of height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extending over the interval from    to   . Thus,</a:t>
                </a:r>
              </a:p>
              <a:p>
                <a:pPr algn="l" rtl="0" eaLnBrk="0"/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 smtClean="0"/>
                  <a:t>  </a:t>
                </a:r>
                <a:r>
                  <a:rPr lang="en-US" b="1" dirty="0"/>
                  <a:t>area of rectangle  </a:t>
                </a:r>
                <a:endParaRPr lang="en-US" b="1" dirty="0" smtClean="0"/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en-US" b="1" dirty="0"/>
                  <a:t>               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2667" t="-2101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8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5154890"/>
            <a:ext cx="2031177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032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Sketch the region whose area is represented by the definite integral</a:t>
                </a:r>
              </a:p>
              <a:p>
                <a:pPr algn="l" rtl="0" eaLnBrk="0"/>
                <a:r>
                  <a:rPr lang="en-US" b="1" dirty="0"/>
                  <a:t> 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b="1" dirty="0"/>
                  <a:t>           </a:t>
                </a:r>
              </a:p>
              <a:p>
                <a:pPr algn="l" rtl="0" eaLnBrk="0"/>
                <a:r>
                  <a:rPr lang="en-US" b="1" dirty="0" smtClean="0"/>
                  <a:t>and </a:t>
                </a:r>
                <a:r>
                  <a:rPr lang="en-US" b="1" dirty="0"/>
                  <a:t>evaluate the integral using an appropriate formula from geometry.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The graph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the upper semicircle of radius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centered at the origin, so the region is the right quarter-circle extending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667" t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8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8376" y="5517232"/>
            <a:ext cx="1587500" cy="1606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8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algn="l" rtl="0" eaLnBrk="0"/>
                <a:r>
                  <a:rPr lang="en-US" sz="2800" b="1" dirty="0" smtClean="0"/>
                  <a:t>Thus,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800" b="1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area of quarter-circle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 algn="l" rtl="0" eaLnBrk="0"/>
                <a:r>
                  <a:rPr lang="en-US" sz="2800" b="1" dirty="0" smtClean="0"/>
                  <a:t>Example</a:t>
                </a:r>
                <a:r>
                  <a:rPr lang="en-US" sz="2800" b="1" dirty="0"/>
                  <a:t>: Evaluate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4216" b="1" dirty="0"/>
                  <a:t> 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216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216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4216" b="1" i="1" smtClean="0">
                            <a:latin typeface="Cambria Math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216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216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216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4216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4216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216" b="1" dirty="0"/>
                  <a:t>           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endParaRPr lang="en-US" sz="1000" b="1" dirty="0"/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4216" b="1" dirty="0"/>
                  <a:t> 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216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216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4216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216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216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216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216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4216" b="1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216" b="1" dirty="0"/>
                  <a:t>            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8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56992"/>
            <a:ext cx="2590800" cy="2298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Solution: The graph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shown in the figure, and we leave it for you to verify that the shaded triangular regions both have area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/>
                <a:r>
                  <a:rPr lang="en-US" b="1" dirty="0" smtClean="0"/>
                  <a:t>Over </a:t>
                </a:r>
                <a:r>
                  <a:rPr lang="en-US" b="1" dirty="0"/>
                  <a:t>the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the net signed area is</a:t>
                </a:r>
              </a:p>
              <a:p>
                <a:pPr algn="l" rtl="0" eaLnBrk="0"/>
                <a:r>
                  <a:rPr lang="en-US" b="1" dirty="0"/>
                  <a:t>         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:r>
                  <a:rPr lang="en-US" b="1" dirty="0" smtClean="0"/>
                  <a:t>and </a:t>
                </a:r>
                <a:r>
                  <a:rPr lang="en-US" b="1" dirty="0"/>
                  <a:t>over the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the net signed area is</a:t>
                </a:r>
              </a:p>
              <a:p>
                <a:pPr algn="l" rtl="0" eaLnBrk="0"/>
                <a:r>
                  <a:rPr lang="en-US" b="1" dirty="0"/>
                  <a:t>   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/>
              </a:p>
              <a:p>
                <a:pPr algn="l" rtl="0" eaLnBrk="0"/>
                <a:r>
                  <a:rPr lang="en-US" b="1" dirty="0" smtClean="0"/>
                  <a:t>Thus</a:t>
                </a:r>
                <a:r>
                  <a:rPr lang="en-US" b="1" dirty="0"/>
                  <a:t>,</a:t>
                </a:r>
              </a:p>
              <a:p>
                <a:pPr algn="l" rtl="0" eaLnBrk="0"/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</a:rPr>
                  <a:t>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66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6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Autofit/>
              </a:bodyPr>
              <a:lstStyle/>
              <a:p>
                <a:pPr algn="l" rtl="0" eaLnBrk="0"/>
                <a:r>
                  <a:rPr lang="en-US" dirty="0" smtClean="0"/>
                  <a:t>Example: Use the areas shown in the figure to find:</a:t>
                </a:r>
              </a:p>
              <a:p>
                <a:pPr algn="l" rtl="0" eaLnBrk="0"/>
                <a:endParaRPr lang="en-US" dirty="0"/>
              </a:p>
              <a:p>
                <a:pPr algn="l" rtl="0" eaLnBrk="0"/>
                <a:endParaRPr lang="en-US" dirty="0"/>
              </a:p>
              <a:p>
                <a:pPr algn="l" rtl="0" eaLnBrk="0"/>
                <a:endParaRPr lang="en-US" dirty="0"/>
              </a:p>
              <a:p>
                <a:pPr algn="l" rtl="0" eaLnBrk="0"/>
                <a:endParaRPr lang="en-US" dirty="0"/>
              </a:p>
              <a:p>
                <a:pPr algn="l" rtl="0" eaLnBrk="0"/>
                <a:endParaRPr lang="en-US" dirty="0"/>
              </a:p>
              <a:p>
                <a:pPr algn="l" rtl="0" eaLnBrk="0"/>
                <a:r>
                  <a:rPr lang="en-US" dirty="0"/>
                  <a:t>Solution: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3200" dirty="0"/>
                  <a:t>Over the interval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the net signed area </a:t>
                </a:r>
                <a:r>
                  <a:rPr lang="en-US" sz="3200" dirty="0" smtClean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hence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667" t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171700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5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5936" y="1844824"/>
            <a:ext cx="3363578" cy="231457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7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581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six Integration</dc:title>
  <dc:creator>LAB-827</dc:creator>
  <cp:lastModifiedBy>WhiteBoard</cp:lastModifiedBy>
  <cp:revision>12</cp:revision>
  <dcterms:created xsi:type="dcterms:W3CDTF">2016-04-07T07:12:09Z</dcterms:created>
  <dcterms:modified xsi:type="dcterms:W3CDTF">2019-03-05T12:19:26Z</dcterms:modified>
</cp:coreProperties>
</file>