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2" r:id="rId2"/>
    <p:sldId id="256" r:id="rId3"/>
    <p:sldId id="257" r:id="rId4"/>
    <p:sldId id="258" r:id="rId5"/>
    <p:sldId id="259" r:id="rId6"/>
    <p:sldId id="260" r:id="rId7"/>
    <p:sldId id="261" r:id="rId8"/>
    <p:sldId id="265" r:id="rId9"/>
    <p:sldId id="266" r:id="rId10"/>
    <p:sldId id="267" r:id="rId11"/>
    <p:sldId id="268" r:id="rId12"/>
    <p:sldId id="269" r:id="rId13"/>
    <p:sldId id="272" r:id="rId14"/>
    <p:sldId id="273" r:id="rId15"/>
    <p:sldId id="274" r:id="rId16"/>
    <p:sldId id="275" r:id="rId17"/>
    <p:sldId id="276" r:id="rId18"/>
    <p:sldId id="277" r:id="rId19"/>
    <p:sldId id="278" r:id="rId20"/>
    <p:sldId id="279" r:id="rId2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772" autoAdjust="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28/06/1440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28/06/1440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28/06/1440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28/06/1440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28/06/1440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28/06/1440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28/06/1440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28/06/1440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28/06/1440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28/06/1440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28/06/1440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28/06/1440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0.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0.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708920"/>
            <a:ext cx="7846640" cy="2763738"/>
          </a:xfrm>
        </p:spPr>
        <p:txBody>
          <a:bodyPr>
            <a:normAutofit/>
          </a:bodyPr>
          <a:lstStyle/>
          <a:p>
            <a:endParaRPr lang="en-US" sz="6600" b="1" dirty="0">
              <a:solidFill>
                <a:srgbClr val="FF0000"/>
              </a:solidFill>
            </a:endParaRPr>
          </a:p>
        </p:txBody>
      </p:sp>
      <p:sp>
        <p:nvSpPr>
          <p:cNvPr id="3" name="Subtitle 2"/>
          <p:cNvSpPr>
            <a:spLocks noGrp="1"/>
          </p:cNvSpPr>
          <p:nvPr>
            <p:ph type="subTitle" idx="1"/>
          </p:nvPr>
        </p:nvSpPr>
        <p:spPr>
          <a:xfrm>
            <a:off x="1043608" y="3501008"/>
            <a:ext cx="7200800" cy="1752600"/>
          </a:xfrm>
        </p:spPr>
        <p:txBody>
          <a:bodyPr/>
          <a:lstStyle/>
          <a:p>
            <a:endParaRPr lang="en-US" b="1" dirty="0" smtClean="0">
              <a:solidFill>
                <a:srgbClr val="FFFF00"/>
              </a:solidFill>
            </a:endParaRPr>
          </a:p>
          <a:p>
            <a:r>
              <a:rPr lang="en-US" b="1" dirty="0" smtClean="0">
                <a:solidFill>
                  <a:srgbClr val="FFFF00"/>
                </a:solidFill>
              </a:rPr>
              <a:t>The </a:t>
            </a:r>
            <a:r>
              <a:rPr lang="en-US" b="1" dirty="0">
                <a:solidFill>
                  <a:srgbClr val="FFFF00"/>
                </a:solidFill>
              </a:rPr>
              <a:t>Fundamental Theorem of </a:t>
            </a:r>
            <a:r>
              <a:rPr lang="en-US" b="1" dirty="0" smtClean="0">
                <a:solidFill>
                  <a:srgbClr val="FFFF00"/>
                </a:solidFill>
              </a:rPr>
              <a:t>Calculus</a:t>
            </a:r>
            <a:endParaRPr lang="en-US" b="1" dirty="0">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332656"/>
            <a:ext cx="3403601" cy="24384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83881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04" y="-744"/>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lstStyle/>
              <a:p>
                <a:pPr marL="457200" indent="-457200" algn="l" rtl="0" eaLnBrk="0">
                  <a:buFont typeface="Wingdings" panose="05000000000000000000" pitchFamily="2" charset="2"/>
                  <a:buChar char="q"/>
                </a:pPr>
                <a:r>
                  <a:rPr lang="en-US" b="1" dirty="0" smtClean="0"/>
                  <a:t>Solution: If we let </a:t>
                </a:r>
                <a14:m>
                  <m:oMath xmlns:m="http://schemas.openxmlformats.org/officeDocument/2006/math">
                    <m:r>
                      <a:rPr lang="en-US" b="1" i="1" smtClean="0">
                        <a:latin typeface="Cambria Math"/>
                      </a:rPr>
                      <m:t>𝒖</m:t>
                    </m:r>
                    <m:r>
                      <a:rPr lang="en-US" b="1" i="1" smtClean="0">
                        <a:latin typeface="Cambria Math"/>
                      </a:rPr>
                      <m:t>=</m:t>
                    </m:r>
                    <m:sSup>
                      <m:sSupPr>
                        <m:ctrlPr>
                          <a:rPr lang="en-US" b="1" i="1" smtClean="0">
                            <a:latin typeface="Cambria Math"/>
                          </a:rPr>
                        </m:ctrlPr>
                      </m:sSupPr>
                      <m:e>
                        <m:r>
                          <a:rPr lang="en-US" b="1" i="1" smtClean="0">
                            <a:latin typeface="Cambria Math"/>
                          </a:rPr>
                          <m:t>𝒙</m:t>
                        </m:r>
                      </m:e>
                      <m:sup>
                        <m:r>
                          <a:rPr lang="en-US" b="1" i="1" smtClean="0">
                            <a:latin typeface="Cambria Math"/>
                          </a:rPr>
                          <m:t>𝟐</m:t>
                        </m:r>
                      </m:sup>
                    </m:sSup>
                    <m:r>
                      <a:rPr lang="en-US" b="1" i="1" smtClean="0">
                        <a:latin typeface="Cambria Math"/>
                      </a:rPr>
                      <m:t>+</m:t>
                    </m:r>
                    <m:r>
                      <a:rPr lang="en-US" b="1" i="1" smtClean="0">
                        <a:latin typeface="Cambria Math"/>
                      </a:rPr>
                      <m:t>𝟏</m:t>
                    </m:r>
                  </m:oMath>
                </a14:m>
                <a:r>
                  <a:rPr lang="en-US" b="1" dirty="0" smtClean="0"/>
                  <a:t> </a:t>
                </a:r>
                <a:r>
                  <a:rPr lang="en-US" b="1" dirty="0"/>
                  <a:t>so that </a:t>
                </a:r>
                <a14:m>
                  <m:oMath xmlns:m="http://schemas.openxmlformats.org/officeDocument/2006/math">
                    <m:r>
                      <a:rPr lang="en-US" b="1" i="1" smtClean="0">
                        <a:latin typeface="Cambria Math"/>
                      </a:rPr>
                      <m:t>𝒅𝒖</m:t>
                    </m:r>
                    <m:r>
                      <a:rPr lang="en-US" b="1" i="1" smtClean="0">
                        <a:latin typeface="Cambria Math"/>
                      </a:rPr>
                      <m:t>=</m:t>
                    </m:r>
                    <m:r>
                      <a:rPr lang="en-US" b="1" i="1" smtClean="0">
                        <a:latin typeface="Cambria Math"/>
                      </a:rPr>
                      <m:t>𝟐</m:t>
                    </m:r>
                    <m:r>
                      <a:rPr lang="en-US" b="1" i="1" smtClean="0">
                        <a:latin typeface="Cambria Math"/>
                      </a:rPr>
                      <m:t>𝒙𝒅𝒙</m:t>
                    </m:r>
                  </m:oMath>
                </a14:m>
                <a:r>
                  <a:rPr lang="en-US" b="1" dirty="0" smtClean="0"/>
                  <a:t> </a:t>
                </a:r>
                <a:r>
                  <a:rPr lang="en-US" b="1" dirty="0"/>
                  <a:t>or </a:t>
                </a:r>
                <a14:m>
                  <m:oMath xmlns:m="http://schemas.openxmlformats.org/officeDocument/2006/math">
                    <m:f>
                      <m:fPr>
                        <m:ctrlPr>
                          <a:rPr lang="en-US" b="1" i="1" smtClean="0">
                            <a:latin typeface="Cambria Math"/>
                          </a:rPr>
                        </m:ctrlPr>
                      </m:fPr>
                      <m:num>
                        <m:r>
                          <a:rPr lang="en-US" b="1" i="1" smtClean="0">
                            <a:latin typeface="Cambria Math"/>
                          </a:rPr>
                          <m:t>𝟏</m:t>
                        </m:r>
                      </m:num>
                      <m:den>
                        <m:r>
                          <a:rPr lang="en-US" b="1" i="1" smtClean="0">
                            <a:latin typeface="Cambria Math"/>
                          </a:rPr>
                          <m:t>𝟐</m:t>
                        </m:r>
                      </m:den>
                    </m:f>
                    <m:r>
                      <a:rPr lang="en-US" b="1" i="1" smtClean="0">
                        <a:latin typeface="Cambria Math"/>
                      </a:rPr>
                      <m:t>𝒅𝒖</m:t>
                    </m:r>
                    <m:r>
                      <a:rPr lang="en-US" b="1" i="1" smtClean="0">
                        <a:latin typeface="Cambria Math"/>
                      </a:rPr>
                      <m:t>=</m:t>
                    </m:r>
                    <m:r>
                      <a:rPr lang="en-US" b="1" i="1" smtClean="0">
                        <a:latin typeface="Cambria Math"/>
                      </a:rPr>
                      <m:t>𝒙𝒅𝒙</m:t>
                    </m:r>
                  </m:oMath>
                </a14:m>
                <a:r>
                  <a:rPr lang="en-US" b="1" dirty="0" smtClean="0"/>
                  <a:t>, </a:t>
                </a:r>
                <a:r>
                  <a:rPr lang="en-US" b="1" dirty="0"/>
                  <a:t>then</a:t>
                </a:r>
              </a:p>
              <a:p>
                <a:pPr algn="l" rtl="0" eaLnBrk="0"/>
                <a14:m>
                  <m:oMathPara xmlns:m="http://schemas.openxmlformats.org/officeDocument/2006/math">
                    <m:oMathParaPr>
                      <m:jc m:val="centerGroup"/>
                    </m:oMathParaPr>
                    <m:oMath xmlns:m="http://schemas.openxmlformats.org/officeDocument/2006/math">
                      <m:r>
                        <a:rPr lang="en-US" b="1" i="1" smtClean="0">
                          <a:latin typeface="Cambria Math"/>
                        </a:rPr>
                        <m:t>𝒊𝒇</m:t>
                      </m:r>
                      <m:r>
                        <a:rPr lang="en-US" b="1" i="1" smtClean="0">
                          <a:latin typeface="Cambria Math"/>
                        </a:rPr>
                        <m:t> </m:t>
                      </m:r>
                      <m:r>
                        <a:rPr lang="en-US" b="1" i="1" smtClean="0">
                          <a:latin typeface="Cambria Math"/>
                        </a:rPr>
                        <m:t>𝒙</m:t>
                      </m:r>
                      <m:r>
                        <a:rPr lang="en-US" b="1" i="1" smtClean="0">
                          <a:latin typeface="Cambria Math"/>
                        </a:rPr>
                        <m:t>=</m:t>
                      </m:r>
                      <m:r>
                        <a:rPr lang="en-US" b="1" i="1" smtClean="0">
                          <a:latin typeface="Cambria Math"/>
                        </a:rPr>
                        <m:t>𝟎</m:t>
                      </m:r>
                      <m:r>
                        <a:rPr lang="en-US" b="1" i="1" smtClean="0">
                          <a:latin typeface="Cambria Math"/>
                        </a:rPr>
                        <m:t> , </m:t>
                      </m:r>
                      <m:r>
                        <a:rPr lang="en-US" b="1" i="1" smtClean="0">
                          <a:latin typeface="Cambria Math"/>
                        </a:rPr>
                        <m:t>𝒖</m:t>
                      </m:r>
                      <m:r>
                        <a:rPr lang="en-US" b="1" i="1" smtClean="0">
                          <a:latin typeface="Cambria Math"/>
                        </a:rPr>
                        <m:t>=</m:t>
                      </m:r>
                      <m:r>
                        <a:rPr lang="en-US" b="1" i="1" smtClean="0">
                          <a:latin typeface="Cambria Math"/>
                        </a:rPr>
                        <m:t>𝟏</m:t>
                      </m:r>
                    </m:oMath>
                  </m:oMathPara>
                </a14:m>
                <a:endParaRPr lang="en-US" b="1" dirty="0" smtClean="0"/>
              </a:p>
              <a:p>
                <a:pPr algn="l" rtl="0" eaLnBrk="0"/>
                <a14:m>
                  <m:oMathPara xmlns:m="http://schemas.openxmlformats.org/officeDocument/2006/math">
                    <m:oMathParaPr>
                      <m:jc m:val="centerGroup"/>
                    </m:oMathParaPr>
                    <m:oMath xmlns:m="http://schemas.openxmlformats.org/officeDocument/2006/math">
                      <m:r>
                        <a:rPr lang="en-US" b="1" i="1">
                          <a:latin typeface="Cambria Math"/>
                        </a:rPr>
                        <m:t>𝒊𝒇</m:t>
                      </m:r>
                      <m:r>
                        <a:rPr lang="en-US" b="1" i="1">
                          <a:latin typeface="Cambria Math"/>
                        </a:rPr>
                        <m:t> </m:t>
                      </m:r>
                      <m:r>
                        <a:rPr lang="en-US" b="1" i="1">
                          <a:latin typeface="Cambria Math"/>
                        </a:rPr>
                        <m:t>𝒙</m:t>
                      </m:r>
                      <m:r>
                        <a:rPr lang="en-US" b="1" i="1">
                          <a:latin typeface="Cambria Math"/>
                        </a:rPr>
                        <m:t>=</m:t>
                      </m:r>
                      <m:r>
                        <a:rPr lang="en-US" b="1" i="1" smtClean="0">
                          <a:latin typeface="Cambria Math"/>
                        </a:rPr>
                        <m:t>𝟐</m:t>
                      </m:r>
                      <m:r>
                        <a:rPr lang="en-US" b="1" i="1">
                          <a:latin typeface="Cambria Math"/>
                        </a:rPr>
                        <m:t> , </m:t>
                      </m:r>
                      <m:r>
                        <a:rPr lang="en-US" b="1" i="1">
                          <a:latin typeface="Cambria Math"/>
                        </a:rPr>
                        <m:t>𝒖</m:t>
                      </m:r>
                      <m:r>
                        <a:rPr lang="en-US" b="1" i="1">
                          <a:latin typeface="Cambria Math"/>
                        </a:rPr>
                        <m:t>=</m:t>
                      </m:r>
                      <m:r>
                        <a:rPr lang="en-US" b="1" i="1" smtClean="0">
                          <a:latin typeface="Cambria Math"/>
                        </a:rPr>
                        <m:t>𝟓</m:t>
                      </m:r>
                    </m:oMath>
                  </m:oMathPara>
                </a14:m>
                <a:endParaRPr lang="en-US" b="1" dirty="0"/>
              </a:p>
              <a:p>
                <a:pPr algn="l" rtl="0" eaLnBrk="0"/>
                <a:r>
                  <a:rPr lang="en-US" b="1" dirty="0" smtClean="0"/>
                  <a:t>Thus</a:t>
                </a:r>
                <a:r>
                  <a:rPr lang="en-US" b="1" dirty="0"/>
                  <a:t>,</a:t>
                </a:r>
                <a:endParaRPr lang="en-US" b="1" dirty="0" smtClean="0">
                  <a:solidFill>
                    <a:srgbClr val="FFFF00"/>
                  </a:solidFill>
                </a:endParaRPr>
              </a:p>
              <a:p>
                <a:pPr algn="l" rtl="0" eaLnBrk="0"/>
                <a14:m>
                  <m:oMathPara xmlns:m="http://schemas.openxmlformats.org/officeDocument/2006/math">
                    <m:oMathParaPr>
                      <m:jc m:val="centerGroup"/>
                    </m:oMathParaPr>
                    <m:oMath xmlns:m="http://schemas.openxmlformats.org/officeDocument/2006/math">
                      <m:nary>
                        <m:naryPr>
                          <m:ctrlPr>
                            <a:rPr lang="en-US" b="1" i="1">
                              <a:solidFill>
                                <a:srgbClr val="FFFF00"/>
                              </a:solidFill>
                              <a:latin typeface="Cambria Math"/>
                            </a:rPr>
                          </m:ctrlPr>
                        </m:naryPr>
                        <m:sub>
                          <m:r>
                            <m:rPr>
                              <m:brk m:alnAt="23"/>
                            </m:rPr>
                            <a:rPr lang="en-US" b="1" i="1">
                              <a:solidFill>
                                <a:srgbClr val="FFFF00"/>
                              </a:solidFill>
                              <a:latin typeface="Cambria Math"/>
                            </a:rPr>
                            <m:t>𝟎</m:t>
                          </m:r>
                        </m:sub>
                        <m:sup>
                          <m:r>
                            <a:rPr lang="en-US" b="1" i="1">
                              <a:solidFill>
                                <a:srgbClr val="FFFF00"/>
                              </a:solidFill>
                              <a:latin typeface="Cambria Math"/>
                            </a:rPr>
                            <m:t>𝟐</m:t>
                          </m:r>
                        </m:sup>
                        <m:e>
                          <m:r>
                            <a:rPr lang="en-US" b="1" i="1">
                              <a:solidFill>
                                <a:srgbClr val="FFFF00"/>
                              </a:solidFill>
                              <a:latin typeface="Cambria Math"/>
                            </a:rPr>
                            <m:t>𝒙</m:t>
                          </m:r>
                          <m:sSup>
                            <m:sSupPr>
                              <m:ctrlPr>
                                <a:rPr lang="en-US" b="1" i="1">
                                  <a:solidFill>
                                    <a:srgbClr val="FFFF00"/>
                                  </a:solidFill>
                                  <a:latin typeface="Cambria Math"/>
                                </a:rPr>
                              </m:ctrlPr>
                            </m:sSupPr>
                            <m:e>
                              <m:r>
                                <a:rPr lang="en-US" b="1" i="1">
                                  <a:solidFill>
                                    <a:srgbClr val="FFFF00"/>
                                  </a:solidFill>
                                  <a:latin typeface="Cambria Math"/>
                                </a:rPr>
                                <m:t>(</m:t>
                              </m:r>
                              <m:sSup>
                                <m:sSupPr>
                                  <m:ctrlPr>
                                    <a:rPr lang="en-US" b="1" i="1">
                                      <a:solidFill>
                                        <a:srgbClr val="FFFF00"/>
                                      </a:solidFill>
                                      <a:latin typeface="Cambria Math"/>
                                    </a:rPr>
                                  </m:ctrlPr>
                                </m:sSupPr>
                                <m:e>
                                  <m:r>
                                    <a:rPr lang="en-US" b="1" i="1">
                                      <a:solidFill>
                                        <a:srgbClr val="FFFF00"/>
                                      </a:solidFill>
                                      <a:latin typeface="Cambria Math"/>
                                    </a:rPr>
                                    <m:t>𝒙</m:t>
                                  </m:r>
                                </m:e>
                                <m:sup>
                                  <m:r>
                                    <a:rPr lang="en-US" b="1" i="1">
                                      <a:solidFill>
                                        <a:srgbClr val="FFFF00"/>
                                      </a:solidFill>
                                      <a:latin typeface="Cambria Math"/>
                                    </a:rPr>
                                    <m:t>𝟐</m:t>
                                  </m:r>
                                </m:sup>
                              </m:sSup>
                              <m:r>
                                <a:rPr lang="en-US" b="1" i="1">
                                  <a:solidFill>
                                    <a:srgbClr val="FFFF00"/>
                                  </a:solidFill>
                                  <a:latin typeface="Cambria Math"/>
                                </a:rPr>
                                <m:t>+</m:t>
                              </m:r>
                              <m:r>
                                <a:rPr lang="en-US" b="1" i="1">
                                  <a:solidFill>
                                    <a:srgbClr val="FFFF00"/>
                                  </a:solidFill>
                                  <a:latin typeface="Cambria Math"/>
                                </a:rPr>
                                <m:t>𝟏</m:t>
                              </m:r>
                              <m:r>
                                <a:rPr lang="en-US" b="1" i="1">
                                  <a:solidFill>
                                    <a:srgbClr val="FFFF00"/>
                                  </a:solidFill>
                                  <a:latin typeface="Cambria Math"/>
                                </a:rPr>
                                <m:t>)</m:t>
                              </m:r>
                            </m:e>
                            <m:sup>
                              <m:r>
                                <a:rPr lang="en-US" b="1" i="1">
                                  <a:solidFill>
                                    <a:srgbClr val="FFFF00"/>
                                  </a:solidFill>
                                  <a:latin typeface="Cambria Math"/>
                                </a:rPr>
                                <m:t>𝟑</m:t>
                              </m:r>
                            </m:sup>
                          </m:sSup>
                          <m:r>
                            <a:rPr lang="en-US" b="1" i="1">
                              <a:solidFill>
                                <a:srgbClr val="FFFF00"/>
                              </a:solidFill>
                              <a:latin typeface="Cambria Math"/>
                            </a:rPr>
                            <m:t>𝒅𝒙</m:t>
                          </m:r>
                        </m:e>
                      </m:nary>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𝟐</m:t>
                          </m:r>
                        </m:den>
                      </m:f>
                      <m:nary>
                        <m:naryPr>
                          <m:ctrlPr>
                            <a:rPr lang="en-US" b="1" i="1" smtClean="0">
                              <a:solidFill>
                                <a:srgbClr val="FFFF00"/>
                              </a:solidFill>
                              <a:latin typeface="Cambria Math"/>
                            </a:rPr>
                          </m:ctrlPr>
                        </m:naryPr>
                        <m:sub>
                          <m:r>
                            <m:rPr>
                              <m:brk m:alnAt="23"/>
                            </m:rPr>
                            <a:rPr lang="en-US" b="1" i="1" smtClean="0">
                              <a:solidFill>
                                <a:srgbClr val="FFFF00"/>
                              </a:solidFill>
                              <a:latin typeface="Cambria Math"/>
                            </a:rPr>
                            <m:t>𝟏</m:t>
                          </m:r>
                        </m:sub>
                        <m:sup>
                          <m:r>
                            <a:rPr lang="en-US" b="1" i="1" smtClean="0">
                              <a:solidFill>
                                <a:srgbClr val="FFFF00"/>
                              </a:solidFill>
                              <a:latin typeface="Cambria Math"/>
                            </a:rPr>
                            <m:t>𝟓</m:t>
                          </m:r>
                        </m:sup>
                        <m:e>
                          <m:sSup>
                            <m:sSupPr>
                              <m:ctrlPr>
                                <a:rPr lang="en-US" b="1" i="1" smtClean="0">
                                  <a:solidFill>
                                    <a:srgbClr val="FFFF00"/>
                                  </a:solidFill>
                                  <a:latin typeface="Cambria Math"/>
                                </a:rPr>
                              </m:ctrlPr>
                            </m:sSupPr>
                            <m:e>
                              <m:r>
                                <a:rPr lang="en-US" b="1" i="1" smtClean="0">
                                  <a:solidFill>
                                    <a:srgbClr val="FFFF00"/>
                                  </a:solidFill>
                                  <a:latin typeface="Cambria Math"/>
                                </a:rPr>
                                <m:t>𝒖</m:t>
                              </m:r>
                            </m:e>
                            <m:sup>
                              <m:r>
                                <a:rPr lang="en-US" b="1" i="1" smtClean="0">
                                  <a:solidFill>
                                    <a:srgbClr val="FFFF00"/>
                                  </a:solidFill>
                                  <a:latin typeface="Cambria Math"/>
                                </a:rPr>
                                <m:t>𝟑</m:t>
                              </m:r>
                            </m:sup>
                          </m:sSup>
                        </m:e>
                      </m:nary>
                    </m:oMath>
                  </m:oMathPara>
                </a14:m>
                <a:endParaRPr lang="en-US" b="1" dirty="0" smtClean="0">
                  <a:solidFill>
                    <a:srgbClr val="FFFF00"/>
                  </a:solidFill>
                </a:endParaRPr>
              </a:p>
              <a:p>
                <a:pPr algn="l" rtl="0" eaLnBrk="0"/>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m:t>
                      </m:r>
                      <m:sSubSup>
                        <m:sSubSupPr>
                          <m:ctrlPr>
                            <a:rPr lang="en-US" b="1" i="1" smtClean="0">
                              <a:solidFill>
                                <a:srgbClr val="FFFF00"/>
                              </a:solidFill>
                              <a:latin typeface="Cambria Math"/>
                            </a:rPr>
                          </m:ctrlPr>
                        </m:sSubSupPr>
                        <m:e>
                          <m:d>
                            <m:dPr>
                              <m:begChr m:val=""/>
                              <m:endChr m:val="]"/>
                              <m:ctrlPr>
                                <a:rPr lang="en-US" b="1" i="1" smtClean="0">
                                  <a:solidFill>
                                    <a:srgbClr val="FFFF00"/>
                                  </a:solidFill>
                                  <a:latin typeface="Cambria Math"/>
                                </a:rPr>
                              </m:ctrlPr>
                            </m:dPr>
                            <m:e>
                              <m:f>
                                <m:fPr>
                                  <m:ctrlPr>
                                    <a:rPr lang="en-US" b="1" i="1" smtClean="0">
                                      <a:solidFill>
                                        <a:srgbClr val="FFFF00"/>
                                      </a:solidFill>
                                      <a:latin typeface="Cambria Math"/>
                                    </a:rPr>
                                  </m:ctrlPr>
                                </m:fPr>
                                <m:num>
                                  <m:sSup>
                                    <m:sSupPr>
                                      <m:ctrlPr>
                                        <a:rPr lang="en-US" b="1" i="1" smtClean="0">
                                          <a:solidFill>
                                            <a:srgbClr val="FFFF00"/>
                                          </a:solidFill>
                                          <a:latin typeface="Cambria Math"/>
                                        </a:rPr>
                                      </m:ctrlPr>
                                    </m:sSupPr>
                                    <m:e>
                                      <m:r>
                                        <a:rPr lang="en-US" b="1" i="1" smtClean="0">
                                          <a:solidFill>
                                            <a:srgbClr val="FFFF00"/>
                                          </a:solidFill>
                                          <a:latin typeface="Cambria Math"/>
                                        </a:rPr>
                                        <m:t>𝒖</m:t>
                                      </m:r>
                                    </m:e>
                                    <m:sup>
                                      <m:r>
                                        <a:rPr lang="en-US" b="1" i="1" smtClean="0">
                                          <a:solidFill>
                                            <a:srgbClr val="FFFF00"/>
                                          </a:solidFill>
                                          <a:latin typeface="Cambria Math"/>
                                        </a:rPr>
                                        <m:t>𝟒</m:t>
                                      </m:r>
                                    </m:sup>
                                  </m:sSup>
                                </m:num>
                                <m:den>
                                  <m:r>
                                    <a:rPr lang="en-US" b="1" i="1" smtClean="0">
                                      <a:solidFill>
                                        <a:srgbClr val="FFFF00"/>
                                      </a:solidFill>
                                      <a:latin typeface="Cambria Math"/>
                                    </a:rPr>
                                    <m:t>𝟖</m:t>
                                  </m:r>
                                </m:den>
                              </m:f>
                            </m:e>
                          </m:d>
                        </m:e>
                        <m:sub>
                          <m:r>
                            <a:rPr lang="en-US" b="1" i="1" smtClean="0">
                              <a:solidFill>
                                <a:srgbClr val="FFFF00"/>
                              </a:solidFill>
                              <a:latin typeface="Cambria Math"/>
                            </a:rPr>
                            <m:t>𝟏</m:t>
                          </m:r>
                        </m:sub>
                        <m:sup>
                          <m:r>
                            <a:rPr lang="en-US" b="1" i="1" smtClean="0">
                              <a:solidFill>
                                <a:srgbClr val="FFFF00"/>
                              </a:solidFill>
                              <a:latin typeface="Cambria Math"/>
                            </a:rPr>
                            <m:t>𝟓</m:t>
                          </m:r>
                        </m:sup>
                      </m:sSubSup>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𝟔𝟐𝟓</m:t>
                          </m:r>
                        </m:num>
                        <m:den>
                          <m:r>
                            <a:rPr lang="en-US" b="1" i="1" smtClean="0">
                              <a:solidFill>
                                <a:srgbClr val="FFFF00"/>
                              </a:solidFill>
                              <a:latin typeface="Cambria Math"/>
                            </a:rPr>
                            <m:t>𝟖</m:t>
                          </m:r>
                        </m:den>
                      </m:f>
                      <m:r>
                        <a:rPr lang="en-US" b="1" i="1" smtClean="0">
                          <a:solidFill>
                            <a:srgbClr val="FFFF00"/>
                          </a:solidFill>
                          <a:latin typeface="Cambria Math"/>
                        </a:rPr>
                        <m:t> −</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𝟖</m:t>
                          </m:r>
                        </m:den>
                      </m:f>
                      <m:r>
                        <a:rPr lang="en-US" b="1" i="1" smtClean="0">
                          <a:solidFill>
                            <a:srgbClr val="FFFF00"/>
                          </a:solidFill>
                          <a:latin typeface="Cambria Math"/>
                        </a:rPr>
                        <m:t>=</m:t>
                      </m:r>
                      <m:r>
                        <a:rPr lang="en-US" b="1" i="1" smtClean="0">
                          <a:solidFill>
                            <a:srgbClr val="FFFF00"/>
                          </a:solidFill>
                          <a:latin typeface="Cambria Math"/>
                        </a:rPr>
                        <m:t>𝟕𝟖</m:t>
                      </m:r>
                      <m:r>
                        <a:rPr lang="en-US" b="1" i="1" smtClean="0">
                          <a:solidFill>
                            <a:srgbClr val="FFFF00"/>
                          </a:solidFill>
                          <a:latin typeface="Cambria Math"/>
                        </a:rPr>
                        <m:t> </m:t>
                      </m:r>
                    </m:oMath>
                  </m:oMathPara>
                </a14:m>
                <a:endParaRPr lang="en-US" b="1" dirty="0">
                  <a:solidFill>
                    <a:srgbClr val="FFFF00"/>
                  </a:solidFill>
                </a:endParaRP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1667" t="-1091"/>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05113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616"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340768"/>
                <a:ext cx="9144000" cy="5517232"/>
              </a:xfrm>
            </p:spPr>
            <p:txBody>
              <a:bodyPr>
                <a:noAutofit/>
              </a:bodyPr>
              <a:lstStyle/>
              <a:p>
                <a:pPr marL="457200" indent="-457200" algn="l" rtl="0" eaLnBrk="0">
                  <a:buFont typeface="Wingdings" panose="05000000000000000000" pitchFamily="2" charset="2"/>
                  <a:buChar char="q"/>
                </a:pPr>
                <a:r>
                  <a:rPr lang="en-US" sz="2800" b="1" dirty="0" smtClean="0"/>
                  <a:t>Example: Evaluate  </a:t>
                </a:r>
                <a14:m>
                  <m:oMath xmlns:m="http://schemas.openxmlformats.org/officeDocument/2006/math">
                    <m:nary>
                      <m:naryPr>
                        <m:ctrlPr>
                          <a:rPr lang="en-US" sz="2800" b="1" i="1" smtClean="0">
                            <a:latin typeface="Cambria Math"/>
                          </a:rPr>
                        </m:ctrlPr>
                      </m:naryPr>
                      <m:sub>
                        <m:r>
                          <m:rPr>
                            <m:brk m:alnAt="23"/>
                          </m:rPr>
                          <a:rPr lang="en-US" sz="2800" b="1" i="1" smtClean="0">
                            <a:latin typeface="Cambria Math"/>
                          </a:rPr>
                          <m:t>𝟎</m:t>
                        </m:r>
                      </m:sub>
                      <m:sup>
                        <m:r>
                          <a:rPr lang="en-US" sz="2800" b="1" i="1" smtClean="0">
                            <a:latin typeface="Cambria Math"/>
                            <a:ea typeface="Cambria Math"/>
                          </a:rPr>
                          <m:t>𝝅</m:t>
                        </m:r>
                        <m:r>
                          <a:rPr lang="en-US" sz="2800" b="1" i="1" smtClean="0">
                            <a:latin typeface="Cambria Math"/>
                            <a:ea typeface="Cambria Math"/>
                          </a:rPr>
                          <m:t>/</m:t>
                        </m:r>
                        <m:r>
                          <a:rPr lang="en-US" sz="2800" b="1" i="1" smtClean="0">
                            <a:latin typeface="Cambria Math"/>
                            <a:ea typeface="Cambria Math"/>
                          </a:rPr>
                          <m:t>𝟖</m:t>
                        </m:r>
                      </m:sup>
                      <m:e>
                        <m:sSup>
                          <m:sSupPr>
                            <m:ctrlPr>
                              <a:rPr lang="en-US" sz="2800" b="1" i="1" smtClean="0">
                                <a:latin typeface="Cambria Math"/>
                              </a:rPr>
                            </m:ctrlPr>
                          </m:sSupPr>
                          <m:e>
                            <m:r>
                              <a:rPr lang="en-US" sz="2800" b="1" i="1" smtClean="0">
                                <a:latin typeface="Cambria Math"/>
                              </a:rPr>
                              <m:t>𝒔𝒊𝒏</m:t>
                            </m:r>
                          </m:e>
                          <m:sup>
                            <m:r>
                              <a:rPr lang="en-US" sz="2800" b="1" i="1" smtClean="0">
                                <a:latin typeface="Cambria Math"/>
                              </a:rPr>
                              <m:t>𝟓</m:t>
                            </m:r>
                          </m:sup>
                        </m:sSup>
                        <m:r>
                          <a:rPr lang="en-US" sz="2800" b="1" i="1" smtClean="0">
                            <a:latin typeface="Cambria Math"/>
                          </a:rPr>
                          <m:t>𝒙</m:t>
                        </m:r>
                      </m:e>
                    </m:nary>
                    <m:r>
                      <a:rPr lang="en-US" sz="2800" b="1" i="1" smtClean="0">
                        <a:latin typeface="Cambria Math"/>
                      </a:rPr>
                      <m:t>𝟐</m:t>
                    </m:r>
                    <m:r>
                      <a:rPr lang="en-US" sz="2800" b="1" i="1" smtClean="0">
                        <a:latin typeface="Cambria Math"/>
                      </a:rPr>
                      <m:t>𝒙</m:t>
                    </m:r>
                    <m:func>
                      <m:funcPr>
                        <m:ctrlPr>
                          <a:rPr lang="en-US" sz="2800" b="1" i="1" smtClean="0">
                            <a:latin typeface="Cambria Math"/>
                          </a:rPr>
                        </m:ctrlPr>
                      </m:funcPr>
                      <m:fName>
                        <m:r>
                          <m:rPr>
                            <m:sty m:val="p"/>
                          </m:rPr>
                          <a:rPr lang="en-US" sz="2800" b="0" i="0" smtClean="0">
                            <a:latin typeface="Cambria Math"/>
                          </a:rPr>
                          <m:t>cos</m:t>
                        </m:r>
                      </m:fName>
                      <m:e>
                        <m:r>
                          <a:rPr lang="en-US" sz="2800" b="1" i="1" smtClean="0">
                            <a:latin typeface="Cambria Math"/>
                          </a:rPr>
                          <m:t>𝟐</m:t>
                        </m:r>
                        <m:r>
                          <a:rPr lang="en-US" sz="2800" b="1" i="1" smtClean="0">
                            <a:latin typeface="Cambria Math"/>
                          </a:rPr>
                          <m:t>𝒙</m:t>
                        </m:r>
                      </m:e>
                    </m:func>
                    <m:r>
                      <a:rPr lang="en-US" sz="2800" b="1" i="1" smtClean="0">
                        <a:latin typeface="Cambria Math"/>
                      </a:rPr>
                      <m:t>𝒅𝒙</m:t>
                    </m:r>
                  </m:oMath>
                </a14:m>
                <a:r>
                  <a:rPr lang="en-US" sz="2800" b="1" dirty="0" smtClean="0"/>
                  <a:t>.</a:t>
                </a:r>
                <a:endParaRPr lang="en-US" sz="2800" b="1" dirty="0"/>
              </a:p>
              <a:p>
                <a:pPr marL="457200" indent="-457200" algn="l" rtl="0" eaLnBrk="0">
                  <a:lnSpc>
                    <a:spcPct val="150000"/>
                  </a:lnSpc>
                  <a:buFont typeface="Wingdings" panose="05000000000000000000" pitchFamily="2" charset="2"/>
                  <a:buChar char="q"/>
                </a:pPr>
                <a:r>
                  <a:rPr lang="en-US" sz="2800" b="1" dirty="0"/>
                  <a:t>Solution: If we let </a:t>
                </a:r>
                <a14:m>
                  <m:oMath xmlns:m="http://schemas.openxmlformats.org/officeDocument/2006/math">
                    <m:r>
                      <a:rPr lang="en-US" sz="2800" b="1" i="1" smtClean="0">
                        <a:latin typeface="Cambria Math"/>
                      </a:rPr>
                      <m:t>𝒖</m:t>
                    </m:r>
                    <m:r>
                      <a:rPr lang="en-US" sz="2800" b="1" i="1" smtClean="0">
                        <a:latin typeface="Cambria Math"/>
                      </a:rPr>
                      <m:t>=</m:t>
                    </m:r>
                    <m:func>
                      <m:funcPr>
                        <m:ctrlPr>
                          <a:rPr lang="en-US" sz="2800" b="1" i="1" smtClean="0">
                            <a:latin typeface="Cambria Math"/>
                          </a:rPr>
                        </m:ctrlPr>
                      </m:funcPr>
                      <m:fName>
                        <m:r>
                          <m:rPr>
                            <m:sty m:val="p"/>
                          </m:rPr>
                          <a:rPr lang="en-US" sz="2800" b="0" i="0" smtClean="0">
                            <a:latin typeface="Cambria Math"/>
                          </a:rPr>
                          <m:t>sin</m:t>
                        </m:r>
                      </m:fName>
                      <m:e>
                        <m:r>
                          <a:rPr lang="en-US" sz="2800" b="1" i="1" smtClean="0">
                            <a:latin typeface="Cambria Math"/>
                          </a:rPr>
                          <m:t>𝟐</m:t>
                        </m:r>
                        <m:r>
                          <a:rPr lang="en-US" sz="2800" b="1" i="1" smtClean="0">
                            <a:latin typeface="Cambria Math"/>
                          </a:rPr>
                          <m:t>𝒙</m:t>
                        </m:r>
                      </m:e>
                    </m:func>
                  </m:oMath>
                </a14:m>
                <a:r>
                  <a:rPr lang="en-US" sz="2800" b="1" dirty="0" smtClean="0"/>
                  <a:t> </a:t>
                </a:r>
                <a:r>
                  <a:rPr lang="en-US" sz="2800" b="1" dirty="0"/>
                  <a:t>so that </a:t>
                </a:r>
                <a:endParaRPr lang="en-US" sz="2800" b="1" dirty="0" smtClean="0"/>
              </a:p>
              <a:p>
                <a:pPr algn="l" rtl="0" eaLnBrk="0">
                  <a:lnSpc>
                    <a:spcPct val="150000"/>
                  </a:lnSpc>
                </a:pPr>
                <a14:m>
                  <m:oMath xmlns:m="http://schemas.openxmlformats.org/officeDocument/2006/math">
                    <m:r>
                      <a:rPr lang="en-US" sz="2800" b="1" i="1" smtClean="0">
                        <a:latin typeface="Cambria Math"/>
                      </a:rPr>
                      <m:t>𝒅𝒖</m:t>
                    </m:r>
                    <m:r>
                      <a:rPr lang="en-US" sz="2800" b="1" i="1" smtClean="0">
                        <a:latin typeface="Cambria Math"/>
                      </a:rPr>
                      <m:t>=</m:t>
                    </m:r>
                    <m:r>
                      <a:rPr lang="en-US" sz="2800" b="1" i="1" smtClean="0">
                        <a:latin typeface="Cambria Math"/>
                      </a:rPr>
                      <m:t>𝟐</m:t>
                    </m:r>
                    <m:func>
                      <m:funcPr>
                        <m:ctrlPr>
                          <a:rPr lang="en-US" sz="2800" b="1" i="1" smtClean="0">
                            <a:latin typeface="Cambria Math"/>
                          </a:rPr>
                        </m:ctrlPr>
                      </m:funcPr>
                      <m:fName>
                        <m:r>
                          <m:rPr>
                            <m:sty m:val="p"/>
                          </m:rPr>
                          <a:rPr lang="en-US" sz="2800" b="0" i="0" smtClean="0">
                            <a:latin typeface="Cambria Math"/>
                          </a:rPr>
                          <m:t>cos</m:t>
                        </m:r>
                      </m:fName>
                      <m:e>
                        <m:r>
                          <a:rPr lang="en-US" sz="2800" b="1" i="1" smtClean="0">
                            <a:latin typeface="Cambria Math"/>
                          </a:rPr>
                          <m:t>𝟐</m:t>
                        </m:r>
                        <m:r>
                          <a:rPr lang="en-US" sz="2800" b="1" i="1" smtClean="0">
                            <a:latin typeface="Cambria Math"/>
                          </a:rPr>
                          <m:t>𝒙</m:t>
                        </m:r>
                      </m:e>
                    </m:func>
                    <m:r>
                      <a:rPr lang="en-US" sz="2800" b="1" i="1" smtClean="0">
                        <a:latin typeface="Cambria Math"/>
                      </a:rPr>
                      <m:t>𝒅𝒙</m:t>
                    </m:r>
                    <m:r>
                      <a:rPr lang="en-US" sz="2800" b="1" i="1" smtClean="0">
                        <a:latin typeface="Cambria Math"/>
                      </a:rPr>
                      <m:t> </m:t>
                    </m:r>
                  </m:oMath>
                </a14:m>
                <a:r>
                  <a:rPr lang="en-US" sz="2800" b="1" dirty="0" smtClean="0"/>
                  <a:t>or </a:t>
                </a:r>
                <a14:m>
                  <m:oMath xmlns:m="http://schemas.openxmlformats.org/officeDocument/2006/math">
                    <m:f>
                      <m:fPr>
                        <m:ctrlPr>
                          <a:rPr lang="en-US" sz="2800" b="1" i="1" smtClean="0">
                            <a:latin typeface="Cambria Math"/>
                          </a:rPr>
                        </m:ctrlPr>
                      </m:fPr>
                      <m:num>
                        <m:r>
                          <a:rPr lang="en-US" sz="2800" b="1" i="1" smtClean="0">
                            <a:latin typeface="Cambria Math"/>
                          </a:rPr>
                          <m:t>𝟏</m:t>
                        </m:r>
                      </m:num>
                      <m:den>
                        <m:r>
                          <a:rPr lang="en-US" sz="2800" b="1" i="1" smtClean="0">
                            <a:latin typeface="Cambria Math"/>
                          </a:rPr>
                          <m:t>𝟐</m:t>
                        </m:r>
                      </m:den>
                    </m:f>
                    <m:r>
                      <a:rPr lang="en-US" sz="2800" b="1" i="1" smtClean="0">
                        <a:latin typeface="Cambria Math"/>
                      </a:rPr>
                      <m:t>𝒅𝒖</m:t>
                    </m:r>
                    <m:r>
                      <a:rPr lang="en-US" sz="2800" b="1" i="1" smtClean="0">
                        <a:latin typeface="Cambria Math"/>
                      </a:rPr>
                      <m:t>=</m:t>
                    </m:r>
                    <m:func>
                      <m:funcPr>
                        <m:ctrlPr>
                          <a:rPr lang="en-US" sz="2800" b="1" i="1" smtClean="0">
                            <a:latin typeface="Cambria Math"/>
                          </a:rPr>
                        </m:ctrlPr>
                      </m:funcPr>
                      <m:fName>
                        <m:r>
                          <m:rPr>
                            <m:sty m:val="p"/>
                          </m:rPr>
                          <a:rPr lang="en-US" sz="2800" b="0" i="0" smtClean="0">
                            <a:latin typeface="Cambria Math"/>
                          </a:rPr>
                          <m:t>cos</m:t>
                        </m:r>
                      </m:fName>
                      <m:e>
                        <m:r>
                          <a:rPr lang="en-US" sz="2800" b="1" i="1" smtClean="0">
                            <a:latin typeface="Cambria Math"/>
                          </a:rPr>
                          <m:t>𝟐</m:t>
                        </m:r>
                        <m:r>
                          <a:rPr lang="en-US" sz="2800" b="1" i="1" smtClean="0">
                            <a:latin typeface="Cambria Math"/>
                          </a:rPr>
                          <m:t>𝒙</m:t>
                        </m:r>
                      </m:e>
                    </m:func>
                    <m:r>
                      <a:rPr lang="en-US" sz="2800" b="1" i="1" smtClean="0">
                        <a:latin typeface="Cambria Math"/>
                      </a:rPr>
                      <m:t>𝒅𝒙</m:t>
                    </m:r>
                  </m:oMath>
                </a14:m>
                <a:r>
                  <a:rPr lang="en-US" sz="2800" b="1" dirty="0" smtClean="0"/>
                  <a:t> then</a:t>
                </a:r>
              </a:p>
              <a:p>
                <a:pPr algn="l" rtl="0" eaLnBrk="0"/>
                <a14:m>
                  <m:oMathPara xmlns:m="http://schemas.openxmlformats.org/officeDocument/2006/math">
                    <m:oMathParaPr>
                      <m:jc m:val="centerGroup"/>
                    </m:oMathParaPr>
                    <m:oMath xmlns:m="http://schemas.openxmlformats.org/officeDocument/2006/math">
                      <m:r>
                        <a:rPr lang="en-US" sz="2800" b="1" i="1">
                          <a:latin typeface="Cambria Math"/>
                        </a:rPr>
                        <m:t>𝒊𝒇</m:t>
                      </m:r>
                      <m:r>
                        <a:rPr lang="en-US" sz="2800" b="1" i="1">
                          <a:latin typeface="Cambria Math"/>
                        </a:rPr>
                        <m:t> </m:t>
                      </m:r>
                      <m:r>
                        <a:rPr lang="en-US" sz="2800" b="1" i="1">
                          <a:latin typeface="Cambria Math"/>
                        </a:rPr>
                        <m:t>𝒙</m:t>
                      </m:r>
                      <m:r>
                        <a:rPr lang="en-US" sz="2800" b="1" i="1">
                          <a:latin typeface="Cambria Math"/>
                        </a:rPr>
                        <m:t>=</m:t>
                      </m:r>
                      <m:r>
                        <a:rPr lang="en-US" sz="2800" b="1" i="1">
                          <a:latin typeface="Cambria Math"/>
                        </a:rPr>
                        <m:t>𝟎</m:t>
                      </m:r>
                      <m:r>
                        <a:rPr lang="en-US" sz="2800" b="1" i="1">
                          <a:latin typeface="Cambria Math"/>
                        </a:rPr>
                        <m:t> , </m:t>
                      </m:r>
                      <m:r>
                        <a:rPr lang="en-US" sz="2800" b="1" i="1">
                          <a:latin typeface="Cambria Math"/>
                        </a:rPr>
                        <m:t>𝒖</m:t>
                      </m:r>
                      <m:r>
                        <a:rPr lang="en-US" sz="2800" b="1" i="1">
                          <a:latin typeface="Cambria Math"/>
                        </a:rPr>
                        <m:t>=</m:t>
                      </m:r>
                      <m:func>
                        <m:funcPr>
                          <m:ctrlPr>
                            <a:rPr lang="en-US" sz="2800" b="1" i="1" smtClean="0">
                              <a:latin typeface="Cambria Math"/>
                            </a:rPr>
                          </m:ctrlPr>
                        </m:funcPr>
                        <m:fName>
                          <m:r>
                            <m:rPr>
                              <m:sty m:val="p"/>
                            </m:rPr>
                            <a:rPr lang="en-US" sz="2800" b="0" i="0" smtClean="0">
                              <a:latin typeface="Cambria Math"/>
                            </a:rPr>
                            <m:t>sin</m:t>
                          </m:r>
                        </m:fName>
                        <m:e>
                          <m:r>
                            <a:rPr lang="en-US" sz="2800" b="1" i="1" smtClean="0">
                              <a:latin typeface="Cambria Math"/>
                            </a:rPr>
                            <m:t>𝟎</m:t>
                          </m:r>
                        </m:e>
                      </m:func>
                      <m:r>
                        <a:rPr lang="en-US" sz="2800" b="1" i="1" smtClean="0">
                          <a:latin typeface="Cambria Math"/>
                        </a:rPr>
                        <m:t>=</m:t>
                      </m:r>
                      <m:r>
                        <a:rPr lang="en-US" sz="2800" b="1" i="1" smtClean="0">
                          <a:latin typeface="Cambria Math"/>
                        </a:rPr>
                        <m:t>𝟎</m:t>
                      </m:r>
                    </m:oMath>
                  </m:oMathPara>
                </a14:m>
                <a:endParaRPr lang="en-US" sz="2800" b="1" dirty="0"/>
              </a:p>
              <a:p>
                <a:pPr algn="l" rtl="0" eaLnBrk="0"/>
                <a14:m>
                  <m:oMathPara xmlns:m="http://schemas.openxmlformats.org/officeDocument/2006/math">
                    <m:oMathParaPr>
                      <m:jc m:val="centerGroup"/>
                    </m:oMathParaPr>
                    <m:oMath xmlns:m="http://schemas.openxmlformats.org/officeDocument/2006/math">
                      <m:r>
                        <a:rPr lang="en-US" sz="2800" b="1" i="1">
                          <a:latin typeface="Cambria Math"/>
                        </a:rPr>
                        <m:t>𝒊𝒇</m:t>
                      </m:r>
                      <m:r>
                        <a:rPr lang="en-US" sz="2800" b="1" i="1">
                          <a:latin typeface="Cambria Math"/>
                        </a:rPr>
                        <m:t> </m:t>
                      </m:r>
                      <m:r>
                        <a:rPr lang="en-US" sz="2800" b="1" i="1">
                          <a:latin typeface="Cambria Math"/>
                        </a:rPr>
                        <m:t>𝒙</m:t>
                      </m:r>
                      <m:r>
                        <a:rPr lang="en-US" sz="2800" b="1" i="1">
                          <a:latin typeface="Cambria Math"/>
                        </a:rPr>
                        <m:t>=</m:t>
                      </m:r>
                      <m:f>
                        <m:fPr>
                          <m:ctrlPr>
                            <a:rPr lang="en-US" sz="2800" b="1" i="1" dirty="0" smtClean="0">
                              <a:latin typeface="Cambria Math"/>
                              <a:ea typeface="Cambria Math"/>
                            </a:rPr>
                          </m:ctrlPr>
                        </m:fPr>
                        <m:num>
                          <m:r>
                            <a:rPr lang="en-US" sz="2800" b="1" i="1" dirty="0" smtClean="0">
                              <a:latin typeface="Cambria Math"/>
                              <a:ea typeface="Cambria Math"/>
                            </a:rPr>
                            <m:t>𝝅</m:t>
                          </m:r>
                        </m:num>
                        <m:den>
                          <m:r>
                            <a:rPr lang="en-US" sz="2800" b="1" i="1" dirty="0" smtClean="0">
                              <a:latin typeface="Cambria Math"/>
                              <a:ea typeface="Cambria Math"/>
                            </a:rPr>
                            <m:t>𝟖</m:t>
                          </m:r>
                        </m:den>
                      </m:f>
                      <m:r>
                        <a:rPr lang="en-US" sz="2800" b="1" i="1">
                          <a:latin typeface="Cambria Math"/>
                        </a:rPr>
                        <m:t>, </m:t>
                      </m:r>
                      <m:r>
                        <a:rPr lang="en-US" sz="2800" b="1" i="1">
                          <a:latin typeface="Cambria Math"/>
                        </a:rPr>
                        <m:t>𝒖</m:t>
                      </m:r>
                      <m:r>
                        <a:rPr lang="en-US" sz="2800" b="1" i="1">
                          <a:latin typeface="Cambria Math"/>
                        </a:rPr>
                        <m:t>=</m:t>
                      </m:r>
                      <m:func>
                        <m:funcPr>
                          <m:ctrlPr>
                            <a:rPr lang="en-US" sz="2800" b="1" i="1" smtClean="0">
                              <a:latin typeface="Cambria Math"/>
                            </a:rPr>
                          </m:ctrlPr>
                        </m:funcPr>
                        <m:fName>
                          <m:r>
                            <m:rPr>
                              <m:sty m:val="p"/>
                            </m:rPr>
                            <a:rPr lang="en-US" sz="2800" b="0" i="0" smtClean="0">
                              <a:latin typeface="Cambria Math"/>
                            </a:rPr>
                            <m:t>sin</m:t>
                          </m:r>
                        </m:fName>
                        <m:e>
                          <m:r>
                            <a:rPr lang="en-US" sz="2800" b="0" i="1" smtClean="0">
                              <a:latin typeface="Cambria Math"/>
                              <a:ea typeface="Cambria Math"/>
                            </a:rPr>
                            <m:t>𝝅</m:t>
                          </m:r>
                          <m:r>
                            <a:rPr lang="en-US" sz="2800" b="1" i="1" smtClean="0">
                              <a:latin typeface="Cambria Math"/>
                              <a:ea typeface="Cambria Math"/>
                            </a:rPr>
                            <m:t>/</m:t>
                          </m:r>
                          <m:r>
                            <a:rPr lang="en-US" sz="2800" b="1" i="1" smtClean="0">
                              <a:latin typeface="Cambria Math"/>
                              <a:ea typeface="Cambria Math"/>
                            </a:rPr>
                            <m:t>𝟖</m:t>
                          </m:r>
                        </m:e>
                      </m:func>
                      <m:r>
                        <a:rPr lang="en-US" sz="2800" b="1" i="1" smtClean="0">
                          <a:latin typeface="Cambria Math"/>
                        </a:rPr>
                        <m:t>=</m:t>
                      </m:r>
                      <m:f>
                        <m:fPr>
                          <m:ctrlPr>
                            <a:rPr lang="en-US" sz="2800" b="1" i="1" smtClean="0">
                              <a:latin typeface="Cambria Math"/>
                            </a:rPr>
                          </m:ctrlPr>
                        </m:fPr>
                        <m:num>
                          <m:r>
                            <a:rPr lang="en-US" sz="2800" b="1" i="1" smtClean="0">
                              <a:latin typeface="Cambria Math"/>
                            </a:rPr>
                            <m:t>𝟏</m:t>
                          </m:r>
                        </m:num>
                        <m:den>
                          <m:rad>
                            <m:radPr>
                              <m:degHide m:val="on"/>
                              <m:ctrlPr>
                                <a:rPr lang="en-US" sz="2800" b="1" i="1" smtClean="0">
                                  <a:latin typeface="Cambria Math"/>
                                </a:rPr>
                              </m:ctrlPr>
                            </m:radPr>
                            <m:deg/>
                            <m:e>
                              <m:r>
                                <a:rPr lang="en-US" sz="2800" b="1" i="1" smtClean="0">
                                  <a:latin typeface="Cambria Math"/>
                                </a:rPr>
                                <m:t>𝟐</m:t>
                              </m:r>
                            </m:e>
                          </m:rad>
                        </m:den>
                      </m:f>
                    </m:oMath>
                  </m:oMathPara>
                </a14:m>
                <a:endParaRPr lang="en-US" sz="2800" b="1" dirty="0"/>
              </a:p>
              <a:p>
                <a:pPr algn="l" rtl="0" eaLnBrk="0"/>
                <a:r>
                  <a:rPr lang="en-US" sz="2800" b="1" dirty="0" smtClean="0"/>
                  <a:t>Thus</a:t>
                </a:r>
                <a:r>
                  <a:rPr lang="en-US" sz="2800" b="1" dirty="0"/>
                  <a:t>,</a:t>
                </a:r>
                <a:r>
                  <a:rPr lang="en-US" sz="2800" b="1" dirty="0" smtClean="0"/>
                  <a:t>  </a:t>
                </a:r>
                <a14:m>
                  <m:oMath xmlns:m="http://schemas.openxmlformats.org/officeDocument/2006/math">
                    <m:nary>
                      <m:naryPr>
                        <m:ctrlPr>
                          <a:rPr lang="en-US" sz="2800" b="1" i="1" smtClean="0">
                            <a:solidFill>
                              <a:srgbClr val="FFFF00"/>
                            </a:solidFill>
                            <a:latin typeface="Cambria Math"/>
                          </a:rPr>
                        </m:ctrlPr>
                      </m:naryPr>
                      <m:sub>
                        <m:r>
                          <m:rPr>
                            <m:brk m:alnAt="23"/>
                          </m:rPr>
                          <a:rPr lang="en-US" sz="2800" b="1" i="1">
                            <a:solidFill>
                              <a:srgbClr val="FFFF00"/>
                            </a:solidFill>
                            <a:latin typeface="Cambria Math"/>
                          </a:rPr>
                          <m:t>𝟎</m:t>
                        </m:r>
                      </m:sub>
                      <m:sup>
                        <m:r>
                          <a:rPr lang="en-US" sz="2800" b="1" i="1">
                            <a:solidFill>
                              <a:srgbClr val="FFFF00"/>
                            </a:solidFill>
                            <a:latin typeface="Cambria Math"/>
                            <a:ea typeface="Cambria Math"/>
                          </a:rPr>
                          <m:t>𝝅</m:t>
                        </m:r>
                        <m:r>
                          <a:rPr lang="en-US" sz="2800" b="1" i="1">
                            <a:solidFill>
                              <a:srgbClr val="FFFF00"/>
                            </a:solidFill>
                            <a:latin typeface="Cambria Math"/>
                            <a:ea typeface="Cambria Math"/>
                          </a:rPr>
                          <m:t>/</m:t>
                        </m:r>
                        <m:r>
                          <a:rPr lang="en-US" sz="2800" b="1" i="1">
                            <a:solidFill>
                              <a:srgbClr val="FFFF00"/>
                            </a:solidFill>
                            <a:latin typeface="Cambria Math"/>
                            <a:ea typeface="Cambria Math"/>
                          </a:rPr>
                          <m:t>𝟖</m:t>
                        </m:r>
                      </m:sup>
                      <m:e>
                        <m:sSup>
                          <m:sSupPr>
                            <m:ctrlPr>
                              <a:rPr lang="en-US" sz="2800" b="1" i="1">
                                <a:solidFill>
                                  <a:srgbClr val="FFFF00"/>
                                </a:solidFill>
                                <a:latin typeface="Cambria Math"/>
                              </a:rPr>
                            </m:ctrlPr>
                          </m:sSupPr>
                          <m:e>
                            <m:r>
                              <a:rPr lang="en-US" sz="2800" b="1" i="1">
                                <a:solidFill>
                                  <a:srgbClr val="FFFF00"/>
                                </a:solidFill>
                                <a:latin typeface="Cambria Math"/>
                              </a:rPr>
                              <m:t>𝒔𝒊𝒏</m:t>
                            </m:r>
                          </m:e>
                          <m:sup>
                            <m:r>
                              <a:rPr lang="en-US" sz="2800" b="1" i="1">
                                <a:solidFill>
                                  <a:srgbClr val="FFFF00"/>
                                </a:solidFill>
                                <a:latin typeface="Cambria Math"/>
                              </a:rPr>
                              <m:t>𝟓</m:t>
                            </m:r>
                          </m:sup>
                        </m:sSup>
                        <m:r>
                          <a:rPr lang="en-US" sz="2800" b="1" i="1">
                            <a:solidFill>
                              <a:srgbClr val="FFFF00"/>
                            </a:solidFill>
                            <a:latin typeface="Cambria Math"/>
                          </a:rPr>
                          <m:t>𝒙</m:t>
                        </m:r>
                      </m:e>
                    </m:nary>
                    <m:r>
                      <a:rPr lang="en-US" sz="2800" b="1" i="1">
                        <a:solidFill>
                          <a:srgbClr val="FFFF00"/>
                        </a:solidFill>
                        <a:latin typeface="Cambria Math"/>
                      </a:rPr>
                      <m:t>𝟐</m:t>
                    </m:r>
                    <m:r>
                      <a:rPr lang="en-US" sz="2800" b="1" i="1">
                        <a:solidFill>
                          <a:srgbClr val="FFFF00"/>
                        </a:solidFill>
                        <a:latin typeface="Cambria Math"/>
                      </a:rPr>
                      <m:t>𝒙</m:t>
                    </m:r>
                    <m:func>
                      <m:funcPr>
                        <m:ctrlPr>
                          <a:rPr lang="en-US" sz="2800" b="1" i="1">
                            <a:solidFill>
                              <a:srgbClr val="FFFF00"/>
                            </a:solidFill>
                            <a:latin typeface="Cambria Math"/>
                          </a:rPr>
                        </m:ctrlPr>
                      </m:funcPr>
                      <m:fName>
                        <m:r>
                          <m:rPr>
                            <m:sty m:val="p"/>
                          </m:rPr>
                          <a:rPr lang="en-US" sz="2800">
                            <a:solidFill>
                              <a:srgbClr val="FFFF00"/>
                            </a:solidFill>
                            <a:latin typeface="Cambria Math"/>
                          </a:rPr>
                          <m:t>cos</m:t>
                        </m:r>
                      </m:fName>
                      <m:e>
                        <m:r>
                          <a:rPr lang="en-US" sz="2800" b="1" i="1">
                            <a:solidFill>
                              <a:srgbClr val="FFFF00"/>
                            </a:solidFill>
                            <a:latin typeface="Cambria Math"/>
                          </a:rPr>
                          <m:t>𝟐</m:t>
                        </m:r>
                        <m:r>
                          <a:rPr lang="en-US" sz="2800" b="1" i="1">
                            <a:solidFill>
                              <a:srgbClr val="FFFF00"/>
                            </a:solidFill>
                            <a:latin typeface="Cambria Math"/>
                          </a:rPr>
                          <m:t>𝒙</m:t>
                        </m:r>
                      </m:e>
                    </m:func>
                    <m:r>
                      <a:rPr lang="en-US" sz="2800" b="1" i="1">
                        <a:solidFill>
                          <a:srgbClr val="FFFF00"/>
                        </a:solidFill>
                        <a:latin typeface="Cambria Math"/>
                      </a:rPr>
                      <m:t>𝒅𝒙</m:t>
                    </m:r>
                    <m:r>
                      <a:rPr lang="en-US" sz="2800" b="1" i="1" smtClean="0">
                        <a:solidFill>
                          <a:srgbClr val="FFFF00"/>
                        </a:solidFill>
                        <a:latin typeface="Cambria Math"/>
                      </a:rPr>
                      <m:t>=</m:t>
                    </m:r>
                    <m:f>
                      <m:fPr>
                        <m:ctrlPr>
                          <a:rPr lang="en-US" sz="2800" b="1" i="1" smtClean="0">
                            <a:solidFill>
                              <a:srgbClr val="FFFF00"/>
                            </a:solidFill>
                            <a:latin typeface="Cambria Math"/>
                          </a:rPr>
                        </m:ctrlPr>
                      </m:fPr>
                      <m:num>
                        <m:r>
                          <a:rPr lang="en-US" sz="2800" b="1" i="1" smtClean="0">
                            <a:solidFill>
                              <a:srgbClr val="FFFF00"/>
                            </a:solidFill>
                            <a:latin typeface="Cambria Math"/>
                          </a:rPr>
                          <m:t>𝟏</m:t>
                        </m:r>
                      </m:num>
                      <m:den>
                        <m:r>
                          <a:rPr lang="en-US" sz="2800" b="1" i="1" smtClean="0">
                            <a:solidFill>
                              <a:srgbClr val="FFFF00"/>
                            </a:solidFill>
                            <a:latin typeface="Cambria Math"/>
                          </a:rPr>
                          <m:t>𝟐</m:t>
                        </m:r>
                      </m:den>
                    </m:f>
                    <m:nary>
                      <m:naryPr>
                        <m:ctrlPr>
                          <a:rPr lang="en-US" sz="2800" b="1" i="1" smtClean="0">
                            <a:solidFill>
                              <a:srgbClr val="FFFF00"/>
                            </a:solidFill>
                            <a:latin typeface="Cambria Math"/>
                          </a:rPr>
                        </m:ctrlPr>
                      </m:naryPr>
                      <m:sub>
                        <m:r>
                          <m:rPr>
                            <m:brk m:alnAt="23"/>
                          </m:rPr>
                          <a:rPr lang="en-US" sz="2800" b="1" i="1" smtClean="0">
                            <a:solidFill>
                              <a:srgbClr val="FFFF00"/>
                            </a:solidFill>
                            <a:latin typeface="Cambria Math"/>
                          </a:rPr>
                          <m:t>𝟎</m:t>
                        </m:r>
                      </m:sub>
                      <m:sup>
                        <m:r>
                          <a:rPr lang="en-US" sz="2800" b="1" i="1" smtClean="0">
                            <a:solidFill>
                              <a:srgbClr val="FFFF00"/>
                            </a:solidFill>
                            <a:latin typeface="Cambria Math"/>
                          </a:rPr>
                          <m:t>𝟏</m:t>
                        </m:r>
                        <m:r>
                          <a:rPr lang="en-US" sz="2800" b="1" i="1" smtClean="0">
                            <a:solidFill>
                              <a:srgbClr val="FFFF00"/>
                            </a:solidFill>
                            <a:latin typeface="Cambria Math"/>
                          </a:rPr>
                          <m:t>/</m:t>
                        </m:r>
                        <m:rad>
                          <m:radPr>
                            <m:degHide m:val="on"/>
                            <m:ctrlPr>
                              <a:rPr lang="en-US" sz="2800" b="1" i="1" smtClean="0">
                                <a:solidFill>
                                  <a:srgbClr val="FFFF00"/>
                                </a:solidFill>
                                <a:latin typeface="Cambria Math"/>
                              </a:rPr>
                            </m:ctrlPr>
                          </m:radPr>
                          <m:deg/>
                          <m:e>
                            <m:r>
                              <a:rPr lang="en-US" sz="2800" b="1" i="1" smtClean="0">
                                <a:solidFill>
                                  <a:srgbClr val="FFFF00"/>
                                </a:solidFill>
                                <a:latin typeface="Cambria Math"/>
                              </a:rPr>
                              <m:t>𝟐</m:t>
                            </m:r>
                          </m:e>
                        </m:rad>
                      </m:sup>
                      <m:e>
                        <m:sSup>
                          <m:sSupPr>
                            <m:ctrlPr>
                              <a:rPr lang="en-US" sz="2800" b="1" i="1" smtClean="0">
                                <a:solidFill>
                                  <a:srgbClr val="FFFF00"/>
                                </a:solidFill>
                                <a:latin typeface="Cambria Math"/>
                              </a:rPr>
                            </m:ctrlPr>
                          </m:sSupPr>
                          <m:e>
                            <m:r>
                              <a:rPr lang="en-US" sz="2800" b="1" i="1" smtClean="0">
                                <a:solidFill>
                                  <a:srgbClr val="FFFF00"/>
                                </a:solidFill>
                                <a:latin typeface="Cambria Math"/>
                              </a:rPr>
                              <m:t>𝒖</m:t>
                            </m:r>
                          </m:e>
                          <m:sup>
                            <m:r>
                              <a:rPr lang="en-US" sz="2800" b="1" i="1" smtClean="0">
                                <a:solidFill>
                                  <a:srgbClr val="FFFF00"/>
                                </a:solidFill>
                                <a:latin typeface="Cambria Math"/>
                              </a:rPr>
                              <m:t>𝟓</m:t>
                            </m:r>
                          </m:sup>
                        </m:sSup>
                        <m:r>
                          <a:rPr lang="en-US" sz="2800" b="1" i="1" smtClean="0">
                            <a:solidFill>
                              <a:srgbClr val="FFFF00"/>
                            </a:solidFill>
                            <a:latin typeface="Cambria Math"/>
                          </a:rPr>
                          <m:t>𝒅𝒙</m:t>
                        </m:r>
                      </m:e>
                    </m:nary>
                  </m:oMath>
                </a14:m>
                <a:endParaRPr lang="en-US" sz="2800" b="1" i="1" dirty="0" smtClean="0">
                  <a:solidFill>
                    <a:srgbClr val="FFFF00"/>
                  </a:solidFill>
                  <a:latin typeface="Cambria Math"/>
                </a:endParaRPr>
              </a:p>
              <a:p>
                <a:pPr algn="l" rtl="0" eaLnBrk="0"/>
                <a14:m>
                  <m:oMath xmlns:m="http://schemas.openxmlformats.org/officeDocument/2006/math">
                    <m:r>
                      <a:rPr lang="en-US" sz="2800" b="1" i="1" smtClean="0">
                        <a:solidFill>
                          <a:srgbClr val="FFFF00"/>
                        </a:solidFill>
                        <a:latin typeface="Cambria Math"/>
                      </a:rPr>
                      <m:t>=</m:t>
                    </m:r>
                    <m:sSubSup>
                      <m:sSubSupPr>
                        <m:ctrlPr>
                          <a:rPr lang="en-US" sz="2800" b="1" i="1" smtClean="0">
                            <a:solidFill>
                              <a:srgbClr val="FFFF00"/>
                            </a:solidFill>
                            <a:latin typeface="Cambria Math"/>
                          </a:rPr>
                        </m:ctrlPr>
                      </m:sSubSupPr>
                      <m:e>
                        <m:d>
                          <m:dPr>
                            <m:begChr m:val=""/>
                            <m:endChr m:val="]"/>
                            <m:ctrlPr>
                              <a:rPr lang="en-US" sz="2800" b="1" i="1" smtClean="0">
                                <a:solidFill>
                                  <a:srgbClr val="FFFF00"/>
                                </a:solidFill>
                                <a:latin typeface="Cambria Math"/>
                              </a:rPr>
                            </m:ctrlPr>
                          </m:dPr>
                          <m:e>
                            <m:f>
                              <m:fPr>
                                <m:ctrlPr>
                                  <a:rPr lang="en-US" sz="2800" b="1" i="1" smtClean="0">
                                    <a:solidFill>
                                      <a:srgbClr val="FFFF00"/>
                                    </a:solidFill>
                                    <a:latin typeface="Cambria Math"/>
                                  </a:rPr>
                                </m:ctrlPr>
                              </m:fPr>
                              <m:num>
                                <m:sSup>
                                  <m:sSupPr>
                                    <m:ctrlPr>
                                      <a:rPr lang="en-US" sz="2800" b="1" i="1" smtClean="0">
                                        <a:solidFill>
                                          <a:srgbClr val="FFFF00"/>
                                        </a:solidFill>
                                        <a:latin typeface="Cambria Math"/>
                                      </a:rPr>
                                    </m:ctrlPr>
                                  </m:sSupPr>
                                  <m:e>
                                    <m:r>
                                      <a:rPr lang="en-US" sz="2800" b="1" i="1" smtClean="0">
                                        <a:solidFill>
                                          <a:srgbClr val="FFFF00"/>
                                        </a:solidFill>
                                        <a:latin typeface="Cambria Math"/>
                                      </a:rPr>
                                      <m:t>𝒖</m:t>
                                    </m:r>
                                  </m:e>
                                  <m:sup>
                                    <m:r>
                                      <a:rPr lang="en-US" sz="2800" b="1" i="1" smtClean="0">
                                        <a:solidFill>
                                          <a:srgbClr val="FFFF00"/>
                                        </a:solidFill>
                                        <a:latin typeface="Cambria Math"/>
                                      </a:rPr>
                                      <m:t>𝟔</m:t>
                                    </m:r>
                                  </m:sup>
                                </m:sSup>
                              </m:num>
                              <m:den>
                                <m:r>
                                  <a:rPr lang="en-US" sz="2800" b="1" i="1" smtClean="0">
                                    <a:solidFill>
                                      <a:srgbClr val="FFFF00"/>
                                    </a:solidFill>
                                    <a:latin typeface="Cambria Math"/>
                                  </a:rPr>
                                  <m:t>𝟏𝟐</m:t>
                                </m:r>
                              </m:den>
                            </m:f>
                          </m:e>
                        </m:d>
                      </m:e>
                      <m:sub>
                        <m:r>
                          <a:rPr lang="en-US" sz="2800" b="1" i="1" smtClean="0">
                            <a:solidFill>
                              <a:srgbClr val="FFFF00"/>
                            </a:solidFill>
                            <a:latin typeface="Cambria Math"/>
                          </a:rPr>
                          <m:t>𝟎</m:t>
                        </m:r>
                      </m:sub>
                      <m:sup>
                        <m:r>
                          <a:rPr lang="en-US" sz="2800" b="1" i="1">
                            <a:solidFill>
                              <a:srgbClr val="FFFF00"/>
                            </a:solidFill>
                            <a:latin typeface="Cambria Math"/>
                          </a:rPr>
                          <m:t>𝟏</m:t>
                        </m:r>
                        <m:r>
                          <a:rPr lang="en-US" sz="2800" b="1" i="1">
                            <a:solidFill>
                              <a:srgbClr val="FFFF00"/>
                            </a:solidFill>
                            <a:latin typeface="Cambria Math"/>
                          </a:rPr>
                          <m:t>/</m:t>
                        </m:r>
                        <m:rad>
                          <m:radPr>
                            <m:degHide m:val="on"/>
                            <m:ctrlPr>
                              <a:rPr lang="en-US" sz="2800" b="1" i="1">
                                <a:solidFill>
                                  <a:srgbClr val="FFFF00"/>
                                </a:solidFill>
                                <a:latin typeface="Cambria Math"/>
                              </a:rPr>
                            </m:ctrlPr>
                          </m:radPr>
                          <m:deg/>
                          <m:e>
                            <m:r>
                              <a:rPr lang="en-US" sz="2800" b="1" i="1">
                                <a:solidFill>
                                  <a:srgbClr val="FFFF00"/>
                                </a:solidFill>
                                <a:latin typeface="Cambria Math"/>
                              </a:rPr>
                              <m:t>𝟐</m:t>
                            </m:r>
                          </m:e>
                        </m:rad>
                      </m:sup>
                    </m:sSubSup>
                    <m:r>
                      <a:rPr lang="en-US" sz="2800" b="1" i="1" smtClean="0">
                        <a:solidFill>
                          <a:srgbClr val="FFFF00"/>
                        </a:solidFill>
                        <a:latin typeface="Cambria Math"/>
                      </a:rPr>
                      <m:t>=</m:t>
                    </m:r>
                    <m:f>
                      <m:fPr>
                        <m:ctrlPr>
                          <a:rPr lang="en-US" sz="2800" b="1" i="1" smtClean="0">
                            <a:solidFill>
                              <a:srgbClr val="FFFF00"/>
                            </a:solidFill>
                            <a:latin typeface="Cambria Math"/>
                          </a:rPr>
                        </m:ctrlPr>
                      </m:fPr>
                      <m:num>
                        <m:r>
                          <a:rPr lang="en-US" sz="2800" b="1" i="1" smtClean="0">
                            <a:solidFill>
                              <a:srgbClr val="FFFF00"/>
                            </a:solidFill>
                            <a:latin typeface="Cambria Math"/>
                          </a:rPr>
                          <m:t>𝟏</m:t>
                        </m:r>
                      </m:num>
                      <m:den>
                        <m:r>
                          <a:rPr lang="en-US" sz="2800" b="1" i="1" smtClean="0">
                            <a:solidFill>
                              <a:srgbClr val="FFFF00"/>
                            </a:solidFill>
                            <a:latin typeface="Cambria Math"/>
                          </a:rPr>
                          <m:t>𝟏𝟐</m:t>
                        </m:r>
                        <m:sSup>
                          <m:sSupPr>
                            <m:ctrlPr>
                              <a:rPr lang="en-US" sz="2800" b="1" i="1" smtClean="0">
                                <a:solidFill>
                                  <a:srgbClr val="FFFF00"/>
                                </a:solidFill>
                                <a:latin typeface="Cambria Math"/>
                              </a:rPr>
                            </m:ctrlPr>
                          </m:sSupPr>
                          <m:e>
                            <m:r>
                              <a:rPr lang="en-US" sz="2800" b="1" i="1" smtClean="0">
                                <a:solidFill>
                                  <a:srgbClr val="FFFF00"/>
                                </a:solidFill>
                                <a:latin typeface="Cambria Math"/>
                              </a:rPr>
                              <m:t>(</m:t>
                            </m:r>
                            <m:rad>
                              <m:radPr>
                                <m:degHide m:val="on"/>
                                <m:ctrlPr>
                                  <a:rPr lang="en-US" sz="2800" b="1" i="1" smtClean="0">
                                    <a:solidFill>
                                      <a:srgbClr val="FFFF00"/>
                                    </a:solidFill>
                                    <a:latin typeface="Cambria Math"/>
                                  </a:rPr>
                                </m:ctrlPr>
                              </m:radPr>
                              <m:deg/>
                              <m:e>
                                <m:r>
                                  <a:rPr lang="en-US" sz="2800" b="1" i="1" smtClean="0">
                                    <a:solidFill>
                                      <a:srgbClr val="FFFF00"/>
                                    </a:solidFill>
                                    <a:latin typeface="Cambria Math"/>
                                  </a:rPr>
                                  <m:t>𝟐</m:t>
                                </m:r>
                              </m:e>
                            </m:rad>
                            <m:r>
                              <a:rPr lang="en-US" sz="2800" b="1" i="1" smtClean="0">
                                <a:solidFill>
                                  <a:srgbClr val="FFFF00"/>
                                </a:solidFill>
                                <a:latin typeface="Cambria Math"/>
                              </a:rPr>
                              <m:t>)</m:t>
                            </m:r>
                          </m:e>
                          <m:sup>
                            <m:r>
                              <a:rPr lang="en-US" sz="2800" b="1" i="1" smtClean="0">
                                <a:solidFill>
                                  <a:srgbClr val="FFFF00"/>
                                </a:solidFill>
                                <a:latin typeface="Cambria Math"/>
                              </a:rPr>
                              <m:t>𝟔</m:t>
                            </m:r>
                          </m:sup>
                        </m:sSup>
                      </m:den>
                    </m:f>
                    <m:r>
                      <a:rPr lang="en-US" sz="2800" b="1" i="1" smtClean="0">
                        <a:solidFill>
                          <a:srgbClr val="FFFF00"/>
                        </a:solidFill>
                        <a:latin typeface="Cambria Math"/>
                      </a:rPr>
                      <m:t>−</m:t>
                    </m:r>
                    <m:r>
                      <a:rPr lang="en-US" sz="2800" b="1" i="1" smtClean="0">
                        <a:solidFill>
                          <a:srgbClr val="FFFF00"/>
                        </a:solidFill>
                        <a:latin typeface="Cambria Math"/>
                      </a:rPr>
                      <m:t>𝟎</m:t>
                    </m:r>
                    <m:r>
                      <a:rPr lang="en-US" sz="2800" b="1" i="1" smtClean="0">
                        <a:solidFill>
                          <a:srgbClr val="FFFF00"/>
                        </a:solidFill>
                        <a:latin typeface="Cambria Math"/>
                      </a:rPr>
                      <m:t>=</m:t>
                    </m:r>
                    <m:f>
                      <m:fPr>
                        <m:ctrlPr>
                          <a:rPr lang="en-US" sz="2800" b="1" i="1" smtClean="0">
                            <a:solidFill>
                              <a:srgbClr val="FFFF00"/>
                            </a:solidFill>
                            <a:latin typeface="Cambria Math"/>
                          </a:rPr>
                        </m:ctrlPr>
                      </m:fPr>
                      <m:num>
                        <m:r>
                          <a:rPr lang="en-US" sz="2800" b="1" i="1" smtClean="0">
                            <a:solidFill>
                              <a:srgbClr val="FFFF00"/>
                            </a:solidFill>
                            <a:latin typeface="Cambria Math"/>
                          </a:rPr>
                          <m:t>𝟏</m:t>
                        </m:r>
                      </m:num>
                      <m:den>
                        <m:r>
                          <a:rPr lang="en-US" sz="2800" b="1" i="1" smtClean="0">
                            <a:solidFill>
                              <a:srgbClr val="FFFF00"/>
                            </a:solidFill>
                            <a:latin typeface="Cambria Math"/>
                          </a:rPr>
                          <m:t>𝟗𝟔</m:t>
                        </m:r>
                      </m:den>
                    </m:f>
                    <m:r>
                      <a:rPr lang="en-US" sz="2800" b="1" i="1" smtClean="0">
                        <a:solidFill>
                          <a:srgbClr val="FFFF00"/>
                        </a:solidFill>
                        <a:latin typeface="Cambria Math"/>
                      </a:rPr>
                      <m:t> </m:t>
                    </m:r>
                  </m:oMath>
                </a14:m>
                <a:r>
                  <a:rPr lang="en-US" sz="2800" b="1" dirty="0" smtClean="0">
                    <a:solidFill>
                      <a:srgbClr val="FFFF00"/>
                    </a:solidFill>
                  </a:rPr>
                  <a:t>  </a:t>
                </a:r>
                <a:endParaRPr lang="en-US" sz="2800"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340768"/>
                <a:ext cx="9144000" cy="5517232"/>
              </a:xfrm>
              <a:blipFill rotWithShape="1">
                <a:blip r:embed="rId2"/>
                <a:stretch>
                  <a:fillRect l="-1333" b="-2320"/>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8481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00" y="33928"/>
            <a:ext cx="91268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340768"/>
                <a:ext cx="9144000" cy="5517232"/>
              </a:xfrm>
            </p:spPr>
            <p:txBody>
              <a:bodyPr/>
              <a:lstStyle/>
              <a:p>
                <a:pPr marL="457200" indent="-457200" algn="l" rtl="0" eaLnBrk="0">
                  <a:buFont typeface="Wingdings" panose="05000000000000000000" pitchFamily="2" charset="2"/>
                  <a:buChar char="q"/>
                </a:pPr>
                <a:r>
                  <a:rPr lang="en-US" b="1" dirty="0" smtClean="0"/>
                  <a:t>Example: Find </a:t>
                </a:r>
                <a14:m>
                  <m:oMath xmlns:m="http://schemas.openxmlformats.org/officeDocument/2006/math">
                    <m:nary>
                      <m:naryPr>
                        <m:ctrlPr>
                          <a:rPr lang="en-US" b="1" i="1" smtClean="0">
                            <a:latin typeface="Cambria Math"/>
                          </a:rPr>
                        </m:ctrlPr>
                      </m:naryPr>
                      <m:sub>
                        <m:r>
                          <m:rPr>
                            <m:brk m:alnAt="23"/>
                          </m:rPr>
                          <a:rPr lang="en-US" b="1" i="1" smtClean="0">
                            <a:latin typeface="Cambria Math"/>
                          </a:rPr>
                          <m:t>−</m:t>
                        </m:r>
                        <m:r>
                          <m:rPr>
                            <m:brk m:alnAt="23"/>
                          </m:rPr>
                          <a:rPr lang="en-US" b="1" i="1" smtClean="0">
                            <a:latin typeface="Cambria Math"/>
                          </a:rPr>
                          <m:t>𝟐</m:t>
                        </m:r>
                      </m:sub>
                      <m:sup>
                        <m:r>
                          <a:rPr lang="en-US" b="1" i="1" smtClean="0">
                            <a:latin typeface="Cambria Math"/>
                          </a:rPr>
                          <m:t>𝟎</m:t>
                        </m:r>
                      </m:sup>
                      <m:e>
                        <m:r>
                          <a:rPr lang="en-US" b="1" i="1" smtClean="0">
                            <a:latin typeface="Cambria Math"/>
                          </a:rPr>
                          <m:t>𝒙𝒇</m:t>
                        </m:r>
                        <m:r>
                          <a:rPr lang="en-US" b="1" i="1" smtClean="0">
                            <a:latin typeface="Cambria Math"/>
                          </a:rPr>
                          <m:t>(</m:t>
                        </m:r>
                        <m:sSup>
                          <m:sSupPr>
                            <m:ctrlPr>
                              <a:rPr lang="en-US" b="1" i="1" smtClean="0">
                                <a:latin typeface="Cambria Math"/>
                              </a:rPr>
                            </m:ctrlPr>
                          </m:sSupPr>
                          <m:e>
                            <m:r>
                              <a:rPr lang="en-US" b="1" i="1" smtClean="0">
                                <a:latin typeface="Cambria Math"/>
                              </a:rPr>
                              <m:t>𝒙</m:t>
                            </m:r>
                          </m:e>
                          <m:sup>
                            <m:r>
                              <a:rPr lang="en-US" b="1" i="1" smtClean="0">
                                <a:latin typeface="Cambria Math"/>
                              </a:rPr>
                              <m:t>𝟐</m:t>
                            </m:r>
                          </m:sup>
                        </m:sSup>
                        <m:r>
                          <a:rPr lang="en-US" b="1" i="1" smtClean="0">
                            <a:latin typeface="Cambria Math"/>
                          </a:rPr>
                          <m:t>)</m:t>
                        </m:r>
                      </m:e>
                    </m:nary>
                    <m:r>
                      <a:rPr lang="en-US" b="1" i="1" smtClean="0">
                        <a:latin typeface="Cambria Math"/>
                      </a:rPr>
                      <m:t>𝒅𝒙</m:t>
                    </m:r>
                  </m:oMath>
                </a14:m>
                <a:r>
                  <a:rPr lang="en-US" b="1" dirty="0" smtClean="0"/>
                  <a:t> </a:t>
                </a:r>
                <a:r>
                  <a:rPr lang="en-US" b="1" dirty="0"/>
                  <a:t>if </a:t>
                </a:r>
                <a14:m>
                  <m:oMath xmlns:m="http://schemas.openxmlformats.org/officeDocument/2006/math">
                    <m:nary>
                      <m:naryPr>
                        <m:ctrlPr>
                          <a:rPr lang="en-US" b="1" i="1" smtClean="0">
                            <a:latin typeface="Cambria Math"/>
                          </a:rPr>
                        </m:ctrlPr>
                      </m:naryPr>
                      <m:sub>
                        <m:r>
                          <m:rPr>
                            <m:brk m:alnAt="23"/>
                          </m:rPr>
                          <a:rPr lang="en-US" b="1" i="1" smtClean="0">
                            <a:latin typeface="Cambria Math"/>
                          </a:rPr>
                          <m:t>𝟎</m:t>
                        </m:r>
                      </m:sub>
                      <m:sup>
                        <m:r>
                          <a:rPr lang="en-US" b="1" i="1" smtClean="0">
                            <a:latin typeface="Cambria Math"/>
                          </a:rPr>
                          <m:t>𝟒</m:t>
                        </m:r>
                      </m:sup>
                      <m:e>
                        <m:r>
                          <a:rPr lang="en-US" b="1" i="1" smtClean="0">
                            <a:latin typeface="Cambria Math"/>
                          </a:rPr>
                          <m:t>𝒇</m:t>
                        </m:r>
                        <m:d>
                          <m:dPr>
                            <m:ctrlPr>
                              <a:rPr lang="en-US" b="1" i="1" smtClean="0">
                                <a:latin typeface="Cambria Math"/>
                              </a:rPr>
                            </m:ctrlPr>
                          </m:dPr>
                          <m:e>
                            <m:r>
                              <a:rPr lang="en-US" b="1" i="1" smtClean="0">
                                <a:latin typeface="Cambria Math"/>
                              </a:rPr>
                              <m:t>𝒙</m:t>
                            </m:r>
                          </m:e>
                        </m:d>
                        <m:r>
                          <a:rPr lang="en-US" b="1" i="1" smtClean="0">
                            <a:latin typeface="Cambria Math"/>
                          </a:rPr>
                          <m:t>𝒅𝒙</m:t>
                        </m:r>
                      </m:e>
                    </m:nary>
                  </m:oMath>
                </a14:m>
                <a:r>
                  <a:rPr lang="en-US" b="1" dirty="0" smtClean="0"/>
                  <a:t>.</a:t>
                </a:r>
                <a:endParaRPr lang="en-US" b="1" dirty="0"/>
              </a:p>
              <a:p>
                <a:pPr marL="457200" indent="-457200" algn="l" rtl="0" eaLnBrk="0">
                  <a:buFont typeface="Wingdings" panose="05000000000000000000" pitchFamily="2" charset="2"/>
                  <a:buChar char="q"/>
                </a:pPr>
                <a:r>
                  <a:rPr lang="en-US" b="1" dirty="0" smtClean="0"/>
                  <a:t>Solution</a:t>
                </a:r>
                <a:r>
                  <a:rPr lang="en-US" b="1" dirty="0"/>
                  <a:t>: If we let </a:t>
                </a:r>
                <a14:m>
                  <m:oMath xmlns:m="http://schemas.openxmlformats.org/officeDocument/2006/math">
                    <m:r>
                      <a:rPr lang="en-US" b="1" i="1" smtClean="0">
                        <a:latin typeface="Cambria Math"/>
                      </a:rPr>
                      <m:t>𝒖</m:t>
                    </m:r>
                    <m:r>
                      <a:rPr lang="en-US" b="1" i="1" smtClean="0">
                        <a:latin typeface="Cambria Math"/>
                      </a:rPr>
                      <m:t>=</m:t>
                    </m:r>
                    <m:sSup>
                      <m:sSupPr>
                        <m:ctrlPr>
                          <a:rPr lang="en-US" b="1" i="1" smtClean="0">
                            <a:latin typeface="Cambria Math"/>
                          </a:rPr>
                        </m:ctrlPr>
                      </m:sSupPr>
                      <m:e>
                        <m:r>
                          <a:rPr lang="en-US" b="1" i="1" smtClean="0">
                            <a:latin typeface="Cambria Math"/>
                          </a:rPr>
                          <m:t>𝒙</m:t>
                        </m:r>
                      </m:e>
                      <m:sup>
                        <m:r>
                          <a:rPr lang="en-US" b="1" i="1" smtClean="0">
                            <a:latin typeface="Cambria Math"/>
                          </a:rPr>
                          <m:t>𝟐</m:t>
                        </m:r>
                      </m:sup>
                    </m:sSup>
                  </m:oMath>
                </a14:m>
                <a:r>
                  <a:rPr lang="en-US" b="1" dirty="0" smtClean="0"/>
                  <a:t> </a:t>
                </a:r>
                <a:r>
                  <a:rPr lang="en-US" b="1" dirty="0"/>
                  <a:t>so that </a:t>
                </a:r>
                <a14:m>
                  <m:oMath xmlns:m="http://schemas.openxmlformats.org/officeDocument/2006/math">
                    <m:r>
                      <a:rPr lang="en-US" b="1" i="1" smtClean="0">
                        <a:latin typeface="Cambria Math"/>
                      </a:rPr>
                      <m:t>𝒅𝒖</m:t>
                    </m:r>
                    <m:r>
                      <a:rPr lang="en-US" b="1" i="1" smtClean="0">
                        <a:latin typeface="Cambria Math"/>
                      </a:rPr>
                      <m:t>=</m:t>
                    </m:r>
                    <m:r>
                      <a:rPr lang="en-US" b="1" i="1" smtClean="0">
                        <a:latin typeface="Cambria Math"/>
                      </a:rPr>
                      <m:t>𝟐</m:t>
                    </m:r>
                    <m:r>
                      <a:rPr lang="en-US" b="1" i="1" smtClean="0">
                        <a:latin typeface="Cambria Math"/>
                      </a:rPr>
                      <m:t>𝒅𝒙</m:t>
                    </m:r>
                  </m:oMath>
                </a14:m>
                <a:r>
                  <a:rPr lang="en-US" b="1" dirty="0" smtClean="0"/>
                  <a:t> </a:t>
                </a:r>
                <a:r>
                  <a:rPr lang="en-US" b="1" dirty="0"/>
                  <a:t>or </a:t>
                </a:r>
                <a14:m>
                  <m:oMath xmlns:m="http://schemas.openxmlformats.org/officeDocument/2006/math">
                    <m:f>
                      <m:fPr>
                        <m:ctrlPr>
                          <a:rPr lang="en-US" b="1" i="1" smtClean="0">
                            <a:latin typeface="Cambria Math"/>
                          </a:rPr>
                        </m:ctrlPr>
                      </m:fPr>
                      <m:num>
                        <m:r>
                          <a:rPr lang="en-US" b="1" i="1" smtClean="0">
                            <a:latin typeface="Cambria Math"/>
                          </a:rPr>
                          <m:t>𝟏</m:t>
                        </m:r>
                      </m:num>
                      <m:den>
                        <m:r>
                          <a:rPr lang="en-US" b="1" i="1" smtClean="0">
                            <a:latin typeface="Cambria Math"/>
                          </a:rPr>
                          <m:t>𝟐</m:t>
                        </m:r>
                      </m:den>
                    </m:f>
                    <m:r>
                      <a:rPr lang="en-US" b="1" i="1" smtClean="0">
                        <a:latin typeface="Cambria Math"/>
                      </a:rPr>
                      <m:t>𝒅𝒖</m:t>
                    </m:r>
                    <m:r>
                      <a:rPr lang="en-US" b="1" i="1" smtClean="0">
                        <a:latin typeface="Cambria Math"/>
                      </a:rPr>
                      <m:t>=</m:t>
                    </m:r>
                    <m:r>
                      <a:rPr lang="en-US" b="1" i="1" smtClean="0">
                        <a:latin typeface="Cambria Math"/>
                      </a:rPr>
                      <m:t>𝒅𝒙</m:t>
                    </m:r>
                  </m:oMath>
                </a14:m>
                <a:r>
                  <a:rPr lang="en-US" b="1" dirty="0" smtClean="0"/>
                  <a:t>, </a:t>
                </a:r>
                <a:r>
                  <a:rPr lang="en-US" b="1" dirty="0"/>
                  <a:t>then</a:t>
                </a:r>
              </a:p>
              <a:p>
                <a:pPr algn="l" rtl="0" eaLnBrk="0"/>
                <a14:m>
                  <m:oMathPara xmlns:m="http://schemas.openxmlformats.org/officeDocument/2006/math">
                    <m:oMathParaPr>
                      <m:jc m:val="centerGroup"/>
                    </m:oMathParaPr>
                    <m:oMath xmlns:m="http://schemas.openxmlformats.org/officeDocument/2006/math">
                      <m:r>
                        <a:rPr lang="en-US" b="1" i="1">
                          <a:latin typeface="Cambria Math"/>
                        </a:rPr>
                        <m:t>𝒊𝒇</m:t>
                      </m:r>
                      <m:r>
                        <a:rPr lang="en-US" b="1" i="1">
                          <a:latin typeface="Cambria Math"/>
                        </a:rPr>
                        <m:t> </m:t>
                      </m:r>
                      <m:r>
                        <a:rPr lang="en-US" b="1" i="1">
                          <a:latin typeface="Cambria Math"/>
                        </a:rPr>
                        <m:t>𝒙</m:t>
                      </m:r>
                      <m:r>
                        <a:rPr lang="en-US" b="1" i="1">
                          <a:latin typeface="Cambria Math"/>
                        </a:rPr>
                        <m:t>=</m:t>
                      </m:r>
                      <m:r>
                        <a:rPr lang="en-US" b="1" i="1" smtClean="0">
                          <a:latin typeface="Cambria Math"/>
                        </a:rPr>
                        <m:t>−</m:t>
                      </m:r>
                      <m:r>
                        <a:rPr lang="en-US" b="1" i="1" smtClean="0">
                          <a:latin typeface="Cambria Math"/>
                        </a:rPr>
                        <m:t>𝟐</m:t>
                      </m:r>
                      <m:r>
                        <a:rPr lang="en-US" b="1" i="1">
                          <a:latin typeface="Cambria Math"/>
                        </a:rPr>
                        <m:t> , </m:t>
                      </m:r>
                      <m:r>
                        <a:rPr lang="en-US" b="1" i="1">
                          <a:latin typeface="Cambria Math"/>
                        </a:rPr>
                        <m:t>𝒖</m:t>
                      </m:r>
                      <m:r>
                        <a:rPr lang="en-US" b="1" i="1">
                          <a:latin typeface="Cambria Math"/>
                        </a:rPr>
                        <m:t>=</m:t>
                      </m:r>
                      <m:r>
                        <a:rPr lang="en-US" b="1" i="1" smtClean="0">
                          <a:latin typeface="Cambria Math"/>
                        </a:rPr>
                        <m:t>𝟒</m:t>
                      </m:r>
                    </m:oMath>
                  </m:oMathPara>
                </a14:m>
                <a:endParaRPr lang="en-US" b="1" i="1" dirty="0" smtClean="0">
                  <a:latin typeface="Cambria Math"/>
                </a:endParaRPr>
              </a:p>
              <a:p>
                <a:pPr algn="l" rtl="0" eaLnBrk="0"/>
                <a14:m>
                  <m:oMathPara xmlns:m="http://schemas.openxmlformats.org/officeDocument/2006/math">
                    <m:oMathParaPr>
                      <m:jc m:val="centerGroup"/>
                    </m:oMathParaPr>
                    <m:oMath xmlns:m="http://schemas.openxmlformats.org/officeDocument/2006/math">
                      <m:r>
                        <a:rPr lang="en-US" b="1" i="1">
                          <a:latin typeface="Cambria Math"/>
                        </a:rPr>
                        <m:t>𝒊𝒇</m:t>
                      </m:r>
                      <m:r>
                        <a:rPr lang="en-US" b="1" i="1">
                          <a:latin typeface="Cambria Math"/>
                        </a:rPr>
                        <m:t> </m:t>
                      </m:r>
                      <m:r>
                        <a:rPr lang="en-US" b="1" i="1">
                          <a:latin typeface="Cambria Math"/>
                        </a:rPr>
                        <m:t>𝒙</m:t>
                      </m:r>
                      <m:r>
                        <a:rPr lang="en-US" b="1" i="1">
                          <a:latin typeface="Cambria Math"/>
                        </a:rPr>
                        <m:t>=</m:t>
                      </m:r>
                      <m:r>
                        <a:rPr lang="en-US" b="1" i="1" smtClean="0">
                          <a:latin typeface="Cambria Math"/>
                        </a:rPr>
                        <m:t>𝟎</m:t>
                      </m:r>
                      <m:r>
                        <a:rPr lang="en-US" b="1" i="1">
                          <a:latin typeface="Cambria Math"/>
                        </a:rPr>
                        <m:t> , </m:t>
                      </m:r>
                      <m:r>
                        <a:rPr lang="en-US" b="1" i="1">
                          <a:latin typeface="Cambria Math"/>
                        </a:rPr>
                        <m:t>𝒖</m:t>
                      </m:r>
                      <m:r>
                        <a:rPr lang="en-US" b="1" i="1">
                          <a:latin typeface="Cambria Math"/>
                        </a:rPr>
                        <m:t>=</m:t>
                      </m:r>
                      <m:r>
                        <a:rPr lang="en-US" b="1" i="1" smtClean="0">
                          <a:latin typeface="Cambria Math"/>
                        </a:rPr>
                        <m:t>𝟎</m:t>
                      </m:r>
                    </m:oMath>
                  </m:oMathPara>
                </a14:m>
                <a:endParaRPr lang="en-US" b="1" dirty="0" smtClean="0"/>
              </a:p>
              <a:p>
                <a:pPr algn="l" rtl="0" eaLnBrk="0"/>
                <a:r>
                  <a:rPr lang="en-US" b="1" dirty="0"/>
                  <a:t>Thus,</a:t>
                </a:r>
              </a:p>
              <a:p>
                <a:pPr algn="l"/>
                <a:r>
                  <a:rPr lang="en-US" b="1" dirty="0" smtClean="0">
                    <a:solidFill>
                      <a:srgbClr val="FFFF00"/>
                    </a:solidFill>
                  </a:rPr>
                  <a:t> </a:t>
                </a:r>
                <a14:m>
                  <m:oMath xmlns:m="http://schemas.openxmlformats.org/officeDocument/2006/math">
                    <m:nary>
                      <m:naryPr>
                        <m:ctrlPr>
                          <a:rPr lang="en-US" b="1" i="1" smtClean="0">
                            <a:solidFill>
                              <a:srgbClr val="FFFF00"/>
                            </a:solidFill>
                            <a:latin typeface="Cambria Math"/>
                          </a:rPr>
                        </m:ctrlPr>
                      </m:naryPr>
                      <m:sub>
                        <m:r>
                          <m:rPr>
                            <m:brk m:alnAt="23"/>
                          </m:rPr>
                          <a:rPr lang="en-US" b="1" i="1">
                            <a:solidFill>
                              <a:srgbClr val="FFFF00"/>
                            </a:solidFill>
                            <a:latin typeface="Cambria Math"/>
                          </a:rPr>
                          <m:t>−</m:t>
                        </m:r>
                        <m:r>
                          <m:rPr>
                            <m:brk m:alnAt="23"/>
                          </m:rPr>
                          <a:rPr lang="en-US" b="1" i="1">
                            <a:solidFill>
                              <a:srgbClr val="FFFF00"/>
                            </a:solidFill>
                            <a:latin typeface="Cambria Math"/>
                          </a:rPr>
                          <m:t>𝟐</m:t>
                        </m:r>
                      </m:sub>
                      <m:sup>
                        <m:r>
                          <a:rPr lang="en-US" b="1" i="1">
                            <a:solidFill>
                              <a:srgbClr val="FFFF00"/>
                            </a:solidFill>
                            <a:latin typeface="Cambria Math"/>
                          </a:rPr>
                          <m:t>𝟎</m:t>
                        </m:r>
                      </m:sup>
                      <m:e>
                        <m:r>
                          <a:rPr lang="en-US" b="1" i="1">
                            <a:solidFill>
                              <a:srgbClr val="FFFF00"/>
                            </a:solidFill>
                            <a:latin typeface="Cambria Math"/>
                          </a:rPr>
                          <m:t>𝒙𝒇</m:t>
                        </m:r>
                        <m:r>
                          <a:rPr lang="en-US" b="1" i="1">
                            <a:solidFill>
                              <a:srgbClr val="FFFF00"/>
                            </a:solidFill>
                            <a:latin typeface="Cambria Math"/>
                          </a:rPr>
                          <m:t>(</m:t>
                        </m:r>
                        <m:sSup>
                          <m:sSupPr>
                            <m:ctrlPr>
                              <a:rPr lang="en-US" b="1" i="1">
                                <a:solidFill>
                                  <a:srgbClr val="FFFF00"/>
                                </a:solidFill>
                                <a:latin typeface="Cambria Math"/>
                              </a:rPr>
                            </m:ctrlPr>
                          </m:sSupPr>
                          <m:e>
                            <m:r>
                              <a:rPr lang="en-US" b="1" i="1">
                                <a:solidFill>
                                  <a:srgbClr val="FFFF00"/>
                                </a:solidFill>
                                <a:latin typeface="Cambria Math"/>
                              </a:rPr>
                              <m:t>𝒙</m:t>
                            </m:r>
                          </m:e>
                          <m:sup>
                            <m:r>
                              <a:rPr lang="en-US" b="1" i="1">
                                <a:solidFill>
                                  <a:srgbClr val="FFFF00"/>
                                </a:solidFill>
                                <a:latin typeface="Cambria Math"/>
                              </a:rPr>
                              <m:t>𝟐</m:t>
                            </m:r>
                          </m:sup>
                        </m:sSup>
                        <m:r>
                          <a:rPr lang="en-US" b="1" i="1">
                            <a:solidFill>
                              <a:srgbClr val="FFFF00"/>
                            </a:solidFill>
                            <a:latin typeface="Cambria Math"/>
                          </a:rPr>
                          <m:t>)</m:t>
                        </m:r>
                      </m:e>
                    </m:nary>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𝟐</m:t>
                        </m:r>
                      </m:den>
                    </m:f>
                    <m:nary>
                      <m:naryPr>
                        <m:ctrlPr>
                          <a:rPr lang="en-US" b="1" i="1" smtClean="0">
                            <a:solidFill>
                              <a:srgbClr val="FFFF00"/>
                            </a:solidFill>
                            <a:latin typeface="Cambria Math"/>
                          </a:rPr>
                        </m:ctrlPr>
                      </m:naryPr>
                      <m:sub>
                        <m:r>
                          <m:rPr>
                            <m:brk m:alnAt="23"/>
                          </m:rPr>
                          <a:rPr lang="en-US" b="1" i="1" smtClean="0">
                            <a:solidFill>
                              <a:srgbClr val="FFFF00"/>
                            </a:solidFill>
                            <a:latin typeface="Cambria Math"/>
                          </a:rPr>
                          <m:t>𝟎</m:t>
                        </m:r>
                      </m:sub>
                      <m:sup>
                        <m:r>
                          <a:rPr lang="en-US" b="1" i="1" smtClean="0">
                            <a:solidFill>
                              <a:srgbClr val="FFFF00"/>
                            </a:solidFill>
                            <a:latin typeface="Cambria Math"/>
                          </a:rPr>
                          <m:t>𝟒</m:t>
                        </m:r>
                      </m:sup>
                      <m:e>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𝒖</m:t>
                            </m:r>
                          </m:e>
                        </m:d>
                        <m:r>
                          <a:rPr lang="en-US" b="1" i="1" smtClean="0">
                            <a:solidFill>
                              <a:srgbClr val="FFFF00"/>
                            </a:solidFill>
                            <a:latin typeface="Cambria Math"/>
                          </a:rPr>
                          <m:t>𝒅𝒖</m:t>
                        </m:r>
                      </m:e>
                    </m:nary>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𝟐</m:t>
                        </m:r>
                      </m:den>
                    </m:f>
                    <m:r>
                      <a:rPr lang="en-US" b="1" i="1" smtClean="0">
                        <a:solidFill>
                          <a:srgbClr val="FFFF00"/>
                        </a:solidFill>
                        <a:latin typeface="Cambria Math"/>
                        <a:ea typeface="Cambria Math"/>
                      </a:rPr>
                      <m:t>×</m:t>
                    </m:r>
                    <m:r>
                      <a:rPr lang="en-US" b="1" i="1" smtClean="0">
                        <a:solidFill>
                          <a:srgbClr val="FFFF00"/>
                        </a:solidFill>
                        <a:latin typeface="Cambria Math"/>
                        <a:ea typeface="Cambria Math"/>
                      </a:rPr>
                      <m:t>𝟏</m:t>
                    </m:r>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𝟏</m:t>
                        </m:r>
                      </m:num>
                      <m:den>
                        <m:r>
                          <a:rPr lang="en-US" b="1" i="1" smtClean="0">
                            <a:solidFill>
                              <a:srgbClr val="FFFF00"/>
                            </a:solidFill>
                            <a:latin typeface="Cambria Math"/>
                            <a:ea typeface="Cambria Math"/>
                          </a:rPr>
                          <m:t>𝟐</m:t>
                        </m:r>
                      </m:den>
                    </m:f>
                  </m:oMath>
                </a14:m>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340768"/>
                <a:ext cx="9144000" cy="5517232"/>
              </a:xfrm>
              <a:blipFill rotWithShape="1">
                <a:blip r:embed="rId2"/>
                <a:stretch>
                  <a:fillRect l="-16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58404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solidFill>
                <a:srgbClr val="FF0000"/>
              </a:solidFill>
            </a:endParaRPr>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340768"/>
                <a:ext cx="9144000" cy="5517232"/>
              </a:xfrm>
            </p:spPr>
            <p:txBody>
              <a:bodyPr>
                <a:normAutofit/>
              </a:bodyPr>
              <a:lstStyle/>
              <a:p>
                <a:pPr marL="457200" indent="-457200" algn="l" rtl="0" eaLnBrk="0">
                  <a:buFont typeface="Wingdings" panose="05000000000000000000" pitchFamily="2" charset="2"/>
                  <a:buChar char="q"/>
                </a:pPr>
                <a:r>
                  <a:rPr lang="en-US" sz="2800" b="1" dirty="0" smtClean="0"/>
                  <a:t>The second part of the Fundamental Theorem of Calculus says:</a:t>
                </a:r>
              </a:p>
              <a:p>
                <a:pPr lvl="1" algn="l" rtl="0" eaLnBrk="0"/>
                <a:r>
                  <a:rPr lang="en-US" b="1" dirty="0" smtClean="0"/>
                  <a:t>If </a:t>
                </a:r>
                <a:r>
                  <a:rPr lang="en-US" b="1" dirty="0"/>
                  <a:t>a definite integral has a variable upper limit of integration, a constant lower limit of integration, and a continuous integrand, then the derivative of the integral with respect to its upper limit is equal to the integrand evaluated at the upper limit.</a:t>
                </a:r>
              </a:p>
              <a:p>
                <a:pPr marL="457200" indent="-457200" algn="l" rtl="0" eaLnBrk="0">
                  <a:buFont typeface="Wingdings" panose="05000000000000000000" pitchFamily="2" charset="2"/>
                  <a:buChar char="q"/>
                </a:pPr>
                <a:r>
                  <a:rPr lang="en-US" sz="2800" b="1" dirty="0"/>
                  <a:t>Theorem: If </a:t>
                </a:r>
                <a14:m>
                  <m:oMath xmlns:m="http://schemas.openxmlformats.org/officeDocument/2006/math">
                    <m:r>
                      <a:rPr lang="en-US" sz="2800" b="1" i="1" smtClean="0">
                        <a:latin typeface="Cambria Math"/>
                      </a:rPr>
                      <m:t>𝒇</m:t>
                    </m:r>
                  </m:oMath>
                </a14:m>
                <a:r>
                  <a:rPr lang="en-US" sz="2800" b="1" dirty="0" smtClean="0"/>
                  <a:t> </a:t>
                </a:r>
                <a:r>
                  <a:rPr lang="en-US" sz="2800" b="1" dirty="0"/>
                  <a:t>is continuous on an interval, then </a:t>
                </a:r>
                <a14:m>
                  <m:oMath xmlns:m="http://schemas.openxmlformats.org/officeDocument/2006/math">
                    <m:r>
                      <a:rPr lang="en-US" sz="2800" b="1" i="1" smtClean="0">
                        <a:latin typeface="Cambria Math"/>
                      </a:rPr>
                      <m:t>𝒇</m:t>
                    </m:r>
                  </m:oMath>
                </a14:m>
                <a:r>
                  <a:rPr lang="en-US" sz="2800" b="1" dirty="0" smtClean="0"/>
                  <a:t> </a:t>
                </a:r>
                <a:r>
                  <a:rPr lang="en-US" sz="2800" b="1" dirty="0"/>
                  <a:t>has an antiderivative on that interval. In particular, if </a:t>
                </a:r>
                <a14:m>
                  <m:oMath xmlns:m="http://schemas.openxmlformats.org/officeDocument/2006/math">
                    <m:r>
                      <a:rPr lang="en-US" sz="2800" b="1" i="1" smtClean="0">
                        <a:latin typeface="Cambria Math"/>
                      </a:rPr>
                      <m:t>𝒂</m:t>
                    </m:r>
                  </m:oMath>
                </a14:m>
                <a:r>
                  <a:rPr lang="en-US" sz="2800" b="1" dirty="0" smtClean="0"/>
                  <a:t> </a:t>
                </a:r>
                <a:r>
                  <a:rPr lang="en-US" sz="2800" b="1" dirty="0"/>
                  <a:t>is any point in the interval, then the function </a:t>
                </a:r>
                <a14:m>
                  <m:oMath xmlns:m="http://schemas.openxmlformats.org/officeDocument/2006/math">
                    <m:r>
                      <a:rPr lang="en-US" sz="2800" b="1" i="1" smtClean="0">
                        <a:latin typeface="Cambria Math"/>
                      </a:rPr>
                      <m:t>𝑭</m:t>
                    </m:r>
                  </m:oMath>
                </a14:m>
                <a:r>
                  <a:rPr lang="en-US" sz="2800" b="1" dirty="0" smtClean="0"/>
                  <a:t> </a:t>
                </a:r>
                <a:r>
                  <a:rPr lang="en-US" sz="2800" b="1" dirty="0"/>
                  <a:t>defined by</a:t>
                </a:r>
              </a:p>
              <a:p>
                <a:pPr algn="l" rtl="0" eaLnBrk="0"/>
                <a:r>
                  <a:rPr lang="en-US" sz="2800" b="1" dirty="0"/>
                  <a:t>      </a:t>
                </a:r>
                <a14:m>
                  <m:oMath xmlns:m="http://schemas.openxmlformats.org/officeDocument/2006/math">
                    <m:r>
                      <a:rPr lang="en-US" sz="2800" b="1" i="1" smtClean="0">
                        <a:latin typeface="Cambria Math"/>
                      </a:rPr>
                      <m:t>𝑭</m:t>
                    </m:r>
                    <m:d>
                      <m:dPr>
                        <m:ctrlPr>
                          <a:rPr lang="en-US" sz="2800" b="1" i="1" smtClean="0">
                            <a:latin typeface="Cambria Math"/>
                          </a:rPr>
                        </m:ctrlPr>
                      </m:dPr>
                      <m:e>
                        <m:r>
                          <a:rPr lang="en-US" sz="2800" b="1" i="1" smtClean="0">
                            <a:latin typeface="Cambria Math"/>
                          </a:rPr>
                          <m:t>𝒙</m:t>
                        </m:r>
                      </m:e>
                    </m:d>
                    <m:r>
                      <a:rPr lang="en-US" sz="2800" b="1" i="1" smtClean="0">
                        <a:latin typeface="Cambria Math"/>
                      </a:rPr>
                      <m:t>=</m:t>
                    </m:r>
                    <m:nary>
                      <m:naryPr>
                        <m:ctrlPr>
                          <a:rPr lang="en-US" sz="2800" b="1" i="1" smtClean="0">
                            <a:latin typeface="Cambria Math"/>
                          </a:rPr>
                        </m:ctrlPr>
                      </m:naryPr>
                      <m:sub>
                        <m:r>
                          <m:rPr>
                            <m:brk m:alnAt="23"/>
                          </m:rPr>
                          <a:rPr lang="en-US" sz="2800" b="1" i="1" smtClean="0">
                            <a:latin typeface="Cambria Math"/>
                          </a:rPr>
                          <m:t>𝒂</m:t>
                        </m:r>
                      </m:sub>
                      <m:sup>
                        <m:r>
                          <a:rPr lang="en-US" sz="2800" b="1" i="1" smtClean="0">
                            <a:latin typeface="Cambria Math"/>
                          </a:rPr>
                          <m:t>𝒙</m:t>
                        </m:r>
                      </m:sup>
                      <m:e>
                        <m:r>
                          <a:rPr lang="en-US" sz="2800" b="1" i="1" smtClean="0">
                            <a:latin typeface="Cambria Math"/>
                          </a:rPr>
                          <m:t>𝒇</m:t>
                        </m:r>
                        <m:d>
                          <m:dPr>
                            <m:ctrlPr>
                              <a:rPr lang="en-US" sz="2800" b="1" i="1" smtClean="0">
                                <a:latin typeface="Cambria Math"/>
                              </a:rPr>
                            </m:ctrlPr>
                          </m:dPr>
                          <m:e>
                            <m:r>
                              <a:rPr lang="en-US" sz="2800" b="1" i="1" smtClean="0">
                                <a:latin typeface="Cambria Math"/>
                              </a:rPr>
                              <m:t>𝒕</m:t>
                            </m:r>
                          </m:e>
                        </m:d>
                        <m:r>
                          <a:rPr lang="en-US" sz="2800" b="1" i="1" smtClean="0">
                            <a:latin typeface="Cambria Math"/>
                          </a:rPr>
                          <m:t>𝒅𝒕</m:t>
                        </m:r>
                      </m:e>
                    </m:nary>
                  </m:oMath>
                </a14:m>
                <a:r>
                  <a:rPr lang="en-US" sz="2800" b="1" dirty="0" smtClean="0"/>
                  <a:t> </a:t>
                </a:r>
                <a:r>
                  <a:rPr lang="en-US" sz="2800" b="1" dirty="0"/>
                  <a:t>is an antiderivative of </a:t>
                </a:r>
                <a14:m>
                  <m:oMath xmlns:m="http://schemas.openxmlformats.org/officeDocument/2006/math">
                    <m:r>
                      <a:rPr lang="en-US" sz="2800" b="1" i="1" smtClean="0">
                        <a:latin typeface="Cambria Math"/>
                      </a:rPr>
                      <m:t>𝒇</m:t>
                    </m:r>
                  </m:oMath>
                </a14:m>
                <a:r>
                  <a:rPr lang="en-US" sz="2800" b="1" dirty="0" smtClean="0"/>
                  <a:t>;</a:t>
                </a:r>
                <a:endParaRPr lang="en-US" sz="2800" b="1" dirty="0"/>
              </a:p>
              <a:p>
                <a:pPr algn="l"/>
                <a:endParaRPr lang="en-US" sz="2800"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340768"/>
                <a:ext cx="9144000" cy="5517232"/>
              </a:xfrm>
              <a:blipFill rotWithShape="1">
                <a:blip r:embed="rId2"/>
                <a:stretch>
                  <a:fillRect l="-1333" t="-994" r="-1533"/>
                </a:stretch>
              </a:blipFill>
            </p:spPr>
            <p:txBody>
              <a:bodyPr/>
              <a:lstStyle/>
              <a:p>
                <a:r>
                  <a:rPr lang="en-US">
                    <a:noFill/>
                  </a:rPr>
                  <a:t> </a:t>
                </a:r>
              </a:p>
            </p:txBody>
          </p:sp>
        </mc:Fallback>
      </mc:AlternateContent>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21074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24"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96752"/>
                <a:ext cx="9144000" cy="5661248"/>
              </a:xfrm>
            </p:spPr>
            <p:txBody>
              <a:bodyPr>
                <a:normAutofit/>
              </a:bodyPr>
              <a:lstStyle/>
              <a:p>
                <a:pPr algn="l" rtl="0" eaLnBrk="0"/>
                <a:r>
                  <a:rPr lang="en-US" b="1" dirty="0" smtClean="0"/>
                  <a:t>that is,</a:t>
                </a:r>
                <a14:m>
                  <m:oMath xmlns:m="http://schemas.openxmlformats.org/officeDocument/2006/math">
                    <m:r>
                      <a:rPr lang="en-US" b="1" i="1" smtClean="0">
                        <a:latin typeface="Cambria Math"/>
                      </a:rPr>
                      <m:t>𝑭</m:t>
                    </m:r>
                    <m:r>
                      <a:rPr lang="en-US" b="1" i="1" smtClean="0">
                        <a:latin typeface="Cambria Math"/>
                      </a:rPr>
                      <m:t>´(</m:t>
                    </m:r>
                    <m:r>
                      <a:rPr lang="en-US" b="1" i="1" smtClean="0">
                        <a:latin typeface="Cambria Math"/>
                      </a:rPr>
                      <m:t>𝒙</m:t>
                    </m:r>
                    <m:r>
                      <a:rPr lang="en-US" b="1" i="1" smtClean="0">
                        <a:latin typeface="Cambria Math"/>
                      </a:rPr>
                      <m:t>)=</m:t>
                    </m:r>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a14:m>
                <a:r>
                  <a:rPr lang="en-US" b="1" dirty="0" smtClean="0"/>
                  <a:t> </a:t>
                </a:r>
                <a:r>
                  <a:rPr lang="en-US" b="1" dirty="0"/>
                  <a:t>for each </a:t>
                </a:r>
                <a14:m>
                  <m:oMath xmlns:m="http://schemas.openxmlformats.org/officeDocument/2006/math">
                    <m:r>
                      <a:rPr lang="en-US" b="1" i="1" smtClean="0">
                        <a:latin typeface="Cambria Math"/>
                      </a:rPr>
                      <m:t>𝒙</m:t>
                    </m:r>
                  </m:oMath>
                </a14:m>
                <a:r>
                  <a:rPr lang="en-US" b="1" dirty="0" smtClean="0"/>
                  <a:t> </a:t>
                </a:r>
                <a:r>
                  <a:rPr lang="en-US" b="1" dirty="0"/>
                  <a:t>in the interval, or in an alternative </a:t>
                </a:r>
                <a:r>
                  <a:rPr lang="en-US" b="1" dirty="0" smtClean="0"/>
                  <a:t>notation</a:t>
                </a:r>
                <a:r>
                  <a:rPr lang="en-US" b="1" dirty="0"/>
                  <a:t>                 </a:t>
                </a:r>
              </a:p>
              <a:p>
                <a:pPr algn="l" rtl="0" eaLnBrk="0"/>
                <a14:m>
                  <m:oMathPara xmlns:m="http://schemas.openxmlformats.org/officeDocument/2006/math">
                    <m:oMathParaPr>
                      <m:jc m:val="centerGroup"/>
                    </m:oMathParaPr>
                    <m:oMath xmlns:m="http://schemas.openxmlformats.org/officeDocument/2006/math">
                      <m:f>
                        <m:fPr>
                          <m:ctrlPr>
                            <a:rPr lang="en-US" b="1" i="1" smtClean="0">
                              <a:latin typeface="Cambria Math"/>
                            </a:rPr>
                          </m:ctrlPr>
                        </m:fPr>
                        <m:num>
                          <m:r>
                            <a:rPr lang="en-US" b="1" i="1" smtClean="0">
                              <a:latin typeface="Cambria Math"/>
                            </a:rPr>
                            <m:t>𝒅</m:t>
                          </m:r>
                        </m:num>
                        <m:den>
                          <m:r>
                            <a:rPr lang="en-US" b="1" i="1" smtClean="0">
                              <a:latin typeface="Cambria Math"/>
                            </a:rPr>
                            <m:t>𝒅𝒙</m:t>
                          </m:r>
                        </m:den>
                      </m:f>
                      <m:d>
                        <m:dPr>
                          <m:begChr m:val="["/>
                          <m:endChr m:val="]"/>
                          <m:ctrlPr>
                            <a:rPr lang="en-US" b="1" i="1" smtClean="0">
                              <a:latin typeface="Cambria Math"/>
                            </a:rPr>
                          </m:ctrlPr>
                        </m:dPr>
                        <m:e>
                          <m:nary>
                            <m:naryPr>
                              <m:ctrlPr>
                                <a:rPr lang="en-US" b="1" i="1" smtClean="0">
                                  <a:latin typeface="Cambria Math"/>
                                </a:rPr>
                              </m:ctrlPr>
                            </m:naryPr>
                            <m:sub>
                              <m:r>
                                <m:rPr>
                                  <m:brk m:alnAt="23"/>
                                </m:rPr>
                                <a:rPr lang="en-US" b="1" i="1" smtClean="0">
                                  <a:latin typeface="Cambria Math"/>
                                </a:rPr>
                                <m:t>𝒂</m:t>
                              </m:r>
                            </m:sub>
                            <m:sup>
                              <m:r>
                                <a:rPr lang="en-US" b="1" i="1" smtClean="0">
                                  <a:latin typeface="Cambria Math"/>
                                </a:rPr>
                                <m:t>𝒙</m:t>
                              </m:r>
                            </m:sup>
                            <m:e>
                              <m:r>
                                <a:rPr lang="en-US" b="1" i="1" smtClean="0">
                                  <a:latin typeface="Cambria Math"/>
                                </a:rPr>
                                <m:t>𝒇</m:t>
                              </m:r>
                              <m:d>
                                <m:dPr>
                                  <m:ctrlPr>
                                    <a:rPr lang="en-US" b="1" i="1" smtClean="0">
                                      <a:latin typeface="Cambria Math"/>
                                    </a:rPr>
                                  </m:ctrlPr>
                                </m:dPr>
                                <m:e>
                                  <m:r>
                                    <a:rPr lang="en-US" b="1" i="1" smtClean="0">
                                      <a:latin typeface="Cambria Math"/>
                                    </a:rPr>
                                    <m:t>𝒕</m:t>
                                  </m:r>
                                </m:e>
                              </m:d>
                              <m:r>
                                <a:rPr lang="en-US" b="1" i="1" smtClean="0">
                                  <a:latin typeface="Cambria Math"/>
                                </a:rPr>
                                <m:t>𝒅𝒕</m:t>
                              </m:r>
                            </m:e>
                          </m:nary>
                        </m:e>
                      </m:d>
                      <m:r>
                        <a:rPr lang="en-US" b="1" i="1" smtClean="0">
                          <a:latin typeface="Cambria Math"/>
                        </a:rPr>
                        <m:t>=</m:t>
                      </m:r>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oMath>
                  </m:oMathPara>
                </a14:m>
                <a:endParaRPr lang="en-US" b="1" dirty="0"/>
              </a:p>
              <a:p>
                <a:pPr algn="l" rtl="0" eaLnBrk="0"/>
                <a:r>
                  <a:rPr lang="en-US" b="1" dirty="0"/>
                  <a:t>Corollary:</a:t>
                </a:r>
              </a:p>
              <a:p>
                <a:pPr marL="834390" lvl="1" indent="-514350" algn="l" rtl="0" eaLnBrk="0">
                  <a:buFont typeface="+mj-lt"/>
                  <a:buAutoNum type="arabicPeriod"/>
                </a:pPr>
                <a14:m>
                  <m:oMath xmlns:m="http://schemas.openxmlformats.org/officeDocument/2006/math">
                    <m:f>
                      <m:fPr>
                        <m:ctrlPr>
                          <a:rPr lang="en-US" b="1" i="1" smtClean="0">
                            <a:solidFill>
                              <a:srgbClr val="FFFF00"/>
                            </a:solidFill>
                            <a:latin typeface="Cambria Math"/>
                          </a:rPr>
                        </m:ctrlPr>
                      </m:fPr>
                      <m:num>
                        <m:r>
                          <a:rPr lang="en-US" b="1" i="1">
                            <a:solidFill>
                              <a:srgbClr val="FFFF00"/>
                            </a:solidFill>
                            <a:latin typeface="Cambria Math"/>
                          </a:rPr>
                          <m:t>𝒅</m:t>
                        </m:r>
                      </m:num>
                      <m:den>
                        <m:r>
                          <a:rPr lang="en-US" b="1" i="1">
                            <a:solidFill>
                              <a:srgbClr val="FFFF00"/>
                            </a:solidFill>
                            <a:latin typeface="Cambria Math"/>
                          </a:rPr>
                          <m:t>𝒅𝒙</m:t>
                        </m:r>
                      </m:den>
                    </m:f>
                    <m:d>
                      <m:dPr>
                        <m:begChr m:val="["/>
                        <m:endChr m:val="]"/>
                        <m:ctrlPr>
                          <a:rPr lang="en-US" b="1" i="1">
                            <a:solidFill>
                              <a:srgbClr val="FFFF00"/>
                            </a:solidFill>
                            <a:latin typeface="Cambria Math"/>
                          </a:rPr>
                        </m:ctrlPr>
                      </m:dPr>
                      <m:e>
                        <m:nary>
                          <m:naryPr>
                            <m:ctrlPr>
                              <a:rPr lang="en-US" b="1" i="1">
                                <a:solidFill>
                                  <a:srgbClr val="FFFF00"/>
                                </a:solidFill>
                                <a:latin typeface="Cambria Math"/>
                              </a:rPr>
                            </m:ctrlPr>
                          </m:naryPr>
                          <m:sub>
                            <m:r>
                              <m:rPr>
                                <m:brk m:alnAt="23"/>
                              </m:rPr>
                              <a:rPr lang="en-US" b="1" i="1">
                                <a:solidFill>
                                  <a:srgbClr val="FFFF00"/>
                                </a:solidFill>
                                <a:latin typeface="Cambria Math"/>
                              </a:rPr>
                              <m:t>𝒂</m:t>
                            </m:r>
                          </m:sub>
                          <m:sup>
                            <m:r>
                              <a:rPr lang="en-US" b="1" i="1" smtClean="0">
                                <a:solidFill>
                                  <a:srgbClr val="FFFF00"/>
                                </a:solidFill>
                                <a:latin typeface="Cambria Math"/>
                              </a:rPr>
                              <m:t>𝒉</m:t>
                            </m:r>
                            <m:r>
                              <a:rPr lang="en-US" b="1" i="1" smtClean="0">
                                <a:solidFill>
                                  <a:srgbClr val="FFFF00"/>
                                </a:solidFill>
                                <a:latin typeface="Cambria Math"/>
                              </a:rPr>
                              <m:t>(</m:t>
                            </m:r>
                            <m:r>
                              <a:rPr lang="en-US" b="1" i="1" smtClean="0">
                                <a:solidFill>
                                  <a:srgbClr val="FFFF00"/>
                                </a:solidFill>
                                <a:latin typeface="Cambria Math"/>
                              </a:rPr>
                              <m:t>𝒙</m:t>
                            </m:r>
                            <m:r>
                              <a:rPr lang="en-US" b="1" i="1" smtClean="0">
                                <a:solidFill>
                                  <a:srgbClr val="FFFF00"/>
                                </a:solidFill>
                                <a:latin typeface="Cambria Math"/>
                              </a:rPr>
                              <m:t>)</m:t>
                            </m:r>
                          </m:sup>
                          <m:e>
                            <m:r>
                              <a:rPr lang="en-US" b="1" i="1">
                                <a:solidFill>
                                  <a:srgbClr val="FFFF00"/>
                                </a:solidFill>
                                <a:latin typeface="Cambria Math"/>
                              </a:rPr>
                              <m:t>𝒇</m:t>
                            </m:r>
                            <m:d>
                              <m:dPr>
                                <m:ctrlPr>
                                  <a:rPr lang="en-US" b="1" i="1">
                                    <a:solidFill>
                                      <a:srgbClr val="FFFF00"/>
                                    </a:solidFill>
                                    <a:latin typeface="Cambria Math"/>
                                  </a:rPr>
                                </m:ctrlPr>
                              </m:dPr>
                              <m:e>
                                <m:r>
                                  <a:rPr lang="en-US" b="1" i="1">
                                    <a:solidFill>
                                      <a:srgbClr val="FFFF00"/>
                                    </a:solidFill>
                                    <a:latin typeface="Cambria Math"/>
                                  </a:rPr>
                                  <m:t>𝒕</m:t>
                                </m:r>
                              </m:e>
                            </m:d>
                            <m:r>
                              <a:rPr lang="en-US" b="1" i="1">
                                <a:solidFill>
                                  <a:srgbClr val="FFFF00"/>
                                </a:solidFill>
                                <a:latin typeface="Cambria Math"/>
                              </a:rPr>
                              <m:t>𝒅𝒕</m:t>
                            </m:r>
                          </m:e>
                        </m:nary>
                      </m:e>
                    </m:d>
                    <m:r>
                      <a:rPr lang="en-US" b="1" i="1">
                        <a:solidFill>
                          <a:srgbClr val="FFFF00"/>
                        </a:solidFill>
                        <a:latin typeface="Cambria Math"/>
                      </a:rPr>
                      <m:t>=</m:t>
                    </m:r>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𝒉</m:t>
                        </m:r>
                        <m:d>
                          <m:dPr>
                            <m:ctrlPr>
                              <a:rPr lang="en-US" b="1" i="1" smtClean="0">
                                <a:solidFill>
                                  <a:srgbClr val="FFFF00"/>
                                </a:solidFill>
                                <a:latin typeface="Cambria Math"/>
                              </a:rPr>
                            </m:ctrlPr>
                          </m:dPr>
                          <m:e>
                            <m:r>
                              <a:rPr lang="en-US" b="1" i="1" smtClean="0">
                                <a:solidFill>
                                  <a:srgbClr val="FFFF00"/>
                                </a:solidFill>
                                <a:latin typeface="Cambria Math"/>
                              </a:rPr>
                              <m:t>𝒙</m:t>
                            </m:r>
                          </m:e>
                        </m:d>
                      </m:e>
                    </m:d>
                    <m:r>
                      <a:rPr lang="en-US" b="1" i="1" smtClean="0">
                        <a:solidFill>
                          <a:srgbClr val="FFFF00"/>
                        </a:solidFill>
                        <a:latin typeface="Cambria Math"/>
                      </a:rPr>
                      <m:t>.</m:t>
                    </m:r>
                    <m:r>
                      <a:rPr lang="en-US" b="1" i="1" smtClean="0">
                        <a:solidFill>
                          <a:srgbClr val="FFFF00"/>
                        </a:solidFill>
                        <a:latin typeface="Cambria Math"/>
                      </a:rPr>
                      <m:t>𝒉</m:t>
                    </m:r>
                    <m:r>
                      <a:rPr lang="en-US" b="1" i="1" smtClean="0">
                        <a:solidFill>
                          <a:srgbClr val="FFFF00"/>
                        </a:solidFill>
                        <a:latin typeface="Cambria Math"/>
                      </a:rPr>
                      <m:t>´(</m:t>
                    </m:r>
                    <m:r>
                      <a:rPr lang="en-US" b="1" i="1" smtClean="0">
                        <a:solidFill>
                          <a:srgbClr val="FFFF00"/>
                        </a:solidFill>
                        <a:latin typeface="Cambria Math"/>
                      </a:rPr>
                      <m:t>𝒙</m:t>
                    </m:r>
                    <m:r>
                      <a:rPr lang="en-US" b="1" i="1" smtClean="0">
                        <a:solidFill>
                          <a:srgbClr val="FFFF00"/>
                        </a:solidFill>
                        <a:latin typeface="Cambria Math"/>
                      </a:rPr>
                      <m:t>)</m:t>
                    </m:r>
                  </m:oMath>
                </a14:m>
                <a:r>
                  <a:rPr lang="en-US" sz="3200" b="1" dirty="0">
                    <a:solidFill>
                      <a:srgbClr val="FFFF00"/>
                    </a:solidFill>
                  </a:rPr>
                  <a:t>                          </a:t>
                </a:r>
              </a:p>
              <a:p>
                <a:pPr marL="834390" lvl="1" indent="-514350" algn="l" rtl="0" eaLnBrk="0">
                  <a:buFont typeface="+mj-lt"/>
                  <a:buAutoNum type="arabicPeriod"/>
                </a:pPr>
                <a:endParaRPr lang="en-US" sz="3200" b="1" dirty="0">
                  <a:solidFill>
                    <a:srgbClr val="FFFF00"/>
                  </a:solidFill>
                </a:endParaRPr>
              </a:p>
              <a:p>
                <a:pPr marL="834390" lvl="1" indent="-514350" algn="l" rtl="0" eaLnBrk="0">
                  <a:buFont typeface="+mj-lt"/>
                  <a:buAutoNum type="arabicPeriod"/>
                </a:pPr>
                <a14:m>
                  <m:oMath xmlns:m="http://schemas.openxmlformats.org/officeDocument/2006/math">
                    <m:f>
                      <m:fPr>
                        <m:ctrlPr>
                          <a:rPr lang="en-US" b="1" i="1" smtClean="0">
                            <a:solidFill>
                              <a:srgbClr val="FFFF00"/>
                            </a:solidFill>
                            <a:latin typeface="Cambria Math"/>
                          </a:rPr>
                        </m:ctrlPr>
                      </m:fPr>
                      <m:num>
                        <m:r>
                          <a:rPr lang="en-US" b="1" i="1">
                            <a:solidFill>
                              <a:srgbClr val="FFFF00"/>
                            </a:solidFill>
                            <a:latin typeface="Cambria Math"/>
                          </a:rPr>
                          <m:t>𝒅</m:t>
                        </m:r>
                      </m:num>
                      <m:den>
                        <m:r>
                          <a:rPr lang="en-US" b="1" i="1">
                            <a:solidFill>
                              <a:srgbClr val="FFFF00"/>
                            </a:solidFill>
                            <a:latin typeface="Cambria Math"/>
                          </a:rPr>
                          <m:t>𝒅𝒙</m:t>
                        </m:r>
                      </m:den>
                    </m:f>
                    <m:d>
                      <m:dPr>
                        <m:begChr m:val="["/>
                        <m:endChr m:val="]"/>
                        <m:ctrlPr>
                          <a:rPr lang="en-US" b="1" i="1">
                            <a:solidFill>
                              <a:srgbClr val="FFFF00"/>
                            </a:solidFill>
                            <a:latin typeface="Cambria Math"/>
                          </a:rPr>
                        </m:ctrlPr>
                      </m:dPr>
                      <m:e>
                        <m:nary>
                          <m:naryPr>
                            <m:ctrlPr>
                              <a:rPr lang="en-US" b="1" i="1">
                                <a:solidFill>
                                  <a:srgbClr val="FFFF00"/>
                                </a:solidFill>
                                <a:latin typeface="Cambria Math"/>
                              </a:rPr>
                            </m:ctrlPr>
                          </m:naryPr>
                          <m:sub>
                            <m:r>
                              <m:rPr>
                                <m:brk m:alnAt="23"/>
                              </m:rPr>
                              <a:rPr lang="en-US" b="1" i="1">
                                <a:solidFill>
                                  <a:srgbClr val="FFFF00"/>
                                </a:solidFill>
                                <a:latin typeface="Cambria Math"/>
                              </a:rPr>
                              <m:t>𝒂</m:t>
                            </m:r>
                          </m:sub>
                          <m:sup>
                            <m:r>
                              <a:rPr lang="en-US" b="1" i="1">
                                <a:solidFill>
                                  <a:srgbClr val="FFFF00"/>
                                </a:solidFill>
                                <a:latin typeface="Cambria Math"/>
                              </a:rPr>
                              <m:t>𝒉</m:t>
                            </m:r>
                            <m:r>
                              <a:rPr lang="en-US" b="1" i="1">
                                <a:solidFill>
                                  <a:srgbClr val="FFFF00"/>
                                </a:solidFill>
                                <a:latin typeface="Cambria Math"/>
                              </a:rPr>
                              <m:t>(</m:t>
                            </m:r>
                            <m:r>
                              <a:rPr lang="en-US" b="1" i="1">
                                <a:solidFill>
                                  <a:srgbClr val="FFFF00"/>
                                </a:solidFill>
                                <a:latin typeface="Cambria Math"/>
                              </a:rPr>
                              <m:t>𝒙</m:t>
                            </m:r>
                            <m:r>
                              <a:rPr lang="en-US" b="1" i="1">
                                <a:solidFill>
                                  <a:srgbClr val="FFFF00"/>
                                </a:solidFill>
                                <a:latin typeface="Cambria Math"/>
                              </a:rPr>
                              <m:t>)</m:t>
                            </m:r>
                          </m:sup>
                          <m:e>
                            <m:r>
                              <a:rPr lang="en-US" b="1" i="1">
                                <a:solidFill>
                                  <a:srgbClr val="FFFF00"/>
                                </a:solidFill>
                                <a:latin typeface="Cambria Math"/>
                              </a:rPr>
                              <m:t>𝒇</m:t>
                            </m:r>
                            <m:d>
                              <m:dPr>
                                <m:ctrlPr>
                                  <a:rPr lang="en-US" b="1" i="1">
                                    <a:solidFill>
                                      <a:srgbClr val="FFFF00"/>
                                    </a:solidFill>
                                    <a:latin typeface="Cambria Math"/>
                                  </a:rPr>
                                </m:ctrlPr>
                              </m:dPr>
                              <m:e>
                                <m:r>
                                  <a:rPr lang="en-US" b="1" i="1">
                                    <a:solidFill>
                                      <a:srgbClr val="FFFF00"/>
                                    </a:solidFill>
                                    <a:latin typeface="Cambria Math"/>
                                  </a:rPr>
                                  <m:t>𝒕</m:t>
                                </m:r>
                              </m:e>
                            </m:d>
                            <m:r>
                              <a:rPr lang="en-US" b="1" i="1">
                                <a:solidFill>
                                  <a:srgbClr val="FFFF00"/>
                                </a:solidFill>
                                <a:latin typeface="Cambria Math"/>
                              </a:rPr>
                              <m:t>𝒅𝒕</m:t>
                            </m:r>
                          </m:e>
                        </m:nary>
                      </m:e>
                    </m:d>
                    <m:r>
                      <a:rPr lang="en-US" b="1" i="1">
                        <a:solidFill>
                          <a:srgbClr val="FFFF00"/>
                        </a:solidFill>
                        <a:latin typeface="Cambria Math"/>
                      </a:rPr>
                      <m:t>=</m:t>
                    </m:r>
                    <m:r>
                      <a:rPr lang="en-US" b="1" i="1">
                        <a:solidFill>
                          <a:srgbClr val="FFFF00"/>
                        </a:solidFill>
                        <a:latin typeface="Cambria Math"/>
                      </a:rPr>
                      <m:t>𝒇</m:t>
                    </m:r>
                    <m:d>
                      <m:dPr>
                        <m:ctrlPr>
                          <a:rPr lang="en-US" b="1" i="1">
                            <a:solidFill>
                              <a:srgbClr val="FFFF00"/>
                            </a:solidFill>
                            <a:latin typeface="Cambria Math"/>
                          </a:rPr>
                        </m:ctrlPr>
                      </m:dPr>
                      <m:e>
                        <m:r>
                          <a:rPr lang="en-US" b="1" i="1">
                            <a:solidFill>
                              <a:srgbClr val="FFFF00"/>
                            </a:solidFill>
                            <a:latin typeface="Cambria Math"/>
                          </a:rPr>
                          <m:t>𝒉</m:t>
                        </m:r>
                        <m:d>
                          <m:dPr>
                            <m:ctrlPr>
                              <a:rPr lang="en-US" b="1" i="1">
                                <a:solidFill>
                                  <a:srgbClr val="FFFF00"/>
                                </a:solidFill>
                                <a:latin typeface="Cambria Math"/>
                              </a:rPr>
                            </m:ctrlPr>
                          </m:dPr>
                          <m:e>
                            <m:r>
                              <a:rPr lang="en-US" b="1" i="1">
                                <a:solidFill>
                                  <a:srgbClr val="FFFF00"/>
                                </a:solidFill>
                                <a:latin typeface="Cambria Math"/>
                              </a:rPr>
                              <m:t>𝒙</m:t>
                            </m:r>
                          </m:e>
                        </m:d>
                      </m:e>
                    </m:d>
                    <m:r>
                      <a:rPr lang="en-US" b="1" i="1">
                        <a:solidFill>
                          <a:srgbClr val="FFFF00"/>
                        </a:solidFill>
                        <a:latin typeface="Cambria Math"/>
                      </a:rPr>
                      <m:t>.</m:t>
                    </m:r>
                    <m:r>
                      <a:rPr lang="en-US" b="1" i="1">
                        <a:solidFill>
                          <a:srgbClr val="FFFF00"/>
                        </a:solidFill>
                        <a:latin typeface="Cambria Math"/>
                      </a:rPr>
                      <m:t>𝒉</m:t>
                    </m:r>
                    <m:r>
                      <a:rPr lang="en-US" b="1" i="1">
                        <a:solidFill>
                          <a:srgbClr val="FFFF00"/>
                        </a:solidFill>
                        <a:latin typeface="Cambria Math"/>
                      </a:rPr>
                      <m:t>´</m:t>
                    </m:r>
                    <m:d>
                      <m:dPr>
                        <m:ctrlPr>
                          <a:rPr lang="en-US" b="1" i="1">
                            <a:solidFill>
                              <a:srgbClr val="FFFF00"/>
                            </a:solidFill>
                            <a:latin typeface="Cambria Math"/>
                          </a:rPr>
                        </m:ctrlPr>
                      </m:dPr>
                      <m:e>
                        <m:r>
                          <a:rPr lang="en-US" b="1" i="1">
                            <a:solidFill>
                              <a:srgbClr val="FFFF00"/>
                            </a:solidFill>
                            <a:latin typeface="Cambria Math"/>
                          </a:rPr>
                          <m:t>𝒙</m:t>
                        </m:r>
                      </m:e>
                    </m:d>
                    <m:r>
                      <a:rPr lang="en-US" b="1" i="1" smtClean="0">
                        <a:solidFill>
                          <a:srgbClr val="FFFF00"/>
                        </a:solidFill>
                        <a:latin typeface="Cambria Math"/>
                      </a:rPr>
                      <m:t>−</m:t>
                    </m:r>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𝒍</m:t>
                        </m:r>
                        <m:d>
                          <m:dPr>
                            <m:ctrlPr>
                              <a:rPr lang="en-US" b="1" i="1" smtClean="0">
                                <a:solidFill>
                                  <a:srgbClr val="FFFF00"/>
                                </a:solidFill>
                                <a:latin typeface="Cambria Math"/>
                              </a:rPr>
                            </m:ctrlPr>
                          </m:dPr>
                          <m:e>
                            <m:r>
                              <a:rPr lang="en-US" b="1" i="1" smtClean="0">
                                <a:solidFill>
                                  <a:srgbClr val="FFFF00"/>
                                </a:solidFill>
                                <a:latin typeface="Cambria Math"/>
                              </a:rPr>
                              <m:t>𝒙</m:t>
                            </m:r>
                          </m:e>
                        </m:d>
                      </m:e>
                    </m:d>
                    <m:r>
                      <a:rPr lang="en-US" b="1" i="1" smtClean="0">
                        <a:solidFill>
                          <a:srgbClr val="FFFF00"/>
                        </a:solidFill>
                        <a:latin typeface="Cambria Math"/>
                      </a:rPr>
                      <m:t>.</m:t>
                    </m:r>
                    <m:r>
                      <a:rPr lang="en-US" b="1" i="1" smtClean="0">
                        <a:solidFill>
                          <a:srgbClr val="FFFF00"/>
                        </a:solidFill>
                        <a:latin typeface="Cambria Math"/>
                      </a:rPr>
                      <m:t>𝒍</m:t>
                    </m:r>
                    <m:r>
                      <a:rPr lang="en-US" b="1" i="1" smtClean="0">
                        <a:solidFill>
                          <a:srgbClr val="FFFF00"/>
                        </a:solidFill>
                        <a:latin typeface="Cambria Math"/>
                      </a:rPr>
                      <m:t>´(</m:t>
                    </m:r>
                    <m:r>
                      <a:rPr lang="en-US" b="1" i="1" smtClean="0">
                        <a:solidFill>
                          <a:srgbClr val="FFFF00"/>
                        </a:solidFill>
                        <a:latin typeface="Cambria Math"/>
                      </a:rPr>
                      <m:t>𝒙</m:t>
                    </m:r>
                    <m:r>
                      <a:rPr lang="en-US" b="1" i="1" smtClean="0">
                        <a:solidFill>
                          <a:srgbClr val="FFFF00"/>
                        </a:solidFill>
                        <a:latin typeface="Cambria Math"/>
                      </a:rPr>
                      <m:t>)</m:t>
                    </m:r>
                  </m:oMath>
                </a14:m>
                <a:r>
                  <a:rPr lang="en-US" sz="3200" b="1" dirty="0">
                    <a:solidFill>
                      <a:srgbClr val="FFFF00"/>
                    </a:solidFill>
                  </a:rPr>
                  <a:t> </a:t>
                </a:r>
                <a:r>
                  <a:rPr lang="en-US" sz="3200" b="1" dirty="0"/>
                  <a:t>                                    </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96752"/>
                <a:ext cx="9144000" cy="5661248"/>
              </a:xfrm>
              <a:blipFill rotWithShape="1">
                <a:blip r:embed="rId2"/>
                <a:stretch>
                  <a:fillRect l="-1667" t="-1292"/>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877292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fontScale="92500"/>
              </a:bodyPr>
              <a:lstStyle/>
              <a:p>
                <a:pPr marL="457200" indent="-457200" algn="l" rtl="0" eaLnBrk="0">
                  <a:buFont typeface="Wingdings" panose="05000000000000000000" pitchFamily="2" charset="2"/>
                  <a:buChar char="q"/>
                </a:pPr>
                <a:r>
                  <a:rPr lang="en-US" b="1" dirty="0" smtClean="0"/>
                  <a:t>Example: Find </a:t>
                </a:r>
                <a14:m>
                  <m:oMath xmlns:m="http://schemas.openxmlformats.org/officeDocument/2006/math">
                    <m:f>
                      <m:fPr>
                        <m:ctrlPr>
                          <a:rPr lang="en-US" b="1" i="1" smtClean="0">
                            <a:latin typeface="Cambria Math"/>
                          </a:rPr>
                        </m:ctrlPr>
                      </m:fPr>
                      <m:num>
                        <m:r>
                          <a:rPr lang="en-US" b="1" i="1" smtClean="0">
                            <a:latin typeface="Cambria Math"/>
                          </a:rPr>
                          <m:t>𝒅</m:t>
                        </m:r>
                      </m:num>
                      <m:den>
                        <m:r>
                          <a:rPr lang="en-US" b="1" i="1" smtClean="0">
                            <a:latin typeface="Cambria Math"/>
                          </a:rPr>
                          <m:t>𝒅𝒙</m:t>
                        </m:r>
                      </m:den>
                    </m:f>
                    <m:d>
                      <m:dPr>
                        <m:begChr m:val="["/>
                        <m:endChr m:val="]"/>
                        <m:ctrlPr>
                          <a:rPr lang="en-US" b="1" i="1" smtClean="0">
                            <a:latin typeface="Cambria Math"/>
                          </a:rPr>
                        </m:ctrlPr>
                      </m:dPr>
                      <m:e>
                        <m:nary>
                          <m:naryPr>
                            <m:ctrlPr>
                              <a:rPr lang="en-US" b="1" i="1" smtClean="0">
                                <a:latin typeface="Cambria Math"/>
                              </a:rPr>
                            </m:ctrlPr>
                          </m:naryPr>
                          <m:sub>
                            <m:r>
                              <m:rPr>
                                <m:brk m:alnAt="23"/>
                              </m:rPr>
                              <a:rPr lang="en-US" b="1" i="1" smtClean="0">
                                <a:latin typeface="Cambria Math"/>
                              </a:rPr>
                              <m:t>𝟏</m:t>
                            </m:r>
                          </m:sub>
                          <m:sup>
                            <m:r>
                              <a:rPr lang="en-US" b="1" i="1" smtClean="0">
                                <a:latin typeface="Cambria Math"/>
                              </a:rPr>
                              <m:t>𝒙</m:t>
                            </m:r>
                          </m:sup>
                          <m:e>
                            <m:sSup>
                              <m:sSupPr>
                                <m:ctrlPr>
                                  <a:rPr lang="en-US" b="1" i="1" smtClean="0">
                                    <a:latin typeface="Cambria Math"/>
                                  </a:rPr>
                                </m:ctrlPr>
                              </m:sSupPr>
                              <m:e>
                                <m:r>
                                  <a:rPr lang="en-US" b="1" i="1" smtClean="0">
                                    <a:latin typeface="Cambria Math"/>
                                  </a:rPr>
                                  <m:t>𝒕</m:t>
                                </m:r>
                              </m:e>
                              <m:sup>
                                <m:r>
                                  <a:rPr lang="en-US" b="1" i="1" smtClean="0">
                                    <a:latin typeface="Cambria Math"/>
                                  </a:rPr>
                                  <m:t>𝟑</m:t>
                                </m:r>
                              </m:sup>
                            </m:sSup>
                          </m:e>
                        </m:nary>
                        <m:r>
                          <a:rPr lang="en-US" b="1" i="1" smtClean="0">
                            <a:latin typeface="Cambria Math"/>
                          </a:rPr>
                          <m:t>𝒅𝒕</m:t>
                        </m:r>
                      </m:e>
                    </m:d>
                  </m:oMath>
                </a14:m>
                <a:r>
                  <a:rPr lang="en-US" b="1" dirty="0" smtClean="0"/>
                  <a:t>.</a:t>
                </a:r>
                <a:endParaRPr lang="en-US" b="1" dirty="0"/>
              </a:p>
              <a:p>
                <a:pPr marL="457200" indent="-457200" algn="l" rtl="0" eaLnBrk="0">
                  <a:buFont typeface="Wingdings" panose="05000000000000000000" pitchFamily="2" charset="2"/>
                  <a:buChar char="q"/>
                </a:pPr>
                <a:r>
                  <a:rPr lang="en-US" b="1" dirty="0"/>
                  <a:t>Solution: The integrand is a continuous function, </a:t>
                </a:r>
                <a:r>
                  <a:rPr lang="en-US" b="1" dirty="0" smtClean="0"/>
                  <a:t>so</a:t>
                </a:r>
              </a:p>
              <a:p>
                <a:pPr algn="l" rtl="0" eaLnBrk="0"/>
                <a:r>
                  <a:rPr lang="en-US" sz="4800" b="1" dirty="0" smtClean="0"/>
                  <a:t>     </a:t>
                </a:r>
                <a14:m>
                  <m:oMath xmlns:m="http://schemas.openxmlformats.org/officeDocument/2006/math">
                    <m:f>
                      <m:fPr>
                        <m:ctrlPr>
                          <a:rPr lang="en-US" sz="3500" b="1" i="1" smtClean="0">
                            <a:solidFill>
                              <a:srgbClr val="FFFF00"/>
                            </a:solidFill>
                            <a:latin typeface="Cambria Math"/>
                          </a:rPr>
                        </m:ctrlPr>
                      </m:fPr>
                      <m:num>
                        <m:r>
                          <a:rPr lang="en-US" sz="3500" b="1" i="1">
                            <a:solidFill>
                              <a:srgbClr val="FFFF00"/>
                            </a:solidFill>
                            <a:latin typeface="Cambria Math"/>
                          </a:rPr>
                          <m:t>𝒅</m:t>
                        </m:r>
                      </m:num>
                      <m:den>
                        <m:r>
                          <a:rPr lang="en-US" sz="3500" b="1" i="1">
                            <a:solidFill>
                              <a:srgbClr val="FFFF00"/>
                            </a:solidFill>
                            <a:latin typeface="Cambria Math"/>
                          </a:rPr>
                          <m:t>𝒅𝒙</m:t>
                        </m:r>
                      </m:den>
                    </m:f>
                    <m:d>
                      <m:dPr>
                        <m:begChr m:val="["/>
                        <m:endChr m:val="]"/>
                        <m:ctrlPr>
                          <a:rPr lang="en-US" sz="3500" b="1" i="1">
                            <a:solidFill>
                              <a:srgbClr val="FFFF00"/>
                            </a:solidFill>
                            <a:latin typeface="Cambria Math"/>
                          </a:rPr>
                        </m:ctrlPr>
                      </m:dPr>
                      <m:e>
                        <m:nary>
                          <m:naryPr>
                            <m:ctrlPr>
                              <a:rPr lang="en-US" sz="3500" b="1" i="1">
                                <a:solidFill>
                                  <a:srgbClr val="FFFF00"/>
                                </a:solidFill>
                                <a:latin typeface="Cambria Math"/>
                              </a:rPr>
                            </m:ctrlPr>
                          </m:naryPr>
                          <m:sub>
                            <m:r>
                              <m:rPr>
                                <m:brk m:alnAt="23"/>
                              </m:rPr>
                              <a:rPr lang="en-US" sz="3500" b="1" i="1">
                                <a:solidFill>
                                  <a:srgbClr val="FFFF00"/>
                                </a:solidFill>
                                <a:latin typeface="Cambria Math"/>
                              </a:rPr>
                              <m:t>𝟏</m:t>
                            </m:r>
                          </m:sub>
                          <m:sup>
                            <m:r>
                              <a:rPr lang="en-US" sz="3500" b="1" i="1">
                                <a:solidFill>
                                  <a:srgbClr val="FFFF00"/>
                                </a:solidFill>
                                <a:latin typeface="Cambria Math"/>
                              </a:rPr>
                              <m:t>𝒙</m:t>
                            </m:r>
                          </m:sup>
                          <m:e>
                            <m:sSup>
                              <m:sSupPr>
                                <m:ctrlPr>
                                  <a:rPr lang="en-US" sz="3500" b="1" i="1">
                                    <a:solidFill>
                                      <a:srgbClr val="FFFF00"/>
                                    </a:solidFill>
                                    <a:latin typeface="Cambria Math"/>
                                  </a:rPr>
                                </m:ctrlPr>
                              </m:sSupPr>
                              <m:e>
                                <m:r>
                                  <a:rPr lang="en-US" sz="3500" b="1" i="1">
                                    <a:solidFill>
                                      <a:srgbClr val="FFFF00"/>
                                    </a:solidFill>
                                    <a:latin typeface="Cambria Math"/>
                                  </a:rPr>
                                  <m:t>𝒕</m:t>
                                </m:r>
                              </m:e>
                              <m:sup>
                                <m:r>
                                  <a:rPr lang="en-US" sz="3500" b="1" i="1">
                                    <a:solidFill>
                                      <a:srgbClr val="FFFF00"/>
                                    </a:solidFill>
                                    <a:latin typeface="Cambria Math"/>
                                  </a:rPr>
                                  <m:t>𝟑</m:t>
                                </m:r>
                              </m:sup>
                            </m:sSup>
                          </m:e>
                        </m:nary>
                        <m:r>
                          <a:rPr lang="en-US" sz="3500" b="1" i="1">
                            <a:solidFill>
                              <a:srgbClr val="FFFF00"/>
                            </a:solidFill>
                            <a:latin typeface="Cambria Math"/>
                          </a:rPr>
                          <m:t>𝒅𝒕</m:t>
                        </m:r>
                      </m:e>
                    </m:d>
                    <m:r>
                      <a:rPr lang="en-US" sz="3500" b="1" i="1" smtClean="0">
                        <a:solidFill>
                          <a:srgbClr val="FFFF00"/>
                        </a:solidFill>
                        <a:latin typeface="Cambria Math"/>
                      </a:rPr>
                      <m:t>=</m:t>
                    </m:r>
                    <m:sSup>
                      <m:sSupPr>
                        <m:ctrlPr>
                          <a:rPr lang="en-US" sz="3500" b="1" i="1" smtClean="0">
                            <a:solidFill>
                              <a:srgbClr val="FFFF00"/>
                            </a:solidFill>
                            <a:latin typeface="Cambria Math"/>
                          </a:rPr>
                        </m:ctrlPr>
                      </m:sSupPr>
                      <m:e>
                        <m:r>
                          <a:rPr lang="en-US" sz="3500" b="1" i="1" smtClean="0">
                            <a:solidFill>
                              <a:srgbClr val="FFFF00"/>
                            </a:solidFill>
                            <a:latin typeface="Cambria Math"/>
                          </a:rPr>
                          <m:t>𝒙</m:t>
                        </m:r>
                      </m:e>
                      <m:sup>
                        <m:r>
                          <a:rPr lang="en-US" sz="3500" b="1" i="1" smtClean="0">
                            <a:solidFill>
                              <a:srgbClr val="FFFF00"/>
                            </a:solidFill>
                            <a:latin typeface="Cambria Math"/>
                          </a:rPr>
                          <m:t>𝟑</m:t>
                        </m:r>
                      </m:sup>
                    </m:sSup>
                  </m:oMath>
                </a14:m>
                <a:r>
                  <a:rPr lang="en-US" sz="4800" b="1" dirty="0" smtClean="0">
                    <a:solidFill>
                      <a:srgbClr val="FFFF00"/>
                    </a:solidFill>
                  </a:rPr>
                  <a:t>  </a:t>
                </a:r>
                <a:r>
                  <a:rPr lang="en-US" sz="4800" b="1" dirty="0" smtClean="0"/>
                  <a:t>     </a:t>
                </a:r>
                <a:endParaRPr lang="en-US" b="1" dirty="0" smtClean="0"/>
              </a:p>
              <a:p>
                <a:pPr algn="l" rtl="0" eaLnBrk="0"/>
                <a:endParaRPr lang="en-US" sz="1600" b="1" dirty="0"/>
              </a:p>
              <a:p>
                <a:pPr marL="514350" indent="-514350" algn="l" rtl="0" eaLnBrk="0">
                  <a:buFont typeface="Wingdings" panose="05000000000000000000" pitchFamily="2" charset="2"/>
                  <a:buChar char="q"/>
                </a:pPr>
                <a:r>
                  <a:rPr lang="en-US" b="1" dirty="0"/>
                  <a:t>Example: Find </a:t>
                </a:r>
                <a14:m>
                  <m:oMath xmlns:m="http://schemas.openxmlformats.org/officeDocument/2006/math">
                    <m:f>
                      <m:fPr>
                        <m:ctrlPr>
                          <a:rPr lang="en-US" b="1" i="1">
                            <a:latin typeface="Cambria Math"/>
                          </a:rPr>
                        </m:ctrlPr>
                      </m:fPr>
                      <m:num>
                        <m:r>
                          <a:rPr lang="en-US" b="1" i="1">
                            <a:latin typeface="Cambria Math"/>
                          </a:rPr>
                          <m:t>𝒅</m:t>
                        </m:r>
                      </m:num>
                      <m:den>
                        <m:r>
                          <a:rPr lang="en-US" b="1" i="1">
                            <a:latin typeface="Cambria Math"/>
                          </a:rPr>
                          <m:t>𝒅𝒙</m:t>
                        </m:r>
                      </m:den>
                    </m:f>
                    <m:d>
                      <m:dPr>
                        <m:begChr m:val="["/>
                        <m:endChr m:val="]"/>
                        <m:ctrlPr>
                          <a:rPr lang="en-US" b="1" i="1">
                            <a:latin typeface="Cambria Math"/>
                          </a:rPr>
                        </m:ctrlPr>
                      </m:dPr>
                      <m:e>
                        <m:nary>
                          <m:naryPr>
                            <m:ctrlPr>
                              <a:rPr lang="en-US" b="1" i="1" smtClean="0">
                                <a:latin typeface="Cambria Math"/>
                              </a:rPr>
                            </m:ctrlPr>
                          </m:naryPr>
                          <m:sub>
                            <m:r>
                              <m:rPr>
                                <m:brk m:alnAt="23"/>
                              </m:rPr>
                              <a:rPr lang="en-US" b="1" i="1">
                                <a:latin typeface="Cambria Math"/>
                              </a:rPr>
                              <m:t>𝟏</m:t>
                            </m:r>
                          </m:sub>
                          <m:sup>
                            <m:r>
                              <a:rPr lang="en-US" b="1" i="1">
                                <a:latin typeface="Cambria Math"/>
                              </a:rPr>
                              <m:t>𝒙</m:t>
                            </m:r>
                          </m:sup>
                          <m:e>
                            <m:f>
                              <m:fPr>
                                <m:ctrlPr>
                                  <a:rPr lang="en-US" b="1" i="1" smtClean="0">
                                    <a:latin typeface="Cambria Math"/>
                                  </a:rPr>
                                </m:ctrlPr>
                              </m:fPr>
                              <m:num>
                                <m:func>
                                  <m:funcPr>
                                    <m:ctrlPr>
                                      <a:rPr lang="en-US" b="1" i="1" smtClean="0">
                                        <a:latin typeface="Cambria Math"/>
                                      </a:rPr>
                                    </m:ctrlPr>
                                  </m:funcPr>
                                  <m:fName>
                                    <m:r>
                                      <m:rPr>
                                        <m:sty m:val="p"/>
                                      </m:rPr>
                                      <a:rPr lang="en-US" b="0" i="0" smtClean="0">
                                        <a:latin typeface="Cambria Math"/>
                                      </a:rPr>
                                      <m:t>sin</m:t>
                                    </m:r>
                                  </m:fName>
                                  <m:e>
                                    <m:r>
                                      <a:rPr lang="en-US" b="1" i="1" smtClean="0">
                                        <a:latin typeface="Cambria Math"/>
                                      </a:rPr>
                                      <m:t>𝒕</m:t>
                                    </m:r>
                                  </m:e>
                                </m:func>
                              </m:num>
                              <m:den>
                                <m:r>
                                  <a:rPr lang="en-US" b="1" i="1" smtClean="0">
                                    <a:latin typeface="Cambria Math"/>
                                  </a:rPr>
                                  <m:t>𝒕</m:t>
                                </m:r>
                              </m:den>
                            </m:f>
                          </m:e>
                        </m:nary>
                        <m:r>
                          <a:rPr lang="en-US" b="1" i="1">
                            <a:latin typeface="Cambria Math"/>
                          </a:rPr>
                          <m:t>𝒅𝒕</m:t>
                        </m:r>
                      </m:e>
                    </m:d>
                  </m:oMath>
                </a14:m>
                <a:r>
                  <a:rPr lang="en-US" b="1" dirty="0" smtClean="0"/>
                  <a:t> .</a:t>
                </a:r>
                <a:endParaRPr lang="en-US" b="1" dirty="0"/>
              </a:p>
              <a:p>
                <a:pPr algn="l" rtl="0" eaLnBrk="0"/>
                <a:r>
                  <a:rPr lang="en-US" b="1" dirty="0"/>
                  <a:t>Solution: The integrand is a continuous on any interval that does not contain the origin, so on the interval </a:t>
                </a:r>
                <a14:m>
                  <m:oMath xmlns:m="http://schemas.openxmlformats.org/officeDocument/2006/math">
                    <m:r>
                      <a:rPr lang="en-US" b="1" i="1" smtClean="0">
                        <a:latin typeface="Cambria Math"/>
                      </a:rPr>
                      <m:t>(</m:t>
                    </m:r>
                    <m:r>
                      <a:rPr lang="en-US" b="1" i="1" smtClean="0">
                        <a:latin typeface="Cambria Math"/>
                      </a:rPr>
                      <m:t>𝟎</m:t>
                    </m:r>
                    <m:r>
                      <a:rPr lang="en-US" b="1" i="1" smtClean="0">
                        <a:latin typeface="Cambria Math"/>
                      </a:rPr>
                      <m:t>,∞)</m:t>
                    </m:r>
                  </m:oMath>
                </a14:m>
                <a:r>
                  <a:rPr lang="en-US" b="1" dirty="0" smtClean="0"/>
                  <a:t> </a:t>
                </a:r>
                <a:r>
                  <a:rPr lang="en-US" b="1" dirty="0"/>
                  <a:t>we have</a:t>
                </a:r>
              </a:p>
              <a:p>
                <a:pPr algn="l" rtl="0" eaLnBrk="0"/>
                <a:r>
                  <a:rPr lang="en-US" b="1" dirty="0"/>
                  <a:t>	</a:t>
                </a:r>
                <a:r>
                  <a:rPr lang="en-US" sz="4800" b="1" dirty="0"/>
                  <a:t>                </a:t>
                </a:r>
                <a14:m>
                  <m:oMath xmlns:m="http://schemas.openxmlformats.org/officeDocument/2006/math">
                    <m:f>
                      <m:fPr>
                        <m:ctrlPr>
                          <a:rPr lang="en-US" sz="3500" b="1" i="1" smtClean="0">
                            <a:solidFill>
                              <a:srgbClr val="FFFF00"/>
                            </a:solidFill>
                            <a:latin typeface="Cambria Math"/>
                          </a:rPr>
                        </m:ctrlPr>
                      </m:fPr>
                      <m:num>
                        <m:r>
                          <a:rPr lang="en-US" sz="3500" b="1" i="1">
                            <a:solidFill>
                              <a:srgbClr val="FFFF00"/>
                            </a:solidFill>
                            <a:latin typeface="Cambria Math"/>
                          </a:rPr>
                          <m:t>𝒅</m:t>
                        </m:r>
                      </m:num>
                      <m:den>
                        <m:r>
                          <a:rPr lang="en-US" sz="3500" b="1" i="1">
                            <a:solidFill>
                              <a:srgbClr val="FFFF00"/>
                            </a:solidFill>
                            <a:latin typeface="Cambria Math"/>
                          </a:rPr>
                          <m:t>𝒅𝒙</m:t>
                        </m:r>
                      </m:den>
                    </m:f>
                    <m:d>
                      <m:dPr>
                        <m:begChr m:val="["/>
                        <m:endChr m:val="]"/>
                        <m:ctrlPr>
                          <a:rPr lang="en-US" sz="3500" b="1" i="1">
                            <a:solidFill>
                              <a:srgbClr val="FFFF00"/>
                            </a:solidFill>
                            <a:latin typeface="Cambria Math"/>
                          </a:rPr>
                        </m:ctrlPr>
                      </m:dPr>
                      <m:e>
                        <m:nary>
                          <m:naryPr>
                            <m:ctrlPr>
                              <a:rPr lang="en-US" sz="3500" b="1" i="1">
                                <a:solidFill>
                                  <a:srgbClr val="FFFF00"/>
                                </a:solidFill>
                                <a:latin typeface="Cambria Math"/>
                              </a:rPr>
                            </m:ctrlPr>
                          </m:naryPr>
                          <m:sub>
                            <m:r>
                              <m:rPr>
                                <m:brk m:alnAt="23"/>
                              </m:rPr>
                              <a:rPr lang="en-US" sz="3500" b="1" i="1">
                                <a:solidFill>
                                  <a:srgbClr val="FFFF00"/>
                                </a:solidFill>
                                <a:latin typeface="Cambria Math"/>
                              </a:rPr>
                              <m:t>𝟏</m:t>
                            </m:r>
                          </m:sub>
                          <m:sup>
                            <m:r>
                              <a:rPr lang="en-US" sz="3500" b="1" i="1">
                                <a:solidFill>
                                  <a:srgbClr val="FFFF00"/>
                                </a:solidFill>
                                <a:latin typeface="Cambria Math"/>
                              </a:rPr>
                              <m:t>𝒙</m:t>
                            </m:r>
                          </m:sup>
                          <m:e>
                            <m:f>
                              <m:fPr>
                                <m:ctrlPr>
                                  <a:rPr lang="en-US" sz="3500" b="1" i="1">
                                    <a:solidFill>
                                      <a:srgbClr val="FFFF00"/>
                                    </a:solidFill>
                                    <a:latin typeface="Cambria Math"/>
                                  </a:rPr>
                                </m:ctrlPr>
                              </m:fPr>
                              <m:num>
                                <m:func>
                                  <m:funcPr>
                                    <m:ctrlPr>
                                      <a:rPr lang="en-US" sz="3500" b="1" i="1">
                                        <a:solidFill>
                                          <a:srgbClr val="FFFF00"/>
                                        </a:solidFill>
                                        <a:latin typeface="Cambria Math"/>
                                      </a:rPr>
                                    </m:ctrlPr>
                                  </m:funcPr>
                                  <m:fName>
                                    <m:r>
                                      <m:rPr>
                                        <m:sty m:val="p"/>
                                      </m:rPr>
                                      <a:rPr lang="en-US" sz="3500">
                                        <a:solidFill>
                                          <a:srgbClr val="FFFF00"/>
                                        </a:solidFill>
                                        <a:latin typeface="Cambria Math"/>
                                      </a:rPr>
                                      <m:t>sin</m:t>
                                    </m:r>
                                  </m:fName>
                                  <m:e>
                                    <m:r>
                                      <a:rPr lang="en-US" sz="3500" b="1" i="1">
                                        <a:solidFill>
                                          <a:srgbClr val="FFFF00"/>
                                        </a:solidFill>
                                        <a:latin typeface="Cambria Math"/>
                                      </a:rPr>
                                      <m:t>𝒕</m:t>
                                    </m:r>
                                  </m:e>
                                </m:func>
                              </m:num>
                              <m:den>
                                <m:r>
                                  <a:rPr lang="en-US" sz="3500" b="1" i="1">
                                    <a:solidFill>
                                      <a:srgbClr val="FFFF00"/>
                                    </a:solidFill>
                                    <a:latin typeface="Cambria Math"/>
                                  </a:rPr>
                                  <m:t>𝒕</m:t>
                                </m:r>
                              </m:den>
                            </m:f>
                          </m:e>
                        </m:nary>
                        <m:r>
                          <a:rPr lang="en-US" sz="3500" b="1" i="1">
                            <a:solidFill>
                              <a:srgbClr val="FFFF00"/>
                            </a:solidFill>
                            <a:latin typeface="Cambria Math"/>
                          </a:rPr>
                          <m:t>𝒅𝒕</m:t>
                        </m:r>
                      </m:e>
                    </m:d>
                    <m:r>
                      <a:rPr lang="en-US" sz="3500" b="1" i="1" smtClean="0">
                        <a:solidFill>
                          <a:srgbClr val="FFFF00"/>
                        </a:solidFill>
                        <a:latin typeface="Cambria Math"/>
                      </a:rPr>
                      <m:t>=</m:t>
                    </m:r>
                    <m:f>
                      <m:fPr>
                        <m:ctrlPr>
                          <a:rPr lang="en-US" sz="3500" b="1" i="1" smtClean="0">
                            <a:solidFill>
                              <a:srgbClr val="FFFF00"/>
                            </a:solidFill>
                            <a:latin typeface="Cambria Math"/>
                          </a:rPr>
                        </m:ctrlPr>
                      </m:fPr>
                      <m:num>
                        <m:func>
                          <m:funcPr>
                            <m:ctrlPr>
                              <a:rPr lang="en-US" sz="3500" b="1" i="1" smtClean="0">
                                <a:solidFill>
                                  <a:srgbClr val="FFFF00"/>
                                </a:solidFill>
                                <a:latin typeface="Cambria Math"/>
                              </a:rPr>
                            </m:ctrlPr>
                          </m:funcPr>
                          <m:fName>
                            <m:r>
                              <m:rPr>
                                <m:sty m:val="p"/>
                              </m:rPr>
                              <a:rPr lang="en-US" sz="3500" b="0" i="0" smtClean="0">
                                <a:solidFill>
                                  <a:srgbClr val="FFFF00"/>
                                </a:solidFill>
                                <a:latin typeface="Cambria Math"/>
                              </a:rPr>
                              <m:t>sin</m:t>
                            </m:r>
                          </m:fName>
                          <m:e>
                            <m:r>
                              <a:rPr lang="en-US" sz="3500" b="1" i="1" smtClean="0">
                                <a:solidFill>
                                  <a:srgbClr val="FFFF00"/>
                                </a:solidFill>
                                <a:latin typeface="Cambria Math"/>
                              </a:rPr>
                              <m:t>𝒙</m:t>
                            </m:r>
                          </m:e>
                        </m:func>
                      </m:num>
                      <m:den>
                        <m:r>
                          <a:rPr lang="en-US" sz="3500" b="1" i="1" smtClean="0">
                            <a:solidFill>
                              <a:srgbClr val="FFFF00"/>
                            </a:solidFill>
                            <a:latin typeface="Cambria Math"/>
                          </a:rPr>
                          <m:t>𝒙</m:t>
                        </m:r>
                      </m:den>
                    </m:f>
                  </m:oMath>
                </a14:m>
                <a:r>
                  <a:rPr lang="en-US" sz="4800" b="1" dirty="0">
                    <a:solidFill>
                      <a:srgbClr val="FFFF00"/>
                    </a:solidFill>
                  </a:rPr>
                  <a:t>  </a:t>
                </a:r>
                <a:r>
                  <a:rPr lang="en-US" sz="4800" b="1" dirty="0"/>
                  <a:t>     </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2667" b="-4035"/>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7089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224" y="-744"/>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lnSpcReduction="10000"/>
              </a:bodyPr>
              <a:lstStyle/>
              <a:p>
                <a:pPr marL="457200" indent="-457200" algn="l" rtl="0" eaLnBrk="0">
                  <a:buFont typeface="Wingdings" panose="05000000000000000000" pitchFamily="2" charset="2"/>
                  <a:buChar char="q"/>
                </a:pPr>
                <a:r>
                  <a:rPr lang="en-US" b="1" dirty="0" smtClean="0"/>
                  <a:t>Example: Use the part </a:t>
                </a:r>
                <a14:m>
                  <m:oMath xmlns:m="http://schemas.openxmlformats.org/officeDocument/2006/math">
                    <m:r>
                      <a:rPr lang="en-US" b="1" i="1" smtClean="0">
                        <a:latin typeface="Cambria Math"/>
                      </a:rPr>
                      <m:t>𝟐</m:t>
                    </m:r>
                  </m:oMath>
                </a14:m>
                <a:r>
                  <a:rPr lang="en-US" b="1" dirty="0" smtClean="0"/>
                  <a:t> </a:t>
                </a:r>
                <a:r>
                  <a:rPr lang="en-US" b="1" dirty="0"/>
                  <a:t>of the Fundamental Theorem of Calculus to find </a:t>
                </a:r>
                <a14:m>
                  <m:oMath xmlns:m="http://schemas.openxmlformats.org/officeDocument/2006/math">
                    <m:f>
                      <m:fPr>
                        <m:ctrlPr>
                          <a:rPr lang="en-US" b="1" i="1">
                            <a:latin typeface="Cambria Math"/>
                          </a:rPr>
                        </m:ctrlPr>
                      </m:fPr>
                      <m:num>
                        <m:r>
                          <a:rPr lang="en-US" b="1" i="1">
                            <a:latin typeface="Cambria Math"/>
                          </a:rPr>
                          <m:t>𝒅</m:t>
                        </m:r>
                      </m:num>
                      <m:den>
                        <m:r>
                          <a:rPr lang="en-US" b="1" i="1">
                            <a:latin typeface="Cambria Math"/>
                          </a:rPr>
                          <m:t>𝒅𝒙</m:t>
                        </m:r>
                      </m:den>
                    </m:f>
                    <m:d>
                      <m:dPr>
                        <m:begChr m:val="["/>
                        <m:endChr m:val="]"/>
                        <m:ctrlPr>
                          <a:rPr lang="en-US" b="1" i="1">
                            <a:latin typeface="Cambria Math"/>
                          </a:rPr>
                        </m:ctrlPr>
                      </m:dPr>
                      <m:e>
                        <m:nary>
                          <m:naryPr>
                            <m:ctrlPr>
                              <a:rPr lang="en-US" b="1" i="1">
                                <a:latin typeface="Cambria Math"/>
                              </a:rPr>
                            </m:ctrlPr>
                          </m:naryPr>
                          <m:sub>
                            <m:r>
                              <m:rPr>
                                <m:brk m:alnAt="23"/>
                              </m:rPr>
                              <a:rPr lang="en-US" b="1" i="1">
                                <a:latin typeface="Cambria Math"/>
                              </a:rPr>
                              <m:t>𝟏</m:t>
                            </m:r>
                          </m:sub>
                          <m:sup>
                            <m:sSup>
                              <m:sSupPr>
                                <m:ctrlPr>
                                  <a:rPr lang="en-US" b="1" i="1" smtClean="0">
                                    <a:latin typeface="Cambria Math"/>
                                  </a:rPr>
                                </m:ctrlPr>
                              </m:sSupPr>
                              <m:e>
                                <m:r>
                                  <a:rPr lang="en-US" b="1" i="1" smtClean="0">
                                    <a:latin typeface="Cambria Math"/>
                                  </a:rPr>
                                  <m:t>𝒙</m:t>
                                </m:r>
                              </m:e>
                              <m:sup>
                                <m:r>
                                  <a:rPr lang="en-US" b="1" i="1" smtClean="0">
                                    <a:latin typeface="Cambria Math"/>
                                  </a:rPr>
                                  <m:t>𝟐</m:t>
                                </m:r>
                              </m:sup>
                            </m:sSup>
                          </m:sup>
                          <m:e>
                            <m:sSup>
                              <m:sSupPr>
                                <m:ctrlPr>
                                  <a:rPr lang="en-US" b="1" i="1" smtClean="0">
                                    <a:latin typeface="Cambria Math"/>
                                  </a:rPr>
                                </m:ctrlPr>
                              </m:sSupPr>
                              <m:e>
                                <m:r>
                                  <a:rPr lang="en-US" b="1" i="1" smtClean="0">
                                    <a:latin typeface="Cambria Math"/>
                                  </a:rPr>
                                  <m:t>𝒆</m:t>
                                </m:r>
                              </m:e>
                              <m:sup>
                                <m:r>
                                  <a:rPr lang="en-US" b="1" i="1" smtClean="0">
                                    <a:latin typeface="Cambria Math"/>
                                  </a:rPr>
                                  <m:t>𝒕</m:t>
                                </m:r>
                              </m:sup>
                            </m:sSup>
                          </m:e>
                        </m:nary>
                        <m:r>
                          <a:rPr lang="en-US" b="1" i="1">
                            <a:latin typeface="Cambria Math"/>
                          </a:rPr>
                          <m:t>𝒅𝒕</m:t>
                        </m:r>
                      </m:e>
                    </m:d>
                  </m:oMath>
                </a14:m>
                <a:r>
                  <a:rPr lang="en-US" b="1" dirty="0" smtClean="0"/>
                  <a:t>.</a:t>
                </a:r>
                <a:endParaRPr lang="en-US" b="1" dirty="0"/>
              </a:p>
              <a:p>
                <a:pPr algn="l" rtl="0" eaLnBrk="0"/>
                <a:endParaRPr lang="en-US" sz="600" b="1" dirty="0"/>
              </a:p>
              <a:p>
                <a:pPr marL="457200" indent="-457200" algn="l" rtl="0" eaLnBrk="0">
                  <a:buFont typeface="Wingdings" panose="05000000000000000000" pitchFamily="2" charset="2"/>
                  <a:buChar char="q"/>
                </a:pPr>
                <a:r>
                  <a:rPr lang="en-US" b="1" dirty="0"/>
                  <a:t>Solution: The integrand is a continuous function, so</a:t>
                </a:r>
              </a:p>
              <a:p>
                <a:pPr algn="l" rtl="0" eaLnBrk="0"/>
                <a14:m>
                  <m:oMathPara xmlns:m="http://schemas.openxmlformats.org/officeDocument/2006/math">
                    <m:oMathParaPr>
                      <m:jc m:val="centerGroup"/>
                    </m:oMathParaPr>
                    <m:oMath xmlns:m="http://schemas.openxmlformats.org/officeDocument/2006/math">
                      <m:f>
                        <m:fPr>
                          <m:ctrlPr>
                            <a:rPr lang="en-US" b="1" i="1" smtClean="0">
                              <a:solidFill>
                                <a:srgbClr val="FFFF00"/>
                              </a:solidFill>
                              <a:latin typeface="Cambria Math"/>
                            </a:rPr>
                          </m:ctrlPr>
                        </m:fPr>
                        <m:num>
                          <m:r>
                            <a:rPr lang="en-US" b="1" i="1">
                              <a:solidFill>
                                <a:srgbClr val="FFFF00"/>
                              </a:solidFill>
                              <a:latin typeface="Cambria Math"/>
                            </a:rPr>
                            <m:t>𝒅</m:t>
                          </m:r>
                        </m:num>
                        <m:den>
                          <m:r>
                            <a:rPr lang="en-US" b="1" i="1">
                              <a:solidFill>
                                <a:srgbClr val="FFFF00"/>
                              </a:solidFill>
                              <a:latin typeface="Cambria Math"/>
                            </a:rPr>
                            <m:t>𝒅𝒙</m:t>
                          </m:r>
                        </m:den>
                      </m:f>
                      <m:d>
                        <m:dPr>
                          <m:begChr m:val="["/>
                          <m:endChr m:val="]"/>
                          <m:ctrlPr>
                            <a:rPr lang="en-US" b="1" i="1">
                              <a:solidFill>
                                <a:srgbClr val="FFFF00"/>
                              </a:solidFill>
                              <a:latin typeface="Cambria Math"/>
                            </a:rPr>
                          </m:ctrlPr>
                        </m:dPr>
                        <m:e>
                          <m:nary>
                            <m:naryPr>
                              <m:ctrlPr>
                                <a:rPr lang="en-US" b="1" i="1">
                                  <a:solidFill>
                                    <a:srgbClr val="FFFF00"/>
                                  </a:solidFill>
                                  <a:latin typeface="Cambria Math"/>
                                </a:rPr>
                              </m:ctrlPr>
                            </m:naryPr>
                            <m:sub>
                              <m:r>
                                <m:rPr>
                                  <m:brk m:alnAt="23"/>
                                </m:rPr>
                                <a:rPr lang="en-US" b="1" i="1">
                                  <a:solidFill>
                                    <a:srgbClr val="FFFF00"/>
                                  </a:solidFill>
                                  <a:latin typeface="Cambria Math"/>
                                </a:rPr>
                                <m:t>𝟏</m:t>
                              </m:r>
                            </m:sub>
                            <m:sup>
                              <m:sSup>
                                <m:sSupPr>
                                  <m:ctrlPr>
                                    <a:rPr lang="en-US" b="1" i="1">
                                      <a:solidFill>
                                        <a:srgbClr val="FFFF00"/>
                                      </a:solidFill>
                                      <a:latin typeface="Cambria Math"/>
                                    </a:rPr>
                                  </m:ctrlPr>
                                </m:sSupPr>
                                <m:e>
                                  <m:r>
                                    <a:rPr lang="en-US" b="1" i="1">
                                      <a:solidFill>
                                        <a:srgbClr val="FFFF00"/>
                                      </a:solidFill>
                                      <a:latin typeface="Cambria Math"/>
                                    </a:rPr>
                                    <m:t>𝒙</m:t>
                                  </m:r>
                                </m:e>
                                <m:sup>
                                  <m:r>
                                    <a:rPr lang="en-US" b="1" i="1">
                                      <a:solidFill>
                                        <a:srgbClr val="FFFF00"/>
                                      </a:solidFill>
                                      <a:latin typeface="Cambria Math"/>
                                    </a:rPr>
                                    <m:t>𝟐</m:t>
                                  </m:r>
                                </m:sup>
                              </m:sSup>
                            </m:sup>
                            <m:e>
                              <m:sSup>
                                <m:sSupPr>
                                  <m:ctrlPr>
                                    <a:rPr lang="en-US" b="1" i="1">
                                      <a:solidFill>
                                        <a:srgbClr val="FFFF00"/>
                                      </a:solidFill>
                                      <a:latin typeface="Cambria Math"/>
                                    </a:rPr>
                                  </m:ctrlPr>
                                </m:sSupPr>
                                <m:e>
                                  <m:r>
                                    <a:rPr lang="en-US" b="1" i="1">
                                      <a:solidFill>
                                        <a:srgbClr val="FFFF00"/>
                                      </a:solidFill>
                                      <a:latin typeface="Cambria Math"/>
                                    </a:rPr>
                                    <m:t>𝒆</m:t>
                                  </m:r>
                                </m:e>
                                <m:sup>
                                  <m:r>
                                    <a:rPr lang="en-US" b="1" i="1">
                                      <a:solidFill>
                                        <a:srgbClr val="FFFF00"/>
                                      </a:solidFill>
                                      <a:latin typeface="Cambria Math"/>
                                    </a:rPr>
                                    <m:t>𝒕</m:t>
                                  </m:r>
                                </m:sup>
                              </m:sSup>
                            </m:e>
                          </m:nary>
                          <m:r>
                            <a:rPr lang="en-US" b="1" i="1">
                              <a:solidFill>
                                <a:srgbClr val="FFFF00"/>
                              </a:solidFill>
                              <a:latin typeface="Cambria Math"/>
                            </a:rPr>
                            <m:t>𝒅𝒕</m:t>
                          </m:r>
                        </m:e>
                      </m:d>
                      <m:r>
                        <a:rPr lang="en-US" b="1" i="1" smtClean="0">
                          <a:solidFill>
                            <a:srgbClr val="FFFF00"/>
                          </a:solidFill>
                          <a:latin typeface="Cambria Math"/>
                        </a:rPr>
                        <m:t>=</m:t>
                      </m:r>
                      <m:sSup>
                        <m:sSupPr>
                          <m:ctrlPr>
                            <a:rPr lang="en-US" b="1" i="1" smtClean="0">
                              <a:solidFill>
                                <a:srgbClr val="FFFF00"/>
                              </a:solidFill>
                              <a:latin typeface="Cambria Math"/>
                            </a:rPr>
                          </m:ctrlPr>
                        </m:sSupPr>
                        <m:e>
                          <m:r>
                            <a:rPr lang="en-US" b="1" i="1" smtClean="0">
                              <a:solidFill>
                                <a:srgbClr val="FFFF00"/>
                              </a:solidFill>
                              <a:latin typeface="Cambria Math"/>
                            </a:rPr>
                            <m:t>𝒆</m:t>
                          </m:r>
                        </m:e>
                        <m:sup>
                          <m:sSup>
                            <m:sSupPr>
                              <m:ctrlPr>
                                <a:rPr lang="en-US" b="1" i="1" smtClean="0">
                                  <a:solidFill>
                                    <a:srgbClr val="FFFF00"/>
                                  </a:solidFill>
                                  <a:latin typeface="Cambria Math"/>
                                </a:rPr>
                              </m:ctrlPr>
                            </m:sSupPr>
                            <m:e>
                              <m:r>
                                <a:rPr lang="en-US" b="1" i="1" smtClean="0">
                                  <a:solidFill>
                                    <a:srgbClr val="FFFF00"/>
                                  </a:solidFill>
                                  <a:latin typeface="Cambria Math"/>
                                </a:rPr>
                                <m:t>𝒙</m:t>
                              </m:r>
                            </m:e>
                            <m:sup>
                              <m:r>
                                <a:rPr lang="en-US" b="1" i="1" smtClean="0">
                                  <a:solidFill>
                                    <a:srgbClr val="FFFF00"/>
                                  </a:solidFill>
                                  <a:latin typeface="Cambria Math"/>
                                </a:rPr>
                                <m:t>𝟐</m:t>
                              </m:r>
                            </m:sup>
                          </m:sSup>
                        </m:sup>
                      </m:sSup>
                      <m:f>
                        <m:fPr>
                          <m:ctrlPr>
                            <a:rPr lang="en-US" b="1" i="1" smtClean="0">
                              <a:solidFill>
                                <a:srgbClr val="FFFF00"/>
                              </a:solidFill>
                              <a:latin typeface="Cambria Math"/>
                            </a:rPr>
                          </m:ctrlPr>
                        </m:fPr>
                        <m:num>
                          <m:r>
                            <a:rPr lang="en-US" b="1" i="1" smtClean="0">
                              <a:solidFill>
                                <a:srgbClr val="FFFF00"/>
                              </a:solidFill>
                              <a:latin typeface="Cambria Math"/>
                            </a:rPr>
                            <m:t>𝒅</m:t>
                          </m:r>
                        </m:num>
                        <m:den>
                          <m:r>
                            <a:rPr lang="en-US" b="1" i="1" smtClean="0">
                              <a:solidFill>
                                <a:srgbClr val="FFFF00"/>
                              </a:solidFill>
                              <a:latin typeface="Cambria Math"/>
                            </a:rPr>
                            <m:t>𝒅𝒙</m:t>
                          </m:r>
                        </m:den>
                      </m:f>
                      <m:d>
                        <m:dPr>
                          <m:ctrlPr>
                            <a:rPr lang="en-US" b="1" i="1" smtClean="0">
                              <a:solidFill>
                                <a:srgbClr val="FFFF00"/>
                              </a:solidFill>
                              <a:latin typeface="Cambria Math"/>
                            </a:rPr>
                          </m:ctrlPr>
                        </m:dPr>
                        <m:e>
                          <m:sSup>
                            <m:sSupPr>
                              <m:ctrlPr>
                                <a:rPr lang="en-US" b="1" i="1" smtClean="0">
                                  <a:solidFill>
                                    <a:srgbClr val="FFFF00"/>
                                  </a:solidFill>
                                  <a:latin typeface="Cambria Math"/>
                                </a:rPr>
                              </m:ctrlPr>
                            </m:sSupPr>
                            <m:e>
                              <m:r>
                                <a:rPr lang="en-US" b="1" i="1" smtClean="0">
                                  <a:solidFill>
                                    <a:srgbClr val="FFFF00"/>
                                  </a:solidFill>
                                  <a:latin typeface="Cambria Math"/>
                                </a:rPr>
                                <m:t>𝒙</m:t>
                              </m:r>
                            </m:e>
                            <m:sup>
                              <m:r>
                                <a:rPr lang="en-US" b="1" i="1" smtClean="0">
                                  <a:solidFill>
                                    <a:srgbClr val="FFFF00"/>
                                  </a:solidFill>
                                  <a:latin typeface="Cambria Math"/>
                                </a:rPr>
                                <m:t>𝟐</m:t>
                              </m:r>
                            </m:sup>
                          </m:sSup>
                        </m:e>
                      </m:d>
                      <m:r>
                        <a:rPr lang="en-US" b="1" i="1" smtClean="0">
                          <a:solidFill>
                            <a:srgbClr val="FFFF00"/>
                          </a:solidFill>
                          <a:latin typeface="Cambria Math"/>
                        </a:rPr>
                        <m:t>=</m:t>
                      </m:r>
                      <m:r>
                        <a:rPr lang="en-US" b="1" i="1" smtClean="0">
                          <a:solidFill>
                            <a:srgbClr val="FFFF00"/>
                          </a:solidFill>
                          <a:latin typeface="Cambria Math"/>
                        </a:rPr>
                        <m:t>𝟐</m:t>
                      </m:r>
                      <m:r>
                        <a:rPr lang="en-US" b="1" i="1" smtClean="0">
                          <a:solidFill>
                            <a:srgbClr val="FFFF00"/>
                          </a:solidFill>
                          <a:latin typeface="Cambria Math"/>
                        </a:rPr>
                        <m:t>𝒙</m:t>
                      </m:r>
                      <m:sSup>
                        <m:sSupPr>
                          <m:ctrlPr>
                            <a:rPr lang="en-US" b="1" i="1" smtClean="0">
                              <a:solidFill>
                                <a:srgbClr val="FFFF00"/>
                              </a:solidFill>
                              <a:latin typeface="Cambria Math"/>
                            </a:rPr>
                          </m:ctrlPr>
                        </m:sSupPr>
                        <m:e>
                          <m:r>
                            <a:rPr lang="en-US" b="1" i="1" smtClean="0">
                              <a:solidFill>
                                <a:srgbClr val="FFFF00"/>
                              </a:solidFill>
                              <a:latin typeface="Cambria Math"/>
                            </a:rPr>
                            <m:t>𝒆</m:t>
                          </m:r>
                        </m:e>
                        <m:sup>
                          <m:sSup>
                            <m:sSupPr>
                              <m:ctrlPr>
                                <a:rPr lang="en-US" b="1" i="1" smtClean="0">
                                  <a:solidFill>
                                    <a:srgbClr val="FFFF00"/>
                                  </a:solidFill>
                                  <a:latin typeface="Cambria Math"/>
                                </a:rPr>
                              </m:ctrlPr>
                            </m:sSupPr>
                            <m:e>
                              <m:r>
                                <a:rPr lang="en-US" b="1" i="1" smtClean="0">
                                  <a:solidFill>
                                    <a:srgbClr val="FFFF00"/>
                                  </a:solidFill>
                                  <a:latin typeface="Cambria Math"/>
                                </a:rPr>
                                <m:t>𝒙</m:t>
                              </m:r>
                            </m:e>
                            <m:sup>
                              <m:r>
                                <a:rPr lang="en-US" b="1" i="1" smtClean="0">
                                  <a:solidFill>
                                    <a:srgbClr val="FFFF00"/>
                                  </a:solidFill>
                                  <a:latin typeface="Cambria Math"/>
                                </a:rPr>
                                <m:t>𝟐</m:t>
                              </m:r>
                            </m:sup>
                          </m:sSup>
                        </m:sup>
                      </m:sSup>
                    </m:oMath>
                  </m:oMathPara>
                </a14:m>
                <a:endParaRPr lang="en-US" b="1" dirty="0"/>
              </a:p>
              <a:p>
                <a:pPr algn="l" rtl="0" eaLnBrk="0"/>
                <a:endParaRPr lang="en-US" b="1" dirty="0"/>
              </a:p>
              <a:p>
                <a:pPr marL="457200" indent="-457200" algn="l" rtl="0" eaLnBrk="0">
                  <a:buFont typeface="Wingdings" panose="05000000000000000000" pitchFamily="2" charset="2"/>
                  <a:buChar char="q"/>
                </a:pPr>
                <a:r>
                  <a:rPr lang="en-US" b="1" dirty="0"/>
                  <a:t>Example: Use the part </a:t>
                </a:r>
                <a14:m>
                  <m:oMath xmlns:m="http://schemas.openxmlformats.org/officeDocument/2006/math">
                    <m:r>
                      <a:rPr lang="en-US" b="1" i="1" smtClean="0">
                        <a:latin typeface="Cambria Math"/>
                      </a:rPr>
                      <m:t>𝟐</m:t>
                    </m:r>
                  </m:oMath>
                </a14:m>
                <a:r>
                  <a:rPr lang="en-US" b="1" dirty="0" smtClean="0"/>
                  <a:t> </a:t>
                </a:r>
                <a:r>
                  <a:rPr lang="en-US" b="1" dirty="0"/>
                  <a:t>of the Fundamental Theorem of Calculus to find</a:t>
                </a:r>
                <a:r>
                  <a:rPr lang="en-US" b="1" dirty="0" smtClean="0"/>
                  <a:t> </a:t>
                </a:r>
                <a14:m>
                  <m:oMath xmlns:m="http://schemas.openxmlformats.org/officeDocument/2006/math">
                    <m:f>
                      <m:fPr>
                        <m:ctrlPr>
                          <a:rPr lang="en-US" b="1" i="1">
                            <a:latin typeface="Cambria Math"/>
                          </a:rPr>
                        </m:ctrlPr>
                      </m:fPr>
                      <m:num>
                        <m:r>
                          <a:rPr lang="en-US" b="1" i="1">
                            <a:latin typeface="Cambria Math"/>
                          </a:rPr>
                          <m:t>𝒅</m:t>
                        </m:r>
                      </m:num>
                      <m:den>
                        <m:r>
                          <a:rPr lang="en-US" b="1" i="1">
                            <a:latin typeface="Cambria Math"/>
                          </a:rPr>
                          <m:t>𝒅𝒙</m:t>
                        </m:r>
                      </m:den>
                    </m:f>
                    <m:d>
                      <m:dPr>
                        <m:begChr m:val="["/>
                        <m:endChr m:val="]"/>
                        <m:ctrlPr>
                          <a:rPr lang="en-US" b="1" i="1">
                            <a:latin typeface="Cambria Math"/>
                          </a:rPr>
                        </m:ctrlPr>
                      </m:dPr>
                      <m:e>
                        <m:nary>
                          <m:naryPr>
                            <m:ctrlPr>
                              <a:rPr lang="en-US" b="1" i="1" smtClean="0">
                                <a:latin typeface="Cambria Math"/>
                              </a:rPr>
                            </m:ctrlPr>
                          </m:naryPr>
                          <m:sub>
                            <m:func>
                              <m:funcPr>
                                <m:ctrlPr>
                                  <a:rPr lang="en-US" b="1" i="1" smtClean="0">
                                    <a:latin typeface="Cambria Math"/>
                                  </a:rPr>
                                </m:ctrlPr>
                              </m:funcPr>
                              <m:fName>
                                <m:r>
                                  <m:rPr>
                                    <m:sty m:val="p"/>
                                  </m:rPr>
                                  <a:rPr lang="en-US" b="0" i="0" smtClean="0">
                                    <a:latin typeface="Cambria Math"/>
                                  </a:rPr>
                                  <m:t>sin</m:t>
                                </m:r>
                              </m:fName>
                              <m:e>
                                <m:r>
                                  <a:rPr lang="en-US" b="1" i="1" smtClean="0">
                                    <a:latin typeface="Cambria Math"/>
                                  </a:rPr>
                                  <m:t>𝒙</m:t>
                                </m:r>
                              </m:e>
                            </m:func>
                          </m:sub>
                          <m:sup>
                            <m:func>
                              <m:funcPr>
                                <m:ctrlPr>
                                  <a:rPr lang="en-US" b="1" i="1" smtClean="0">
                                    <a:latin typeface="Cambria Math"/>
                                  </a:rPr>
                                </m:ctrlPr>
                              </m:funcPr>
                              <m:fName>
                                <m:r>
                                  <m:rPr>
                                    <m:sty m:val="p"/>
                                  </m:rPr>
                                  <a:rPr lang="en-US" b="0" i="0" smtClean="0">
                                    <a:latin typeface="Cambria Math"/>
                                  </a:rPr>
                                  <m:t>cos</m:t>
                                </m:r>
                              </m:fName>
                              <m:e>
                                <m:r>
                                  <a:rPr lang="en-US" b="1" i="1" smtClean="0">
                                    <a:latin typeface="Cambria Math"/>
                                  </a:rPr>
                                  <m:t>𝒙</m:t>
                                </m:r>
                              </m:e>
                            </m:func>
                          </m:sup>
                          <m:e>
                            <m:sSup>
                              <m:sSupPr>
                                <m:ctrlPr>
                                  <a:rPr lang="en-US" b="1" i="1">
                                    <a:latin typeface="Cambria Math"/>
                                  </a:rPr>
                                </m:ctrlPr>
                              </m:sSupPr>
                              <m:e>
                                <m:r>
                                  <a:rPr lang="en-US" b="1" i="1" smtClean="0">
                                    <a:latin typeface="Cambria Math"/>
                                  </a:rPr>
                                  <m:t>𝒕</m:t>
                                </m:r>
                              </m:e>
                              <m:sup>
                                <m:r>
                                  <a:rPr lang="en-US" b="1" i="1" smtClean="0">
                                    <a:latin typeface="Cambria Math"/>
                                  </a:rPr>
                                  <m:t>𝟐</m:t>
                                </m:r>
                              </m:sup>
                            </m:sSup>
                          </m:e>
                        </m:nary>
                        <m:r>
                          <a:rPr lang="en-US" b="1" i="1">
                            <a:latin typeface="Cambria Math"/>
                          </a:rPr>
                          <m:t>𝒅𝒕</m:t>
                        </m:r>
                      </m:e>
                    </m:d>
                  </m:oMath>
                </a14:m>
                <a:r>
                  <a:rPr lang="en-US" b="1" dirty="0" smtClean="0"/>
                  <a:t>.</a:t>
                </a:r>
                <a:endParaRPr lang="en-US"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1467" t="-2181"/>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00392" y="6021288"/>
            <a:ext cx="1046430" cy="79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00959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lnSpcReduction="10000"/>
              </a:bodyPr>
              <a:lstStyle/>
              <a:p>
                <a:pPr algn="l" rtl="0" eaLnBrk="0"/>
                <a:r>
                  <a:rPr lang="en-US" b="1" dirty="0" smtClean="0"/>
                  <a:t>Solution: The integrand is a continuous function, so</a:t>
                </a:r>
              </a:p>
              <a:p>
                <a:pPr algn="l" rtl="0" eaLnBrk="0"/>
                <a14:m>
                  <m:oMathPara xmlns:m="http://schemas.openxmlformats.org/officeDocument/2006/math">
                    <m:oMathParaPr>
                      <m:jc m:val="centerGroup"/>
                    </m:oMathParaPr>
                    <m:oMath xmlns:m="http://schemas.openxmlformats.org/officeDocument/2006/math">
                      <m:f>
                        <m:fPr>
                          <m:ctrlPr>
                            <a:rPr lang="en-US" sz="2800" b="1" i="1" smtClean="0">
                              <a:solidFill>
                                <a:srgbClr val="FFFF00"/>
                              </a:solidFill>
                              <a:latin typeface="Cambria Math"/>
                            </a:rPr>
                          </m:ctrlPr>
                        </m:fPr>
                        <m:num>
                          <m:r>
                            <a:rPr lang="en-US" sz="2800" b="1" i="1">
                              <a:solidFill>
                                <a:srgbClr val="FFFF00"/>
                              </a:solidFill>
                              <a:latin typeface="Cambria Math"/>
                            </a:rPr>
                            <m:t>𝒅</m:t>
                          </m:r>
                        </m:num>
                        <m:den>
                          <m:r>
                            <a:rPr lang="en-US" sz="2800" b="1" i="1">
                              <a:solidFill>
                                <a:srgbClr val="FFFF00"/>
                              </a:solidFill>
                              <a:latin typeface="Cambria Math"/>
                            </a:rPr>
                            <m:t>𝒅𝒙</m:t>
                          </m:r>
                        </m:den>
                      </m:f>
                      <m:d>
                        <m:dPr>
                          <m:begChr m:val="["/>
                          <m:endChr m:val="]"/>
                          <m:ctrlPr>
                            <a:rPr lang="en-US" sz="2800" b="1" i="1">
                              <a:solidFill>
                                <a:srgbClr val="FFFF00"/>
                              </a:solidFill>
                              <a:latin typeface="Cambria Math"/>
                            </a:rPr>
                          </m:ctrlPr>
                        </m:dPr>
                        <m:e>
                          <m:nary>
                            <m:naryPr>
                              <m:ctrlPr>
                                <a:rPr lang="en-US" sz="2800" b="1" i="1">
                                  <a:solidFill>
                                    <a:srgbClr val="FFFF00"/>
                                  </a:solidFill>
                                  <a:latin typeface="Cambria Math"/>
                                </a:rPr>
                              </m:ctrlPr>
                            </m:naryPr>
                            <m:sub>
                              <m:func>
                                <m:funcPr>
                                  <m:ctrlPr>
                                    <a:rPr lang="en-US" sz="2800" b="1" i="1">
                                      <a:solidFill>
                                        <a:srgbClr val="FFFF00"/>
                                      </a:solidFill>
                                      <a:latin typeface="Cambria Math"/>
                                    </a:rPr>
                                  </m:ctrlPr>
                                </m:funcPr>
                                <m:fName>
                                  <m:r>
                                    <m:rPr>
                                      <m:sty m:val="p"/>
                                    </m:rPr>
                                    <a:rPr lang="en-US" sz="2800">
                                      <a:solidFill>
                                        <a:srgbClr val="FFFF00"/>
                                      </a:solidFill>
                                      <a:latin typeface="Cambria Math"/>
                                    </a:rPr>
                                    <m:t>sin</m:t>
                                  </m:r>
                                </m:fName>
                                <m:e>
                                  <m:r>
                                    <a:rPr lang="en-US" sz="2800" b="1" i="1">
                                      <a:solidFill>
                                        <a:srgbClr val="FFFF00"/>
                                      </a:solidFill>
                                      <a:latin typeface="Cambria Math"/>
                                    </a:rPr>
                                    <m:t>𝒙</m:t>
                                  </m:r>
                                </m:e>
                              </m:func>
                            </m:sub>
                            <m:sup>
                              <m:func>
                                <m:funcPr>
                                  <m:ctrlPr>
                                    <a:rPr lang="en-US" sz="2800" b="1" i="1">
                                      <a:solidFill>
                                        <a:srgbClr val="FFFF00"/>
                                      </a:solidFill>
                                      <a:latin typeface="Cambria Math"/>
                                    </a:rPr>
                                  </m:ctrlPr>
                                </m:funcPr>
                                <m:fName>
                                  <m:r>
                                    <m:rPr>
                                      <m:sty m:val="p"/>
                                    </m:rPr>
                                    <a:rPr lang="en-US" sz="2800">
                                      <a:solidFill>
                                        <a:srgbClr val="FFFF00"/>
                                      </a:solidFill>
                                      <a:latin typeface="Cambria Math"/>
                                    </a:rPr>
                                    <m:t>cos</m:t>
                                  </m:r>
                                </m:fName>
                                <m:e>
                                  <m:r>
                                    <a:rPr lang="en-US" sz="2800" b="1" i="1">
                                      <a:solidFill>
                                        <a:srgbClr val="FFFF00"/>
                                      </a:solidFill>
                                      <a:latin typeface="Cambria Math"/>
                                    </a:rPr>
                                    <m:t>𝒙</m:t>
                                  </m:r>
                                </m:e>
                              </m:func>
                            </m:sup>
                            <m:e>
                              <m:sSup>
                                <m:sSupPr>
                                  <m:ctrlPr>
                                    <a:rPr lang="en-US" sz="2800" b="1" i="1">
                                      <a:solidFill>
                                        <a:srgbClr val="FFFF00"/>
                                      </a:solidFill>
                                      <a:latin typeface="Cambria Math"/>
                                    </a:rPr>
                                  </m:ctrlPr>
                                </m:sSupPr>
                                <m:e>
                                  <m:r>
                                    <a:rPr lang="en-US" sz="2800" b="1" i="1">
                                      <a:solidFill>
                                        <a:srgbClr val="FFFF00"/>
                                      </a:solidFill>
                                      <a:latin typeface="Cambria Math"/>
                                    </a:rPr>
                                    <m:t>𝒕</m:t>
                                  </m:r>
                                </m:e>
                                <m:sup>
                                  <m:r>
                                    <a:rPr lang="en-US" sz="2800" b="1" i="1">
                                      <a:solidFill>
                                        <a:srgbClr val="FFFF00"/>
                                      </a:solidFill>
                                      <a:latin typeface="Cambria Math"/>
                                    </a:rPr>
                                    <m:t>𝟐</m:t>
                                  </m:r>
                                </m:sup>
                              </m:sSup>
                            </m:e>
                          </m:nary>
                          <m:r>
                            <a:rPr lang="en-US" sz="2800" b="1" i="1">
                              <a:solidFill>
                                <a:srgbClr val="FFFF00"/>
                              </a:solidFill>
                              <a:latin typeface="Cambria Math"/>
                            </a:rPr>
                            <m:t>𝒅𝒕</m:t>
                          </m:r>
                        </m:e>
                      </m:d>
                      <m:r>
                        <a:rPr lang="en-US" sz="2800" b="1" i="1" smtClean="0">
                          <a:solidFill>
                            <a:srgbClr val="FFFF00"/>
                          </a:solidFill>
                          <a:latin typeface="Cambria Math"/>
                        </a:rPr>
                        <m:t>=</m:t>
                      </m:r>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cos</m:t>
                          </m:r>
                          <m:r>
                            <a:rPr lang="en-US" sz="2800" b="0" i="1" smtClean="0">
                              <a:solidFill>
                                <a:srgbClr val="FFFF00"/>
                              </a:solidFill>
                              <a:latin typeface="Cambria Math"/>
                            </a:rPr>
                            <m:t>²</m:t>
                          </m:r>
                        </m:fName>
                        <m:e>
                          <m:r>
                            <a:rPr lang="en-US" sz="2800" b="1" i="1" smtClean="0">
                              <a:solidFill>
                                <a:srgbClr val="FFFF00"/>
                              </a:solidFill>
                              <a:latin typeface="Cambria Math"/>
                            </a:rPr>
                            <m:t>𝒙</m:t>
                          </m:r>
                        </m:e>
                      </m:func>
                      <m:f>
                        <m:fPr>
                          <m:ctrlPr>
                            <a:rPr lang="en-US" sz="2800" b="1" i="1" smtClean="0">
                              <a:solidFill>
                                <a:srgbClr val="FFFF00"/>
                              </a:solidFill>
                              <a:latin typeface="Cambria Math"/>
                            </a:rPr>
                          </m:ctrlPr>
                        </m:fPr>
                        <m:num>
                          <m:r>
                            <a:rPr lang="en-US" sz="2800" b="1" i="1" smtClean="0">
                              <a:solidFill>
                                <a:srgbClr val="FFFF00"/>
                              </a:solidFill>
                              <a:latin typeface="Cambria Math"/>
                            </a:rPr>
                            <m:t>𝒅</m:t>
                          </m:r>
                        </m:num>
                        <m:den>
                          <m:r>
                            <a:rPr lang="en-US" sz="2800" b="1" i="1" smtClean="0">
                              <a:solidFill>
                                <a:srgbClr val="FFFF00"/>
                              </a:solidFill>
                              <a:latin typeface="Cambria Math"/>
                            </a:rPr>
                            <m:t>𝒅𝒙</m:t>
                          </m:r>
                        </m:den>
                      </m:f>
                      <m:d>
                        <m:dPr>
                          <m:ctrlPr>
                            <a:rPr lang="en-US" sz="2800" b="1" i="1" smtClean="0">
                              <a:solidFill>
                                <a:srgbClr val="FFFF00"/>
                              </a:solidFill>
                              <a:latin typeface="Cambria Math"/>
                            </a:rPr>
                          </m:ctrlPr>
                        </m:dPr>
                        <m:e>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cos</m:t>
                              </m:r>
                            </m:fName>
                            <m:e>
                              <m:r>
                                <a:rPr lang="en-US" sz="2800" b="1" i="1" smtClean="0">
                                  <a:solidFill>
                                    <a:srgbClr val="FFFF00"/>
                                  </a:solidFill>
                                  <a:latin typeface="Cambria Math"/>
                                </a:rPr>
                                <m:t>𝒙</m:t>
                              </m:r>
                            </m:e>
                          </m:func>
                        </m:e>
                      </m:d>
                      <m:r>
                        <a:rPr lang="en-US" sz="2800" b="1" i="1" smtClean="0">
                          <a:solidFill>
                            <a:srgbClr val="FFFF00"/>
                          </a:solidFill>
                          <a:latin typeface="Cambria Math"/>
                        </a:rPr>
                        <m:t>−</m:t>
                      </m:r>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sin</m:t>
                          </m:r>
                          <m:r>
                            <a:rPr lang="en-US" sz="2800" b="0" i="1" smtClean="0">
                              <a:solidFill>
                                <a:srgbClr val="FFFF00"/>
                              </a:solidFill>
                              <a:latin typeface="Cambria Math"/>
                            </a:rPr>
                            <m:t>²</m:t>
                          </m:r>
                        </m:fName>
                        <m:e>
                          <m:r>
                            <a:rPr lang="en-US" sz="2800" b="1" i="1" smtClean="0">
                              <a:solidFill>
                                <a:srgbClr val="FFFF00"/>
                              </a:solidFill>
                              <a:latin typeface="Cambria Math"/>
                            </a:rPr>
                            <m:t>𝒙</m:t>
                          </m:r>
                        </m:e>
                      </m:func>
                      <m:f>
                        <m:fPr>
                          <m:ctrlPr>
                            <a:rPr lang="en-US" sz="2800" b="1" i="1" smtClean="0">
                              <a:solidFill>
                                <a:srgbClr val="FFFF00"/>
                              </a:solidFill>
                              <a:latin typeface="Cambria Math"/>
                            </a:rPr>
                          </m:ctrlPr>
                        </m:fPr>
                        <m:num>
                          <m:r>
                            <a:rPr lang="en-US" sz="2800" b="1" i="1" smtClean="0">
                              <a:solidFill>
                                <a:srgbClr val="FFFF00"/>
                              </a:solidFill>
                              <a:latin typeface="Cambria Math"/>
                            </a:rPr>
                            <m:t>𝒅</m:t>
                          </m:r>
                        </m:num>
                        <m:den>
                          <m:r>
                            <a:rPr lang="en-US" sz="2800" b="1" i="1" smtClean="0">
                              <a:solidFill>
                                <a:srgbClr val="FFFF00"/>
                              </a:solidFill>
                              <a:latin typeface="Cambria Math"/>
                            </a:rPr>
                            <m:t>𝒅𝒙</m:t>
                          </m:r>
                        </m:den>
                      </m:f>
                      <m:r>
                        <a:rPr lang="en-US" sz="2800" b="1" i="1" smtClean="0">
                          <a:solidFill>
                            <a:srgbClr val="FFFF00"/>
                          </a:solidFill>
                          <a:latin typeface="Cambria Math"/>
                        </a:rPr>
                        <m:t>(</m:t>
                      </m:r>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sin</m:t>
                          </m:r>
                        </m:fName>
                        <m:e>
                          <m:r>
                            <a:rPr lang="en-US" sz="2800" b="1" i="1" smtClean="0">
                              <a:solidFill>
                                <a:srgbClr val="FFFF00"/>
                              </a:solidFill>
                              <a:latin typeface="Cambria Math"/>
                            </a:rPr>
                            <m:t>𝒙</m:t>
                          </m:r>
                        </m:e>
                      </m:func>
                      <m:r>
                        <a:rPr lang="en-US" sz="2800" b="1" i="1" smtClean="0">
                          <a:solidFill>
                            <a:srgbClr val="FFFF00"/>
                          </a:solidFill>
                          <a:latin typeface="Cambria Math"/>
                        </a:rPr>
                        <m:t>)</m:t>
                      </m:r>
                    </m:oMath>
                  </m:oMathPara>
                </a14:m>
                <a:endParaRPr lang="en-US" sz="2800" b="1" dirty="0">
                  <a:solidFill>
                    <a:srgbClr val="FFFF00"/>
                  </a:solidFill>
                </a:endParaRPr>
              </a:p>
              <a:p>
                <a:pPr algn="l" rtl="0" eaLnBrk="0"/>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m:t>
                      </m:r>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sin</m:t>
                          </m:r>
                        </m:fName>
                        <m:e>
                          <m:r>
                            <a:rPr lang="en-US" b="1" i="1" smtClean="0">
                              <a:solidFill>
                                <a:srgbClr val="FFFF00"/>
                              </a:solidFill>
                              <a:latin typeface="Cambria Math"/>
                            </a:rPr>
                            <m:t>𝒙</m:t>
                          </m:r>
                        </m:e>
                      </m:func>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cos</m:t>
                          </m:r>
                          <m:r>
                            <a:rPr lang="en-US" b="0" i="1" smtClean="0">
                              <a:solidFill>
                                <a:srgbClr val="FFFF00"/>
                              </a:solidFill>
                              <a:latin typeface="Cambria Math"/>
                            </a:rPr>
                            <m:t>²</m:t>
                          </m:r>
                        </m:fName>
                        <m:e>
                          <m:r>
                            <a:rPr lang="en-US" b="1" i="1" smtClean="0">
                              <a:solidFill>
                                <a:srgbClr val="FFFF00"/>
                              </a:solidFill>
                              <a:latin typeface="Cambria Math"/>
                            </a:rPr>
                            <m:t>𝒙</m:t>
                          </m:r>
                        </m:e>
                      </m:func>
                      <m:r>
                        <a:rPr lang="en-US" b="1" i="1" smtClean="0">
                          <a:solidFill>
                            <a:srgbClr val="FFFF00"/>
                          </a:solidFill>
                          <a:latin typeface="Cambria Math"/>
                        </a:rPr>
                        <m:t>−</m:t>
                      </m:r>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cos</m:t>
                          </m:r>
                        </m:fName>
                        <m:e>
                          <m:r>
                            <a:rPr lang="en-US" b="1" i="1" smtClean="0">
                              <a:solidFill>
                                <a:srgbClr val="FFFF00"/>
                              </a:solidFill>
                              <a:latin typeface="Cambria Math"/>
                            </a:rPr>
                            <m:t>𝒙</m:t>
                          </m:r>
                        </m:e>
                      </m:func>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sin</m:t>
                          </m:r>
                          <m:r>
                            <a:rPr lang="en-US" b="0" i="1" smtClean="0">
                              <a:solidFill>
                                <a:srgbClr val="FFFF00"/>
                              </a:solidFill>
                              <a:latin typeface="Cambria Math"/>
                            </a:rPr>
                            <m:t>²</m:t>
                          </m:r>
                        </m:fName>
                        <m:e>
                          <m:r>
                            <a:rPr lang="en-US" b="1" i="1" smtClean="0">
                              <a:solidFill>
                                <a:srgbClr val="FFFF00"/>
                              </a:solidFill>
                              <a:latin typeface="Cambria Math"/>
                            </a:rPr>
                            <m:t>𝒙</m:t>
                          </m:r>
                        </m:e>
                      </m:func>
                    </m:oMath>
                  </m:oMathPara>
                </a14:m>
                <a:endParaRPr lang="en-US" b="1" dirty="0"/>
              </a:p>
              <a:p>
                <a:pPr algn="l" rtl="0" eaLnBrk="0"/>
                <a:r>
                  <a:rPr lang="en-US" b="1" dirty="0"/>
                  <a:t>Note: The two parts of the Fundamental Theorem of Calculus, when taken together, tell us that differentiation and integration are inverse processes in the sense that each undoes the effect of the other; that is</a:t>
                </a:r>
              </a:p>
              <a:p>
                <a:pPr algn="l" rtl="0" eaLnBrk="0"/>
                <a14:m>
                  <m:oMath xmlns:m="http://schemas.openxmlformats.org/officeDocument/2006/math">
                    <m:nary>
                      <m:naryPr>
                        <m:ctrlPr>
                          <a:rPr lang="en-US" b="1" i="1" smtClean="0">
                            <a:solidFill>
                              <a:srgbClr val="FFFF00"/>
                            </a:solidFill>
                            <a:latin typeface="Cambria Math"/>
                          </a:rPr>
                        </m:ctrlPr>
                      </m:naryPr>
                      <m:sub>
                        <m:r>
                          <m:rPr>
                            <m:brk m:alnAt="23"/>
                          </m:rPr>
                          <a:rPr lang="en-US" b="1" i="1" smtClean="0">
                            <a:solidFill>
                              <a:srgbClr val="FFFF00"/>
                            </a:solidFill>
                            <a:latin typeface="Cambria Math"/>
                          </a:rPr>
                          <m:t>𝒂</m:t>
                        </m:r>
                      </m:sub>
                      <m:sup>
                        <m:r>
                          <a:rPr lang="en-US" b="1" i="1" smtClean="0">
                            <a:solidFill>
                              <a:srgbClr val="FFFF00"/>
                            </a:solidFill>
                            <a:latin typeface="Cambria Math"/>
                          </a:rPr>
                          <m:t>𝒙</m:t>
                        </m:r>
                      </m:sup>
                      <m:e>
                        <m:r>
                          <a:rPr lang="en-US" b="1" i="1" smtClean="0">
                            <a:solidFill>
                              <a:srgbClr val="FFFF00"/>
                            </a:solidFill>
                            <a:latin typeface="Cambria Math"/>
                          </a:rPr>
                          <m:t>𝒇</m:t>
                        </m:r>
                        <m:r>
                          <a:rPr lang="en-US" b="1" i="1" smtClean="0">
                            <a:solidFill>
                              <a:srgbClr val="FFFF00"/>
                            </a:solidFill>
                            <a:latin typeface="Cambria Math"/>
                          </a:rPr>
                          <m:t>´</m:t>
                        </m:r>
                        <m:d>
                          <m:dPr>
                            <m:ctrlPr>
                              <a:rPr lang="en-US" b="1" i="1" smtClean="0">
                                <a:solidFill>
                                  <a:srgbClr val="FFFF00"/>
                                </a:solidFill>
                                <a:latin typeface="Cambria Math"/>
                              </a:rPr>
                            </m:ctrlPr>
                          </m:dPr>
                          <m:e>
                            <m:r>
                              <a:rPr lang="en-US" b="1" i="1" smtClean="0">
                                <a:solidFill>
                                  <a:srgbClr val="FFFF00"/>
                                </a:solidFill>
                                <a:latin typeface="Cambria Math"/>
                              </a:rPr>
                              <m:t>𝒕</m:t>
                            </m:r>
                          </m:e>
                        </m:d>
                        <m:r>
                          <a:rPr lang="en-US" b="1" i="1" smtClean="0">
                            <a:solidFill>
                              <a:srgbClr val="FFFF00"/>
                            </a:solidFill>
                            <a:latin typeface="Cambria Math"/>
                          </a:rPr>
                          <m:t>𝒅𝒕</m:t>
                        </m:r>
                      </m:e>
                    </m:nary>
                    <m:r>
                      <a:rPr lang="en-US" b="1" i="1" smtClean="0">
                        <a:solidFill>
                          <a:srgbClr val="FFFF00"/>
                        </a:solidFill>
                        <a:latin typeface="Cambria Math"/>
                      </a:rPr>
                      <m:t>=</m:t>
                    </m:r>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𝒙</m:t>
                        </m:r>
                      </m:e>
                    </m:d>
                    <m:r>
                      <a:rPr lang="en-US" b="1" i="1" smtClean="0">
                        <a:solidFill>
                          <a:srgbClr val="FFFF00"/>
                        </a:solidFill>
                        <a:latin typeface="Cambria Math"/>
                      </a:rPr>
                      <m:t>−</m:t>
                    </m:r>
                    <m:r>
                      <a:rPr lang="en-US" b="1" i="1" smtClean="0">
                        <a:solidFill>
                          <a:srgbClr val="FFFF00"/>
                        </a:solidFill>
                        <a:latin typeface="Cambria Math"/>
                      </a:rPr>
                      <m:t>𝒇</m:t>
                    </m:r>
                    <m:r>
                      <a:rPr lang="en-US" b="1" i="1" smtClean="0">
                        <a:solidFill>
                          <a:srgbClr val="FFFF00"/>
                        </a:solidFill>
                        <a:latin typeface="Cambria Math"/>
                      </a:rPr>
                      <m:t>(</m:t>
                    </m:r>
                    <m:r>
                      <a:rPr lang="en-US" b="1" i="1" smtClean="0">
                        <a:solidFill>
                          <a:srgbClr val="FFFF00"/>
                        </a:solidFill>
                        <a:latin typeface="Cambria Math"/>
                      </a:rPr>
                      <m:t>𝒂</m:t>
                    </m:r>
                    <m:r>
                      <a:rPr lang="en-US" b="1" i="1" smtClean="0">
                        <a:solidFill>
                          <a:srgbClr val="FFFF00"/>
                        </a:solidFill>
                        <a:latin typeface="Cambria Math"/>
                      </a:rPr>
                      <m:t>)</m:t>
                    </m:r>
                  </m:oMath>
                </a14:m>
                <a:r>
                  <a:rPr lang="en-US" b="1" dirty="0" smtClean="0">
                    <a:solidFill>
                      <a:srgbClr val="FFFF00"/>
                    </a:solidFill>
                  </a:rPr>
                  <a:t> and </a:t>
                </a:r>
                <a14:m>
                  <m:oMath xmlns:m="http://schemas.openxmlformats.org/officeDocument/2006/math">
                    <m:f>
                      <m:fPr>
                        <m:ctrlPr>
                          <a:rPr lang="en-US" b="1" i="1" smtClean="0">
                            <a:solidFill>
                              <a:srgbClr val="FFFF00"/>
                            </a:solidFill>
                            <a:latin typeface="Cambria Math"/>
                          </a:rPr>
                        </m:ctrlPr>
                      </m:fPr>
                      <m:num>
                        <m:r>
                          <a:rPr lang="en-US" b="1" i="1" smtClean="0">
                            <a:solidFill>
                              <a:srgbClr val="FFFF00"/>
                            </a:solidFill>
                            <a:latin typeface="Cambria Math"/>
                          </a:rPr>
                          <m:t>𝒅</m:t>
                        </m:r>
                      </m:num>
                      <m:den>
                        <m:r>
                          <a:rPr lang="en-US" b="1" i="1" smtClean="0">
                            <a:solidFill>
                              <a:srgbClr val="FFFF00"/>
                            </a:solidFill>
                            <a:latin typeface="Cambria Math"/>
                          </a:rPr>
                          <m:t>𝒅𝒙</m:t>
                        </m:r>
                      </m:den>
                    </m:f>
                    <m:d>
                      <m:dPr>
                        <m:begChr m:val="["/>
                        <m:endChr m:val="]"/>
                        <m:ctrlPr>
                          <a:rPr lang="en-US" b="1" i="1" smtClean="0">
                            <a:solidFill>
                              <a:srgbClr val="FFFF00"/>
                            </a:solidFill>
                            <a:latin typeface="Cambria Math"/>
                          </a:rPr>
                        </m:ctrlPr>
                      </m:dPr>
                      <m:e>
                        <m:nary>
                          <m:naryPr>
                            <m:ctrlPr>
                              <a:rPr lang="en-US" b="1" i="1" smtClean="0">
                                <a:solidFill>
                                  <a:srgbClr val="FFFF00"/>
                                </a:solidFill>
                                <a:latin typeface="Cambria Math"/>
                              </a:rPr>
                            </m:ctrlPr>
                          </m:naryPr>
                          <m:sub>
                            <m:r>
                              <m:rPr>
                                <m:brk m:alnAt="23"/>
                              </m:rPr>
                              <a:rPr lang="en-US" b="1" i="1" smtClean="0">
                                <a:solidFill>
                                  <a:srgbClr val="FFFF00"/>
                                </a:solidFill>
                                <a:latin typeface="Cambria Math"/>
                              </a:rPr>
                              <m:t>𝒂</m:t>
                            </m:r>
                          </m:sub>
                          <m:sup>
                            <m:r>
                              <a:rPr lang="en-US" b="1" i="1" smtClean="0">
                                <a:solidFill>
                                  <a:srgbClr val="FFFF00"/>
                                </a:solidFill>
                                <a:latin typeface="Cambria Math"/>
                              </a:rPr>
                              <m:t>𝒙</m:t>
                            </m:r>
                          </m:sup>
                          <m:e>
                            <m:r>
                              <a:rPr lang="en-US" b="1" i="1" smtClean="0">
                                <a:solidFill>
                                  <a:srgbClr val="FFFF00"/>
                                </a:solidFill>
                                <a:latin typeface="Cambria Math"/>
                              </a:rPr>
                              <m:t>𝒇</m:t>
                            </m:r>
                            <m:r>
                              <a:rPr lang="en-US" b="1" i="1" smtClean="0">
                                <a:solidFill>
                                  <a:srgbClr val="FFFF00"/>
                                </a:solidFill>
                                <a:latin typeface="Cambria Math"/>
                              </a:rPr>
                              <m:t>(</m:t>
                            </m:r>
                            <m:r>
                              <a:rPr lang="en-US" b="1" i="1" smtClean="0">
                                <a:solidFill>
                                  <a:srgbClr val="FFFF00"/>
                                </a:solidFill>
                                <a:latin typeface="Cambria Math"/>
                              </a:rPr>
                              <m:t>𝒕</m:t>
                            </m:r>
                            <m:r>
                              <a:rPr lang="en-US" b="1" i="1" smtClean="0">
                                <a:solidFill>
                                  <a:srgbClr val="FFFF00"/>
                                </a:solidFill>
                                <a:latin typeface="Cambria Math"/>
                              </a:rPr>
                              <m:t>)</m:t>
                            </m:r>
                          </m:e>
                        </m:nary>
                        <m:r>
                          <a:rPr lang="en-US" b="1" i="1" smtClean="0">
                            <a:solidFill>
                              <a:srgbClr val="FFFF00"/>
                            </a:solidFill>
                            <a:latin typeface="Cambria Math"/>
                          </a:rPr>
                          <m:t>𝒅𝒕</m:t>
                        </m:r>
                      </m:e>
                    </m:d>
                    <m:r>
                      <a:rPr lang="en-US" b="1" i="1" smtClean="0">
                        <a:solidFill>
                          <a:srgbClr val="FFFF00"/>
                        </a:solidFill>
                        <a:latin typeface="Cambria Math"/>
                      </a:rPr>
                      <m:t>=</m:t>
                    </m:r>
                    <m:r>
                      <a:rPr lang="en-US" b="1" i="1" smtClean="0">
                        <a:solidFill>
                          <a:srgbClr val="FFFF00"/>
                        </a:solidFill>
                        <a:latin typeface="Cambria Math"/>
                      </a:rPr>
                      <m:t>𝒇</m:t>
                    </m:r>
                    <m:r>
                      <a:rPr lang="en-US" b="1" i="1" smtClean="0">
                        <a:solidFill>
                          <a:srgbClr val="FFFF00"/>
                        </a:solidFill>
                        <a:latin typeface="Cambria Math"/>
                      </a:rPr>
                      <m:t>(</m:t>
                    </m:r>
                    <m:r>
                      <a:rPr lang="en-US" b="1" i="1" smtClean="0">
                        <a:solidFill>
                          <a:srgbClr val="FFFF00"/>
                        </a:solidFill>
                        <a:latin typeface="Cambria Math"/>
                      </a:rPr>
                      <m:t>𝒙</m:t>
                    </m:r>
                    <m:r>
                      <a:rPr lang="en-US" b="1" i="1" smtClean="0">
                        <a:solidFill>
                          <a:srgbClr val="FFFF00"/>
                        </a:solidFill>
                        <a:latin typeface="Cambria Math"/>
                      </a:rPr>
                      <m:t>)</m:t>
                    </m:r>
                  </m:oMath>
                </a14:m>
                <a:endParaRPr lang="en-US" b="1" dirty="0">
                  <a:solidFill>
                    <a:srgbClr val="FFFF00"/>
                  </a:solidFill>
                </a:endParaRP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1667" t="-2290" r="-12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884518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28" y="-15984"/>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a:bodyPr>
              <a:lstStyle/>
              <a:p>
                <a:pPr marL="457200" indent="-457200" algn="l" rtl="0" eaLnBrk="0">
                  <a:buFont typeface="Wingdings" panose="05000000000000000000" pitchFamily="2" charset="2"/>
                  <a:buChar char="q"/>
                </a:pPr>
                <a:r>
                  <a:rPr lang="en-US" b="1" dirty="0" smtClean="0"/>
                  <a:t>Example: Find a function </a:t>
                </a:r>
                <a14:m>
                  <m:oMath xmlns:m="http://schemas.openxmlformats.org/officeDocument/2006/math">
                    <m:r>
                      <a:rPr lang="en-US" b="1" i="1" smtClean="0">
                        <a:latin typeface="Cambria Math"/>
                      </a:rPr>
                      <m:t>𝒇</m:t>
                    </m:r>
                  </m:oMath>
                </a14:m>
                <a:r>
                  <a:rPr lang="en-US" b="1" dirty="0" smtClean="0"/>
                  <a:t> </a:t>
                </a:r>
                <a:r>
                  <a:rPr lang="en-US" b="1" dirty="0"/>
                  <a:t>and a number </a:t>
                </a:r>
                <a14:m>
                  <m:oMath xmlns:m="http://schemas.openxmlformats.org/officeDocument/2006/math">
                    <m:r>
                      <a:rPr lang="en-US" b="1" i="1" smtClean="0">
                        <a:latin typeface="Cambria Math"/>
                      </a:rPr>
                      <m:t>𝒂</m:t>
                    </m:r>
                  </m:oMath>
                </a14:m>
                <a:r>
                  <a:rPr lang="en-US" b="1" dirty="0" smtClean="0"/>
                  <a:t> </a:t>
                </a:r>
                <a:r>
                  <a:rPr lang="en-US" b="1" dirty="0"/>
                  <a:t>such </a:t>
                </a:r>
                <a:r>
                  <a:rPr lang="en-US" b="1" dirty="0" smtClean="0"/>
                  <a:t>that </a:t>
                </a:r>
                <a:endParaRPr lang="en-US" b="1" dirty="0"/>
              </a:p>
              <a:p>
                <a:pPr algn="l" rtl="0" eaLnBrk="0"/>
                <a14:m>
                  <m:oMath xmlns:m="http://schemas.openxmlformats.org/officeDocument/2006/math">
                    <m:r>
                      <a:rPr lang="en-US" b="1" i="1" smtClean="0">
                        <a:solidFill>
                          <a:srgbClr val="FFFF00"/>
                        </a:solidFill>
                        <a:latin typeface="Cambria Math"/>
                      </a:rPr>
                      <m:t>𝟔</m:t>
                    </m:r>
                    <m:r>
                      <a:rPr lang="en-US" b="1" i="1" smtClean="0">
                        <a:solidFill>
                          <a:srgbClr val="FFFF00"/>
                        </a:solidFill>
                        <a:latin typeface="Cambria Math"/>
                      </a:rPr>
                      <m:t>+</m:t>
                    </m:r>
                    <m:nary>
                      <m:naryPr>
                        <m:ctrlPr>
                          <a:rPr lang="en-US" b="1" i="1" smtClean="0">
                            <a:solidFill>
                              <a:srgbClr val="FFFF00"/>
                            </a:solidFill>
                            <a:latin typeface="Cambria Math"/>
                          </a:rPr>
                        </m:ctrlPr>
                      </m:naryPr>
                      <m:sub>
                        <m:r>
                          <m:rPr>
                            <m:brk m:alnAt="23"/>
                          </m:rPr>
                          <a:rPr lang="en-US" b="1" i="1" smtClean="0">
                            <a:solidFill>
                              <a:srgbClr val="FFFF00"/>
                            </a:solidFill>
                            <a:latin typeface="Cambria Math"/>
                          </a:rPr>
                          <m:t>𝒂</m:t>
                        </m:r>
                      </m:sub>
                      <m:sup>
                        <m:r>
                          <a:rPr lang="en-US" b="1" i="1" smtClean="0">
                            <a:solidFill>
                              <a:srgbClr val="FFFF00"/>
                            </a:solidFill>
                            <a:latin typeface="Cambria Math"/>
                          </a:rPr>
                          <m:t>𝒙</m:t>
                        </m:r>
                      </m:sup>
                      <m:e>
                        <m:f>
                          <m:fPr>
                            <m:ctrlPr>
                              <a:rPr lang="en-US" b="1" i="1" smtClean="0">
                                <a:solidFill>
                                  <a:srgbClr val="FFFF00"/>
                                </a:solidFill>
                                <a:latin typeface="Cambria Math"/>
                              </a:rPr>
                            </m:ctrlPr>
                          </m:fPr>
                          <m:num>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𝒕</m:t>
                                </m:r>
                              </m:e>
                            </m:d>
                          </m:num>
                          <m:den>
                            <m:sSup>
                              <m:sSupPr>
                                <m:ctrlPr>
                                  <a:rPr lang="en-US" b="1" i="1" smtClean="0">
                                    <a:solidFill>
                                      <a:srgbClr val="FFFF00"/>
                                    </a:solidFill>
                                    <a:latin typeface="Cambria Math"/>
                                  </a:rPr>
                                </m:ctrlPr>
                              </m:sSupPr>
                              <m:e>
                                <m:r>
                                  <a:rPr lang="en-US" b="1" i="1" smtClean="0">
                                    <a:solidFill>
                                      <a:srgbClr val="FFFF00"/>
                                    </a:solidFill>
                                    <a:latin typeface="Cambria Math"/>
                                  </a:rPr>
                                  <m:t>𝒕</m:t>
                                </m:r>
                              </m:e>
                              <m:sup>
                                <m:r>
                                  <a:rPr lang="en-US" b="1" i="1" smtClean="0">
                                    <a:solidFill>
                                      <a:srgbClr val="FFFF00"/>
                                    </a:solidFill>
                                    <a:latin typeface="Cambria Math"/>
                                  </a:rPr>
                                  <m:t>𝟐</m:t>
                                </m:r>
                              </m:sup>
                            </m:sSup>
                          </m:den>
                        </m:f>
                      </m:e>
                    </m:nary>
                    <m:r>
                      <a:rPr lang="en-US" b="1" i="1" smtClean="0">
                        <a:solidFill>
                          <a:srgbClr val="FFFF00"/>
                        </a:solidFill>
                        <a:latin typeface="Cambria Math"/>
                      </a:rPr>
                      <m:t>=</m:t>
                    </m:r>
                    <m:r>
                      <a:rPr lang="en-US" b="1" i="1" smtClean="0">
                        <a:solidFill>
                          <a:srgbClr val="FFFF00"/>
                        </a:solidFill>
                        <a:latin typeface="Cambria Math"/>
                      </a:rPr>
                      <m:t>𝟐</m:t>
                    </m:r>
                    <m:rad>
                      <m:radPr>
                        <m:degHide m:val="on"/>
                        <m:ctrlPr>
                          <a:rPr lang="en-US" b="1" i="1" smtClean="0">
                            <a:solidFill>
                              <a:srgbClr val="FFFF00"/>
                            </a:solidFill>
                            <a:latin typeface="Cambria Math"/>
                          </a:rPr>
                        </m:ctrlPr>
                      </m:radPr>
                      <m:deg/>
                      <m:e>
                        <m:r>
                          <a:rPr lang="en-US" b="1" i="1" smtClean="0">
                            <a:solidFill>
                              <a:srgbClr val="FFFF00"/>
                            </a:solidFill>
                            <a:latin typeface="Cambria Math"/>
                          </a:rPr>
                          <m:t>𝒙</m:t>
                        </m:r>
                      </m:e>
                    </m:rad>
                  </m:oMath>
                </a14:m>
                <a:r>
                  <a:rPr lang="en-US" b="1" dirty="0"/>
                  <a:t> for </a:t>
                </a:r>
                <a14:m>
                  <m:oMath xmlns:m="http://schemas.openxmlformats.org/officeDocument/2006/math">
                    <m:r>
                      <a:rPr lang="en-US" b="1" i="1" smtClean="0">
                        <a:latin typeface="Cambria Math"/>
                      </a:rPr>
                      <m:t>𝒙</m:t>
                    </m:r>
                    <m:r>
                      <a:rPr lang="en-US" b="1" i="1" smtClean="0">
                        <a:latin typeface="Cambria Math"/>
                        <a:ea typeface="Cambria Math"/>
                      </a:rPr>
                      <m:t>≥</m:t>
                    </m:r>
                    <m:r>
                      <a:rPr lang="en-US" b="1" i="1" smtClean="0">
                        <a:latin typeface="Cambria Math"/>
                        <a:ea typeface="Cambria Math"/>
                      </a:rPr>
                      <m:t>𝟎</m:t>
                    </m:r>
                  </m:oMath>
                </a14:m>
                <a:r>
                  <a:rPr lang="en-US" b="1" dirty="0" smtClean="0"/>
                  <a:t>.</a:t>
                </a:r>
                <a:endParaRPr lang="en-US" b="1" dirty="0"/>
              </a:p>
              <a:p>
                <a:pPr marL="457200" indent="-457200" algn="l" rtl="0" eaLnBrk="0">
                  <a:buFont typeface="Wingdings" panose="05000000000000000000" pitchFamily="2" charset="2"/>
                  <a:buChar char="q"/>
                </a:pPr>
                <a:r>
                  <a:rPr lang="en-US" b="1" dirty="0"/>
                  <a:t>Solution: If we let </a:t>
                </a:r>
                <a14:m>
                  <m:oMath xmlns:m="http://schemas.openxmlformats.org/officeDocument/2006/math">
                    <m:r>
                      <a:rPr lang="en-US" b="1" i="1" smtClean="0">
                        <a:latin typeface="Cambria Math"/>
                      </a:rPr>
                      <m:t>𝒙</m:t>
                    </m:r>
                    <m:r>
                      <a:rPr lang="en-US" b="1" i="1" smtClean="0">
                        <a:latin typeface="Cambria Math"/>
                      </a:rPr>
                      <m:t>=</m:t>
                    </m:r>
                    <m:r>
                      <a:rPr lang="en-US" b="1" i="1" smtClean="0">
                        <a:latin typeface="Cambria Math"/>
                      </a:rPr>
                      <m:t>𝒂</m:t>
                    </m:r>
                    <m:r>
                      <a:rPr lang="en-US" b="1" i="1" smtClean="0">
                        <a:latin typeface="Cambria Math"/>
                        <a:ea typeface="Cambria Math"/>
                      </a:rPr>
                      <m:t>≥</m:t>
                    </m:r>
                    <m:r>
                      <a:rPr lang="en-US" b="1" i="1" smtClean="0">
                        <a:latin typeface="Cambria Math"/>
                        <a:ea typeface="Cambria Math"/>
                      </a:rPr>
                      <m:t>𝟎</m:t>
                    </m:r>
                  </m:oMath>
                </a14:m>
                <a:r>
                  <a:rPr lang="en-US" b="1" dirty="0"/>
                  <a:t> , we have</a:t>
                </a:r>
              </a:p>
              <a:p>
                <a:pPr algn="l" rtl="0" eaLnBrk="0"/>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𝟔</m:t>
                      </m:r>
                      <m:r>
                        <a:rPr lang="en-US" b="1" i="1" smtClean="0">
                          <a:solidFill>
                            <a:srgbClr val="FFFF00"/>
                          </a:solidFill>
                          <a:latin typeface="Cambria Math"/>
                        </a:rPr>
                        <m:t>+</m:t>
                      </m:r>
                      <m:nary>
                        <m:naryPr>
                          <m:ctrlPr>
                            <a:rPr lang="en-US" b="1" i="1">
                              <a:solidFill>
                                <a:srgbClr val="FFFF00"/>
                              </a:solidFill>
                              <a:latin typeface="Cambria Math"/>
                            </a:rPr>
                          </m:ctrlPr>
                        </m:naryPr>
                        <m:sub>
                          <m:r>
                            <m:rPr>
                              <m:brk m:alnAt="23"/>
                            </m:rPr>
                            <a:rPr lang="en-US" b="1" i="1">
                              <a:solidFill>
                                <a:srgbClr val="FFFF00"/>
                              </a:solidFill>
                              <a:latin typeface="Cambria Math"/>
                            </a:rPr>
                            <m:t>𝒂</m:t>
                          </m:r>
                        </m:sub>
                        <m:sup>
                          <m:r>
                            <a:rPr lang="en-US" b="1" i="1">
                              <a:solidFill>
                                <a:srgbClr val="FFFF00"/>
                              </a:solidFill>
                              <a:latin typeface="Cambria Math"/>
                            </a:rPr>
                            <m:t>𝒙</m:t>
                          </m:r>
                        </m:sup>
                        <m:e>
                          <m:f>
                            <m:fPr>
                              <m:ctrlPr>
                                <a:rPr lang="en-US" b="1" i="1">
                                  <a:solidFill>
                                    <a:srgbClr val="FFFF00"/>
                                  </a:solidFill>
                                  <a:latin typeface="Cambria Math"/>
                                </a:rPr>
                              </m:ctrlPr>
                            </m:fPr>
                            <m:num>
                              <m:r>
                                <a:rPr lang="en-US" b="1" i="1">
                                  <a:solidFill>
                                    <a:srgbClr val="FFFF00"/>
                                  </a:solidFill>
                                  <a:latin typeface="Cambria Math"/>
                                </a:rPr>
                                <m:t>𝒇</m:t>
                              </m:r>
                              <m:d>
                                <m:dPr>
                                  <m:ctrlPr>
                                    <a:rPr lang="en-US" b="1" i="1">
                                      <a:solidFill>
                                        <a:srgbClr val="FFFF00"/>
                                      </a:solidFill>
                                      <a:latin typeface="Cambria Math"/>
                                    </a:rPr>
                                  </m:ctrlPr>
                                </m:dPr>
                                <m:e>
                                  <m:r>
                                    <a:rPr lang="en-US" b="1" i="1">
                                      <a:solidFill>
                                        <a:srgbClr val="FFFF00"/>
                                      </a:solidFill>
                                      <a:latin typeface="Cambria Math"/>
                                    </a:rPr>
                                    <m:t>𝒕</m:t>
                                  </m:r>
                                </m:e>
                              </m:d>
                            </m:num>
                            <m:den>
                              <m:sSup>
                                <m:sSupPr>
                                  <m:ctrlPr>
                                    <a:rPr lang="en-US" b="1" i="1">
                                      <a:solidFill>
                                        <a:srgbClr val="FFFF00"/>
                                      </a:solidFill>
                                      <a:latin typeface="Cambria Math"/>
                                    </a:rPr>
                                  </m:ctrlPr>
                                </m:sSupPr>
                                <m:e>
                                  <m:r>
                                    <a:rPr lang="en-US" b="1" i="1">
                                      <a:solidFill>
                                        <a:srgbClr val="FFFF00"/>
                                      </a:solidFill>
                                      <a:latin typeface="Cambria Math"/>
                                    </a:rPr>
                                    <m:t>𝒕</m:t>
                                  </m:r>
                                </m:e>
                                <m:sup>
                                  <m:r>
                                    <a:rPr lang="en-US" b="1" i="1">
                                      <a:solidFill>
                                        <a:srgbClr val="FFFF00"/>
                                      </a:solidFill>
                                      <a:latin typeface="Cambria Math"/>
                                    </a:rPr>
                                    <m:t>𝟐</m:t>
                                  </m:r>
                                </m:sup>
                              </m:sSup>
                            </m:den>
                          </m:f>
                        </m:e>
                      </m:nary>
                      <m:r>
                        <a:rPr lang="en-US" b="1" i="1">
                          <a:solidFill>
                            <a:srgbClr val="FFFF00"/>
                          </a:solidFill>
                          <a:latin typeface="Cambria Math"/>
                        </a:rPr>
                        <m:t>=</m:t>
                      </m:r>
                      <m:r>
                        <a:rPr lang="en-US" b="1" i="1">
                          <a:solidFill>
                            <a:srgbClr val="FFFF00"/>
                          </a:solidFill>
                          <a:latin typeface="Cambria Math"/>
                        </a:rPr>
                        <m:t>𝟐</m:t>
                      </m:r>
                      <m:rad>
                        <m:radPr>
                          <m:degHide m:val="on"/>
                          <m:ctrlPr>
                            <a:rPr lang="en-US" b="1" i="1">
                              <a:solidFill>
                                <a:srgbClr val="FFFF00"/>
                              </a:solidFill>
                              <a:latin typeface="Cambria Math"/>
                            </a:rPr>
                          </m:ctrlPr>
                        </m:radPr>
                        <m:deg/>
                        <m:e>
                          <m:r>
                            <a:rPr lang="en-US" b="1" i="1" smtClean="0">
                              <a:solidFill>
                                <a:srgbClr val="FFFF00"/>
                              </a:solidFill>
                              <a:latin typeface="Cambria Math"/>
                            </a:rPr>
                            <m:t>𝒂</m:t>
                          </m:r>
                        </m:e>
                      </m:rad>
                    </m:oMath>
                  </m:oMathPara>
                </a14:m>
                <a:endParaRPr lang="en-US" b="1" dirty="0" smtClean="0">
                  <a:solidFill>
                    <a:srgbClr val="FFFF00"/>
                  </a:solidFill>
                </a:endParaRPr>
              </a:p>
              <a:p>
                <a:pPr algn="l" rtl="0" eaLnBrk="0"/>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𝟔</m:t>
                      </m:r>
                      <m:r>
                        <a:rPr lang="en-US" b="1" i="1" smtClean="0">
                          <a:solidFill>
                            <a:srgbClr val="FFFF00"/>
                          </a:solidFill>
                          <a:latin typeface="Cambria Math"/>
                        </a:rPr>
                        <m:t>+</m:t>
                      </m:r>
                      <m:r>
                        <a:rPr lang="en-US" b="1" i="1" smtClean="0">
                          <a:solidFill>
                            <a:srgbClr val="FFFF00"/>
                          </a:solidFill>
                          <a:latin typeface="Cambria Math"/>
                        </a:rPr>
                        <m:t>𝟎</m:t>
                      </m:r>
                      <m:r>
                        <a:rPr lang="en-US" b="1" i="1" smtClean="0">
                          <a:solidFill>
                            <a:srgbClr val="FFFF00"/>
                          </a:solidFill>
                          <a:latin typeface="Cambria Math"/>
                        </a:rPr>
                        <m:t>=</m:t>
                      </m:r>
                      <m:r>
                        <a:rPr lang="en-US" b="1" i="1" smtClean="0">
                          <a:solidFill>
                            <a:srgbClr val="FFFF00"/>
                          </a:solidFill>
                          <a:latin typeface="Cambria Math"/>
                        </a:rPr>
                        <m:t>𝟐</m:t>
                      </m:r>
                      <m:rad>
                        <m:radPr>
                          <m:degHide m:val="on"/>
                          <m:ctrlPr>
                            <a:rPr lang="en-US" b="1" i="1" smtClean="0">
                              <a:solidFill>
                                <a:srgbClr val="FFFF00"/>
                              </a:solidFill>
                              <a:latin typeface="Cambria Math"/>
                            </a:rPr>
                          </m:ctrlPr>
                        </m:radPr>
                        <m:deg/>
                        <m:e>
                          <m:r>
                            <a:rPr lang="en-US" b="1" i="1" smtClean="0">
                              <a:solidFill>
                                <a:srgbClr val="FFFF00"/>
                              </a:solidFill>
                              <a:latin typeface="Cambria Math"/>
                            </a:rPr>
                            <m:t>𝒂</m:t>
                          </m:r>
                        </m:e>
                      </m:rad>
                      <m:r>
                        <a:rPr lang="en-US" b="1" i="1" smtClean="0">
                          <a:solidFill>
                            <a:srgbClr val="FFFF00"/>
                          </a:solidFill>
                          <a:latin typeface="Cambria Math"/>
                          <a:ea typeface="Cambria Math"/>
                        </a:rPr>
                        <m:t>⇒</m:t>
                      </m:r>
                      <m:r>
                        <a:rPr lang="en-US" b="1" i="1" smtClean="0">
                          <a:solidFill>
                            <a:srgbClr val="FFFF00"/>
                          </a:solidFill>
                          <a:latin typeface="Cambria Math"/>
                          <a:ea typeface="Cambria Math"/>
                        </a:rPr>
                        <m:t>𝒂</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𝟗</m:t>
                      </m:r>
                    </m:oMath>
                  </m:oMathPara>
                </a14:m>
                <a:endParaRPr lang="en-US" b="1" dirty="0">
                  <a:solidFill>
                    <a:srgbClr val="FFFF00"/>
                  </a:solidFill>
                </a:endParaRPr>
              </a:p>
              <a:p>
                <a:pPr algn="l" rtl="0" eaLnBrk="0"/>
                <a:r>
                  <a:rPr lang="en-US" b="1" dirty="0" smtClean="0"/>
                  <a:t>To </a:t>
                </a:r>
                <a:r>
                  <a:rPr lang="en-US" b="1" dirty="0"/>
                  <a:t>find </a:t>
                </a:r>
                <a14:m>
                  <m:oMath xmlns:m="http://schemas.openxmlformats.org/officeDocument/2006/math">
                    <m:r>
                      <a:rPr lang="en-US" b="1" i="1" smtClean="0">
                        <a:latin typeface="Cambria Math"/>
                      </a:rPr>
                      <m:t>𝒇</m:t>
                    </m:r>
                  </m:oMath>
                </a14:m>
                <a:r>
                  <a:rPr lang="en-US" b="1" dirty="0" smtClean="0"/>
                  <a:t>, </a:t>
                </a:r>
                <a:r>
                  <a:rPr lang="en-US" b="1" dirty="0"/>
                  <a:t>differentiate both sides of the equation with respect to </a:t>
                </a:r>
                <a14:m>
                  <m:oMath xmlns:m="http://schemas.openxmlformats.org/officeDocument/2006/math">
                    <m:r>
                      <a:rPr lang="en-US" b="1" i="1" smtClean="0">
                        <a:latin typeface="Cambria Math"/>
                      </a:rPr>
                      <m:t>𝒙</m:t>
                    </m:r>
                  </m:oMath>
                </a14:m>
                <a:r>
                  <a:rPr lang="en-US" b="1" dirty="0" smtClean="0"/>
                  <a:t>:</a:t>
                </a:r>
                <a:endParaRPr lang="en-US"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1667" t="-1309"/>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83088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52"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96752"/>
                <a:ext cx="9144000" cy="5661248"/>
              </a:xfrm>
            </p:spPr>
            <p:txBody>
              <a:bodyPr/>
              <a:lstStyle/>
              <a:p>
                <a:pPr/>
                <a14:m>
                  <m:oMathPara xmlns:m="http://schemas.openxmlformats.org/officeDocument/2006/math">
                    <m:oMathParaPr>
                      <m:jc m:val="centerGroup"/>
                    </m:oMathParaPr>
                    <m:oMath xmlns:m="http://schemas.openxmlformats.org/officeDocument/2006/math">
                      <m:f>
                        <m:fPr>
                          <m:ctrlPr>
                            <a:rPr lang="en-US" b="1" i="1" smtClean="0">
                              <a:solidFill>
                                <a:srgbClr val="FFFF00"/>
                              </a:solidFill>
                              <a:latin typeface="Cambria Math"/>
                            </a:rPr>
                          </m:ctrlPr>
                        </m:fPr>
                        <m:num>
                          <m:r>
                            <a:rPr lang="en-US" b="1" i="1" smtClean="0">
                              <a:solidFill>
                                <a:srgbClr val="FFFF00"/>
                              </a:solidFill>
                              <a:latin typeface="Cambria Math"/>
                            </a:rPr>
                            <m:t>𝒅</m:t>
                          </m:r>
                        </m:num>
                        <m:den>
                          <m:r>
                            <a:rPr lang="en-US" b="1" i="1" smtClean="0">
                              <a:solidFill>
                                <a:srgbClr val="FFFF00"/>
                              </a:solidFill>
                              <a:latin typeface="Cambria Math"/>
                            </a:rPr>
                            <m:t>𝒅𝒙</m:t>
                          </m:r>
                        </m:den>
                      </m:f>
                      <m:d>
                        <m:dPr>
                          <m:begChr m:val="["/>
                          <m:endChr m:val="]"/>
                          <m:ctrlPr>
                            <a:rPr lang="en-US" b="1" i="1" smtClean="0">
                              <a:solidFill>
                                <a:srgbClr val="FFFF00"/>
                              </a:solidFill>
                              <a:latin typeface="Cambria Math"/>
                            </a:rPr>
                          </m:ctrlPr>
                        </m:dPr>
                        <m:e>
                          <m:r>
                            <a:rPr lang="en-US" b="1" i="1">
                              <a:solidFill>
                                <a:srgbClr val="FFFF00"/>
                              </a:solidFill>
                              <a:latin typeface="Cambria Math"/>
                            </a:rPr>
                            <m:t>𝟔</m:t>
                          </m:r>
                          <m:r>
                            <a:rPr lang="en-US" b="1" i="1">
                              <a:solidFill>
                                <a:srgbClr val="FFFF00"/>
                              </a:solidFill>
                              <a:latin typeface="Cambria Math"/>
                            </a:rPr>
                            <m:t>+</m:t>
                          </m:r>
                          <m:nary>
                            <m:naryPr>
                              <m:ctrlPr>
                                <a:rPr lang="en-US" b="1" i="1">
                                  <a:solidFill>
                                    <a:srgbClr val="FFFF00"/>
                                  </a:solidFill>
                                  <a:latin typeface="Cambria Math"/>
                                </a:rPr>
                              </m:ctrlPr>
                            </m:naryPr>
                            <m:sub>
                              <m:r>
                                <m:rPr>
                                  <m:brk m:alnAt="23"/>
                                </m:rPr>
                                <a:rPr lang="en-US" b="1" i="1">
                                  <a:solidFill>
                                    <a:srgbClr val="FFFF00"/>
                                  </a:solidFill>
                                  <a:latin typeface="Cambria Math"/>
                                </a:rPr>
                                <m:t>𝒂</m:t>
                              </m:r>
                            </m:sub>
                            <m:sup>
                              <m:r>
                                <a:rPr lang="en-US" b="1" i="1">
                                  <a:solidFill>
                                    <a:srgbClr val="FFFF00"/>
                                  </a:solidFill>
                                  <a:latin typeface="Cambria Math"/>
                                </a:rPr>
                                <m:t>𝒙</m:t>
                              </m:r>
                            </m:sup>
                            <m:e>
                              <m:f>
                                <m:fPr>
                                  <m:ctrlPr>
                                    <a:rPr lang="en-US" b="1" i="1">
                                      <a:solidFill>
                                        <a:srgbClr val="FFFF00"/>
                                      </a:solidFill>
                                      <a:latin typeface="Cambria Math"/>
                                    </a:rPr>
                                  </m:ctrlPr>
                                </m:fPr>
                                <m:num>
                                  <m:r>
                                    <a:rPr lang="en-US" b="1" i="1">
                                      <a:solidFill>
                                        <a:srgbClr val="FFFF00"/>
                                      </a:solidFill>
                                      <a:latin typeface="Cambria Math"/>
                                    </a:rPr>
                                    <m:t>𝒇</m:t>
                                  </m:r>
                                  <m:d>
                                    <m:dPr>
                                      <m:ctrlPr>
                                        <a:rPr lang="en-US" b="1" i="1">
                                          <a:solidFill>
                                            <a:srgbClr val="FFFF00"/>
                                          </a:solidFill>
                                          <a:latin typeface="Cambria Math"/>
                                        </a:rPr>
                                      </m:ctrlPr>
                                    </m:dPr>
                                    <m:e>
                                      <m:r>
                                        <a:rPr lang="en-US" b="1" i="1">
                                          <a:solidFill>
                                            <a:srgbClr val="FFFF00"/>
                                          </a:solidFill>
                                          <a:latin typeface="Cambria Math"/>
                                        </a:rPr>
                                        <m:t>𝒕</m:t>
                                      </m:r>
                                    </m:e>
                                  </m:d>
                                </m:num>
                                <m:den>
                                  <m:sSup>
                                    <m:sSupPr>
                                      <m:ctrlPr>
                                        <a:rPr lang="en-US" b="1" i="1">
                                          <a:solidFill>
                                            <a:srgbClr val="FFFF00"/>
                                          </a:solidFill>
                                          <a:latin typeface="Cambria Math"/>
                                        </a:rPr>
                                      </m:ctrlPr>
                                    </m:sSupPr>
                                    <m:e>
                                      <m:r>
                                        <a:rPr lang="en-US" b="1" i="1">
                                          <a:solidFill>
                                            <a:srgbClr val="FFFF00"/>
                                          </a:solidFill>
                                          <a:latin typeface="Cambria Math"/>
                                        </a:rPr>
                                        <m:t>𝒕</m:t>
                                      </m:r>
                                    </m:e>
                                    <m:sup>
                                      <m:r>
                                        <a:rPr lang="en-US" b="1" i="1">
                                          <a:solidFill>
                                            <a:srgbClr val="FFFF00"/>
                                          </a:solidFill>
                                          <a:latin typeface="Cambria Math"/>
                                        </a:rPr>
                                        <m:t>𝟐</m:t>
                                      </m:r>
                                    </m:sup>
                                  </m:sSup>
                                </m:den>
                              </m:f>
                            </m:e>
                          </m:nary>
                        </m:e>
                      </m:d>
                      <m:r>
                        <a:rPr lang="en-US" b="1" i="1">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𝒅</m:t>
                          </m:r>
                        </m:num>
                        <m:den>
                          <m:r>
                            <a:rPr lang="en-US" b="1" i="1" smtClean="0">
                              <a:solidFill>
                                <a:srgbClr val="FFFF00"/>
                              </a:solidFill>
                              <a:latin typeface="Cambria Math"/>
                            </a:rPr>
                            <m:t>𝒅𝒙</m:t>
                          </m:r>
                        </m:den>
                      </m:f>
                      <m:d>
                        <m:dPr>
                          <m:begChr m:val="["/>
                          <m:endChr m:val="]"/>
                          <m:ctrlPr>
                            <a:rPr lang="en-US" b="1" i="1" smtClean="0">
                              <a:solidFill>
                                <a:srgbClr val="FFFF00"/>
                              </a:solidFill>
                              <a:latin typeface="Cambria Math"/>
                            </a:rPr>
                          </m:ctrlPr>
                        </m:dPr>
                        <m:e>
                          <m:r>
                            <a:rPr lang="en-US" b="1" i="1">
                              <a:solidFill>
                                <a:srgbClr val="FFFF00"/>
                              </a:solidFill>
                              <a:latin typeface="Cambria Math"/>
                            </a:rPr>
                            <m:t>𝟐</m:t>
                          </m:r>
                          <m:rad>
                            <m:radPr>
                              <m:degHide m:val="on"/>
                              <m:ctrlPr>
                                <a:rPr lang="en-US" b="1" i="1">
                                  <a:solidFill>
                                    <a:srgbClr val="FFFF00"/>
                                  </a:solidFill>
                                  <a:latin typeface="Cambria Math"/>
                                </a:rPr>
                              </m:ctrlPr>
                            </m:radPr>
                            <m:deg/>
                            <m:e>
                              <m:r>
                                <a:rPr lang="en-US" b="1" i="1" smtClean="0">
                                  <a:solidFill>
                                    <a:srgbClr val="FFFF00"/>
                                  </a:solidFill>
                                  <a:latin typeface="Cambria Math"/>
                                </a:rPr>
                                <m:t>𝒙</m:t>
                              </m:r>
                            </m:e>
                          </m:rad>
                        </m:e>
                      </m:d>
                    </m:oMath>
                  </m:oMathPara>
                </a14:m>
                <a:endParaRPr lang="en-US" b="1" dirty="0" smtClean="0">
                  <a:solidFill>
                    <a:srgbClr val="FFFF00"/>
                  </a:solidFill>
                </a:endParaRPr>
              </a:p>
              <a:p>
                <a:pPr/>
                <a14:m>
                  <m:oMathPara xmlns:m="http://schemas.openxmlformats.org/officeDocument/2006/math">
                    <m:oMathParaPr>
                      <m:jc m:val="centerGroup"/>
                    </m:oMathParaPr>
                    <m:oMath xmlns:m="http://schemas.openxmlformats.org/officeDocument/2006/math">
                      <m:r>
                        <a:rPr lang="en-US" b="0" i="1" smtClean="0">
                          <a:solidFill>
                            <a:srgbClr val="FFFF00"/>
                          </a:solidFill>
                          <a:latin typeface="Cambria Math"/>
                        </a:rPr>
                        <m:t>0</m:t>
                      </m:r>
                      <m:r>
                        <a:rPr lang="en-US" b="0" i="1" smtClean="0">
                          <a:solidFill>
                            <a:srgbClr val="FFFF00"/>
                          </a:solidFill>
                          <a:latin typeface="Cambria Math"/>
                        </a:rPr>
                        <m:t>+</m:t>
                      </m:r>
                      <m:f>
                        <m:fPr>
                          <m:ctrlPr>
                            <a:rPr lang="en-US" b="0" i="1" smtClean="0">
                              <a:solidFill>
                                <a:srgbClr val="FFFF00"/>
                              </a:solidFill>
                              <a:latin typeface="Cambria Math"/>
                            </a:rPr>
                          </m:ctrlPr>
                        </m:fPr>
                        <m:num>
                          <m:r>
                            <a:rPr lang="en-US" b="0" i="1" smtClean="0">
                              <a:solidFill>
                                <a:srgbClr val="FFFF00"/>
                              </a:solidFill>
                              <a:latin typeface="Cambria Math"/>
                            </a:rPr>
                            <m:t>𝑓</m:t>
                          </m:r>
                          <m:d>
                            <m:dPr>
                              <m:ctrlPr>
                                <a:rPr lang="en-US" b="0" i="1" smtClean="0">
                                  <a:solidFill>
                                    <a:srgbClr val="FFFF00"/>
                                  </a:solidFill>
                                  <a:latin typeface="Cambria Math"/>
                                </a:rPr>
                              </m:ctrlPr>
                            </m:dPr>
                            <m:e>
                              <m:r>
                                <a:rPr lang="en-US" b="0" i="1" smtClean="0">
                                  <a:solidFill>
                                    <a:srgbClr val="FFFF00"/>
                                  </a:solidFill>
                                  <a:latin typeface="Cambria Math"/>
                                </a:rPr>
                                <m:t>𝑥</m:t>
                              </m:r>
                            </m:e>
                          </m:d>
                        </m:num>
                        <m:den>
                          <m:sSup>
                            <m:sSupPr>
                              <m:ctrlPr>
                                <a:rPr lang="en-US" b="0" i="1" smtClean="0">
                                  <a:solidFill>
                                    <a:srgbClr val="FFFF00"/>
                                  </a:solidFill>
                                  <a:latin typeface="Cambria Math"/>
                                </a:rPr>
                              </m:ctrlPr>
                            </m:sSupPr>
                            <m:e>
                              <m:r>
                                <a:rPr lang="en-US" b="0" i="1" smtClean="0">
                                  <a:solidFill>
                                    <a:srgbClr val="FFFF00"/>
                                  </a:solidFill>
                                  <a:latin typeface="Cambria Math"/>
                                </a:rPr>
                                <m:t>𝑥</m:t>
                              </m:r>
                            </m:e>
                            <m:sup>
                              <m:r>
                                <a:rPr lang="en-US" b="0" i="1" smtClean="0">
                                  <a:solidFill>
                                    <a:srgbClr val="FFFF00"/>
                                  </a:solidFill>
                                  <a:latin typeface="Cambria Math"/>
                                </a:rPr>
                                <m:t>2</m:t>
                              </m:r>
                            </m:sup>
                          </m:sSup>
                        </m:den>
                      </m:f>
                      <m:r>
                        <a:rPr lang="en-US" b="0" i="1" smtClean="0">
                          <a:solidFill>
                            <a:srgbClr val="FFFF00"/>
                          </a:solidFill>
                          <a:latin typeface="Cambria Math"/>
                        </a:rPr>
                        <m:t>=</m:t>
                      </m:r>
                      <m:f>
                        <m:fPr>
                          <m:ctrlPr>
                            <a:rPr lang="en-US" b="0" i="1" smtClean="0">
                              <a:solidFill>
                                <a:srgbClr val="FFFF00"/>
                              </a:solidFill>
                              <a:latin typeface="Cambria Math"/>
                            </a:rPr>
                          </m:ctrlPr>
                        </m:fPr>
                        <m:num>
                          <m:r>
                            <a:rPr lang="en-US" b="0" i="1" smtClean="0">
                              <a:solidFill>
                                <a:srgbClr val="FFFF00"/>
                              </a:solidFill>
                              <a:latin typeface="Cambria Math"/>
                            </a:rPr>
                            <m:t>1</m:t>
                          </m:r>
                        </m:num>
                        <m:den>
                          <m:rad>
                            <m:radPr>
                              <m:degHide m:val="on"/>
                              <m:ctrlPr>
                                <a:rPr lang="en-US" b="0" i="1" smtClean="0">
                                  <a:solidFill>
                                    <a:srgbClr val="FFFF00"/>
                                  </a:solidFill>
                                  <a:latin typeface="Cambria Math"/>
                                </a:rPr>
                              </m:ctrlPr>
                            </m:radPr>
                            <m:deg/>
                            <m:e>
                              <m:r>
                                <a:rPr lang="en-US" b="0" i="1" smtClean="0">
                                  <a:solidFill>
                                    <a:srgbClr val="FFFF00"/>
                                  </a:solidFill>
                                  <a:latin typeface="Cambria Math"/>
                                </a:rPr>
                                <m:t>𝑥</m:t>
                              </m:r>
                            </m:e>
                          </m:rad>
                        </m:den>
                      </m:f>
                    </m:oMath>
                  </m:oMathPara>
                </a14:m>
                <a:endParaRPr lang="en-US" b="0" dirty="0" smtClean="0">
                  <a:solidFill>
                    <a:srgbClr val="FFFF00"/>
                  </a:solidFill>
                </a:endParaRPr>
              </a:p>
              <a:p>
                <a:pPr/>
                <a14:m>
                  <m:oMathPara xmlns:m="http://schemas.openxmlformats.org/officeDocument/2006/math">
                    <m:oMathParaPr>
                      <m:jc m:val="centerGroup"/>
                    </m:oMathParaPr>
                    <m:oMath xmlns:m="http://schemas.openxmlformats.org/officeDocument/2006/math">
                      <m:r>
                        <a:rPr lang="en-US" b="0" i="1" smtClean="0">
                          <a:solidFill>
                            <a:srgbClr val="FFFF00"/>
                          </a:solidFill>
                          <a:latin typeface="Cambria Math"/>
                        </a:rPr>
                        <m:t>𝑓</m:t>
                      </m:r>
                      <m:d>
                        <m:dPr>
                          <m:ctrlPr>
                            <a:rPr lang="en-US" b="0" i="1" smtClean="0">
                              <a:solidFill>
                                <a:srgbClr val="FFFF00"/>
                              </a:solidFill>
                              <a:latin typeface="Cambria Math"/>
                            </a:rPr>
                          </m:ctrlPr>
                        </m:dPr>
                        <m:e>
                          <m:r>
                            <a:rPr lang="en-US" b="0" i="1" smtClean="0">
                              <a:solidFill>
                                <a:srgbClr val="FFFF00"/>
                              </a:solidFill>
                              <a:latin typeface="Cambria Math"/>
                            </a:rPr>
                            <m:t>𝑥</m:t>
                          </m:r>
                        </m:e>
                      </m:d>
                      <m:r>
                        <a:rPr lang="en-US" b="0" i="1" smtClean="0">
                          <a:solidFill>
                            <a:srgbClr val="FFFF00"/>
                          </a:solidFill>
                          <a:latin typeface="Cambria Math"/>
                        </a:rPr>
                        <m:t>=</m:t>
                      </m:r>
                      <m:f>
                        <m:fPr>
                          <m:ctrlPr>
                            <a:rPr lang="en-US" b="0" i="1" smtClean="0">
                              <a:solidFill>
                                <a:srgbClr val="FFFF00"/>
                              </a:solidFill>
                              <a:latin typeface="Cambria Math"/>
                            </a:rPr>
                          </m:ctrlPr>
                        </m:fPr>
                        <m:num>
                          <m:sSup>
                            <m:sSupPr>
                              <m:ctrlPr>
                                <a:rPr lang="en-US" b="0" i="1" smtClean="0">
                                  <a:solidFill>
                                    <a:srgbClr val="FFFF00"/>
                                  </a:solidFill>
                                  <a:latin typeface="Cambria Math"/>
                                </a:rPr>
                              </m:ctrlPr>
                            </m:sSupPr>
                            <m:e>
                              <m:r>
                                <a:rPr lang="en-US" b="0" i="1" smtClean="0">
                                  <a:solidFill>
                                    <a:srgbClr val="FFFF00"/>
                                  </a:solidFill>
                                  <a:latin typeface="Cambria Math"/>
                                </a:rPr>
                                <m:t>𝑥</m:t>
                              </m:r>
                            </m:e>
                            <m:sup>
                              <m:r>
                                <a:rPr lang="en-US" b="0" i="1" smtClean="0">
                                  <a:solidFill>
                                    <a:srgbClr val="FFFF00"/>
                                  </a:solidFill>
                                  <a:latin typeface="Cambria Math"/>
                                </a:rPr>
                                <m:t>2</m:t>
                              </m:r>
                            </m:sup>
                          </m:sSup>
                        </m:num>
                        <m:den>
                          <m:rad>
                            <m:radPr>
                              <m:degHide m:val="on"/>
                              <m:ctrlPr>
                                <a:rPr lang="en-US" b="0" i="1" smtClean="0">
                                  <a:solidFill>
                                    <a:srgbClr val="FFFF00"/>
                                  </a:solidFill>
                                  <a:latin typeface="Cambria Math"/>
                                </a:rPr>
                              </m:ctrlPr>
                            </m:radPr>
                            <m:deg/>
                            <m:e>
                              <m:r>
                                <a:rPr lang="en-US" b="0" i="1" smtClean="0">
                                  <a:solidFill>
                                    <a:srgbClr val="FFFF00"/>
                                  </a:solidFill>
                                  <a:latin typeface="Cambria Math"/>
                                </a:rPr>
                                <m:t>𝑥</m:t>
                              </m:r>
                            </m:e>
                          </m:rad>
                        </m:den>
                      </m:f>
                      <m:r>
                        <a:rPr lang="en-US" b="0" i="1" smtClean="0">
                          <a:solidFill>
                            <a:srgbClr val="FFFF00"/>
                          </a:solidFill>
                          <a:latin typeface="Cambria Math"/>
                        </a:rPr>
                        <m:t>=</m:t>
                      </m:r>
                      <m:rad>
                        <m:radPr>
                          <m:degHide m:val="on"/>
                          <m:ctrlPr>
                            <a:rPr lang="en-US" b="0" i="1" smtClean="0">
                              <a:solidFill>
                                <a:srgbClr val="FFFF00"/>
                              </a:solidFill>
                              <a:latin typeface="Cambria Math"/>
                            </a:rPr>
                          </m:ctrlPr>
                        </m:radPr>
                        <m:deg/>
                        <m:e>
                          <m:sSup>
                            <m:sSupPr>
                              <m:ctrlPr>
                                <a:rPr lang="en-US" b="0" i="1" smtClean="0">
                                  <a:solidFill>
                                    <a:srgbClr val="FFFF00"/>
                                  </a:solidFill>
                                  <a:latin typeface="Cambria Math"/>
                                </a:rPr>
                              </m:ctrlPr>
                            </m:sSupPr>
                            <m:e>
                              <m:r>
                                <a:rPr lang="en-US" b="0" i="1" smtClean="0">
                                  <a:solidFill>
                                    <a:srgbClr val="FFFF00"/>
                                  </a:solidFill>
                                  <a:latin typeface="Cambria Math"/>
                                </a:rPr>
                                <m:t>𝑥</m:t>
                              </m:r>
                            </m:e>
                            <m:sup>
                              <m:r>
                                <a:rPr lang="en-US" b="0" i="1" smtClean="0">
                                  <a:solidFill>
                                    <a:srgbClr val="FFFF00"/>
                                  </a:solidFill>
                                  <a:latin typeface="Cambria Math"/>
                                </a:rPr>
                                <m:t>3</m:t>
                              </m:r>
                            </m:sup>
                          </m:sSup>
                        </m:e>
                      </m:rad>
                      <m:r>
                        <a:rPr lang="en-US" b="0" i="1" smtClean="0">
                          <a:solidFill>
                            <a:srgbClr val="FFFF00"/>
                          </a:solidFill>
                          <a:latin typeface="Cambria Math"/>
                        </a:rPr>
                        <m:t>  </m:t>
                      </m:r>
                      <m:r>
                        <a:rPr lang="en-US" b="0" i="1" smtClean="0">
                          <a:solidFill>
                            <a:srgbClr val="FFFF00"/>
                          </a:solidFill>
                          <a:latin typeface="Cambria Math"/>
                        </a:rPr>
                        <m:t>𝑤</m:t>
                      </m:r>
                      <m:r>
                        <a:rPr lang="en-US" b="0" i="1" smtClean="0">
                          <a:solidFill>
                            <a:srgbClr val="FFFF00"/>
                          </a:solidFill>
                          <a:latin typeface="Cambria Math"/>
                        </a:rPr>
                        <m:t>h</m:t>
                      </m:r>
                      <m:r>
                        <a:rPr lang="en-US" b="0" i="1" smtClean="0">
                          <a:solidFill>
                            <a:srgbClr val="FFFF00"/>
                          </a:solidFill>
                          <a:latin typeface="Cambria Math"/>
                        </a:rPr>
                        <m:t>𝑒𝑟𝑒</m:t>
                      </m:r>
                      <m:r>
                        <a:rPr lang="en-US" b="0" i="1" smtClean="0">
                          <a:solidFill>
                            <a:srgbClr val="FFFF00"/>
                          </a:solidFill>
                          <a:latin typeface="Cambria Math"/>
                        </a:rPr>
                        <m:t> </m:t>
                      </m:r>
                      <m:r>
                        <a:rPr lang="en-US" b="0" i="1" smtClean="0">
                          <a:solidFill>
                            <a:srgbClr val="FFFF00"/>
                          </a:solidFill>
                          <a:latin typeface="Cambria Math"/>
                        </a:rPr>
                        <m:t>𝑥</m:t>
                      </m:r>
                      <m:r>
                        <a:rPr lang="en-US" b="0" i="1" smtClean="0">
                          <a:solidFill>
                            <a:srgbClr val="FFFF00"/>
                          </a:solidFill>
                          <a:latin typeface="Cambria Math"/>
                          <a:ea typeface="Cambria Math"/>
                        </a:rPr>
                        <m:t>≥</m:t>
                      </m:r>
                      <m:r>
                        <a:rPr lang="en-US" b="0" i="1" smtClean="0">
                          <a:solidFill>
                            <a:srgbClr val="FFFF00"/>
                          </a:solidFill>
                          <a:latin typeface="Cambria Math"/>
                          <a:ea typeface="Cambria Math"/>
                        </a:rPr>
                        <m:t>0</m:t>
                      </m:r>
                    </m:oMath>
                  </m:oMathPara>
                </a14:m>
                <a:endParaRPr lang="en-US" dirty="0">
                  <a:solidFill>
                    <a:srgbClr val="FFFF00"/>
                  </a:solidFill>
                </a:endParaRPr>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96752"/>
                <a:ext cx="9144000" cy="5661248"/>
              </a:xfrm>
              <a:blipFill rotWithShape="1">
                <a:blip r:embed="rId2"/>
                <a:stretch>
                  <a:fillRect/>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153911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solidFill>
                <a:srgbClr val="FF0000"/>
              </a:solidFill>
            </a:endParaRPr>
          </a:p>
        </p:txBody>
      </p:sp>
      <p:sp>
        <p:nvSpPr>
          <p:cNvPr id="3" name="Subtitle 2"/>
          <p:cNvSpPr>
            <a:spLocks noGrp="1"/>
          </p:cNvSpPr>
          <p:nvPr>
            <p:ph type="subTitle" idx="1"/>
          </p:nvPr>
        </p:nvSpPr>
        <p:spPr>
          <a:xfrm>
            <a:off x="0" y="1268760"/>
            <a:ext cx="9144000" cy="5589240"/>
          </a:xfrm>
        </p:spPr>
        <p:txBody>
          <a:bodyPr/>
          <a:lstStyle/>
          <a:p>
            <a:pPr marL="457200" indent="-457200" algn="l" rtl="0" eaLnBrk="0">
              <a:buFont typeface="Wingdings" panose="05000000000000000000" pitchFamily="2" charset="2"/>
              <a:buChar char="q"/>
            </a:pPr>
            <a:r>
              <a:rPr lang="en-US" b="1" dirty="0" smtClean="0"/>
              <a:t>In </a:t>
            </a:r>
            <a:r>
              <a:rPr lang="en-US" b="1" dirty="0"/>
              <a:t>this sequence we will establish two basic relationships between definite and indefinite integrals that together constitute a result called the Fundamental Theorem of Calculus.</a:t>
            </a:r>
          </a:p>
          <a:p>
            <a:pPr algn="l" rtl="0" eaLnBrk="0"/>
            <a:endParaRPr lang="en-US" b="1" dirty="0"/>
          </a:p>
          <a:p>
            <a:pPr marL="457200" indent="-457200" algn="l" rtl="0" eaLnBrk="0">
              <a:buFont typeface="Wingdings" panose="05000000000000000000" pitchFamily="2" charset="2"/>
              <a:buChar char="q"/>
            </a:pPr>
            <a:r>
              <a:rPr lang="en-US" b="1" dirty="0"/>
              <a:t>One part of this theorem will relate the antiderivative method for calculating areas, and the second part will provide a powerful method for evaluating definite integrals using antiderivatives.</a:t>
            </a:r>
          </a:p>
          <a:p>
            <a:pPr algn="l"/>
            <a:endParaRPr lang="en-US" b="1"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23985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4638"/>
            <a:ext cx="8507288" cy="4234482"/>
          </a:xfrm>
        </p:spPr>
        <p:txBody>
          <a:bodyPr/>
          <a:lstStyle/>
          <a:p>
            <a:r>
              <a:rPr lang="en-US" b="1" dirty="0">
                <a:solidFill>
                  <a:srgbClr val="FF0000"/>
                </a:solidFill>
              </a:rPr>
              <a:t>Thank you for your Attention</a:t>
            </a:r>
            <a:endParaRPr lang="ar-SA" dirty="0">
              <a:solidFill>
                <a:schemeClr val="bg1"/>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44160" y="3284984"/>
            <a:ext cx="3403601" cy="24384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42801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lnSpcReduction="10000"/>
              </a:bodyPr>
              <a:lstStyle/>
              <a:p>
                <a:pPr marL="457200" indent="-457200" algn="just" rtl="0" eaLnBrk="0">
                  <a:buFont typeface="Wingdings" panose="05000000000000000000" pitchFamily="2" charset="2"/>
                  <a:buChar char="q"/>
                </a:pPr>
                <a:r>
                  <a:rPr lang="en-US" b="1" dirty="0" smtClean="0"/>
                  <a:t>The first part of the Fundamental Theorem of Calculus says that:</a:t>
                </a:r>
              </a:p>
              <a:p>
                <a:pPr lvl="1" algn="just" rtl="0" eaLnBrk="0"/>
                <a:r>
                  <a:rPr lang="en-US" sz="3200" b="1" dirty="0" smtClean="0"/>
                  <a:t>The </a:t>
                </a:r>
                <a:r>
                  <a:rPr lang="en-US" sz="3200" b="1" dirty="0"/>
                  <a:t>definite integral can be evaluated by finding any antiderivative of the integrand and then subtracting the value of this antiderivative at the lower limit of integration from its value at the upper limit of integration.</a:t>
                </a:r>
              </a:p>
              <a:p>
                <a:pPr marL="457200" indent="-457200" algn="just" rtl="0" eaLnBrk="0">
                  <a:buFont typeface="Wingdings" panose="05000000000000000000" pitchFamily="2" charset="2"/>
                  <a:buChar char="q"/>
                </a:pPr>
                <a:r>
                  <a:rPr lang="en-US" b="1" dirty="0" smtClean="0"/>
                  <a:t>Theorem</a:t>
                </a:r>
                <a:r>
                  <a:rPr lang="en-US" b="1" dirty="0"/>
                  <a:t>: </a:t>
                </a:r>
                <a:r>
                  <a:rPr lang="en-US" b="1" dirty="0" smtClean="0"/>
                  <a:t>If </a:t>
                </a:r>
                <a14:m>
                  <m:oMath xmlns:m="http://schemas.openxmlformats.org/officeDocument/2006/math">
                    <m:r>
                      <a:rPr lang="en-US" b="1" i="1" smtClean="0">
                        <a:latin typeface="Cambria Math"/>
                      </a:rPr>
                      <m:t>𝒇</m:t>
                    </m:r>
                  </m:oMath>
                </a14:m>
                <a:r>
                  <a:rPr lang="en-US" b="1" dirty="0" smtClean="0"/>
                  <a:t> is </a:t>
                </a:r>
                <a:r>
                  <a:rPr lang="en-US" b="1" dirty="0"/>
                  <a:t>continuous </a:t>
                </a:r>
                <a:r>
                  <a:rPr lang="en-US" b="1" dirty="0" smtClean="0"/>
                  <a:t>on </a:t>
                </a:r>
                <a14:m>
                  <m:oMath xmlns:m="http://schemas.openxmlformats.org/officeDocument/2006/math">
                    <m:r>
                      <a:rPr lang="en-US" b="1" i="1" smtClean="0">
                        <a:latin typeface="Cambria Math"/>
                      </a:rPr>
                      <m:t>[</m:t>
                    </m:r>
                    <m:r>
                      <a:rPr lang="en-US" b="1" i="1" smtClean="0">
                        <a:latin typeface="Cambria Math"/>
                      </a:rPr>
                      <m:t>𝒂</m:t>
                    </m:r>
                    <m:r>
                      <a:rPr lang="en-US" b="1" i="1" smtClean="0">
                        <a:latin typeface="Cambria Math"/>
                      </a:rPr>
                      <m:t>,</m:t>
                    </m:r>
                    <m:r>
                      <a:rPr lang="en-US" b="1" i="1" smtClean="0">
                        <a:latin typeface="Cambria Math"/>
                      </a:rPr>
                      <m:t>𝒃</m:t>
                    </m:r>
                    <m:r>
                      <a:rPr lang="en-US" b="1" i="1" smtClean="0">
                        <a:latin typeface="Cambria Math"/>
                      </a:rPr>
                      <m:t>]</m:t>
                    </m:r>
                  </m:oMath>
                </a14:m>
                <a:r>
                  <a:rPr lang="en-US" b="1" dirty="0" smtClean="0"/>
                  <a:t> and </a:t>
                </a:r>
                <a14:m>
                  <m:oMath xmlns:m="http://schemas.openxmlformats.org/officeDocument/2006/math">
                    <m:r>
                      <a:rPr lang="en-US" b="1" i="1" smtClean="0">
                        <a:latin typeface="Cambria Math"/>
                      </a:rPr>
                      <m:t>𝑭</m:t>
                    </m:r>
                  </m:oMath>
                </a14:m>
                <a:r>
                  <a:rPr lang="en-US" b="1" dirty="0" smtClean="0"/>
                  <a:t> </a:t>
                </a:r>
                <a:r>
                  <a:rPr lang="en-US" b="1" dirty="0"/>
                  <a:t>is any </a:t>
                </a:r>
                <a:r>
                  <a:rPr lang="en-US" b="1" dirty="0" smtClean="0"/>
                  <a:t>antiderivative </a:t>
                </a:r>
                <a:r>
                  <a:rPr lang="en-US" b="1" dirty="0"/>
                  <a:t>of </a:t>
                </a:r>
                <a14:m>
                  <m:oMath xmlns:m="http://schemas.openxmlformats.org/officeDocument/2006/math">
                    <m:r>
                      <a:rPr lang="en-US" b="1" i="1" smtClean="0">
                        <a:latin typeface="Cambria Math"/>
                      </a:rPr>
                      <m:t>𝒇</m:t>
                    </m:r>
                  </m:oMath>
                </a14:m>
                <a:r>
                  <a:rPr lang="en-US" b="1" dirty="0" smtClean="0"/>
                  <a:t> </a:t>
                </a:r>
                <a:r>
                  <a:rPr lang="en-US" b="1" dirty="0"/>
                  <a:t>on </a:t>
                </a:r>
                <a14:m>
                  <m:oMath xmlns:m="http://schemas.openxmlformats.org/officeDocument/2006/math">
                    <m:r>
                      <a:rPr lang="en-US" b="1" i="1" smtClean="0">
                        <a:latin typeface="Cambria Math"/>
                      </a:rPr>
                      <m:t>[</m:t>
                    </m:r>
                    <m:r>
                      <a:rPr lang="en-US" b="1" i="1" smtClean="0">
                        <a:latin typeface="Cambria Math"/>
                      </a:rPr>
                      <m:t>𝒂</m:t>
                    </m:r>
                    <m:r>
                      <a:rPr lang="en-US" b="1" i="1" smtClean="0">
                        <a:latin typeface="Cambria Math"/>
                      </a:rPr>
                      <m:t>,</m:t>
                    </m:r>
                    <m:r>
                      <a:rPr lang="en-US" b="1" i="1" smtClean="0">
                        <a:latin typeface="Cambria Math"/>
                      </a:rPr>
                      <m:t>𝒃</m:t>
                    </m:r>
                    <m:r>
                      <a:rPr lang="en-US" b="1" i="1" smtClean="0">
                        <a:latin typeface="Cambria Math"/>
                      </a:rPr>
                      <m:t>]</m:t>
                    </m:r>
                  </m:oMath>
                </a14:m>
                <a:r>
                  <a:rPr lang="en-US" b="1" dirty="0"/>
                  <a:t> , </a:t>
                </a:r>
                <a:r>
                  <a:rPr lang="en-US" b="1" dirty="0" smtClean="0"/>
                  <a:t>then</a:t>
                </a:r>
              </a:p>
              <a:p>
                <a:pPr algn="just" rtl="0" eaLnBrk="0"/>
                <a14:m>
                  <m:oMathPara xmlns:m="http://schemas.openxmlformats.org/officeDocument/2006/math">
                    <m:oMathParaPr>
                      <m:jc m:val="centerGroup"/>
                    </m:oMathParaPr>
                    <m:oMath xmlns:m="http://schemas.openxmlformats.org/officeDocument/2006/math">
                      <m:nary>
                        <m:naryPr>
                          <m:ctrlPr>
                            <a:rPr lang="en-US" b="1" i="1" smtClean="0">
                              <a:latin typeface="Cambria Math"/>
                            </a:rPr>
                          </m:ctrlPr>
                        </m:naryPr>
                        <m:sub>
                          <m:r>
                            <m:rPr>
                              <m:brk m:alnAt="23"/>
                            </m:rPr>
                            <a:rPr lang="en-US" b="1" i="1" smtClean="0">
                              <a:latin typeface="Cambria Math"/>
                            </a:rPr>
                            <m:t>𝒃</m:t>
                          </m:r>
                        </m:sub>
                        <m:sup>
                          <m:r>
                            <a:rPr lang="en-US" b="1" i="1" smtClean="0">
                              <a:latin typeface="Cambria Math"/>
                            </a:rPr>
                            <m:t>𝒂</m:t>
                          </m:r>
                        </m:sup>
                        <m:e>
                          <m:r>
                            <a:rPr lang="en-US" b="1" i="1" smtClean="0">
                              <a:latin typeface="Cambria Math"/>
                            </a:rPr>
                            <m:t>𝒇</m:t>
                          </m:r>
                          <m:d>
                            <m:dPr>
                              <m:ctrlPr>
                                <a:rPr lang="en-US" b="1" i="1" smtClean="0">
                                  <a:latin typeface="Cambria Math"/>
                                </a:rPr>
                              </m:ctrlPr>
                            </m:dPr>
                            <m:e>
                              <m:r>
                                <a:rPr lang="en-US" b="1" i="1" smtClean="0">
                                  <a:latin typeface="Cambria Math"/>
                                </a:rPr>
                                <m:t>𝒙</m:t>
                              </m:r>
                            </m:e>
                          </m:d>
                          <m:r>
                            <a:rPr lang="en-US" b="1" i="1" smtClean="0">
                              <a:latin typeface="Cambria Math"/>
                            </a:rPr>
                            <m:t>𝒅𝒙</m:t>
                          </m:r>
                        </m:e>
                      </m:nary>
                      <m:r>
                        <a:rPr lang="en-US" b="1" i="1" smtClean="0">
                          <a:latin typeface="Cambria Math"/>
                        </a:rPr>
                        <m:t>=</m:t>
                      </m:r>
                      <m:sSubSup>
                        <m:sSubSupPr>
                          <m:ctrlPr>
                            <a:rPr lang="en-US" b="1" i="1" smtClean="0">
                              <a:latin typeface="Cambria Math"/>
                            </a:rPr>
                          </m:ctrlPr>
                        </m:sSubSupPr>
                        <m:e>
                          <m:d>
                            <m:dPr>
                              <m:begChr m:val=""/>
                              <m:endChr m:val="]"/>
                              <m:ctrlPr>
                                <a:rPr lang="en-US" b="1" i="1" smtClean="0">
                                  <a:latin typeface="Cambria Math"/>
                                </a:rPr>
                              </m:ctrlPr>
                            </m:dPr>
                            <m:e>
                              <m:r>
                                <a:rPr lang="en-US" b="1" i="1" smtClean="0">
                                  <a:latin typeface="Cambria Math"/>
                                </a:rPr>
                                <m:t>𝒇</m:t>
                              </m:r>
                              <m:r>
                                <a:rPr lang="en-US" b="1" i="1" smtClean="0">
                                  <a:latin typeface="Cambria Math"/>
                                </a:rPr>
                                <m:t>(</m:t>
                              </m:r>
                              <m:r>
                                <a:rPr lang="en-US" b="1" i="1" smtClean="0">
                                  <a:latin typeface="Cambria Math"/>
                                </a:rPr>
                                <m:t>𝒙</m:t>
                              </m:r>
                              <m:r>
                                <a:rPr lang="en-US" b="1" i="1" smtClean="0">
                                  <a:latin typeface="Cambria Math"/>
                                </a:rPr>
                                <m:t>)</m:t>
                              </m:r>
                            </m:e>
                          </m:d>
                        </m:e>
                        <m:sub>
                          <m:r>
                            <a:rPr lang="en-US" b="1" i="1" smtClean="0">
                              <a:latin typeface="Cambria Math"/>
                            </a:rPr>
                            <m:t>𝒃</m:t>
                          </m:r>
                        </m:sub>
                        <m:sup>
                          <m:r>
                            <a:rPr lang="en-US" b="1" i="1" smtClean="0">
                              <a:latin typeface="Cambria Math"/>
                            </a:rPr>
                            <m:t>𝒂</m:t>
                          </m:r>
                        </m:sup>
                      </m:sSubSup>
                      <m:r>
                        <a:rPr lang="en-US" b="1" i="1" smtClean="0">
                          <a:latin typeface="Cambria Math"/>
                        </a:rPr>
                        <m:t>=</m:t>
                      </m:r>
                      <m:r>
                        <a:rPr lang="en-US" b="1" i="1" smtClean="0">
                          <a:latin typeface="Cambria Math"/>
                        </a:rPr>
                        <m:t>𝑭</m:t>
                      </m:r>
                      <m:d>
                        <m:dPr>
                          <m:ctrlPr>
                            <a:rPr lang="en-US" b="1" i="1" smtClean="0">
                              <a:latin typeface="Cambria Math"/>
                            </a:rPr>
                          </m:ctrlPr>
                        </m:dPr>
                        <m:e>
                          <m:r>
                            <a:rPr lang="en-US" b="1" i="1" smtClean="0">
                              <a:latin typeface="Cambria Math"/>
                            </a:rPr>
                            <m:t>𝒃</m:t>
                          </m:r>
                        </m:e>
                      </m:d>
                      <m:r>
                        <a:rPr lang="en-US" b="1" i="1" smtClean="0">
                          <a:latin typeface="Cambria Math"/>
                        </a:rPr>
                        <m:t>−</m:t>
                      </m:r>
                      <m:r>
                        <a:rPr lang="en-US" b="1" i="1" smtClean="0">
                          <a:latin typeface="Cambria Math"/>
                        </a:rPr>
                        <m:t>𝑭</m:t>
                      </m:r>
                      <m:r>
                        <a:rPr lang="en-US" b="1" i="1" smtClean="0">
                          <a:latin typeface="Cambria Math"/>
                        </a:rPr>
                        <m:t>(</m:t>
                      </m:r>
                      <m:r>
                        <a:rPr lang="en-US" b="1" i="1" smtClean="0">
                          <a:latin typeface="Cambria Math"/>
                        </a:rPr>
                        <m:t>𝒂</m:t>
                      </m:r>
                      <m:r>
                        <a:rPr lang="en-US" b="1" i="1" smtClean="0">
                          <a:latin typeface="Cambria Math"/>
                        </a:rPr>
                        <m:t>)</m:t>
                      </m:r>
                    </m:oMath>
                  </m:oMathPara>
                </a14:m>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1467" t="-2290" r="-1667"/>
                </a:stretch>
              </a:blipFill>
            </p:spPr>
            <p:txBody>
              <a:bodyPr/>
              <a:lstStyle/>
              <a:p>
                <a:r>
                  <a:rPr lang="en-US">
                    <a:noFill/>
                  </a:rPr>
                  <a:t> </a:t>
                </a:r>
              </a:p>
            </p:txBody>
          </p:sp>
        </mc:Fallback>
      </mc:AlternateContent>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69081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2"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96752"/>
                <a:ext cx="9144000" cy="5661248"/>
              </a:xfrm>
            </p:spPr>
            <p:txBody>
              <a:bodyPr>
                <a:normAutofit fontScale="92500"/>
              </a:bodyPr>
              <a:lstStyle/>
              <a:p>
                <a:pPr marL="457200" indent="-457200" algn="l" rtl="0" eaLnBrk="0">
                  <a:buFont typeface="Wingdings" panose="05000000000000000000" pitchFamily="2" charset="2"/>
                  <a:buChar char="q"/>
                </a:pPr>
                <a:r>
                  <a:rPr lang="en-US" b="1" dirty="0" smtClean="0"/>
                  <a:t>Observe that in the preceding theorem we did not include a constant of integration in the antiderivatives.</a:t>
                </a:r>
              </a:p>
              <a:p>
                <a:pPr marL="457200" indent="-457200" algn="l" rtl="0" eaLnBrk="0">
                  <a:buFont typeface="Wingdings" panose="05000000000000000000" pitchFamily="2" charset="2"/>
                  <a:buChar char="q"/>
                </a:pPr>
                <a:r>
                  <a:rPr lang="en-US" b="1" dirty="0"/>
                  <a:t>In general, when applying the Fundamental Theorem of Calculus there is no need to include a constant of integration because it will drop out anyway.</a:t>
                </a:r>
              </a:p>
              <a:p>
                <a:pPr algn="l" rtl="0" eaLnBrk="0"/>
                <a:endParaRPr lang="en-US" sz="1600" b="1" dirty="0" smtClean="0"/>
              </a:p>
              <a:p>
                <a:pPr algn="l" rtl="0" eaLnBrk="0"/>
                <a:endParaRPr lang="en-US" sz="1600" b="1" dirty="0"/>
              </a:p>
              <a:p>
                <a:pPr marL="457200" indent="-457200" algn="l" rtl="0" eaLnBrk="0">
                  <a:buFont typeface="Wingdings" panose="05000000000000000000" pitchFamily="2" charset="2"/>
                  <a:buChar char="q"/>
                </a:pPr>
                <a:r>
                  <a:rPr lang="en-US" b="1" dirty="0"/>
                  <a:t>Example: Evaluate </a:t>
                </a:r>
                <a14:m>
                  <m:oMath xmlns:m="http://schemas.openxmlformats.org/officeDocument/2006/math">
                    <m:nary>
                      <m:naryPr>
                        <m:ctrlPr>
                          <a:rPr lang="en-US" b="1" i="1" smtClean="0">
                            <a:latin typeface="Cambria Math"/>
                          </a:rPr>
                        </m:ctrlPr>
                      </m:naryPr>
                      <m:sub>
                        <m:r>
                          <m:rPr>
                            <m:brk m:alnAt="23"/>
                          </m:rPr>
                          <a:rPr lang="en-US" b="1" i="1" smtClean="0">
                            <a:latin typeface="Cambria Math"/>
                          </a:rPr>
                          <m:t>𝟏</m:t>
                        </m:r>
                      </m:sub>
                      <m:sup>
                        <m:r>
                          <a:rPr lang="en-US" b="1" i="1" smtClean="0">
                            <a:latin typeface="Cambria Math"/>
                          </a:rPr>
                          <m:t>𝟒</m:t>
                        </m:r>
                      </m:sup>
                      <m:e>
                        <m:r>
                          <a:rPr lang="en-US" b="1" i="1" smtClean="0">
                            <a:latin typeface="Cambria Math"/>
                          </a:rPr>
                          <m:t>𝟑</m:t>
                        </m:r>
                        <m:r>
                          <a:rPr lang="en-US" b="1" i="1" smtClean="0">
                            <a:latin typeface="Cambria Math"/>
                          </a:rPr>
                          <m:t>𝒅𝒙</m:t>
                        </m:r>
                      </m:e>
                    </m:nary>
                  </m:oMath>
                </a14:m>
                <a:r>
                  <a:rPr lang="en-US" b="1" dirty="0" smtClean="0"/>
                  <a:t>.</a:t>
                </a:r>
                <a:endParaRPr lang="en-US" b="1" dirty="0"/>
              </a:p>
              <a:p>
                <a:pPr marL="457200" indent="-457200" algn="l" rtl="0" eaLnBrk="0">
                  <a:buFont typeface="Wingdings" panose="05000000000000000000" pitchFamily="2" charset="2"/>
                  <a:buChar char="q"/>
                </a:pPr>
                <a:r>
                  <a:rPr lang="en-US" b="1" dirty="0"/>
                  <a:t>Solution:</a:t>
                </a:r>
                <a:endParaRPr lang="en-US" b="1" dirty="0" smtClean="0"/>
              </a:p>
              <a:p>
                <a:pPr algn="l" rtl="0" eaLnBrk="0"/>
                <a14:m>
                  <m:oMath xmlns:m="http://schemas.openxmlformats.org/officeDocument/2006/math">
                    <m:nary>
                      <m:naryPr>
                        <m:ctrlPr>
                          <a:rPr lang="en-US" b="1" i="1" smtClean="0">
                            <a:solidFill>
                              <a:srgbClr val="FFFF00"/>
                            </a:solidFill>
                            <a:latin typeface="Cambria Math"/>
                          </a:rPr>
                        </m:ctrlPr>
                      </m:naryPr>
                      <m:sub>
                        <m:r>
                          <m:rPr>
                            <m:brk m:alnAt="23"/>
                          </m:rPr>
                          <a:rPr lang="en-US" b="1" i="1">
                            <a:solidFill>
                              <a:srgbClr val="FFFF00"/>
                            </a:solidFill>
                            <a:latin typeface="Cambria Math"/>
                          </a:rPr>
                          <m:t>𝟏</m:t>
                        </m:r>
                      </m:sub>
                      <m:sup>
                        <m:r>
                          <a:rPr lang="en-US" b="1" i="1">
                            <a:solidFill>
                              <a:srgbClr val="FFFF00"/>
                            </a:solidFill>
                            <a:latin typeface="Cambria Math"/>
                          </a:rPr>
                          <m:t>𝟒</m:t>
                        </m:r>
                      </m:sup>
                      <m:e>
                        <m:r>
                          <a:rPr lang="en-US" b="1" i="1">
                            <a:solidFill>
                              <a:srgbClr val="FFFF00"/>
                            </a:solidFill>
                            <a:latin typeface="Cambria Math"/>
                          </a:rPr>
                          <m:t>𝟑</m:t>
                        </m:r>
                        <m:r>
                          <a:rPr lang="en-US" b="1" i="1">
                            <a:solidFill>
                              <a:srgbClr val="FFFF00"/>
                            </a:solidFill>
                            <a:latin typeface="Cambria Math"/>
                          </a:rPr>
                          <m:t>𝒅𝒙</m:t>
                        </m:r>
                      </m:e>
                    </m:nary>
                    <m:r>
                      <a:rPr lang="en-US" b="1" i="1" smtClean="0">
                        <a:solidFill>
                          <a:srgbClr val="FFFF00"/>
                        </a:solidFill>
                        <a:latin typeface="Cambria Math"/>
                      </a:rPr>
                      <m:t>=</m:t>
                    </m:r>
                    <m:sSubSup>
                      <m:sSubSupPr>
                        <m:ctrlPr>
                          <a:rPr lang="en-US" b="1" i="1" smtClean="0">
                            <a:solidFill>
                              <a:srgbClr val="FFFF00"/>
                            </a:solidFill>
                            <a:latin typeface="Cambria Math"/>
                          </a:rPr>
                        </m:ctrlPr>
                      </m:sSubSupPr>
                      <m:e>
                        <m:d>
                          <m:dPr>
                            <m:begChr m:val=""/>
                            <m:endChr m:val="]"/>
                            <m:ctrlPr>
                              <a:rPr lang="en-US" b="1" i="1" smtClean="0">
                                <a:solidFill>
                                  <a:srgbClr val="FFFF00"/>
                                </a:solidFill>
                                <a:latin typeface="Cambria Math"/>
                              </a:rPr>
                            </m:ctrlPr>
                          </m:dPr>
                          <m:e>
                            <m:r>
                              <a:rPr lang="en-US" b="1" i="1" smtClean="0">
                                <a:solidFill>
                                  <a:srgbClr val="FFFF00"/>
                                </a:solidFill>
                                <a:latin typeface="Cambria Math"/>
                              </a:rPr>
                              <m:t>𝟑</m:t>
                            </m:r>
                          </m:e>
                        </m:d>
                      </m:e>
                      <m:sub>
                        <m:r>
                          <a:rPr lang="en-US" b="1" i="1" smtClean="0">
                            <a:solidFill>
                              <a:srgbClr val="FFFF00"/>
                            </a:solidFill>
                            <a:latin typeface="Cambria Math"/>
                          </a:rPr>
                          <m:t>𝟏</m:t>
                        </m:r>
                      </m:sub>
                      <m:sup>
                        <m:r>
                          <a:rPr lang="en-US" b="1" i="1" smtClean="0">
                            <a:solidFill>
                              <a:srgbClr val="FFFF00"/>
                            </a:solidFill>
                            <a:latin typeface="Cambria Math"/>
                          </a:rPr>
                          <m:t>𝟒</m:t>
                        </m:r>
                      </m:sup>
                    </m:sSubSup>
                    <m:r>
                      <a:rPr lang="en-US" b="1" i="1" smtClean="0">
                        <a:solidFill>
                          <a:srgbClr val="FFFF00"/>
                        </a:solidFill>
                        <a:latin typeface="Cambria Math"/>
                      </a:rPr>
                      <m:t>=</m:t>
                    </m:r>
                    <m:r>
                      <a:rPr lang="en-US" b="1" i="1" smtClean="0">
                        <a:solidFill>
                          <a:srgbClr val="FFFF00"/>
                        </a:solidFill>
                        <a:latin typeface="Cambria Math"/>
                      </a:rPr>
                      <m:t>𝟑</m:t>
                    </m:r>
                    <m:d>
                      <m:dPr>
                        <m:ctrlPr>
                          <a:rPr lang="en-US" b="1" i="1" smtClean="0">
                            <a:solidFill>
                              <a:srgbClr val="FFFF00"/>
                            </a:solidFill>
                            <a:latin typeface="Cambria Math"/>
                          </a:rPr>
                        </m:ctrlPr>
                      </m:dPr>
                      <m:e>
                        <m:r>
                          <a:rPr lang="en-US" b="1" i="1" smtClean="0">
                            <a:solidFill>
                              <a:srgbClr val="FFFF00"/>
                            </a:solidFill>
                            <a:latin typeface="Cambria Math"/>
                          </a:rPr>
                          <m:t>𝟒</m:t>
                        </m:r>
                      </m:e>
                    </m:d>
                    <m:r>
                      <a:rPr lang="en-US" b="1" i="1" smtClean="0">
                        <a:solidFill>
                          <a:srgbClr val="FFFF00"/>
                        </a:solidFill>
                        <a:latin typeface="Cambria Math"/>
                      </a:rPr>
                      <m:t>−</m:t>
                    </m:r>
                    <m:r>
                      <a:rPr lang="en-US" b="1" i="1" smtClean="0">
                        <a:solidFill>
                          <a:srgbClr val="FFFF00"/>
                        </a:solidFill>
                        <a:latin typeface="Cambria Math"/>
                      </a:rPr>
                      <m:t>𝟑</m:t>
                    </m:r>
                    <m:d>
                      <m:dPr>
                        <m:ctrlPr>
                          <a:rPr lang="en-US" b="1" i="1" smtClean="0">
                            <a:solidFill>
                              <a:srgbClr val="FFFF00"/>
                            </a:solidFill>
                            <a:latin typeface="Cambria Math"/>
                          </a:rPr>
                        </m:ctrlPr>
                      </m:dPr>
                      <m:e>
                        <m:r>
                          <a:rPr lang="en-US" b="1" i="1" smtClean="0">
                            <a:solidFill>
                              <a:srgbClr val="FFFF00"/>
                            </a:solidFill>
                            <a:latin typeface="Cambria Math"/>
                          </a:rPr>
                          <m:t>𝟏</m:t>
                        </m:r>
                      </m:e>
                    </m:d>
                    <m:r>
                      <a:rPr lang="en-US" b="1" i="1" smtClean="0">
                        <a:solidFill>
                          <a:srgbClr val="FFFF00"/>
                        </a:solidFill>
                        <a:latin typeface="Cambria Math"/>
                      </a:rPr>
                      <m:t>=</m:t>
                    </m:r>
                    <m:r>
                      <a:rPr lang="en-US" b="1" i="1" smtClean="0">
                        <a:solidFill>
                          <a:srgbClr val="FFFF00"/>
                        </a:solidFill>
                        <a:latin typeface="Cambria Math"/>
                      </a:rPr>
                      <m:t>𝟗</m:t>
                    </m:r>
                  </m:oMath>
                </a14:m>
                <a:r>
                  <a:rPr lang="en-US" sz="4800" b="1" dirty="0"/>
                  <a:t> </a:t>
                </a:r>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96752"/>
                <a:ext cx="9144000" cy="5661248"/>
              </a:xfrm>
              <a:blipFill rotWithShape="1">
                <a:blip r:embed="rId2"/>
                <a:stretch>
                  <a:fillRect l="-1333" t="-1292" r="-1000" b="-3552"/>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5991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a:bodyPr>
              <a:lstStyle/>
              <a:p>
                <a:pPr marL="457200" indent="-457200" algn="just" rtl="0" eaLnBrk="0">
                  <a:buFont typeface="Wingdings" panose="05000000000000000000" pitchFamily="2" charset="2"/>
                  <a:buChar char="q"/>
                </a:pPr>
                <a:r>
                  <a:rPr lang="en-US" b="1" dirty="0" smtClean="0"/>
                  <a:t>Example: Evaluate </a:t>
                </a:r>
                <a14:m>
                  <m:oMath xmlns:m="http://schemas.openxmlformats.org/officeDocument/2006/math">
                    <m:nary>
                      <m:naryPr>
                        <m:ctrlPr>
                          <a:rPr lang="en-US" b="1" i="1" smtClean="0">
                            <a:latin typeface="Cambria Math"/>
                          </a:rPr>
                        </m:ctrlPr>
                      </m:naryPr>
                      <m:sub>
                        <m:r>
                          <m:rPr>
                            <m:brk m:alnAt="23"/>
                          </m:rPr>
                          <a:rPr lang="en-US" b="1" i="1" smtClean="0">
                            <a:latin typeface="Cambria Math"/>
                          </a:rPr>
                          <m:t>𝟏</m:t>
                        </m:r>
                      </m:sub>
                      <m:sup>
                        <m:r>
                          <a:rPr lang="en-US" b="1" i="1" smtClean="0">
                            <a:latin typeface="Cambria Math"/>
                          </a:rPr>
                          <m:t>𝟗</m:t>
                        </m:r>
                      </m:sup>
                      <m:e>
                        <m:r>
                          <a:rPr lang="en-US" b="1" i="1" smtClean="0">
                            <a:latin typeface="Cambria Math"/>
                          </a:rPr>
                          <m:t>𝒙𝒅𝒙</m:t>
                        </m:r>
                      </m:e>
                    </m:nary>
                  </m:oMath>
                </a14:m>
                <a:r>
                  <a:rPr lang="en-US" b="1" dirty="0" smtClean="0"/>
                  <a:t>.</a:t>
                </a:r>
                <a:endParaRPr lang="en-US" b="1" dirty="0"/>
              </a:p>
              <a:p>
                <a:pPr marL="457200" indent="-457200" algn="just" rtl="0" eaLnBrk="0">
                  <a:buFont typeface="Wingdings" panose="05000000000000000000" pitchFamily="2" charset="2"/>
                  <a:buChar char="q"/>
                </a:pPr>
                <a:r>
                  <a:rPr lang="en-US" b="1" dirty="0"/>
                  <a:t>Solution</a:t>
                </a:r>
                <a:r>
                  <a:rPr lang="en-US" b="1" dirty="0" smtClean="0"/>
                  <a:t>:</a:t>
                </a:r>
                <a:r>
                  <a:rPr lang="en-US" b="1" dirty="0"/>
                  <a:t>                     </a:t>
                </a:r>
              </a:p>
              <a:p>
                <a:pPr algn="just" rtl="0" eaLnBrk="0"/>
                <a14:m>
                  <m:oMathPara xmlns:m="http://schemas.openxmlformats.org/officeDocument/2006/math">
                    <m:oMathParaPr>
                      <m:jc m:val="centerGroup"/>
                    </m:oMathParaPr>
                    <m:oMath xmlns:m="http://schemas.openxmlformats.org/officeDocument/2006/math">
                      <m:nary>
                        <m:naryPr>
                          <m:ctrlPr>
                            <a:rPr lang="en-US" b="1" i="1" smtClean="0">
                              <a:solidFill>
                                <a:srgbClr val="FFFF00"/>
                              </a:solidFill>
                              <a:latin typeface="Cambria Math"/>
                            </a:rPr>
                          </m:ctrlPr>
                        </m:naryPr>
                        <m:sub>
                          <m:r>
                            <m:rPr>
                              <m:brk m:alnAt="23"/>
                            </m:rPr>
                            <a:rPr lang="en-US" b="1" i="1">
                              <a:solidFill>
                                <a:srgbClr val="FFFF00"/>
                              </a:solidFill>
                              <a:latin typeface="Cambria Math"/>
                            </a:rPr>
                            <m:t>𝟏</m:t>
                          </m:r>
                        </m:sub>
                        <m:sup>
                          <m:r>
                            <a:rPr lang="en-US" b="1" i="1">
                              <a:solidFill>
                                <a:srgbClr val="FFFF00"/>
                              </a:solidFill>
                              <a:latin typeface="Cambria Math"/>
                            </a:rPr>
                            <m:t>𝟗</m:t>
                          </m:r>
                        </m:sup>
                        <m:e>
                          <m:r>
                            <a:rPr lang="en-US" b="1" i="1">
                              <a:solidFill>
                                <a:srgbClr val="FFFF00"/>
                              </a:solidFill>
                              <a:latin typeface="Cambria Math"/>
                            </a:rPr>
                            <m:t>𝒙𝒅𝒙</m:t>
                          </m:r>
                        </m:e>
                      </m:nary>
                      <m:r>
                        <a:rPr lang="en-US" b="1" i="1" smtClean="0">
                          <a:solidFill>
                            <a:srgbClr val="FFFF00"/>
                          </a:solidFill>
                          <a:latin typeface="Cambria Math"/>
                        </a:rPr>
                        <m:t>=</m:t>
                      </m:r>
                      <m:sSubSup>
                        <m:sSubSupPr>
                          <m:ctrlPr>
                            <a:rPr lang="en-US" b="1" i="1" smtClean="0">
                              <a:solidFill>
                                <a:srgbClr val="FFFF00"/>
                              </a:solidFill>
                              <a:latin typeface="Cambria Math"/>
                            </a:rPr>
                          </m:ctrlPr>
                        </m:sSubSupPr>
                        <m:e>
                          <m:d>
                            <m:dPr>
                              <m:begChr m:val=""/>
                              <m:endChr m:val="]"/>
                              <m:ctrlPr>
                                <a:rPr lang="en-US" b="1" i="1" smtClean="0">
                                  <a:solidFill>
                                    <a:srgbClr val="FFFF00"/>
                                  </a:solidFill>
                                  <a:latin typeface="Cambria Math"/>
                                </a:rPr>
                              </m:ctrlPr>
                            </m:dPr>
                            <m:e>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𝟐</m:t>
                                  </m:r>
                                </m:den>
                              </m:f>
                              <m:sSup>
                                <m:sSupPr>
                                  <m:ctrlPr>
                                    <a:rPr lang="en-US" b="1" i="1" smtClean="0">
                                      <a:solidFill>
                                        <a:srgbClr val="FFFF00"/>
                                      </a:solidFill>
                                      <a:latin typeface="Cambria Math"/>
                                    </a:rPr>
                                  </m:ctrlPr>
                                </m:sSupPr>
                                <m:e>
                                  <m:r>
                                    <a:rPr lang="en-US" b="1" i="1" smtClean="0">
                                      <a:solidFill>
                                        <a:srgbClr val="FFFF00"/>
                                      </a:solidFill>
                                      <a:latin typeface="Cambria Math"/>
                                    </a:rPr>
                                    <m:t>𝒙</m:t>
                                  </m:r>
                                </m:e>
                                <m:sup>
                                  <m:r>
                                    <a:rPr lang="en-US" b="1" i="1" smtClean="0">
                                      <a:solidFill>
                                        <a:srgbClr val="FFFF00"/>
                                      </a:solidFill>
                                      <a:latin typeface="Cambria Math"/>
                                    </a:rPr>
                                    <m:t>𝟐</m:t>
                                  </m:r>
                                </m:sup>
                              </m:sSup>
                            </m:e>
                          </m:d>
                        </m:e>
                        <m:sub>
                          <m:r>
                            <a:rPr lang="en-US" b="1" i="1" smtClean="0">
                              <a:solidFill>
                                <a:srgbClr val="FFFF00"/>
                              </a:solidFill>
                              <a:latin typeface="Cambria Math"/>
                            </a:rPr>
                            <m:t>𝟏</m:t>
                          </m:r>
                        </m:sub>
                        <m:sup>
                          <m:r>
                            <a:rPr lang="en-US" b="1" i="1" smtClean="0">
                              <a:solidFill>
                                <a:srgbClr val="FFFF00"/>
                              </a:solidFill>
                              <a:latin typeface="Cambria Math"/>
                            </a:rPr>
                            <m:t>𝟗</m:t>
                          </m:r>
                        </m:sup>
                      </m:sSubSup>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𝟐</m:t>
                          </m:r>
                        </m:den>
                      </m:f>
                      <m:sSup>
                        <m:sSupPr>
                          <m:ctrlPr>
                            <a:rPr lang="en-US" b="1" i="1" smtClean="0">
                              <a:solidFill>
                                <a:srgbClr val="FFFF00"/>
                              </a:solidFill>
                              <a:latin typeface="Cambria Math"/>
                            </a:rPr>
                          </m:ctrlPr>
                        </m:sSupPr>
                        <m:e>
                          <m:r>
                            <a:rPr lang="en-US" b="1" i="1" smtClean="0">
                              <a:solidFill>
                                <a:srgbClr val="FFFF00"/>
                              </a:solidFill>
                              <a:latin typeface="Cambria Math"/>
                            </a:rPr>
                            <m:t>𝟗</m:t>
                          </m:r>
                        </m:e>
                        <m:sup>
                          <m:r>
                            <a:rPr lang="en-US" b="1" i="1" smtClean="0">
                              <a:solidFill>
                                <a:srgbClr val="FFFF00"/>
                              </a:solidFill>
                              <a:latin typeface="Cambria Math"/>
                            </a:rPr>
                            <m:t>𝟐</m:t>
                          </m:r>
                        </m:sup>
                      </m:sSup>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𝟐</m:t>
                          </m:r>
                        </m:den>
                      </m:f>
                      <m:sSup>
                        <m:sSupPr>
                          <m:ctrlPr>
                            <a:rPr lang="en-US" b="1" i="1" smtClean="0">
                              <a:solidFill>
                                <a:srgbClr val="FFFF00"/>
                              </a:solidFill>
                              <a:latin typeface="Cambria Math"/>
                            </a:rPr>
                          </m:ctrlPr>
                        </m:sSupPr>
                        <m:e>
                          <m:r>
                            <a:rPr lang="en-US" b="1" i="1" smtClean="0">
                              <a:solidFill>
                                <a:srgbClr val="FFFF00"/>
                              </a:solidFill>
                              <a:latin typeface="Cambria Math"/>
                            </a:rPr>
                            <m:t>𝟏</m:t>
                          </m:r>
                        </m:e>
                        <m:sup>
                          <m:r>
                            <a:rPr lang="en-US" b="1" i="1" smtClean="0">
                              <a:solidFill>
                                <a:srgbClr val="FFFF00"/>
                              </a:solidFill>
                              <a:latin typeface="Cambria Math"/>
                            </a:rPr>
                            <m:t>𝟐</m:t>
                          </m:r>
                        </m:sup>
                      </m:sSup>
                      <m:r>
                        <a:rPr lang="en-US" b="1" i="1" smtClean="0">
                          <a:solidFill>
                            <a:srgbClr val="FFFF00"/>
                          </a:solidFill>
                          <a:latin typeface="Cambria Math"/>
                        </a:rPr>
                        <m:t>=</m:t>
                      </m:r>
                      <m:r>
                        <a:rPr lang="en-US" b="1" i="1" smtClean="0">
                          <a:solidFill>
                            <a:srgbClr val="FFFF00"/>
                          </a:solidFill>
                          <a:latin typeface="Cambria Math"/>
                        </a:rPr>
                        <m:t>𝟒𝟎</m:t>
                      </m:r>
                    </m:oMath>
                  </m:oMathPara>
                </a14:m>
                <a:endParaRPr lang="en-US" b="1" dirty="0">
                  <a:solidFill>
                    <a:srgbClr val="FFFF00"/>
                  </a:solidFill>
                </a:endParaRPr>
              </a:p>
              <a:p>
                <a:pPr marL="457200" indent="-457200" algn="just" rtl="0" eaLnBrk="0">
                  <a:buFont typeface="Wingdings" panose="05000000000000000000" pitchFamily="2" charset="2"/>
                  <a:buChar char="q"/>
                </a:pPr>
                <a:r>
                  <a:rPr lang="en-US" b="1" dirty="0"/>
                  <a:t>Example: Evaluate </a:t>
                </a:r>
                <a14:m>
                  <m:oMath xmlns:m="http://schemas.openxmlformats.org/officeDocument/2006/math">
                    <m:nary>
                      <m:naryPr>
                        <m:ctrlPr>
                          <a:rPr lang="en-US" b="1" i="1" smtClean="0">
                            <a:latin typeface="Cambria Math"/>
                          </a:rPr>
                        </m:ctrlPr>
                      </m:naryPr>
                      <m:sub>
                        <m:r>
                          <m:rPr>
                            <m:brk m:alnAt="23"/>
                          </m:rPr>
                          <a:rPr lang="en-US" b="1" i="1" smtClean="0">
                            <a:latin typeface="Cambria Math"/>
                          </a:rPr>
                          <m:t>𝟎</m:t>
                        </m:r>
                      </m:sub>
                      <m:sup>
                        <m:r>
                          <a:rPr lang="en-US" b="1" i="1" smtClean="0">
                            <a:latin typeface="Cambria Math"/>
                            <a:ea typeface="Cambria Math"/>
                          </a:rPr>
                          <m:t>𝝅</m:t>
                        </m:r>
                        <m:r>
                          <a:rPr lang="en-US" b="1" i="1" smtClean="0">
                            <a:latin typeface="Cambria Math"/>
                            <a:ea typeface="Cambria Math"/>
                          </a:rPr>
                          <m:t>/</m:t>
                        </m:r>
                        <m:r>
                          <a:rPr lang="en-US" b="1" i="1" smtClean="0">
                            <a:latin typeface="Cambria Math"/>
                            <a:ea typeface="Cambria Math"/>
                          </a:rPr>
                          <m:t>𝟑</m:t>
                        </m:r>
                      </m:sup>
                      <m:e>
                        <m:func>
                          <m:funcPr>
                            <m:ctrlPr>
                              <a:rPr lang="en-US" b="1" i="1" smtClean="0">
                                <a:latin typeface="Cambria Math"/>
                              </a:rPr>
                            </m:ctrlPr>
                          </m:funcPr>
                          <m:fName>
                            <m:r>
                              <m:rPr>
                                <m:sty m:val="p"/>
                              </m:rPr>
                              <a:rPr lang="en-US" b="0" i="0" smtClean="0">
                                <a:latin typeface="Cambria Math"/>
                              </a:rPr>
                              <m:t>sec</m:t>
                            </m:r>
                            <m:r>
                              <a:rPr lang="en-US" b="0" i="1" smtClean="0">
                                <a:latin typeface="Cambria Math"/>
                              </a:rPr>
                              <m:t>²</m:t>
                            </m:r>
                          </m:fName>
                          <m:e>
                            <m:r>
                              <a:rPr lang="en-US" b="1" i="1" smtClean="0">
                                <a:latin typeface="Cambria Math"/>
                              </a:rPr>
                              <m:t>𝒙</m:t>
                            </m:r>
                          </m:e>
                        </m:func>
                        <m:r>
                          <a:rPr lang="en-US" b="1" i="1" smtClean="0">
                            <a:latin typeface="Cambria Math"/>
                          </a:rPr>
                          <m:t>𝒅𝒙</m:t>
                        </m:r>
                      </m:e>
                    </m:nary>
                  </m:oMath>
                </a14:m>
                <a:r>
                  <a:rPr lang="en-US" b="1" dirty="0" smtClean="0"/>
                  <a:t>.</a:t>
                </a:r>
                <a:endParaRPr lang="en-US" b="1" dirty="0"/>
              </a:p>
              <a:p>
                <a:pPr marL="457200" indent="-457200" algn="just" rtl="0" eaLnBrk="0">
                  <a:buFont typeface="Wingdings" panose="05000000000000000000" pitchFamily="2" charset="2"/>
                  <a:buChar char="q"/>
                </a:pPr>
                <a:r>
                  <a:rPr lang="en-US" b="1" dirty="0"/>
                  <a:t>Solution</a:t>
                </a:r>
                <a:r>
                  <a:rPr lang="en-US" b="1" dirty="0" smtClean="0"/>
                  <a:t>:</a:t>
                </a:r>
              </a:p>
              <a:p>
                <a:pPr algn="just" rtl="0" eaLnBrk="0"/>
                <a14:m>
                  <m:oMathPara xmlns:m="http://schemas.openxmlformats.org/officeDocument/2006/math">
                    <m:oMathParaPr>
                      <m:jc m:val="centerGroup"/>
                    </m:oMathParaPr>
                    <m:oMath xmlns:m="http://schemas.openxmlformats.org/officeDocument/2006/math">
                      <m:nary>
                        <m:naryPr>
                          <m:ctrlPr>
                            <a:rPr lang="en-US" b="1" i="1" smtClean="0">
                              <a:solidFill>
                                <a:srgbClr val="FFFF00"/>
                              </a:solidFill>
                              <a:latin typeface="Cambria Math"/>
                            </a:rPr>
                          </m:ctrlPr>
                        </m:naryPr>
                        <m:sub>
                          <m:r>
                            <m:rPr>
                              <m:brk m:alnAt="23"/>
                            </m:rPr>
                            <a:rPr lang="en-US" b="1" i="1">
                              <a:solidFill>
                                <a:srgbClr val="FFFF00"/>
                              </a:solidFill>
                              <a:latin typeface="Cambria Math"/>
                            </a:rPr>
                            <m:t>𝟎</m:t>
                          </m:r>
                        </m:sub>
                        <m:sup>
                          <m:r>
                            <a:rPr lang="en-US" b="1" i="1">
                              <a:solidFill>
                                <a:srgbClr val="FFFF00"/>
                              </a:solidFill>
                              <a:latin typeface="Cambria Math"/>
                              <a:ea typeface="Cambria Math"/>
                            </a:rPr>
                            <m:t>𝝅</m:t>
                          </m:r>
                          <m:r>
                            <a:rPr lang="en-US" b="1" i="1">
                              <a:solidFill>
                                <a:srgbClr val="FFFF00"/>
                              </a:solidFill>
                              <a:latin typeface="Cambria Math"/>
                              <a:ea typeface="Cambria Math"/>
                            </a:rPr>
                            <m:t>/</m:t>
                          </m:r>
                          <m:r>
                            <a:rPr lang="en-US" b="1" i="1">
                              <a:solidFill>
                                <a:srgbClr val="FFFF00"/>
                              </a:solidFill>
                              <a:latin typeface="Cambria Math"/>
                              <a:ea typeface="Cambria Math"/>
                            </a:rPr>
                            <m:t>𝟑</m:t>
                          </m:r>
                        </m:sup>
                        <m:e>
                          <m:func>
                            <m:funcPr>
                              <m:ctrlPr>
                                <a:rPr lang="en-US" b="1" i="1">
                                  <a:solidFill>
                                    <a:srgbClr val="FFFF00"/>
                                  </a:solidFill>
                                  <a:latin typeface="Cambria Math"/>
                                </a:rPr>
                              </m:ctrlPr>
                            </m:funcPr>
                            <m:fName>
                              <m:r>
                                <m:rPr>
                                  <m:sty m:val="p"/>
                                </m:rPr>
                                <a:rPr lang="en-US">
                                  <a:solidFill>
                                    <a:srgbClr val="FFFF00"/>
                                  </a:solidFill>
                                  <a:latin typeface="Cambria Math"/>
                                </a:rPr>
                                <m:t>sec</m:t>
                              </m:r>
                              <m:r>
                                <a:rPr lang="en-US" i="1">
                                  <a:solidFill>
                                    <a:srgbClr val="FFFF00"/>
                                  </a:solidFill>
                                  <a:latin typeface="Cambria Math"/>
                                </a:rPr>
                                <m:t>²</m:t>
                              </m:r>
                            </m:fName>
                            <m:e>
                              <m:r>
                                <a:rPr lang="en-US" b="1" i="1">
                                  <a:solidFill>
                                    <a:srgbClr val="FFFF00"/>
                                  </a:solidFill>
                                  <a:latin typeface="Cambria Math"/>
                                </a:rPr>
                                <m:t>𝒙</m:t>
                              </m:r>
                            </m:e>
                          </m:func>
                          <m:r>
                            <a:rPr lang="en-US" b="1" i="1">
                              <a:solidFill>
                                <a:srgbClr val="FFFF00"/>
                              </a:solidFill>
                              <a:latin typeface="Cambria Math"/>
                            </a:rPr>
                            <m:t>𝒅𝒙</m:t>
                          </m:r>
                        </m:e>
                      </m:nary>
                      <m:r>
                        <a:rPr lang="en-US" b="1" i="1" smtClean="0">
                          <a:solidFill>
                            <a:srgbClr val="FFFF00"/>
                          </a:solidFill>
                          <a:latin typeface="Cambria Math"/>
                        </a:rPr>
                        <m:t>=</m:t>
                      </m:r>
                      <m:sSubSup>
                        <m:sSubSupPr>
                          <m:ctrlPr>
                            <a:rPr lang="en-US" b="1" i="1" smtClean="0">
                              <a:solidFill>
                                <a:srgbClr val="FFFF00"/>
                              </a:solidFill>
                              <a:latin typeface="Cambria Math"/>
                            </a:rPr>
                          </m:ctrlPr>
                        </m:sSubSupPr>
                        <m:e>
                          <m:d>
                            <m:dPr>
                              <m:begChr m:val=""/>
                              <m:endChr m:val="]"/>
                              <m:ctrlPr>
                                <a:rPr lang="en-US" b="1" i="1" smtClean="0">
                                  <a:solidFill>
                                    <a:srgbClr val="FFFF00"/>
                                  </a:solidFill>
                                  <a:latin typeface="Cambria Math"/>
                                </a:rPr>
                              </m:ctrlPr>
                            </m:dPr>
                            <m:e>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tan</m:t>
                                  </m:r>
                                </m:fName>
                                <m:e>
                                  <m:r>
                                    <a:rPr lang="en-US" b="1" i="1" smtClean="0">
                                      <a:solidFill>
                                        <a:srgbClr val="FFFF00"/>
                                      </a:solidFill>
                                      <a:latin typeface="Cambria Math"/>
                                    </a:rPr>
                                    <m:t>𝒙</m:t>
                                  </m:r>
                                </m:e>
                              </m:func>
                            </m:e>
                          </m:d>
                        </m:e>
                        <m:sub>
                          <m:r>
                            <a:rPr lang="en-US" b="1" i="1" smtClean="0">
                              <a:solidFill>
                                <a:srgbClr val="FFFF00"/>
                              </a:solidFill>
                              <a:latin typeface="Cambria Math"/>
                            </a:rPr>
                            <m:t>𝟎</m:t>
                          </m:r>
                        </m:sub>
                        <m:sup>
                          <m:r>
                            <a:rPr lang="en-US" b="1" i="1" smtClean="0">
                              <a:solidFill>
                                <a:srgbClr val="FFFF00"/>
                              </a:solidFill>
                              <a:latin typeface="Cambria Math"/>
                              <a:ea typeface="Cambria Math"/>
                            </a:rPr>
                            <m:t>𝝅</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𝟑</m:t>
                          </m:r>
                        </m:sup>
                      </m:sSubSup>
                      <m:r>
                        <a:rPr lang="en-US" b="1" i="1" smtClean="0">
                          <a:solidFill>
                            <a:srgbClr val="FFFF00"/>
                          </a:solidFill>
                          <a:latin typeface="Cambria Math"/>
                        </a:rPr>
                        <m:t>=</m:t>
                      </m:r>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tan</m:t>
                          </m:r>
                        </m:fName>
                        <m:e>
                          <m:r>
                            <a:rPr lang="en-US" b="0" i="1" smtClean="0">
                              <a:solidFill>
                                <a:srgbClr val="FFFF00"/>
                              </a:solidFill>
                              <a:latin typeface="Cambria Math"/>
                              <a:ea typeface="Cambria Math"/>
                            </a:rPr>
                            <m:t>𝝅</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𝟑</m:t>
                          </m:r>
                        </m:e>
                      </m:func>
                      <m:r>
                        <a:rPr lang="en-US" b="1" i="1" smtClean="0">
                          <a:solidFill>
                            <a:srgbClr val="FFFF00"/>
                          </a:solidFill>
                          <a:latin typeface="Cambria Math"/>
                        </a:rPr>
                        <m:t>−</m:t>
                      </m:r>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tan</m:t>
                          </m:r>
                        </m:fName>
                        <m:e>
                          <m:r>
                            <a:rPr lang="en-US" b="1" i="1" smtClean="0">
                              <a:solidFill>
                                <a:srgbClr val="FFFF00"/>
                              </a:solidFill>
                              <a:latin typeface="Cambria Math"/>
                            </a:rPr>
                            <m:t>𝟎</m:t>
                          </m:r>
                        </m:e>
                      </m:func>
                      <m:r>
                        <a:rPr lang="en-US" b="1" i="1" smtClean="0">
                          <a:solidFill>
                            <a:srgbClr val="FFFF00"/>
                          </a:solidFill>
                          <a:latin typeface="Cambria Math"/>
                        </a:rPr>
                        <m:t>=</m:t>
                      </m:r>
                      <m:rad>
                        <m:radPr>
                          <m:degHide m:val="on"/>
                          <m:ctrlPr>
                            <a:rPr lang="en-US" b="1" i="1" smtClean="0">
                              <a:solidFill>
                                <a:srgbClr val="FFFF00"/>
                              </a:solidFill>
                              <a:latin typeface="Cambria Math"/>
                            </a:rPr>
                          </m:ctrlPr>
                        </m:radPr>
                        <m:deg/>
                        <m:e>
                          <m:r>
                            <a:rPr lang="en-US" b="1" i="1" smtClean="0">
                              <a:solidFill>
                                <a:srgbClr val="FFFF00"/>
                              </a:solidFill>
                              <a:latin typeface="Cambria Math"/>
                            </a:rPr>
                            <m:t>𝟑</m:t>
                          </m:r>
                        </m:e>
                      </m:rad>
                      <m:r>
                        <a:rPr lang="en-US" b="1" i="1" smtClean="0">
                          <a:solidFill>
                            <a:srgbClr val="FFFF00"/>
                          </a:solidFill>
                          <a:latin typeface="Cambria Math"/>
                        </a:rPr>
                        <m:t>−</m:t>
                      </m:r>
                      <m:r>
                        <a:rPr lang="en-US" b="1" i="1" smtClean="0">
                          <a:solidFill>
                            <a:srgbClr val="FFFF00"/>
                          </a:solidFill>
                          <a:latin typeface="Cambria Math"/>
                        </a:rPr>
                        <m:t>𝟎</m:t>
                      </m:r>
                      <m:r>
                        <a:rPr lang="en-US" b="1" i="1" smtClean="0">
                          <a:solidFill>
                            <a:srgbClr val="FFFF00"/>
                          </a:solidFill>
                          <a:latin typeface="Cambria Math"/>
                        </a:rPr>
                        <m:t>=</m:t>
                      </m:r>
                      <m:rad>
                        <m:radPr>
                          <m:degHide m:val="on"/>
                          <m:ctrlPr>
                            <a:rPr lang="en-US" b="1" i="1" smtClean="0">
                              <a:solidFill>
                                <a:srgbClr val="FFFF00"/>
                              </a:solidFill>
                              <a:latin typeface="Cambria Math"/>
                            </a:rPr>
                          </m:ctrlPr>
                        </m:radPr>
                        <m:deg/>
                        <m:e>
                          <m:r>
                            <a:rPr lang="en-US" b="1" i="1" smtClean="0">
                              <a:solidFill>
                                <a:srgbClr val="FFFF00"/>
                              </a:solidFill>
                              <a:latin typeface="Cambria Math"/>
                            </a:rPr>
                            <m:t>𝟑</m:t>
                          </m:r>
                        </m:e>
                      </m:rad>
                    </m:oMath>
                  </m:oMathPara>
                </a14:m>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14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604975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496"/>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fontScale="85000" lnSpcReduction="20000"/>
              </a:bodyPr>
              <a:lstStyle/>
              <a:p>
                <a:pPr marL="457200" indent="-457200" algn="l" rtl="0" eaLnBrk="0">
                  <a:buFont typeface="Wingdings" panose="05000000000000000000" pitchFamily="2" charset="2"/>
                  <a:buChar char="q"/>
                </a:pPr>
                <a:r>
                  <a:rPr lang="en-US" b="1" dirty="0" smtClean="0"/>
                  <a:t>Example: Evaluate </a:t>
                </a:r>
                <a14:m>
                  <m:oMath xmlns:m="http://schemas.openxmlformats.org/officeDocument/2006/math">
                    <m:nary>
                      <m:naryPr>
                        <m:ctrlPr>
                          <a:rPr lang="en-US" b="1" i="1" smtClean="0">
                            <a:latin typeface="Cambria Math"/>
                          </a:rPr>
                        </m:ctrlPr>
                      </m:naryPr>
                      <m:sub>
                        <m:r>
                          <m:rPr>
                            <m:brk m:alnAt="23"/>
                          </m:rPr>
                          <a:rPr lang="en-US" b="1" i="1" smtClean="0">
                            <a:latin typeface="Cambria Math"/>
                          </a:rPr>
                          <m:t>𝟎</m:t>
                        </m:r>
                      </m:sub>
                      <m:sup>
                        <m:func>
                          <m:funcPr>
                            <m:ctrlPr>
                              <a:rPr lang="en-US" b="1" i="1" smtClean="0">
                                <a:latin typeface="Cambria Math"/>
                              </a:rPr>
                            </m:ctrlPr>
                          </m:funcPr>
                          <m:fName>
                            <m:r>
                              <m:rPr>
                                <m:sty m:val="p"/>
                              </m:rPr>
                              <a:rPr lang="en-US" b="0" i="0" smtClean="0">
                                <a:latin typeface="Cambria Math"/>
                              </a:rPr>
                              <m:t>ln</m:t>
                            </m:r>
                          </m:fName>
                          <m:e>
                            <m:r>
                              <a:rPr lang="en-US" b="1" i="1" smtClean="0">
                                <a:latin typeface="Cambria Math"/>
                              </a:rPr>
                              <m:t>𝟑</m:t>
                            </m:r>
                          </m:e>
                        </m:func>
                      </m:sup>
                      <m:e>
                        <m:r>
                          <a:rPr lang="en-US" b="1" i="1" smtClean="0">
                            <a:latin typeface="Cambria Math"/>
                          </a:rPr>
                          <m:t>𝟓</m:t>
                        </m:r>
                        <m:sSup>
                          <m:sSupPr>
                            <m:ctrlPr>
                              <a:rPr lang="en-US" b="1" i="1" smtClean="0">
                                <a:latin typeface="Cambria Math"/>
                              </a:rPr>
                            </m:ctrlPr>
                          </m:sSupPr>
                          <m:e>
                            <m:r>
                              <a:rPr lang="en-US" b="1" i="1" smtClean="0">
                                <a:latin typeface="Cambria Math"/>
                              </a:rPr>
                              <m:t>𝒆</m:t>
                            </m:r>
                          </m:e>
                          <m:sup>
                            <m:r>
                              <a:rPr lang="en-US" b="1" i="1" smtClean="0">
                                <a:latin typeface="Cambria Math"/>
                              </a:rPr>
                              <m:t>𝒙</m:t>
                            </m:r>
                          </m:sup>
                        </m:sSup>
                        <m:r>
                          <a:rPr lang="en-US" b="1" i="1" smtClean="0">
                            <a:latin typeface="Cambria Math"/>
                          </a:rPr>
                          <m:t>𝒅𝒙</m:t>
                        </m:r>
                      </m:e>
                    </m:nary>
                  </m:oMath>
                </a14:m>
                <a:r>
                  <a:rPr lang="en-US" b="1" dirty="0" smtClean="0"/>
                  <a:t>.</a:t>
                </a:r>
                <a:endParaRPr lang="en-US" b="1" dirty="0"/>
              </a:p>
              <a:p>
                <a:pPr marL="457200" indent="-457200" algn="l" rtl="0" eaLnBrk="0">
                  <a:buFont typeface="Wingdings" panose="05000000000000000000" pitchFamily="2" charset="2"/>
                  <a:buChar char="q"/>
                </a:pPr>
                <a:r>
                  <a:rPr lang="en-US" b="1" dirty="0"/>
                  <a:t>Solution</a:t>
                </a:r>
                <a:r>
                  <a:rPr lang="en-US" b="1" dirty="0" smtClean="0"/>
                  <a:t>:</a:t>
                </a:r>
                <a:r>
                  <a:rPr lang="en-US" sz="4800" b="1" dirty="0"/>
                  <a:t> </a:t>
                </a:r>
                <a:endParaRPr lang="en-US" sz="4800" b="1" dirty="0" smtClean="0"/>
              </a:p>
              <a:p>
                <a:pPr algn="l" rtl="0" eaLnBrk="0"/>
                <a14:m>
                  <m:oMath xmlns:m="http://schemas.openxmlformats.org/officeDocument/2006/math">
                    <m:nary>
                      <m:naryPr>
                        <m:ctrlPr>
                          <a:rPr lang="en-US" sz="2800" b="1" i="1" smtClean="0">
                            <a:solidFill>
                              <a:srgbClr val="FFFF00"/>
                            </a:solidFill>
                            <a:latin typeface="Cambria Math"/>
                          </a:rPr>
                        </m:ctrlPr>
                      </m:naryPr>
                      <m:sub>
                        <m:r>
                          <m:rPr>
                            <m:brk m:alnAt="23"/>
                          </m:rPr>
                          <a:rPr lang="en-US" sz="2800" b="1" i="1">
                            <a:solidFill>
                              <a:srgbClr val="FFFF00"/>
                            </a:solidFill>
                            <a:latin typeface="Cambria Math"/>
                          </a:rPr>
                          <m:t>𝟎</m:t>
                        </m:r>
                      </m:sub>
                      <m:sup>
                        <m:func>
                          <m:funcPr>
                            <m:ctrlPr>
                              <a:rPr lang="en-US" sz="2800" b="1" i="1">
                                <a:solidFill>
                                  <a:srgbClr val="FFFF00"/>
                                </a:solidFill>
                                <a:latin typeface="Cambria Math"/>
                              </a:rPr>
                            </m:ctrlPr>
                          </m:funcPr>
                          <m:fName>
                            <m:r>
                              <m:rPr>
                                <m:sty m:val="p"/>
                              </m:rPr>
                              <a:rPr lang="en-US" sz="2800">
                                <a:solidFill>
                                  <a:srgbClr val="FFFF00"/>
                                </a:solidFill>
                                <a:latin typeface="Cambria Math"/>
                              </a:rPr>
                              <m:t>ln</m:t>
                            </m:r>
                          </m:fName>
                          <m:e>
                            <m:r>
                              <a:rPr lang="en-US" sz="2800" b="1" i="1">
                                <a:solidFill>
                                  <a:srgbClr val="FFFF00"/>
                                </a:solidFill>
                                <a:latin typeface="Cambria Math"/>
                              </a:rPr>
                              <m:t>𝟑</m:t>
                            </m:r>
                          </m:e>
                        </m:func>
                      </m:sup>
                      <m:e>
                        <m:r>
                          <a:rPr lang="en-US" sz="2800" b="1" i="1">
                            <a:solidFill>
                              <a:srgbClr val="FFFF00"/>
                            </a:solidFill>
                            <a:latin typeface="Cambria Math"/>
                          </a:rPr>
                          <m:t>𝟓</m:t>
                        </m:r>
                        <m:sSup>
                          <m:sSupPr>
                            <m:ctrlPr>
                              <a:rPr lang="en-US" sz="2800" b="1" i="1">
                                <a:solidFill>
                                  <a:srgbClr val="FFFF00"/>
                                </a:solidFill>
                                <a:latin typeface="Cambria Math"/>
                              </a:rPr>
                            </m:ctrlPr>
                          </m:sSupPr>
                          <m:e>
                            <m:r>
                              <a:rPr lang="en-US" sz="2800" b="1" i="1">
                                <a:solidFill>
                                  <a:srgbClr val="FFFF00"/>
                                </a:solidFill>
                                <a:latin typeface="Cambria Math"/>
                              </a:rPr>
                              <m:t>𝒆</m:t>
                            </m:r>
                          </m:e>
                          <m:sup>
                            <m:r>
                              <a:rPr lang="en-US" sz="2800" b="1" i="1">
                                <a:solidFill>
                                  <a:srgbClr val="FFFF00"/>
                                </a:solidFill>
                                <a:latin typeface="Cambria Math"/>
                              </a:rPr>
                              <m:t>𝒙</m:t>
                            </m:r>
                          </m:sup>
                        </m:sSup>
                        <m:r>
                          <a:rPr lang="en-US" sz="2800" b="1" i="1">
                            <a:solidFill>
                              <a:srgbClr val="FFFF00"/>
                            </a:solidFill>
                            <a:latin typeface="Cambria Math"/>
                          </a:rPr>
                          <m:t>𝒅𝒙</m:t>
                        </m:r>
                      </m:e>
                    </m:nary>
                    <m:r>
                      <a:rPr lang="en-US" sz="2800" b="1" i="1" smtClean="0">
                        <a:solidFill>
                          <a:srgbClr val="FFFF00"/>
                        </a:solidFill>
                        <a:latin typeface="Cambria Math"/>
                      </a:rPr>
                      <m:t>=</m:t>
                    </m:r>
                    <m:sSubSup>
                      <m:sSubSupPr>
                        <m:ctrlPr>
                          <a:rPr lang="en-US" sz="2800" b="1" i="1" smtClean="0">
                            <a:solidFill>
                              <a:srgbClr val="FFFF00"/>
                            </a:solidFill>
                            <a:latin typeface="Cambria Math"/>
                          </a:rPr>
                        </m:ctrlPr>
                      </m:sSubSupPr>
                      <m:e>
                        <m:d>
                          <m:dPr>
                            <m:begChr m:val=""/>
                            <m:endChr m:val="]"/>
                            <m:ctrlPr>
                              <a:rPr lang="en-US" sz="2800" b="1" i="1" smtClean="0">
                                <a:solidFill>
                                  <a:srgbClr val="FFFF00"/>
                                </a:solidFill>
                                <a:latin typeface="Cambria Math"/>
                              </a:rPr>
                            </m:ctrlPr>
                          </m:dPr>
                          <m:e>
                            <m:r>
                              <a:rPr lang="en-US" sz="2800" b="1" i="1">
                                <a:solidFill>
                                  <a:srgbClr val="FFFF00"/>
                                </a:solidFill>
                                <a:latin typeface="Cambria Math"/>
                              </a:rPr>
                              <m:t>𝟓</m:t>
                            </m:r>
                            <m:sSup>
                              <m:sSupPr>
                                <m:ctrlPr>
                                  <a:rPr lang="en-US" sz="2800" b="1" i="1">
                                    <a:solidFill>
                                      <a:srgbClr val="FFFF00"/>
                                    </a:solidFill>
                                    <a:latin typeface="Cambria Math"/>
                                  </a:rPr>
                                </m:ctrlPr>
                              </m:sSupPr>
                              <m:e>
                                <m:r>
                                  <a:rPr lang="en-US" sz="2800" b="1" i="1">
                                    <a:solidFill>
                                      <a:srgbClr val="FFFF00"/>
                                    </a:solidFill>
                                    <a:latin typeface="Cambria Math"/>
                                  </a:rPr>
                                  <m:t>𝒆</m:t>
                                </m:r>
                              </m:e>
                              <m:sup>
                                <m:r>
                                  <a:rPr lang="en-US" sz="2800" b="1" i="1">
                                    <a:solidFill>
                                      <a:srgbClr val="FFFF00"/>
                                    </a:solidFill>
                                    <a:latin typeface="Cambria Math"/>
                                  </a:rPr>
                                  <m:t>𝒙</m:t>
                                </m:r>
                              </m:sup>
                            </m:sSup>
                          </m:e>
                        </m:d>
                      </m:e>
                      <m:sub>
                        <m:r>
                          <a:rPr lang="en-US" sz="2800" b="1" i="1" smtClean="0">
                            <a:solidFill>
                              <a:srgbClr val="FFFF00"/>
                            </a:solidFill>
                            <a:latin typeface="Cambria Math"/>
                          </a:rPr>
                          <m:t>𝟎</m:t>
                        </m:r>
                      </m:sub>
                      <m:sup>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ln</m:t>
                            </m:r>
                          </m:fName>
                          <m:e>
                            <m:r>
                              <a:rPr lang="en-US" sz="2800" b="1" i="1" smtClean="0">
                                <a:solidFill>
                                  <a:srgbClr val="FFFF00"/>
                                </a:solidFill>
                                <a:latin typeface="Cambria Math"/>
                              </a:rPr>
                              <m:t>𝟑</m:t>
                            </m:r>
                          </m:e>
                        </m:func>
                      </m:sup>
                    </m:sSubSup>
                    <m:r>
                      <a:rPr lang="en-US" sz="2800" b="1" i="1" smtClean="0">
                        <a:solidFill>
                          <a:srgbClr val="FFFF00"/>
                        </a:solidFill>
                        <a:latin typeface="Cambria Math"/>
                      </a:rPr>
                      <m:t>=</m:t>
                    </m:r>
                    <m:r>
                      <a:rPr lang="en-US" sz="2800" b="1" i="1" smtClean="0">
                        <a:solidFill>
                          <a:srgbClr val="FFFF00"/>
                        </a:solidFill>
                        <a:latin typeface="Cambria Math"/>
                      </a:rPr>
                      <m:t>𝟓</m:t>
                    </m:r>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ln</m:t>
                            </m:r>
                          </m:fName>
                          <m:e>
                            <m:r>
                              <a:rPr lang="en-US" sz="2800" b="1" i="1" smtClean="0">
                                <a:solidFill>
                                  <a:srgbClr val="FFFF00"/>
                                </a:solidFill>
                                <a:latin typeface="Cambria Math"/>
                              </a:rPr>
                              <m:t>𝟑</m:t>
                            </m:r>
                          </m:e>
                        </m:func>
                      </m:sup>
                    </m:sSup>
                    <m:r>
                      <a:rPr lang="en-US" sz="2800" b="1" i="1" smtClean="0">
                        <a:solidFill>
                          <a:srgbClr val="FFFF00"/>
                        </a:solidFill>
                        <a:latin typeface="Cambria Math"/>
                      </a:rPr>
                      <m:t>−</m:t>
                    </m:r>
                    <m:r>
                      <a:rPr lang="en-US" sz="2800" b="1" i="1" smtClean="0">
                        <a:solidFill>
                          <a:srgbClr val="FFFF00"/>
                        </a:solidFill>
                        <a:latin typeface="Cambria Math"/>
                      </a:rPr>
                      <m:t>𝟓</m:t>
                    </m:r>
                    <m:sSup>
                      <m:sSupPr>
                        <m:ctrlPr>
                          <a:rPr lang="en-US" sz="2800" b="1" i="1" smtClean="0">
                            <a:solidFill>
                              <a:srgbClr val="FFFF00"/>
                            </a:solidFill>
                            <a:latin typeface="Cambria Math"/>
                          </a:rPr>
                        </m:ctrlPr>
                      </m:sSupPr>
                      <m:e>
                        <m:r>
                          <a:rPr lang="en-US" sz="2800" b="1" i="1" smtClean="0">
                            <a:solidFill>
                              <a:srgbClr val="FFFF00"/>
                            </a:solidFill>
                            <a:latin typeface="Cambria Math"/>
                          </a:rPr>
                          <m:t>𝒆</m:t>
                        </m:r>
                      </m:e>
                      <m:sup>
                        <m:r>
                          <a:rPr lang="en-US" sz="2800" b="1" i="1" smtClean="0">
                            <a:solidFill>
                              <a:srgbClr val="FFFF00"/>
                            </a:solidFill>
                            <a:latin typeface="Cambria Math"/>
                          </a:rPr>
                          <m:t>𝟎</m:t>
                        </m:r>
                      </m:sup>
                    </m:sSup>
                    <m:r>
                      <a:rPr lang="en-US" sz="2800" b="1" i="1" smtClean="0">
                        <a:solidFill>
                          <a:srgbClr val="FFFF00"/>
                        </a:solidFill>
                        <a:latin typeface="Cambria Math"/>
                      </a:rPr>
                      <m:t>=</m:t>
                    </m:r>
                    <m:r>
                      <a:rPr lang="en-US" sz="2800" b="1" i="1" smtClean="0">
                        <a:solidFill>
                          <a:srgbClr val="FFFF00"/>
                        </a:solidFill>
                        <a:latin typeface="Cambria Math"/>
                      </a:rPr>
                      <m:t>𝟓</m:t>
                    </m:r>
                    <m:d>
                      <m:dPr>
                        <m:ctrlPr>
                          <a:rPr lang="en-US" sz="2800" b="1" i="1" smtClean="0">
                            <a:solidFill>
                              <a:srgbClr val="FFFF00"/>
                            </a:solidFill>
                            <a:latin typeface="Cambria Math"/>
                          </a:rPr>
                        </m:ctrlPr>
                      </m:dPr>
                      <m:e>
                        <m:r>
                          <a:rPr lang="en-US" sz="2800" b="1" i="1" smtClean="0">
                            <a:solidFill>
                              <a:srgbClr val="FFFF00"/>
                            </a:solidFill>
                            <a:latin typeface="Cambria Math"/>
                          </a:rPr>
                          <m:t>𝟑</m:t>
                        </m:r>
                      </m:e>
                    </m:d>
                    <m:r>
                      <a:rPr lang="en-US" sz="2800" b="1" i="1" smtClean="0">
                        <a:solidFill>
                          <a:srgbClr val="FFFF00"/>
                        </a:solidFill>
                        <a:latin typeface="Cambria Math"/>
                      </a:rPr>
                      <m:t>−</m:t>
                    </m:r>
                    <m:r>
                      <a:rPr lang="en-US" sz="2800" b="1" i="1" smtClean="0">
                        <a:solidFill>
                          <a:srgbClr val="FFFF00"/>
                        </a:solidFill>
                        <a:latin typeface="Cambria Math"/>
                      </a:rPr>
                      <m:t>𝟓</m:t>
                    </m:r>
                    <m:d>
                      <m:dPr>
                        <m:ctrlPr>
                          <a:rPr lang="en-US" sz="2800" b="1" i="1" smtClean="0">
                            <a:solidFill>
                              <a:srgbClr val="FFFF00"/>
                            </a:solidFill>
                            <a:latin typeface="Cambria Math"/>
                          </a:rPr>
                        </m:ctrlPr>
                      </m:dPr>
                      <m:e>
                        <m:r>
                          <a:rPr lang="en-US" sz="2800" b="1" i="1" smtClean="0">
                            <a:solidFill>
                              <a:srgbClr val="FFFF00"/>
                            </a:solidFill>
                            <a:latin typeface="Cambria Math"/>
                          </a:rPr>
                          <m:t>𝟏</m:t>
                        </m:r>
                      </m:e>
                    </m:d>
                    <m:r>
                      <a:rPr lang="en-US" sz="2800" b="1" i="1" smtClean="0">
                        <a:solidFill>
                          <a:srgbClr val="FFFF00"/>
                        </a:solidFill>
                        <a:latin typeface="Cambria Math"/>
                      </a:rPr>
                      <m:t>=</m:t>
                    </m:r>
                    <m:r>
                      <a:rPr lang="en-US" sz="2800" b="1" i="1" smtClean="0">
                        <a:solidFill>
                          <a:srgbClr val="FFFF00"/>
                        </a:solidFill>
                        <a:latin typeface="Cambria Math"/>
                      </a:rPr>
                      <m:t>𝟏𝟎</m:t>
                    </m:r>
                  </m:oMath>
                </a14:m>
                <a:r>
                  <a:rPr lang="en-US" sz="2800" b="1" dirty="0" smtClean="0">
                    <a:solidFill>
                      <a:srgbClr val="FFFF00"/>
                    </a:solidFill>
                  </a:rPr>
                  <a:t> </a:t>
                </a:r>
                <a:r>
                  <a:rPr lang="en-US" sz="4800" b="1" dirty="0"/>
                  <a:t>                                      </a:t>
                </a:r>
              </a:p>
              <a:p>
                <a:pPr marL="457200" indent="-457200" algn="l" rtl="0" eaLnBrk="0">
                  <a:buFont typeface="Wingdings" panose="05000000000000000000" pitchFamily="2" charset="2"/>
                  <a:buChar char="q"/>
                </a:pPr>
                <a:r>
                  <a:rPr lang="en-US" b="1" dirty="0" smtClean="0"/>
                  <a:t>Example</a:t>
                </a:r>
                <a:r>
                  <a:rPr lang="en-US" b="1" dirty="0"/>
                  <a:t>: Evaluate </a:t>
                </a:r>
                <a14:m>
                  <m:oMath xmlns:m="http://schemas.openxmlformats.org/officeDocument/2006/math">
                    <m:nary>
                      <m:naryPr>
                        <m:ctrlPr>
                          <a:rPr lang="en-US" b="1" i="1" smtClean="0">
                            <a:latin typeface="Cambria Math"/>
                          </a:rPr>
                        </m:ctrlPr>
                      </m:naryPr>
                      <m:sub>
                        <m:r>
                          <m:rPr>
                            <m:brk m:alnAt="23"/>
                          </m:rPr>
                          <a:rPr lang="en-US" b="1" i="1" smtClean="0">
                            <a:latin typeface="Cambria Math"/>
                          </a:rPr>
                          <m:t>−</m:t>
                        </m:r>
                        <m:r>
                          <m:rPr>
                            <m:brk m:alnAt="23"/>
                          </m:rPr>
                          <a:rPr lang="en-US" b="1" i="1" smtClean="0">
                            <a:latin typeface="Cambria Math"/>
                          </a:rPr>
                          <m:t>𝒆</m:t>
                        </m:r>
                      </m:sub>
                      <m:sup>
                        <m:r>
                          <a:rPr lang="en-US" b="1" i="1" smtClean="0">
                            <a:latin typeface="Cambria Math"/>
                          </a:rPr>
                          <m:t>−</m:t>
                        </m:r>
                        <m:r>
                          <a:rPr lang="en-US" b="1" i="1" smtClean="0">
                            <a:latin typeface="Cambria Math"/>
                          </a:rPr>
                          <m:t>𝟏</m:t>
                        </m:r>
                      </m:sup>
                      <m:e>
                        <m:f>
                          <m:fPr>
                            <m:ctrlPr>
                              <a:rPr lang="en-US" b="1" i="1" smtClean="0">
                                <a:latin typeface="Cambria Math"/>
                              </a:rPr>
                            </m:ctrlPr>
                          </m:fPr>
                          <m:num>
                            <m:r>
                              <a:rPr lang="en-US" b="1" i="1" smtClean="0">
                                <a:latin typeface="Cambria Math"/>
                              </a:rPr>
                              <m:t>𝟏</m:t>
                            </m:r>
                          </m:num>
                          <m:den>
                            <m:r>
                              <a:rPr lang="en-US" b="1" i="1" smtClean="0">
                                <a:latin typeface="Cambria Math"/>
                              </a:rPr>
                              <m:t>𝒙</m:t>
                            </m:r>
                          </m:den>
                        </m:f>
                        <m:r>
                          <a:rPr lang="en-US" b="1" i="1" smtClean="0">
                            <a:latin typeface="Cambria Math"/>
                          </a:rPr>
                          <m:t>𝒅𝒙</m:t>
                        </m:r>
                      </m:e>
                    </m:nary>
                  </m:oMath>
                </a14:m>
                <a:r>
                  <a:rPr lang="en-US" b="1" dirty="0" smtClean="0"/>
                  <a:t>.</a:t>
                </a:r>
                <a:endParaRPr lang="en-US" b="1" dirty="0"/>
              </a:p>
              <a:p>
                <a:pPr marL="457200" indent="-457200" algn="l" rtl="0" eaLnBrk="0">
                  <a:buFont typeface="Wingdings" panose="05000000000000000000" pitchFamily="2" charset="2"/>
                  <a:buChar char="q"/>
                </a:pPr>
                <a:r>
                  <a:rPr lang="en-US" b="1" dirty="0"/>
                  <a:t>Solution:</a:t>
                </a:r>
              </a:p>
              <a:p>
                <a:pPr algn="l" rtl="0" eaLnBrk="0"/>
                <a14:m>
                  <m:oMathPara xmlns:m="http://schemas.openxmlformats.org/officeDocument/2006/math">
                    <m:oMathParaPr>
                      <m:jc m:val="centerGroup"/>
                    </m:oMathParaPr>
                    <m:oMath xmlns:m="http://schemas.openxmlformats.org/officeDocument/2006/math">
                      <m:nary>
                        <m:naryPr>
                          <m:ctrlPr>
                            <a:rPr lang="en-US" sz="3500" b="1" i="1" smtClean="0">
                              <a:solidFill>
                                <a:srgbClr val="FFFF00"/>
                              </a:solidFill>
                              <a:latin typeface="Cambria Math"/>
                            </a:rPr>
                          </m:ctrlPr>
                        </m:naryPr>
                        <m:sub>
                          <m:r>
                            <m:rPr>
                              <m:brk m:alnAt="23"/>
                            </m:rPr>
                            <a:rPr lang="en-US" sz="3500" b="1" i="1">
                              <a:solidFill>
                                <a:srgbClr val="FFFF00"/>
                              </a:solidFill>
                              <a:latin typeface="Cambria Math"/>
                            </a:rPr>
                            <m:t>−</m:t>
                          </m:r>
                          <m:r>
                            <m:rPr>
                              <m:brk m:alnAt="23"/>
                            </m:rPr>
                            <a:rPr lang="en-US" sz="3500" b="1" i="1">
                              <a:solidFill>
                                <a:srgbClr val="FFFF00"/>
                              </a:solidFill>
                              <a:latin typeface="Cambria Math"/>
                            </a:rPr>
                            <m:t>𝒆</m:t>
                          </m:r>
                        </m:sub>
                        <m:sup>
                          <m:r>
                            <a:rPr lang="en-US" sz="3500" b="1" i="1">
                              <a:solidFill>
                                <a:srgbClr val="FFFF00"/>
                              </a:solidFill>
                              <a:latin typeface="Cambria Math"/>
                            </a:rPr>
                            <m:t>−</m:t>
                          </m:r>
                          <m:r>
                            <a:rPr lang="en-US" sz="3500" b="1" i="1">
                              <a:solidFill>
                                <a:srgbClr val="FFFF00"/>
                              </a:solidFill>
                              <a:latin typeface="Cambria Math"/>
                            </a:rPr>
                            <m:t>𝟏</m:t>
                          </m:r>
                        </m:sup>
                        <m:e>
                          <m:f>
                            <m:fPr>
                              <m:ctrlPr>
                                <a:rPr lang="en-US" sz="3500" b="1" i="1">
                                  <a:solidFill>
                                    <a:srgbClr val="FFFF00"/>
                                  </a:solidFill>
                                  <a:latin typeface="Cambria Math"/>
                                </a:rPr>
                              </m:ctrlPr>
                            </m:fPr>
                            <m:num>
                              <m:r>
                                <a:rPr lang="en-US" sz="3500" b="1" i="1">
                                  <a:solidFill>
                                    <a:srgbClr val="FFFF00"/>
                                  </a:solidFill>
                                  <a:latin typeface="Cambria Math"/>
                                </a:rPr>
                                <m:t>𝟏</m:t>
                              </m:r>
                            </m:num>
                            <m:den>
                              <m:r>
                                <a:rPr lang="en-US" sz="3500" b="1" i="1">
                                  <a:solidFill>
                                    <a:srgbClr val="FFFF00"/>
                                  </a:solidFill>
                                  <a:latin typeface="Cambria Math"/>
                                </a:rPr>
                                <m:t>𝒙</m:t>
                              </m:r>
                            </m:den>
                          </m:f>
                          <m:r>
                            <a:rPr lang="en-US" sz="3500" b="1" i="1">
                              <a:solidFill>
                                <a:srgbClr val="FFFF00"/>
                              </a:solidFill>
                              <a:latin typeface="Cambria Math"/>
                            </a:rPr>
                            <m:t>𝒅𝒙</m:t>
                          </m:r>
                        </m:e>
                      </m:nary>
                      <m:r>
                        <a:rPr lang="en-US" sz="3500" b="1" i="1" smtClean="0">
                          <a:solidFill>
                            <a:srgbClr val="FFFF00"/>
                          </a:solidFill>
                          <a:latin typeface="Cambria Math"/>
                        </a:rPr>
                        <m:t>=</m:t>
                      </m:r>
                      <m:func>
                        <m:funcPr>
                          <m:ctrlPr>
                            <a:rPr lang="en-US" sz="3500" b="1" i="1" smtClean="0">
                              <a:solidFill>
                                <a:srgbClr val="FFFF00"/>
                              </a:solidFill>
                              <a:latin typeface="Cambria Math"/>
                            </a:rPr>
                          </m:ctrlPr>
                        </m:funcPr>
                        <m:fName>
                          <m:r>
                            <m:rPr>
                              <m:sty m:val="p"/>
                            </m:rPr>
                            <a:rPr lang="en-US" sz="3500" b="0" i="0" smtClean="0">
                              <a:solidFill>
                                <a:srgbClr val="FFFF00"/>
                              </a:solidFill>
                              <a:latin typeface="Cambria Math"/>
                            </a:rPr>
                            <m:t>ln</m:t>
                          </m:r>
                        </m:fName>
                        <m:e>
                          <m:sSubSup>
                            <m:sSubSupPr>
                              <m:ctrlPr>
                                <a:rPr lang="en-US" sz="3500" b="0" i="1" smtClean="0">
                                  <a:solidFill>
                                    <a:srgbClr val="FFFF00"/>
                                  </a:solidFill>
                                  <a:latin typeface="Cambria Math"/>
                                </a:rPr>
                              </m:ctrlPr>
                            </m:sSubSupPr>
                            <m:e>
                              <m:d>
                                <m:dPr>
                                  <m:begChr m:val=""/>
                                  <m:endChr m:val="]"/>
                                  <m:ctrlPr>
                                    <a:rPr lang="en-US" sz="3500" b="0" i="1" smtClean="0">
                                      <a:solidFill>
                                        <a:srgbClr val="FFFF00"/>
                                      </a:solidFill>
                                      <a:latin typeface="Cambria Math"/>
                                    </a:rPr>
                                  </m:ctrlPr>
                                </m:dPr>
                                <m:e>
                                  <m:d>
                                    <m:dPr>
                                      <m:begChr m:val="|"/>
                                      <m:endChr m:val="|"/>
                                      <m:ctrlPr>
                                        <a:rPr lang="en-US" sz="3500" b="0" i="1" smtClean="0">
                                          <a:solidFill>
                                            <a:srgbClr val="FFFF00"/>
                                          </a:solidFill>
                                          <a:latin typeface="Cambria Math"/>
                                        </a:rPr>
                                      </m:ctrlPr>
                                    </m:dPr>
                                    <m:e>
                                      <m:r>
                                        <a:rPr lang="en-US" sz="3500" b="0" i="1" smtClean="0">
                                          <a:solidFill>
                                            <a:srgbClr val="FFFF00"/>
                                          </a:solidFill>
                                          <a:latin typeface="Cambria Math"/>
                                        </a:rPr>
                                        <m:t>𝑥</m:t>
                                      </m:r>
                                    </m:e>
                                  </m:d>
                                </m:e>
                              </m:d>
                            </m:e>
                            <m:sub>
                              <m:r>
                                <a:rPr lang="en-US" sz="3500" b="0" i="1" smtClean="0">
                                  <a:solidFill>
                                    <a:srgbClr val="FFFF00"/>
                                  </a:solidFill>
                                  <a:latin typeface="Cambria Math"/>
                                </a:rPr>
                                <m:t>−</m:t>
                              </m:r>
                              <m:r>
                                <a:rPr lang="en-US" sz="3500" b="0" i="1" smtClean="0">
                                  <a:solidFill>
                                    <a:srgbClr val="FFFF00"/>
                                  </a:solidFill>
                                  <a:latin typeface="Cambria Math"/>
                                </a:rPr>
                                <m:t>𝑒</m:t>
                              </m:r>
                            </m:sub>
                            <m:sup>
                              <m:r>
                                <a:rPr lang="en-US" sz="3500" b="0" i="1" smtClean="0">
                                  <a:solidFill>
                                    <a:srgbClr val="FFFF00"/>
                                  </a:solidFill>
                                  <a:latin typeface="Cambria Math"/>
                                </a:rPr>
                                <m:t>−</m:t>
                              </m:r>
                              <m:r>
                                <a:rPr lang="en-US" sz="3500" b="0" i="1" smtClean="0">
                                  <a:solidFill>
                                    <a:srgbClr val="FFFF00"/>
                                  </a:solidFill>
                                  <a:latin typeface="Cambria Math"/>
                                </a:rPr>
                                <m:t>1</m:t>
                              </m:r>
                            </m:sup>
                          </m:sSubSup>
                        </m:e>
                      </m:func>
                    </m:oMath>
                  </m:oMathPara>
                </a14:m>
                <a:endParaRPr lang="en-US" sz="3500" b="1" i="1" dirty="0" smtClean="0">
                  <a:solidFill>
                    <a:srgbClr val="FFFF00"/>
                  </a:solidFill>
                  <a:latin typeface="Cambria Math"/>
                </a:endParaRPr>
              </a:p>
              <a:p>
                <a:pPr algn="l" rtl="0" eaLnBrk="0"/>
                <a:r>
                  <a:rPr lang="en-US" sz="3500" b="1" dirty="0" smtClean="0">
                    <a:solidFill>
                      <a:srgbClr val="FFFF00"/>
                    </a:solidFill>
                  </a:rPr>
                  <a:t>                                </a:t>
                </a:r>
                <a14:m>
                  <m:oMath xmlns:m="http://schemas.openxmlformats.org/officeDocument/2006/math">
                    <m:r>
                      <a:rPr lang="en-US" sz="3500" b="1" i="1" smtClean="0">
                        <a:solidFill>
                          <a:srgbClr val="FFFF00"/>
                        </a:solidFill>
                        <a:latin typeface="Cambria Math"/>
                      </a:rPr>
                      <m:t>=</m:t>
                    </m:r>
                    <m:func>
                      <m:funcPr>
                        <m:ctrlPr>
                          <a:rPr lang="en-US" sz="3500" b="1" i="1" smtClean="0">
                            <a:solidFill>
                              <a:srgbClr val="FFFF00"/>
                            </a:solidFill>
                            <a:latin typeface="Cambria Math"/>
                          </a:rPr>
                        </m:ctrlPr>
                      </m:funcPr>
                      <m:fName>
                        <m:r>
                          <m:rPr>
                            <m:sty m:val="p"/>
                          </m:rPr>
                          <a:rPr lang="en-US" sz="3500" b="0" i="0" smtClean="0">
                            <a:solidFill>
                              <a:srgbClr val="FFFF00"/>
                            </a:solidFill>
                            <a:latin typeface="Cambria Math"/>
                          </a:rPr>
                          <m:t>ln</m:t>
                        </m:r>
                      </m:fName>
                      <m:e>
                        <m:d>
                          <m:dPr>
                            <m:begChr m:val="|"/>
                            <m:endChr m:val="|"/>
                            <m:ctrlPr>
                              <a:rPr lang="en-US" sz="3500" b="0" i="1" smtClean="0">
                                <a:solidFill>
                                  <a:srgbClr val="FFFF00"/>
                                </a:solidFill>
                                <a:latin typeface="Cambria Math"/>
                              </a:rPr>
                            </m:ctrlPr>
                          </m:dPr>
                          <m:e>
                            <m:r>
                              <a:rPr lang="en-US" sz="3500" b="0" i="1" smtClean="0">
                                <a:solidFill>
                                  <a:srgbClr val="FFFF00"/>
                                </a:solidFill>
                                <a:latin typeface="Cambria Math"/>
                              </a:rPr>
                              <m:t>−</m:t>
                            </m:r>
                            <m:r>
                              <a:rPr lang="en-US" sz="3500" b="0" i="1" smtClean="0">
                                <a:solidFill>
                                  <a:srgbClr val="FFFF00"/>
                                </a:solidFill>
                                <a:latin typeface="Cambria Math"/>
                              </a:rPr>
                              <m:t>1</m:t>
                            </m:r>
                          </m:e>
                        </m:d>
                      </m:e>
                    </m:func>
                    <m:r>
                      <a:rPr lang="en-US" sz="3500" b="1" i="1" smtClean="0">
                        <a:solidFill>
                          <a:srgbClr val="FFFF00"/>
                        </a:solidFill>
                        <a:latin typeface="Cambria Math"/>
                      </a:rPr>
                      <m:t>−</m:t>
                    </m:r>
                    <m:func>
                      <m:funcPr>
                        <m:ctrlPr>
                          <a:rPr lang="en-US" sz="3500" b="1" i="1" smtClean="0">
                            <a:solidFill>
                              <a:srgbClr val="FFFF00"/>
                            </a:solidFill>
                            <a:latin typeface="Cambria Math"/>
                          </a:rPr>
                        </m:ctrlPr>
                      </m:funcPr>
                      <m:fName>
                        <m:r>
                          <m:rPr>
                            <m:sty m:val="p"/>
                          </m:rPr>
                          <a:rPr lang="en-US" sz="3500" b="0" i="0" smtClean="0">
                            <a:solidFill>
                              <a:srgbClr val="FFFF00"/>
                            </a:solidFill>
                            <a:latin typeface="Cambria Math"/>
                          </a:rPr>
                          <m:t>ln</m:t>
                        </m:r>
                      </m:fName>
                      <m:e>
                        <m:d>
                          <m:dPr>
                            <m:begChr m:val="|"/>
                            <m:endChr m:val="|"/>
                            <m:ctrlPr>
                              <a:rPr lang="en-US" sz="3500" b="0" i="1" smtClean="0">
                                <a:solidFill>
                                  <a:srgbClr val="FFFF00"/>
                                </a:solidFill>
                                <a:latin typeface="Cambria Math"/>
                              </a:rPr>
                            </m:ctrlPr>
                          </m:dPr>
                          <m:e>
                            <m:r>
                              <a:rPr lang="en-US" sz="3500" b="0" i="1" smtClean="0">
                                <a:solidFill>
                                  <a:srgbClr val="FFFF00"/>
                                </a:solidFill>
                                <a:latin typeface="Cambria Math"/>
                              </a:rPr>
                              <m:t>−</m:t>
                            </m:r>
                            <m:r>
                              <a:rPr lang="en-US" sz="3500" b="0" i="1" smtClean="0">
                                <a:solidFill>
                                  <a:srgbClr val="FFFF00"/>
                                </a:solidFill>
                                <a:latin typeface="Cambria Math"/>
                              </a:rPr>
                              <m:t>𝑒</m:t>
                            </m:r>
                          </m:e>
                        </m:d>
                      </m:e>
                    </m:func>
                    <m:r>
                      <a:rPr lang="en-US" sz="3500" b="1" i="1" smtClean="0">
                        <a:solidFill>
                          <a:srgbClr val="FFFF00"/>
                        </a:solidFill>
                        <a:latin typeface="Cambria Math"/>
                      </a:rPr>
                      <m:t>=</m:t>
                    </m:r>
                    <m:r>
                      <a:rPr lang="en-US" sz="3500" b="1" i="1" smtClean="0">
                        <a:solidFill>
                          <a:srgbClr val="FFFF00"/>
                        </a:solidFill>
                        <a:latin typeface="Cambria Math"/>
                      </a:rPr>
                      <m:t>𝟎</m:t>
                    </m:r>
                    <m:r>
                      <a:rPr lang="en-US" sz="3500" b="1" i="1" smtClean="0">
                        <a:solidFill>
                          <a:srgbClr val="FFFF00"/>
                        </a:solidFill>
                        <a:latin typeface="Cambria Math"/>
                      </a:rPr>
                      <m:t>−</m:t>
                    </m:r>
                    <m:r>
                      <a:rPr lang="en-US" sz="3500" b="1" i="1" smtClean="0">
                        <a:solidFill>
                          <a:srgbClr val="FFFF00"/>
                        </a:solidFill>
                        <a:latin typeface="Cambria Math"/>
                      </a:rPr>
                      <m:t>𝟏</m:t>
                    </m:r>
                    <m:r>
                      <a:rPr lang="en-US" sz="3500" b="1" i="1" smtClean="0">
                        <a:solidFill>
                          <a:srgbClr val="FFFF00"/>
                        </a:solidFill>
                        <a:latin typeface="Cambria Math"/>
                      </a:rPr>
                      <m:t>                                                   =−</m:t>
                    </m:r>
                    <m:r>
                      <a:rPr lang="en-US" sz="3500" b="1" i="1" smtClean="0">
                        <a:solidFill>
                          <a:srgbClr val="FFFF00"/>
                        </a:solidFill>
                        <a:latin typeface="Cambria Math"/>
                      </a:rPr>
                      <m:t>𝟏</m:t>
                    </m:r>
                  </m:oMath>
                </a14:m>
                <a:r>
                  <a:rPr lang="en-US" sz="4800" b="1" dirty="0" smtClean="0">
                    <a:solidFill>
                      <a:srgbClr val="FFFF00"/>
                    </a:solidFill>
                  </a:rPr>
                  <a:t>  </a:t>
                </a:r>
                <a:r>
                  <a:rPr lang="en-US" sz="4800" b="1" dirty="0">
                    <a:solidFill>
                      <a:srgbClr val="FFFF00"/>
                    </a:solidFill>
                  </a:rPr>
                  <a:t> </a:t>
                </a:r>
                <a:r>
                  <a:rPr lang="en-US" sz="4800" b="1" dirty="0"/>
                  <a:t>                                      </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1067" t="-436"/>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5400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a:bodyPr>
              <a:lstStyle/>
              <a:p>
                <a:pPr marL="457200" indent="-457200" algn="l" rtl="0" eaLnBrk="0">
                  <a:buFont typeface="Wingdings" panose="05000000000000000000" pitchFamily="2" charset="2"/>
                  <a:buChar char="q"/>
                </a:pPr>
                <a:r>
                  <a:rPr lang="en-US" b="1" dirty="0" smtClean="0"/>
                  <a:t>Example: Evaluate </a:t>
                </a:r>
                <a14:m>
                  <m:oMath xmlns:m="http://schemas.openxmlformats.org/officeDocument/2006/math">
                    <m:nary>
                      <m:naryPr>
                        <m:ctrlPr>
                          <a:rPr lang="en-US" b="1" i="1" smtClean="0">
                            <a:latin typeface="Cambria Math"/>
                          </a:rPr>
                        </m:ctrlPr>
                      </m:naryPr>
                      <m:sub>
                        <m:r>
                          <m:rPr>
                            <m:brk m:alnAt="23"/>
                          </m:rPr>
                          <a:rPr lang="en-US" b="1" i="1" smtClean="0">
                            <a:latin typeface="Cambria Math"/>
                          </a:rPr>
                          <m:t>−</m:t>
                        </m:r>
                        <m:r>
                          <m:rPr>
                            <m:brk m:alnAt="23"/>
                          </m:rPr>
                          <a:rPr lang="en-US" b="1" i="1" smtClean="0">
                            <a:latin typeface="Cambria Math"/>
                          </a:rPr>
                          <m:t>𝟏</m:t>
                        </m:r>
                        <m:r>
                          <m:rPr>
                            <m:brk m:alnAt="23"/>
                          </m:rPr>
                          <a:rPr lang="en-US" b="1" i="1" smtClean="0">
                            <a:latin typeface="Cambria Math"/>
                          </a:rPr>
                          <m:t>/</m:t>
                        </m:r>
                        <m:r>
                          <m:rPr>
                            <m:brk m:alnAt="23"/>
                          </m:rPr>
                          <a:rPr lang="en-US" b="1" i="1" smtClean="0">
                            <a:latin typeface="Cambria Math"/>
                          </a:rPr>
                          <m:t>𝟐</m:t>
                        </m:r>
                      </m:sub>
                      <m:sup>
                        <m:r>
                          <a:rPr lang="en-US" b="1" i="1" smtClean="0">
                            <a:latin typeface="Cambria Math"/>
                          </a:rPr>
                          <m:t>𝟏</m:t>
                        </m:r>
                        <m:r>
                          <a:rPr lang="en-US" b="1" i="1" smtClean="0">
                            <a:latin typeface="Cambria Math"/>
                          </a:rPr>
                          <m:t>/</m:t>
                        </m:r>
                        <m:r>
                          <a:rPr lang="en-US" b="1" i="1" smtClean="0">
                            <a:latin typeface="Cambria Math"/>
                          </a:rPr>
                          <m:t>𝟐</m:t>
                        </m:r>
                      </m:sup>
                      <m:e>
                        <m:f>
                          <m:fPr>
                            <m:ctrlPr>
                              <a:rPr lang="en-US" b="1" i="1" smtClean="0">
                                <a:latin typeface="Cambria Math"/>
                              </a:rPr>
                            </m:ctrlPr>
                          </m:fPr>
                          <m:num>
                            <m:r>
                              <a:rPr lang="en-US" b="1" i="1" smtClean="0">
                                <a:latin typeface="Cambria Math"/>
                              </a:rPr>
                              <m:t>𝟏</m:t>
                            </m:r>
                          </m:num>
                          <m:den>
                            <m:rad>
                              <m:radPr>
                                <m:degHide m:val="on"/>
                                <m:ctrlPr>
                                  <a:rPr lang="en-US" b="1" i="1" smtClean="0">
                                    <a:latin typeface="Cambria Math"/>
                                  </a:rPr>
                                </m:ctrlPr>
                              </m:radPr>
                              <m:deg/>
                              <m:e>
                                <m:r>
                                  <a:rPr lang="en-US" b="1" i="1" smtClean="0">
                                    <a:latin typeface="Cambria Math"/>
                                  </a:rPr>
                                  <m:t>𝟏</m:t>
                                </m:r>
                                <m:r>
                                  <a:rPr lang="en-US" b="1" i="1" smtClean="0">
                                    <a:latin typeface="Cambria Math"/>
                                  </a:rPr>
                                  <m:t>−</m:t>
                                </m:r>
                                <m:sSup>
                                  <m:sSupPr>
                                    <m:ctrlPr>
                                      <a:rPr lang="en-US" b="1" i="1" smtClean="0">
                                        <a:latin typeface="Cambria Math"/>
                                      </a:rPr>
                                    </m:ctrlPr>
                                  </m:sSupPr>
                                  <m:e>
                                    <m:r>
                                      <a:rPr lang="en-US" b="1" i="1" smtClean="0">
                                        <a:latin typeface="Cambria Math"/>
                                      </a:rPr>
                                      <m:t>𝒙</m:t>
                                    </m:r>
                                  </m:e>
                                  <m:sup>
                                    <m:r>
                                      <a:rPr lang="en-US" b="1" i="1" smtClean="0">
                                        <a:latin typeface="Cambria Math"/>
                                      </a:rPr>
                                      <m:t>𝟐</m:t>
                                    </m:r>
                                  </m:sup>
                                </m:sSup>
                              </m:e>
                            </m:rad>
                          </m:den>
                        </m:f>
                        <m:r>
                          <a:rPr lang="en-US" b="1" i="1" smtClean="0">
                            <a:latin typeface="Cambria Math"/>
                          </a:rPr>
                          <m:t>𝒅𝒙</m:t>
                        </m:r>
                      </m:e>
                    </m:nary>
                  </m:oMath>
                </a14:m>
                <a:r>
                  <a:rPr lang="en-US" b="1" dirty="0" smtClean="0"/>
                  <a:t>.</a:t>
                </a:r>
                <a:endParaRPr lang="en-US" b="1" dirty="0"/>
              </a:p>
              <a:p>
                <a:pPr marL="457200" indent="-457200" algn="l" rtl="0" eaLnBrk="0">
                  <a:buFont typeface="Wingdings" panose="05000000000000000000" pitchFamily="2" charset="2"/>
                  <a:buChar char="q"/>
                </a:pPr>
                <a:r>
                  <a:rPr lang="en-US" b="1" dirty="0"/>
                  <a:t>Solution:</a:t>
                </a:r>
              </a:p>
              <a:p>
                <a:pPr algn="l" rtl="0" eaLnBrk="0"/>
                <a:r>
                  <a:rPr lang="en-US" sz="5400" b="1" dirty="0"/>
                  <a:t>       </a:t>
                </a:r>
                <a14:m>
                  <m:oMath xmlns:m="http://schemas.openxmlformats.org/officeDocument/2006/math">
                    <m:nary>
                      <m:naryPr>
                        <m:ctrlPr>
                          <a:rPr lang="en-US" b="1" i="1" smtClean="0">
                            <a:solidFill>
                              <a:srgbClr val="FFFF00"/>
                            </a:solidFill>
                            <a:latin typeface="Cambria Math"/>
                          </a:rPr>
                        </m:ctrlPr>
                      </m:naryPr>
                      <m:sub>
                        <m:r>
                          <m:rPr>
                            <m:brk m:alnAt="23"/>
                          </m:rPr>
                          <a:rPr lang="en-US" b="1" i="1">
                            <a:solidFill>
                              <a:srgbClr val="FFFF00"/>
                            </a:solidFill>
                            <a:latin typeface="Cambria Math"/>
                          </a:rPr>
                          <m:t>−</m:t>
                        </m:r>
                        <m:r>
                          <m:rPr>
                            <m:brk m:alnAt="23"/>
                          </m:rPr>
                          <a:rPr lang="en-US" b="1" i="1">
                            <a:solidFill>
                              <a:srgbClr val="FFFF00"/>
                            </a:solidFill>
                            <a:latin typeface="Cambria Math"/>
                          </a:rPr>
                          <m:t>𝟏</m:t>
                        </m:r>
                        <m:r>
                          <m:rPr>
                            <m:brk m:alnAt="23"/>
                          </m:rPr>
                          <a:rPr lang="en-US" b="1" i="1">
                            <a:solidFill>
                              <a:srgbClr val="FFFF00"/>
                            </a:solidFill>
                            <a:latin typeface="Cambria Math"/>
                          </a:rPr>
                          <m:t>/</m:t>
                        </m:r>
                        <m:r>
                          <m:rPr>
                            <m:brk m:alnAt="23"/>
                          </m:rPr>
                          <a:rPr lang="en-US" b="1" i="1">
                            <a:solidFill>
                              <a:srgbClr val="FFFF00"/>
                            </a:solidFill>
                            <a:latin typeface="Cambria Math"/>
                          </a:rPr>
                          <m:t>𝟐</m:t>
                        </m:r>
                      </m:sub>
                      <m:sup>
                        <m:r>
                          <a:rPr lang="en-US" b="1" i="1">
                            <a:solidFill>
                              <a:srgbClr val="FFFF00"/>
                            </a:solidFill>
                            <a:latin typeface="Cambria Math"/>
                          </a:rPr>
                          <m:t>𝟏</m:t>
                        </m:r>
                        <m:r>
                          <a:rPr lang="en-US" b="1" i="1">
                            <a:solidFill>
                              <a:srgbClr val="FFFF00"/>
                            </a:solidFill>
                            <a:latin typeface="Cambria Math"/>
                          </a:rPr>
                          <m:t>/</m:t>
                        </m:r>
                        <m:r>
                          <a:rPr lang="en-US" b="1" i="1">
                            <a:solidFill>
                              <a:srgbClr val="FFFF00"/>
                            </a:solidFill>
                            <a:latin typeface="Cambria Math"/>
                          </a:rPr>
                          <m:t>𝟐</m:t>
                        </m:r>
                      </m:sup>
                      <m:e>
                        <m:f>
                          <m:fPr>
                            <m:ctrlPr>
                              <a:rPr lang="en-US" b="1" i="1">
                                <a:solidFill>
                                  <a:srgbClr val="FFFF00"/>
                                </a:solidFill>
                                <a:latin typeface="Cambria Math"/>
                              </a:rPr>
                            </m:ctrlPr>
                          </m:fPr>
                          <m:num>
                            <m:r>
                              <a:rPr lang="en-US" b="1" i="1">
                                <a:solidFill>
                                  <a:srgbClr val="FFFF00"/>
                                </a:solidFill>
                                <a:latin typeface="Cambria Math"/>
                              </a:rPr>
                              <m:t>𝟏</m:t>
                            </m:r>
                          </m:num>
                          <m:den>
                            <m:rad>
                              <m:radPr>
                                <m:degHide m:val="on"/>
                                <m:ctrlPr>
                                  <a:rPr lang="en-US" b="1" i="1">
                                    <a:solidFill>
                                      <a:srgbClr val="FFFF00"/>
                                    </a:solidFill>
                                    <a:latin typeface="Cambria Math"/>
                                  </a:rPr>
                                </m:ctrlPr>
                              </m:radPr>
                              <m:deg/>
                              <m:e>
                                <m:r>
                                  <a:rPr lang="en-US" b="1" i="1">
                                    <a:solidFill>
                                      <a:srgbClr val="FFFF00"/>
                                    </a:solidFill>
                                    <a:latin typeface="Cambria Math"/>
                                  </a:rPr>
                                  <m:t>𝟏</m:t>
                                </m:r>
                                <m:r>
                                  <a:rPr lang="en-US" b="1" i="1">
                                    <a:solidFill>
                                      <a:srgbClr val="FFFF00"/>
                                    </a:solidFill>
                                    <a:latin typeface="Cambria Math"/>
                                  </a:rPr>
                                  <m:t>−</m:t>
                                </m:r>
                                <m:sSup>
                                  <m:sSupPr>
                                    <m:ctrlPr>
                                      <a:rPr lang="en-US" b="1" i="1">
                                        <a:solidFill>
                                          <a:srgbClr val="FFFF00"/>
                                        </a:solidFill>
                                        <a:latin typeface="Cambria Math"/>
                                      </a:rPr>
                                    </m:ctrlPr>
                                  </m:sSupPr>
                                  <m:e>
                                    <m:r>
                                      <a:rPr lang="en-US" b="1" i="1">
                                        <a:solidFill>
                                          <a:srgbClr val="FFFF00"/>
                                        </a:solidFill>
                                        <a:latin typeface="Cambria Math"/>
                                      </a:rPr>
                                      <m:t>𝒙</m:t>
                                    </m:r>
                                  </m:e>
                                  <m:sup>
                                    <m:r>
                                      <a:rPr lang="en-US" b="1" i="1">
                                        <a:solidFill>
                                          <a:srgbClr val="FFFF00"/>
                                        </a:solidFill>
                                        <a:latin typeface="Cambria Math"/>
                                      </a:rPr>
                                      <m:t>𝟐</m:t>
                                    </m:r>
                                  </m:sup>
                                </m:sSup>
                              </m:e>
                            </m:rad>
                          </m:den>
                        </m:f>
                        <m:r>
                          <a:rPr lang="en-US" b="1" i="1">
                            <a:solidFill>
                              <a:srgbClr val="FFFF00"/>
                            </a:solidFill>
                            <a:latin typeface="Cambria Math"/>
                          </a:rPr>
                          <m:t>𝒅𝒙</m:t>
                        </m:r>
                      </m:e>
                    </m:nary>
                    <m:r>
                      <a:rPr lang="en-US" b="1" i="1" smtClean="0">
                        <a:solidFill>
                          <a:srgbClr val="FFFF00"/>
                        </a:solidFill>
                        <a:latin typeface="Cambria Math"/>
                      </a:rPr>
                      <m:t>=</m:t>
                    </m:r>
                    <m:sSubSup>
                      <m:sSubSupPr>
                        <m:ctrlPr>
                          <a:rPr lang="en-US" b="1" i="1" smtClean="0">
                            <a:solidFill>
                              <a:srgbClr val="FFFF00"/>
                            </a:solidFill>
                            <a:latin typeface="Cambria Math"/>
                          </a:rPr>
                        </m:ctrlPr>
                      </m:sSubSupPr>
                      <m:e>
                        <m:d>
                          <m:dPr>
                            <m:begChr m:val=""/>
                            <m:endChr m:val="]"/>
                            <m:ctrlPr>
                              <a:rPr lang="en-US" b="1" i="1" smtClean="0">
                                <a:solidFill>
                                  <a:srgbClr val="FFFF00"/>
                                </a:solidFill>
                                <a:latin typeface="Cambria Math"/>
                              </a:rPr>
                            </m:ctrlPr>
                          </m:dPr>
                          <m:e>
                            <m:func>
                              <m:funcPr>
                                <m:ctrlPr>
                                  <a:rPr lang="en-US" b="1" i="1" smtClean="0">
                                    <a:solidFill>
                                      <a:srgbClr val="FFFF00"/>
                                    </a:solidFill>
                                    <a:latin typeface="Cambria Math"/>
                                  </a:rPr>
                                </m:ctrlPr>
                              </m:funcPr>
                              <m:fName>
                                <m:sSup>
                                  <m:sSupPr>
                                    <m:ctrlPr>
                                      <a:rPr lang="en-US" b="1" i="1" smtClean="0">
                                        <a:solidFill>
                                          <a:srgbClr val="FFFF00"/>
                                        </a:solidFill>
                                        <a:latin typeface="Cambria Math"/>
                                      </a:rPr>
                                    </m:ctrlPr>
                                  </m:sSupPr>
                                  <m:e>
                                    <m:r>
                                      <m:rPr>
                                        <m:sty m:val="p"/>
                                      </m:rPr>
                                      <a:rPr lang="en-US" b="0" i="0" smtClean="0">
                                        <a:solidFill>
                                          <a:srgbClr val="FFFF00"/>
                                        </a:solidFill>
                                        <a:latin typeface="Cambria Math"/>
                                      </a:rPr>
                                      <m:t>sin</m:t>
                                    </m:r>
                                  </m:e>
                                  <m:sup>
                                    <m:r>
                                      <a:rPr lang="en-US" b="1" i="1" smtClean="0">
                                        <a:solidFill>
                                          <a:srgbClr val="FFFF00"/>
                                        </a:solidFill>
                                        <a:latin typeface="Cambria Math"/>
                                      </a:rPr>
                                      <m:t>−</m:t>
                                    </m:r>
                                    <m:r>
                                      <a:rPr lang="en-US" b="1" i="1" smtClean="0">
                                        <a:solidFill>
                                          <a:srgbClr val="FFFF00"/>
                                        </a:solidFill>
                                        <a:latin typeface="Cambria Math"/>
                                      </a:rPr>
                                      <m:t>𝟏</m:t>
                                    </m:r>
                                  </m:sup>
                                </m:sSup>
                              </m:fName>
                              <m:e>
                                <m:r>
                                  <a:rPr lang="en-US" b="1" i="1" smtClean="0">
                                    <a:solidFill>
                                      <a:srgbClr val="FFFF00"/>
                                    </a:solidFill>
                                    <a:latin typeface="Cambria Math"/>
                                  </a:rPr>
                                  <m:t>𝒙</m:t>
                                </m:r>
                              </m:e>
                            </m:func>
                          </m:e>
                        </m:d>
                      </m:e>
                      <m:sub>
                        <m:r>
                          <a:rPr lang="en-US" b="1" i="1" smtClean="0">
                            <a:solidFill>
                              <a:srgbClr val="FFFF00"/>
                            </a:solidFill>
                            <a:latin typeface="Cambria Math"/>
                          </a:rPr>
                          <m:t>−</m:t>
                        </m:r>
                        <m:r>
                          <a:rPr lang="en-US" b="1" i="1" smtClean="0">
                            <a:solidFill>
                              <a:srgbClr val="FFFF00"/>
                            </a:solidFill>
                            <a:latin typeface="Cambria Math"/>
                          </a:rPr>
                          <m:t>𝟏</m:t>
                        </m:r>
                        <m:r>
                          <a:rPr lang="en-US" b="1" i="1" smtClean="0">
                            <a:solidFill>
                              <a:srgbClr val="FFFF00"/>
                            </a:solidFill>
                            <a:latin typeface="Cambria Math"/>
                          </a:rPr>
                          <m:t>/</m:t>
                        </m:r>
                        <m:r>
                          <a:rPr lang="en-US" b="1" i="1" smtClean="0">
                            <a:solidFill>
                              <a:srgbClr val="FFFF00"/>
                            </a:solidFill>
                            <a:latin typeface="Cambria Math"/>
                          </a:rPr>
                          <m:t>𝟐</m:t>
                        </m:r>
                      </m:sub>
                      <m:sup>
                        <m:r>
                          <a:rPr lang="en-US" b="1" i="1" smtClean="0">
                            <a:solidFill>
                              <a:srgbClr val="FFFF00"/>
                            </a:solidFill>
                            <a:latin typeface="Cambria Math"/>
                          </a:rPr>
                          <m:t>𝟏</m:t>
                        </m:r>
                        <m:r>
                          <a:rPr lang="en-US" b="1" i="1" smtClean="0">
                            <a:solidFill>
                              <a:srgbClr val="FFFF00"/>
                            </a:solidFill>
                            <a:latin typeface="Cambria Math"/>
                          </a:rPr>
                          <m:t>/</m:t>
                        </m:r>
                        <m:r>
                          <a:rPr lang="en-US" b="1" i="1" smtClean="0">
                            <a:solidFill>
                              <a:srgbClr val="FFFF00"/>
                            </a:solidFill>
                            <a:latin typeface="Cambria Math"/>
                          </a:rPr>
                          <m:t>𝟐</m:t>
                        </m:r>
                      </m:sup>
                    </m:sSubSup>
                    <m:r>
                      <a:rPr lang="en-US" b="1" i="1" smtClean="0">
                        <a:solidFill>
                          <a:srgbClr val="FFFF00"/>
                        </a:solidFill>
                        <a:latin typeface="Cambria Math"/>
                      </a:rPr>
                      <m:t> </m:t>
                    </m:r>
                  </m:oMath>
                </a14:m>
                <a:endParaRPr lang="en-US" b="1" i="1" dirty="0" smtClean="0">
                  <a:solidFill>
                    <a:srgbClr val="FFFF00"/>
                  </a:solidFill>
                  <a:latin typeface="Cambria Math"/>
                </a:endParaRPr>
              </a:p>
              <a:p>
                <a:pPr algn="l" rtl="0" eaLnBrk="0"/>
                <a14:m>
                  <m:oMathPara xmlns:m="http://schemas.openxmlformats.org/officeDocument/2006/math">
                    <m:oMathParaPr>
                      <m:jc m:val="centerGroup"/>
                    </m:oMathParaPr>
                    <m:oMath xmlns:m="http://schemas.openxmlformats.org/officeDocument/2006/math">
                      <m:r>
                        <a:rPr lang="en-US" b="1" i="1" smtClean="0">
                          <a:solidFill>
                            <a:srgbClr val="FFFF00"/>
                          </a:solidFill>
                          <a:latin typeface="Cambria Math"/>
                        </a:rPr>
                        <m:t>=</m:t>
                      </m:r>
                      <m:func>
                        <m:funcPr>
                          <m:ctrlPr>
                            <a:rPr lang="en-US" b="1" i="1" smtClean="0">
                              <a:solidFill>
                                <a:srgbClr val="FFFF00"/>
                              </a:solidFill>
                              <a:latin typeface="Cambria Math"/>
                            </a:rPr>
                          </m:ctrlPr>
                        </m:funcPr>
                        <m:fName>
                          <m:sSup>
                            <m:sSupPr>
                              <m:ctrlPr>
                                <a:rPr lang="en-US" b="1" i="1" smtClean="0">
                                  <a:solidFill>
                                    <a:srgbClr val="FFFF00"/>
                                  </a:solidFill>
                                  <a:latin typeface="Cambria Math"/>
                                </a:rPr>
                              </m:ctrlPr>
                            </m:sSupPr>
                            <m:e>
                              <m:r>
                                <m:rPr>
                                  <m:sty m:val="p"/>
                                </m:rPr>
                                <a:rPr lang="en-US" b="0" i="0" smtClean="0">
                                  <a:solidFill>
                                    <a:srgbClr val="FFFF00"/>
                                  </a:solidFill>
                                  <a:latin typeface="Cambria Math"/>
                                </a:rPr>
                                <m:t>sin</m:t>
                              </m:r>
                            </m:e>
                            <m:sup>
                              <m:r>
                                <a:rPr lang="en-US" b="1" i="1" smtClean="0">
                                  <a:solidFill>
                                    <a:srgbClr val="FFFF00"/>
                                  </a:solidFill>
                                  <a:latin typeface="Cambria Math"/>
                                </a:rPr>
                                <m:t>−</m:t>
                              </m:r>
                              <m:r>
                                <a:rPr lang="en-US" b="1" i="1" smtClean="0">
                                  <a:solidFill>
                                    <a:srgbClr val="FFFF00"/>
                                  </a:solidFill>
                                  <a:latin typeface="Cambria Math"/>
                                </a:rPr>
                                <m:t>𝟏</m:t>
                              </m:r>
                            </m:sup>
                          </m:sSup>
                        </m:fName>
                        <m:e>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𝟐</m:t>
                              </m:r>
                            </m:den>
                          </m:f>
                          <m:r>
                            <a:rPr lang="en-US" b="1" i="1" smtClean="0">
                              <a:solidFill>
                                <a:srgbClr val="FFFF00"/>
                              </a:solidFill>
                              <a:latin typeface="Cambria Math"/>
                            </a:rPr>
                            <m:t>)</m:t>
                          </m:r>
                        </m:e>
                      </m:func>
                      <m:r>
                        <a:rPr lang="en-US" b="1" i="1" smtClean="0">
                          <a:solidFill>
                            <a:srgbClr val="FFFF00"/>
                          </a:solidFill>
                          <a:latin typeface="Cambria Math"/>
                        </a:rPr>
                        <m:t>−</m:t>
                      </m:r>
                      <m:func>
                        <m:funcPr>
                          <m:ctrlPr>
                            <a:rPr lang="en-US" b="1" i="1" smtClean="0">
                              <a:solidFill>
                                <a:srgbClr val="FFFF00"/>
                              </a:solidFill>
                              <a:latin typeface="Cambria Math"/>
                            </a:rPr>
                          </m:ctrlPr>
                        </m:funcPr>
                        <m:fName>
                          <m:sSup>
                            <m:sSupPr>
                              <m:ctrlPr>
                                <a:rPr lang="en-US" b="1" i="1" smtClean="0">
                                  <a:solidFill>
                                    <a:srgbClr val="FFFF00"/>
                                  </a:solidFill>
                                  <a:latin typeface="Cambria Math"/>
                                </a:rPr>
                              </m:ctrlPr>
                            </m:sSupPr>
                            <m:e>
                              <m:r>
                                <m:rPr>
                                  <m:sty m:val="p"/>
                                </m:rPr>
                                <a:rPr lang="en-US" b="0" i="0" smtClean="0">
                                  <a:solidFill>
                                    <a:srgbClr val="FFFF00"/>
                                  </a:solidFill>
                                  <a:latin typeface="Cambria Math"/>
                                </a:rPr>
                                <m:t>sin</m:t>
                              </m:r>
                            </m:e>
                            <m:sup>
                              <m:r>
                                <a:rPr lang="en-US" b="1" i="1" smtClean="0">
                                  <a:solidFill>
                                    <a:srgbClr val="FFFF00"/>
                                  </a:solidFill>
                                  <a:latin typeface="Cambria Math"/>
                                </a:rPr>
                                <m:t>−</m:t>
                              </m:r>
                              <m:r>
                                <a:rPr lang="en-US" b="1" i="1" smtClean="0">
                                  <a:solidFill>
                                    <a:srgbClr val="FFFF00"/>
                                  </a:solidFill>
                                  <a:latin typeface="Cambria Math"/>
                                </a:rPr>
                                <m:t>𝟏</m:t>
                              </m:r>
                            </m:sup>
                          </m:sSup>
                        </m:fName>
                        <m:e>
                          <m:r>
                            <a:rPr lang="en-US" b="1" i="1" smtClean="0">
                              <a:solidFill>
                                <a:srgbClr val="FFFF00"/>
                              </a:solidFill>
                              <a:latin typeface="Cambria Math"/>
                            </a:rPr>
                            <m:t>(−</m:t>
                          </m:r>
                          <m:f>
                            <m:fPr>
                              <m:ctrlPr>
                                <a:rPr lang="en-US" b="1" i="1" smtClean="0">
                                  <a:solidFill>
                                    <a:srgbClr val="FFFF00"/>
                                  </a:solidFill>
                                  <a:latin typeface="Cambria Math"/>
                                </a:rPr>
                              </m:ctrlPr>
                            </m:fPr>
                            <m:num>
                              <m:r>
                                <a:rPr lang="en-US" b="1" i="1" smtClean="0">
                                  <a:solidFill>
                                    <a:srgbClr val="FFFF00"/>
                                  </a:solidFill>
                                  <a:latin typeface="Cambria Math"/>
                                </a:rPr>
                                <m:t>𝟏</m:t>
                              </m:r>
                            </m:num>
                            <m:den>
                              <m:r>
                                <a:rPr lang="en-US" b="1" i="1" smtClean="0">
                                  <a:solidFill>
                                    <a:srgbClr val="FFFF00"/>
                                  </a:solidFill>
                                  <a:latin typeface="Cambria Math"/>
                                </a:rPr>
                                <m:t>𝟐</m:t>
                              </m:r>
                            </m:den>
                          </m:f>
                          <m:r>
                            <a:rPr lang="en-US" b="1" i="1" smtClean="0">
                              <a:solidFill>
                                <a:srgbClr val="FFFF00"/>
                              </a:solidFill>
                              <a:latin typeface="Cambria Math"/>
                            </a:rPr>
                            <m:t>)</m:t>
                          </m:r>
                        </m:e>
                      </m:func>
                    </m:oMath>
                  </m:oMathPara>
                </a14:m>
                <a:endParaRPr lang="en-US" b="1" dirty="0" smtClean="0">
                  <a:solidFill>
                    <a:srgbClr val="FFFF00"/>
                  </a:solidFill>
                </a:endParaRPr>
              </a:p>
              <a:p>
                <a:pPr algn="l" rtl="0" eaLnBrk="0"/>
                <a:r>
                  <a:rPr lang="en-US" sz="5400" b="1" dirty="0">
                    <a:solidFill>
                      <a:srgbClr val="FFFF00"/>
                    </a:solidFill>
                  </a:rPr>
                  <a:t> </a:t>
                </a:r>
                <a:r>
                  <a:rPr lang="en-US" sz="5400" b="1" dirty="0" smtClean="0">
                    <a:solidFill>
                      <a:srgbClr val="FFFF00"/>
                    </a:solidFill>
                  </a:rPr>
                  <a:t>                 </a:t>
                </a:r>
                <a:r>
                  <a:rPr lang="en-US" sz="5400" b="1" dirty="0">
                    <a:solidFill>
                      <a:srgbClr val="FFFF00"/>
                    </a:solidFill>
                  </a:rPr>
                  <a:t> </a:t>
                </a:r>
                <a14:m>
                  <m:oMath xmlns:m="http://schemas.openxmlformats.org/officeDocument/2006/math">
                    <m:r>
                      <a:rPr lang="en-US" sz="3500" b="1" i="1" smtClean="0">
                        <a:solidFill>
                          <a:srgbClr val="FFFF00"/>
                        </a:solidFill>
                        <a:latin typeface="Cambria Math"/>
                      </a:rPr>
                      <m:t>=</m:t>
                    </m:r>
                    <m:f>
                      <m:fPr>
                        <m:ctrlPr>
                          <a:rPr lang="en-US" sz="3500" b="1" i="1" smtClean="0">
                            <a:solidFill>
                              <a:srgbClr val="FFFF00"/>
                            </a:solidFill>
                            <a:latin typeface="Cambria Math"/>
                            <a:ea typeface="Cambria Math"/>
                          </a:rPr>
                        </m:ctrlPr>
                      </m:fPr>
                      <m:num>
                        <m:r>
                          <a:rPr lang="en-US" sz="3500" b="1" i="1" smtClean="0">
                            <a:solidFill>
                              <a:srgbClr val="FFFF00"/>
                            </a:solidFill>
                            <a:latin typeface="Cambria Math"/>
                            <a:ea typeface="Cambria Math"/>
                          </a:rPr>
                          <m:t>𝝅</m:t>
                        </m:r>
                      </m:num>
                      <m:den>
                        <m:r>
                          <a:rPr lang="en-US" sz="3500" b="1" i="1" smtClean="0">
                            <a:solidFill>
                              <a:srgbClr val="FFFF00"/>
                            </a:solidFill>
                            <a:latin typeface="Cambria Math"/>
                            <a:ea typeface="Cambria Math"/>
                          </a:rPr>
                          <m:t>𝟔</m:t>
                        </m:r>
                      </m:den>
                    </m:f>
                    <m:r>
                      <a:rPr lang="en-US" sz="3500" b="1" i="1" smtClean="0">
                        <a:solidFill>
                          <a:srgbClr val="FFFF00"/>
                        </a:solidFill>
                        <a:latin typeface="Cambria Math"/>
                        <a:ea typeface="Cambria Math"/>
                      </a:rPr>
                      <m:t>−−</m:t>
                    </m:r>
                    <m:f>
                      <m:fPr>
                        <m:ctrlPr>
                          <a:rPr lang="en-US" sz="3500" b="1" i="1" smtClean="0">
                            <a:solidFill>
                              <a:srgbClr val="FFFF00"/>
                            </a:solidFill>
                            <a:latin typeface="Cambria Math"/>
                            <a:ea typeface="Cambria Math"/>
                          </a:rPr>
                        </m:ctrlPr>
                      </m:fPr>
                      <m:num>
                        <m:r>
                          <a:rPr lang="en-US" sz="3500" b="1" i="1" smtClean="0">
                            <a:solidFill>
                              <a:srgbClr val="FFFF00"/>
                            </a:solidFill>
                            <a:latin typeface="Cambria Math"/>
                            <a:ea typeface="Cambria Math"/>
                          </a:rPr>
                          <m:t>𝝅</m:t>
                        </m:r>
                      </m:num>
                      <m:den>
                        <m:r>
                          <a:rPr lang="en-US" sz="3500" b="1" i="1" smtClean="0">
                            <a:solidFill>
                              <a:srgbClr val="FFFF00"/>
                            </a:solidFill>
                            <a:latin typeface="Cambria Math"/>
                            <a:ea typeface="Cambria Math"/>
                          </a:rPr>
                          <m:t>𝟔</m:t>
                        </m:r>
                      </m:den>
                    </m:f>
                    <m:r>
                      <a:rPr lang="en-US" sz="3500" b="1" i="1" smtClean="0">
                        <a:solidFill>
                          <a:srgbClr val="FFFF00"/>
                        </a:solidFill>
                        <a:latin typeface="Cambria Math"/>
                        <a:ea typeface="Cambria Math"/>
                      </a:rPr>
                      <m:t>=</m:t>
                    </m:r>
                    <m:f>
                      <m:fPr>
                        <m:ctrlPr>
                          <a:rPr lang="en-US" sz="3500" b="1" i="1" smtClean="0">
                            <a:solidFill>
                              <a:srgbClr val="FFFF00"/>
                            </a:solidFill>
                            <a:latin typeface="Cambria Math"/>
                            <a:ea typeface="Cambria Math"/>
                          </a:rPr>
                        </m:ctrlPr>
                      </m:fPr>
                      <m:num>
                        <m:r>
                          <a:rPr lang="en-US" sz="3500" b="1" i="1" smtClean="0">
                            <a:solidFill>
                              <a:srgbClr val="FFFF00"/>
                            </a:solidFill>
                            <a:latin typeface="Cambria Math"/>
                            <a:ea typeface="Cambria Math"/>
                          </a:rPr>
                          <m:t>𝝅</m:t>
                        </m:r>
                      </m:num>
                      <m:den>
                        <m:r>
                          <a:rPr lang="en-US" sz="3500" b="1" i="1" smtClean="0">
                            <a:solidFill>
                              <a:srgbClr val="FFFF00"/>
                            </a:solidFill>
                            <a:latin typeface="Cambria Math"/>
                            <a:ea typeface="Cambria Math"/>
                          </a:rPr>
                          <m:t>𝟑</m:t>
                        </m:r>
                      </m:den>
                    </m:f>
                  </m:oMath>
                </a14:m>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3533"/>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0800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496"/>
            <a:ext cx="9144000" cy="1470025"/>
          </a:xfrm>
        </p:spPr>
        <p:txBody>
          <a:bodyPr>
            <a:normAutofit/>
          </a:bodyPr>
          <a:lstStyle/>
          <a:p>
            <a:endParaRPr lang="en-US" dirty="0">
              <a:solidFill>
                <a:srgbClr val="FF0000"/>
              </a:solidFill>
            </a:endParaRPr>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268760"/>
                <a:ext cx="9144000" cy="5589240"/>
              </a:xfrm>
            </p:spPr>
            <p:txBody>
              <a:bodyPr>
                <a:normAutofit fontScale="85000" lnSpcReduction="20000"/>
              </a:bodyPr>
              <a:lstStyle/>
              <a:p>
                <a:pPr marL="457200" indent="-457200" algn="l" rtl="0" eaLnBrk="0">
                  <a:buFont typeface="Wingdings" panose="05000000000000000000" pitchFamily="2" charset="2"/>
                  <a:buChar char="q"/>
                </a:pPr>
                <a:r>
                  <a:rPr lang="en-US" b="1" dirty="0" smtClean="0"/>
                  <a:t>Example: Evaluate </a:t>
                </a:r>
                <a14:m>
                  <m:oMath xmlns:m="http://schemas.openxmlformats.org/officeDocument/2006/math">
                    <m:nary>
                      <m:naryPr>
                        <m:ctrlPr>
                          <a:rPr lang="en-US" b="1" i="1" smtClean="0">
                            <a:latin typeface="Cambria Math"/>
                          </a:rPr>
                        </m:ctrlPr>
                      </m:naryPr>
                      <m:sub>
                        <m:r>
                          <m:rPr>
                            <m:brk m:alnAt="23"/>
                          </m:rPr>
                          <a:rPr lang="en-US" b="1" i="1" smtClean="0">
                            <a:latin typeface="Cambria Math"/>
                          </a:rPr>
                          <m:t>𝟎</m:t>
                        </m:r>
                      </m:sub>
                      <m:sup>
                        <m:r>
                          <a:rPr lang="en-US" b="1" i="1" smtClean="0">
                            <a:latin typeface="Cambria Math"/>
                          </a:rPr>
                          <m:t>𝟑</m:t>
                        </m:r>
                      </m:sup>
                      <m:e>
                        <m:r>
                          <a:rPr lang="en-US" b="1" i="1" smtClean="0">
                            <a:latin typeface="Cambria Math"/>
                          </a:rPr>
                          <m:t>𝒇</m:t>
                        </m:r>
                        <m:d>
                          <m:dPr>
                            <m:ctrlPr>
                              <a:rPr lang="en-US" b="1" i="1" smtClean="0">
                                <a:latin typeface="Cambria Math"/>
                              </a:rPr>
                            </m:ctrlPr>
                          </m:dPr>
                          <m:e>
                            <m:r>
                              <a:rPr lang="en-US" b="1" i="1" smtClean="0">
                                <a:latin typeface="Cambria Math"/>
                              </a:rPr>
                              <m:t>𝒙</m:t>
                            </m:r>
                          </m:e>
                        </m:d>
                        <m:r>
                          <a:rPr lang="en-US" b="1" i="1" smtClean="0">
                            <a:latin typeface="Cambria Math"/>
                          </a:rPr>
                          <m:t>𝒅𝒙</m:t>
                        </m:r>
                      </m:e>
                    </m:nary>
                  </m:oMath>
                </a14:m>
                <a:r>
                  <a:rPr lang="en-US" b="1" dirty="0" smtClean="0"/>
                  <a:t> if </a:t>
                </a:r>
                <a14:m>
                  <m:oMath xmlns:m="http://schemas.openxmlformats.org/officeDocument/2006/math">
                    <m:r>
                      <a:rPr lang="en-US" b="1" i="1" smtClean="0">
                        <a:latin typeface="Cambria Math"/>
                      </a:rPr>
                      <m:t>𝒇</m:t>
                    </m:r>
                    <m:d>
                      <m:dPr>
                        <m:ctrlPr>
                          <a:rPr lang="en-US" b="1" i="1" smtClean="0">
                            <a:latin typeface="Cambria Math"/>
                          </a:rPr>
                        </m:ctrlPr>
                      </m:dPr>
                      <m:e>
                        <m:r>
                          <a:rPr lang="en-US" b="1" i="1" smtClean="0">
                            <a:latin typeface="Cambria Math"/>
                          </a:rPr>
                          <m:t>𝒙</m:t>
                        </m:r>
                      </m:e>
                    </m:d>
                    <m:r>
                      <a:rPr lang="en-US" b="1" i="1" smtClean="0">
                        <a:latin typeface="Cambria Math"/>
                      </a:rPr>
                      <m:t>=</m:t>
                    </m:r>
                    <m:d>
                      <m:dPr>
                        <m:begChr m:val="{"/>
                        <m:endChr m:val=""/>
                        <m:ctrlPr>
                          <a:rPr lang="en-US" b="1" i="1" smtClean="0">
                            <a:latin typeface="Cambria Math"/>
                          </a:rPr>
                        </m:ctrlPr>
                      </m:dPr>
                      <m:e>
                        <m:eqArr>
                          <m:eqArrPr>
                            <m:ctrlPr>
                              <a:rPr lang="en-US" b="1" i="1" smtClean="0">
                                <a:latin typeface="Cambria Math"/>
                              </a:rPr>
                            </m:ctrlPr>
                          </m:eqArrPr>
                          <m:e>
                            <m:sSup>
                              <m:sSupPr>
                                <m:ctrlPr>
                                  <a:rPr lang="en-US" b="1" i="1" smtClean="0">
                                    <a:latin typeface="Cambria Math"/>
                                  </a:rPr>
                                </m:ctrlPr>
                              </m:sSupPr>
                              <m:e>
                                <m:r>
                                  <a:rPr lang="en-US" b="1" i="1" smtClean="0">
                                    <a:latin typeface="Cambria Math"/>
                                  </a:rPr>
                                  <m:t>𝒙</m:t>
                                </m:r>
                              </m:e>
                              <m:sup>
                                <m:r>
                                  <a:rPr lang="en-US" b="1" i="1" smtClean="0">
                                    <a:latin typeface="Cambria Math"/>
                                  </a:rPr>
                                  <m:t>𝟐</m:t>
                                </m:r>
                              </m:sup>
                            </m:sSup>
                            <m:r>
                              <a:rPr lang="en-US" b="1" i="1" smtClean="0">
                                <a:latin typeface="Cambria Math"/>
                              </a:rPr>
                              <m:t>  ,   </m:t>
                            </m:r>
                            <m:r>
                              <a:rPr lang="en-US" b="1" i="1" smtClean="0">
                                <a:latin typeface="Cambria Math"/>
                              </a:rPr>
                              <m:t>𝒙</m:t>
                            </m:r>
                            <m:r>
                              <a:rPr lang="en-US" b="1" i="1" smtClean="0">
                                <a:latin typeface="Cambria Math"/>
                              </a:rPr>
                              <m:t>&lt;</m:t>
                            </m:r>
                            <m:r>
                              <a:rPr lang="en-US" b="1" i="1" smtClean="0">
                                <a:latin typeface="Cambria Math"/>
                              </a:rPr>
                              <m:t>𝟐</m:t>
                            </m:r>
                          </m:e>
                          <m:e>
                            <m:r>
                              <a:rPr lang="en-US" b="1" i="1" smtClean="0">
                                <a:latin typeface="Cambria Math"/>
                              </a:rPr>
                              <m:t>𝟑</m:t>
                            </m:r>
                            <m:r>
                              <a:rPr lang="en-US" b="1" i="1" smtClean="0">
                                <a:latin typeface="Cambria Math"/>
                              </a:rPr>
                              <m:t>𝒙</m:t>
                            </m:r>
                            <m:r>
                              <a:rPr lang="en-US" b="1" i="1" smtClean="0">
                                <a:latin typeface="Cambria Math"/>
                              </a:rPr>
                              <m:t>−</m:t>
                            </m:r>
                            <m:r>
                              <a:rPr lang="en-US" b="1" i="1" smtClean="0">
                                <a:latin typeface="Cambria Math"/>
                              </a:rPr>
                              <m:t>𝟐</m:t>
                            </m:r>
                            <m:r>
                              <a:rPr lang="en-US" b="1" i="1" smtClean="0">
                                <a:latin typeface="Cambria Math"/>
                              </a:rPr>
                              <m:t>  ,   </m:t>
                            </m:r>
                            <m:r>
                              <a:rPr lang="en-US" b="1" i="1" smtClean="0">
                                <a:latin typeface="Cambria Math"/>
                              </a:rPr>
                              <m:t>𝒙</m:t>
                            </m:r>
                            <m:r>
                              <a:rPr lang="en-US" b="1" i="1" smtClean="0">
                                <a:latin typeface="Cambria Math"/>
                                <a:ea typeface="Cambria Math"/>
                              </a:rPr>
                              <m:t>≥</m:t>
                            </m:r>
                            <m:r>
                              <a:rPr lang="en-US" b="1" i="1" smtClean="0">
                                <a:latin typeface="Cambria Math"/>
                                <a:ea typeface="Cambria Math"/>
                              </a:rPr>
                              <m:t>𝟐</m:t>
                            </m:r>
                          </m:e>
                        </m:eqArr>
                      </m:e>
                    </m:d>
                  </m:oMath>
                </a14:m>
                <a:endParaRPr lang="en-US" b="1" dirty="0"/>
              </a:p>
              <a:p>
                <a:pPr algn="l" rtl="0" eaLnBrk="0"/>
                <a:r>
                  <a:rPr lang="en-US" sz="1600" b="1" dirty="0"/>
                  <a:t>                         </a:t>
                </a:r>
              </a:p>
              <a:p>
                <a:pPr marL="457200" indent="-457200" algn="l" rtl="0" eaLnBrk="0">
                  <a:buFont typeface="Wingdings" panose="05000000000000000000" pitchFamily="2" charset="2"/>
                  <a:buChar char="q"/>
                </a:pPr>
                <a:r>
                  <a:rPr lang="en-US" b="1" dirty="0"/>
                  <a:t>Solution: From the properties of definite integral we can integrate from </a:t>
                </a:r>
                <a14:m>
                  <m:oMath xmlns:m="http://schemas.openxmlformats.org/officeDocument/2006/math">
                    <m:r>
                      <a:rPr lang="en-US" b="1" i="1" smtClean="0">
                        <a:latin typeface="Cambria Math"/>
                      </a:rPr>
                      <m:t>𝟎</m:t>
                    </m:r>
                  </m:oMath>
                </a14:m>
                <a:r>
                  <a:rPr lang="en-US" b="1" dirty="0" smtClean="0"/>
                  <a:t> </a:t>
                </a:r>
                <a:r>
                  <a:rPr lang="en-US" b="1" dirty="0"/>
                  <a:t>to </a:t>
                </a:r>
                <a14:m>
                  <m:oMath xmlns:m="http://schemas.openxmlformats.org/officeDocument/2006/math">
                    <m:r>
                      <a:rPr lang="en-US" b="1" i="1" smtClean="0">
                        <a:latin typeface="Cambria Math"/>
                      </a:rPr>
                      <m:t>𝟐</m:t>
                    </m:r>
                  </m:oMath>
                </a14:m>
                <a:r>
                  <a:rPr lang="en-US" b="1" dirty="0" smtClean="0"/>
                  <a:t> </a:t>
                </a:r>
                <a:r>
                  <a:rPr lang="en-US" b="1" dirty="0"/>
                  <a:t>and from </a:t>
                </a:r>
                <a14:m>
                  <m:oMath xmlns:m="http://schemas.openxmlformats.org/officeDocument/2006/math">
                    <m:r>
                      <a:rPr lang="en-US" b="1" i="1" smtClean="0">
                        <a:latin typeface="Cambria Math"/>
                      </a:rPr>
                      <m:t>𝟐</m:t>
                    </m:r>
                  </m:oMath>
                </a14:m>
                <a:r>
                  <a:rPr lang="en-US" b="1" dirty="0" smtClean="0"/>
                  <a:t> </a:t>
                </a:r>
                <a:r>
                  <a:rPr lang="en-US" b="1" dirty="0"/>
                  <a:t>to </a:t>
                </a:r>
                <a14:m>
                  <m:oMath xmlns:m="http://schemas.openxmlformats.org/officeDocument/2006/math">
                    <m:r>
                      <a:rPr lang="en-US" b="1" i="1" smtClean="0">
                        <a:latin typeface="Cambria Math"/>
                      </a:rPr>
                      <m:t>𝟑</m:t>
                    </m:r>
                  </m:oMath>
                </a14:m>
                <a:r>
                  <a:rPr lang="en-US" b="1" dirty="0"/>
                  <a:t>  separately and add the results. This </a:t>
                </a:r>
                <a:r>
                  <a:rPr lang="en-US" b="1" dirty="0" smtClean="0"/>
                  <a:t>yields</a:t>
                </a:r>
                <a:r>
                  <a:rPr lang="en-US" sz="4800" b="1" dirty="0"/>
                  <a:t>      </a:t>
                </a:r>
              </a:p>
              <a:p>
                <a:pPr algn="l" rtl="0" eaLnBrk="0"/>
                <a14:m>
                  <m:oMathPara xmlns:m="http://schemas.openxmlformats.org/officeDocument/2006/math">
                    <m:oMathParaPr>
                      <m:jc m:val="centerGroup"/>
                    </m:oMathParaPr>
                    <m:oMath xmlns:m="http://schemas.openxmlformats.org/officeDocument/2006/math">
                      <m:nary>
                        <m:naryPr>
                          <m:ctrlPr>
                            <a:rPr lang="en-US" sz="3000" b="1" i="1" smtClean="0">
                              <a:solidFill>
                                <a:srgbClr val="FFFF00"/>
                              </a:solidFill>
                              <a:latin typeface="Cambria Math"/>
                            </a:rPr>
                          </m:ctrlPr>
                        </m:naryPr>
                        <m:sub>
                          <m:r>
                            <m:rPr>
                              <m:brk m:alnAt="23"/>
                            </m:rPr>
                            <a:rPr lang="en-US" sz="3000" b="1" i="1">
                              <a:solidFill>
                                <a:srgbClr val="FFFF00"/>
                              </a:solidFill>
                              <a:latin typeface="Cambria Math"/>
                            </a:rPr>
                            <m:t>𝟎</m:t>
                          </m:r>
                        </m:sub>
                        <m:sup>
                          <m:r>
                            <a:rPr lang="en-US" sz="3000" b="1" i="1">
                              <a:solidFill>
                                <a:srgbClr val="FFFF00"/>
                              </a:solidFill>
                              <a:latin typeface="Cambria Math"/>
                            </a:rPr>
                            <m:t>𝟑</m:t>
                          </m:r>
                        </m:sup>
                        <m:e>
                          <m:r>
                            <a:rPr lang="en-US" sz="3000" b="1" i="1">
                              <a:solidFill>
                                <a:srgbClr val="FFFF00"/>
                              </a:solidFill>
                              <a:latin typeface="Cambria Math"/>
                            </a:rPr>
                            <m:t>𝒇</m:t>
                          </m:r>
                          <m:d>
                            <m:dPr>
                              <m:ctrlPr>
                                <a:rPr lang="en-US" sz="3000" b="1" i="1">
                                  <a:solidFill>
                                    <a:srgbClr val="FFFF00"/>
                                  </a:solidFill>
                                  <a:latin typeface="Cambria Math"/>
                                </a:rPr>
                              </m:ctrlPr>
                            </m:dPr>
                            <m:e>
                              <m:r>
                                <a:rPr lang="en-US" sz="3000" b="1" i="1">
                                  <a:solidFill>
                                    <a:srgbClr val="FFFF00"/>
                                  </a:solidFill>
                                  <a:latin typeface="Cambria Math"/>
                                </a:rPr>
                                <m:t>𝒙</m:t>
                              </m:r>
                            </m:e>
                          </m:d>
                          <m:r>
                            <a:rPr lang="en-US" sz="3000" b="1" i="1">
                              <a:solidFill>
                                <a:srgbClr val="FFFF00"/>
                              </a:solidFill>
                              <a:latin typeface="Cambria Math"/>
                            </a:rPr>
                            <m:t>𝒅𝒙</m:t>
                          </m:r>
                        </m:e>
                      </m:nary>
                      <m:r>
                        <a:rPr lang="en-US" sz="3000" b="1" i="1" smtClean="0">
                          <a:solidFill>
                            <a:srgbClr val="FFFF00"/>
                          </a:solidFill>
                          <a:latin typeface="Cambria Math"/>
                        </a:rPr>
                        <m:t>=</m:t>
                      </m:r>
                      <m:nary>
                        <m:naryPr>
                          <m:ctrlPr>
                            <a:rPr lang="en-US" sz="3000" b="1" i="1" smtClean="0">
                              <a:solidFill>
                                <a:srgbClr val="FFFF00"/>
                              </a:solidFill>
                              <a:latin typeface="Cambria Math"/>
                            </a:rPr>
                          </m:ctrlPr>
                        </m:naryPr>
                        <m:sub>
                          <m:r>
                            <m:rPr>
                              <m:brk m:alnAt="23"/>
                            </m:rPr>
                            <a:rPr lang="en-US" sz="3000" b="1" i="1" smtClean="0">
                              <a:solidFill>
                                <a:srgbClr val="FFFF00"/>
                              </a:solidFill>
                              <a:latin typeface="Cambria Math"/>
                            </a:rPr>
                            <m:t>𝟎</m:t>
                          </m:r>
                        </m:sub>
                        <m:sup>
                          <m:r>
                            <a:rPr lang="en-US" sz="3000" b="1" i="1" smtClean="0">
                              <a:solidFill>
                                <a:srgbClr val="FFFF00"/>
                              </a:solidFill>
                              <a:latin typeface="Cambria Math"/>
                            </a:rPr>
                            <m:t>𝟐</m:t>
                          </m:r>
                        </m:sup>
                        <m:e>
                          <m:r>
                            <a:rPr lang="en-US" sz="3000" b="1" i="1" smtClean="0">
                              <a:solidFill>
                                <a:srgbClr val="FFFF00"/>
                              </a:solidFill>
                              <a:latin typeface="Cambria Math"/>
                            </a:rPr>
                            <m:t>𝒇</m:t>
                          </m:r>
                          <m:d>
                            <m:dPr>
                              <m:ctrlPr>
                                <a:rPr lang="en-US" sz="3000" b="1" i="1" smtClean="0">
                                  <a:solidFill>
                                    <a:srgbClr val="FFFF00"/>
                                  </a:solidFill>
                                  <a:latin typeface="Cambria Math"/>
                                </a:rPr>
                              </m:ctrlPr>
                            </m:dPr>
                            <m:e>
                              <m:r>
                                <a:rPr lang="en-US" sz="3000" b="1" i="1" smtClean="0">
                                  <a:solidFill>
                                    <a:srgbClr val="FFFF00"/>
                                  </a:solidFill>
                                  <a:latin typeface="Cambria Math"/>
                                </a:rPr>
                                <m:t>𝒙</m:t>
                              </m:r>
                            </m:e>
                          </m:d>
                          <m:r>
                            <a:rPr lang="en-US" sz="3000" b="1" i="1" smtClean="0">
                              <a:solidFill>
                                <a:srgbClr val="FFFF00"/>
                              </a:solidFill>
                              <a:latin typeface="Cambria Math"/>
                            </a:rPr>
                            <m:t>𝒅𝒙</m:t>
                          </m:r>
                        </m:e>
                      </m:nary>
                      <m:r>
                        <a:rPr lang="en-US" sz="3000" b="1" i="1" smtClean="0">
                          <a:solidFill>
                            <a:srgbClr val="FFFF00"/>
                          </a:solidFill>
                          <a:latin typeface="Cambria Math"/>
                        </a:rPr>
                        <m:t>+</m:t>
                      </m:r>
                      <m:nary>
                        <m:naryPr>
                          <m:ctrlPr>
                            <a:rPr lang="en-US" sz="3000" b="1" i="1" smtClean="0">
                              <a:solidFill>
                                <a:srgbClr val="FFFF00"/>
                              </a:solidFill>
                              <a:latin typeface="Cambria Math"/>
                            </a:rPr>
                          </m:ctrlPr>
                        </m:naryPr>
                        <m:sub>
                          <m:r>
                            <m:rPr>
                              <m:brk m:alnAt="23"/>
                            </m:rPr>
                            <a:rPr lang="en-US" sz="3000" b="1" i="1" smtClean="0">
                              <a:solidFill>
                                <a:srgbClr val="FFFF00"/>
                              </a:solidFill>
                              <a:latin typeface="Cambria Math"/>
                            </a:rPr>
                            <m:t>𝟐</m:t>
                          </m:r>
                        </m:sub>
                        <m:sup>
                          <m:r>
                            <a:rPr lang="en-US" sz="3000" b="1" i="1" smtClean="0">
                              <a:solidFill>
                                <a:srgbClr val="FFFF00"/>
                              </a:solidFill>
                              <a:latin typeface="Cambria Math"/>
                            </a:rPr>
                            <m:t>𝟑</m:t>
                          </m:r>
                        </m:sup>
                        <m:e>
                          <m:r>
                            <a:rPr lang="en-US" sz="3000" b="1" i="1" smtClean="0">
                              <a:solidFill>
                                <a:srgbClr val="FFFF00"/>
                              </a:solidFill>
                              <a:latin typeface="Cambria Math"/>
                            </a:rPr>
                            <m:t>𝒇</m:t>
                          </m:r>
                          <m:d>
                            <m:dPr>
                              <m:ctrlPr>
                                <a:rPr lang="en-US" sz="3000" b="1" i="1" smtClean="0">
                                  <a:solidFill>
                                    <a:srgbClr val="FFFF00"/>
                                  </a:solidFill>
                                  <a:latin typeface="Cambria Math"/>
                                </a:rPr>
                              </m:ctrlPr>
                            </m:dPr>
                            <m:e>
                              <m:r>
                                <a:rPr lang="en-US" sz="3000" b="1" i="1" smtClean="0">
                                  <a:solidFill>
                                    <a:srgbClr val="FFFF00"/>
                                  </a:solidFill>
                                  <a:latin typeface="Cambria Math"/>
                                </a:rPr>
                                <m:t>𝒙</m:t>
                              </m:r>
                            </m:e>
                          </m:d>
                          <m:r>
                            <a:rPr lang="en-US" sz="3000" b="1" i="1" smtClean="0">
                              <a:solidFill>
                                <a:srgbClr val="FFFF00"/>
                              </a:solidFill>
                              <a:latin typeface="Cambria Math"/>
                            </a:rPr>
                            <m:t>𝒅𝒙</m:t>
                          </m:r>
                        </m:e>
                      </m:nary>
                    </m:oMath>
                  </m:oMathPara>
                </a14:m>
                <a:endParaRPr lang="en-US" sz="3000" b="1" dirty="0" smtClean="0">
                  <a:solidFill>
                    <a:srgbClr val="FFFF00"/>
                  </a:solidFill>
                </a:endParaRPr>
              </a:p>
              <a:p>
                <a:pPr algn="l" rtl="0" eaLnBrk="0"/>
                <a:r>
                  <a:rPr lang="en-US" sz="3000" b="1" dirty="0" smtClean="0">
                    <a:solidFill>
                      <a:srgbClr val="FFFF00"/>
                    </a:solidFill>
                  </a:rPr>
                  <a:t>                                </a:t>
                </a:r>
                <a14:m>
                  <m:oMath xmlns:m="http://schemas.openxmlformats.org/officeDocument/2006/math">
                    <m:r>
                      <a:rPr lang="en-US" sz="3000" b="1" i="1" smtClean="0">
                        <a:solidFill>
                          <a:srgbClr val="FFFF00"/>
                        </a:solidFill>
                        <a:latin typeface="Cambria Math"/>
                      </a:rPr>
                      <m:t>=</m:t>
                    </m:r>
                    <m:nary>
                      <m:naryPr>
                        <m:ctrlPr>
                          <a:rPr lang="en-US" sz="3000" b="1" i="1" smtClean="0">
                            <a:solidFill>
                              <a:srgbClr val="FFFF00"/>
                            </a:solidFill>
                            <a:latin typeface="Cambria Math"/>
                          </a:rPr>
                        </m:ctrlPr>
                      </m:naryPr>
                      <m:sub>
                        <m:r>
                          <m:rPr>
                            <m:brk m:alnAt="23"/>
                          </m:rPr>
                          <a:rPr lang="en-US" sz="3000" b="1" i="1" smtClean="0">
                            <a:solidFill>
                              <a:srgbClr val="FFFF00"/>
                            </a:solidFill>
                            <a:latin typeface="Cambria Math"/>
                          </a:rPr>
                          <m:t>𝟎</m:t>
                        </m:r>
                      </m:sub>
                      <m:sup>
                        <m:r>
                          <a:rPr lang="en-US" sz="3000" b="1" i="1" smtClean="0">
                            <a:solidFill>
                              <a:srgbClr val="FFFF00"/>
                            </a:solidFill>
                            <a:latin typeface="Cambria Math"/>
                          </a:rPr>
                          <m:t>𝟐</m:t>
                        </m:r>
                      </m:sup>
                      <m:e>
                        <m:sSup>
                          <m:sSupPr>
                            <m:ctrlPr>
                              <a:rPr lang="en-US" sz="3000" b="1" i="1" smtClean="0">
                                <a:solidFill>
                                  <a:srgbClr val="FFFF00"/>
                                </a:solidFill>
                                <a:latin typeface="Cambria Math"/>
                              </a:rPr>
                            </m:ctrlPr>
                          </m:sSupPr>
                          <m:e>
                            <m:r>
                              <a:rPr lang="en-US" sz="3000" b="1" i="1" smtClean="0">
                                <a:solidFill>
                                  <a:srgbClr val="FFFF00"/>
                                </a:solidFill>
                                <a:latin typeface="Cambria Math"/>
                              </a:rPr>
                              <m:t>𝒙</m:t>
                            </m:r>
                          </m:e>
                          <m:sup>
                            <m:r>
                              <a:rPr lang="en-US" sz="3000" b="1" i="1" smtClean="0">
                                <a:solidFill>
                                  <a:srgbClr val="FFFF00"/>
                                </a:solidFill>
                                <a:latin typeface="Cambria Math"/>
                              </a:rPr>
                              <m:t>𝟐</m:t>
                            </m:r>
                          </m:sup>
                        </m:sSup>
                      </m:e>
                    </m:nary>
                    <m:r>
                      <a:rPr lang="en-US" sz="3000" b="1" i="1" smtClean="0">
                        <a:solidFill>
                          <a:srgbClr val="FFFF00"/>
                        </a:solidFill>
                        <a:latin typeface="Cambria Math"/>
                      </a:rPr>
                      <m:t>𝒅𝒙</m:t>
                    </m:r>
                    <m:r>
                      <a:rPr lang="en-US" sz="3000" b="1" i="1" smtClean="0">
                        <a:solidFill>
                          <a:srgbClr val="FFFF00"/>
                        </a:solidFill>
                        <a:latin typeface="Cambria Math"/>
                      </a:rPr>
                      <m:t>+</m:t>
                    </m:r>
                    <m:nary>
                      <m:naryPr>
                        <m:ctrlPr>
                          <a:rPr lang="en-US" sz="3000" b="1" i="1" smtClean="0">
                            <a:solidFill>
                              <a:srgbClr val="FFFF00"/>
                            </a:solidFill>
                            <a:latin typeface="Cambria Math"/>
                          </a:rPr>
                        </m:ctrlPr>
                      </m:naryPr>
                      <m:sub>
                        <m:r>
                          <m:rPr>
                            <m:brk m:alnAt="23"/>
                          </m:rPr>
                          <a:rPr lang="en-US" sz="3000" b="1" i="1" smtClean="0">
                            <a:solidFill>
                              <a:srgbClr val="FFFF00"/>
                            </a:solidFill>
                            <a:latin typeface="Cambria Math"/>
                          </a:rPr>
                          <m:t>𝟐</m:t>
                        </m:r>
                      </m:sub>
                      <m:sup>
                        <m:r>
                          <a:rPr lang="en-US" sz="3000" b="1" i="1" smtClean="0">
                            <a:solidFill>
                              <a:srgbClr val="FFFF00"/>
                            </a:solidFill>
                            <a:latin typeface="Cambria Math"/>
                          </a:rPr>
                          <m:t>𝟑</m:t>
                        </m:r>
                      </m:sup>
                      <m:e>
                        <m:r>
                          <a:rPr lang="en-US" sz="3000" b="1" i="1" smtClean="0">
                            <a:solidFill>
                              <a:srgbClr val="FFFF00"/>
                            </a:solidFill>
                            <a:latin typeface="Cambria Math"/>
                          </a:rPr>
                          <m:t>(</m:t>
                        </m:r>
                        <m:r>
                          <a:rPr lang="en-US" sz="3000" b="1" i="1" smtClean="0">
                            <a:solidFill>
                              <a:srgbClr val="FFFF00"/>
                            </a:solidFill>
                            <a:latin typeface="Cambria Math"/>
                          </a:rPr>
                          <m:t>𝟑</m:t>
                        </m:r>
                        <m:r>
                          <a:rPr lang="en-US" sz="3000" b="1" i="1" smtClean="0">
                            <a:solidFill>
                              <a:srgbClr val="FFFF00"/>
                            </a:solidFill>
                            <a:latin typeface="Cambria Math"/>
                          </a:rPr>
                          <m:t>𝒙</m:t>
                        </m:r>
                        <m:r>
                          <a:rPr lang="en-US" sz="3000" b="1" i="1" smtClean="0">
                            <a:solidFill>
                              <a:srgbClr val="FFFF00"/>
                            </a:solidFill>
                            <a:latin typeface="Cambria Math"/>
                          </a:rPr>
                          <m:t>−</m:t>
                        </m:r>
                        <m:r>
                          <a:rPr lang="en-US" sz="3000" b="1" i="1" smtClean="0">
                            <a:solidFill>
                              <a:srgbClr val="FFFF00"/>
                            </a:solidFill>
                            <a:latin typeface="Cambria Math"/>
                          </a:rPr>
                          <m:t>𝟐</m:t>
                        </m:r>
                        <m:r>
                          <a:rPr lang="en-US" sz="3000" b="1" i="1" smtClean="0">
                            <a:solidFill>
                              <a:srgbClr val="FFFF00"/>
                            </a:solidFill>
                            <a:latin typeface="Cambria Math"/>
                          </a:rPr>
                          <m:t>)</m:t>
                        </m:r>
                      </m:e>
                    </m:nary>
                    <m:r>
                      <a:rPr lang="en-US" sz="3000" b="1" i="1" smtClean="0">
                        <a:solidFill>
                          <a:srgbClr val="FFFF00"/>
                        </a:solidFill>
                        <a:latin typeface="Cambria Math"/>
                      </a:rPr>
                      <m:t>𝒅𝒙</m:t>
                    </m:r>
                  </m:oMath>
                </a14:m>
                <a:r>
                  <a:rPr lang="en-US" sz="4800" b="1" dirty="0">
                    <a:solidFill>
                      <a:srgbClr val="FFFF00"/>
                    </a:solidFill>
                  </a:rPr>
                  <a:t>              </a:t>
                </a:r>
              </a:p>
              <a:p>
                <a:pPr algn="l" rtl="0" eaLnBrk="0"/>
                <a:r>
                  <a:rPr lang="en-US" sz="5400" b="1" dirty="0">
                    <a:solidFill>
                      <a:srgbClr val="FFFF00"/>
                    </a:solidFill>
                  </a:rPr>
                  <a:t>                     </a:t>
                </a:r>
                <a14:m>
                  <m:oMath xmlns:m="http://schemas.openxmlformats.org/officeDocument/2006/math">
                    <m:r>
                      <a:rPr lang="en-US" sz="3800" b="1" i="1" smtClean="0">
                        <a:solidFill>
                          <a:srgbClr val="FFFF00"/>
                        </a:solidFill>
                        <a:latin typeface="Cambria Math"/>
                      </a:rPr>
                      <m:t>=</m:t>
                    </m:r>
                    <m:sSubSup>
                      <m:sSubSupPr>
                        <m:ctrlPr>
                          <a:rPr lang="en-US" sz="3800" b="1" i="1" smtClean="0">
                            <a:solidFill>
                              <a:srgbClr val="FFFF00"/>
                            </a:solidFill>
                            <a:latin typeface="Cambria Math"/>
                          </a:rPr>
                        </m:ctrlPr>
                      </m:sSubSupPr>
                      <m:e>
                        <m:d>
                          <m:dPr>
                            <m:begChr m:val=""/>
                            <m:endChr m:val="]"/>
                            <m:ctrlPr>
                              <a:rPr lang="en-US" sz="3800" b="1" i="1" smtClean="0">
                                <a:solidFill>
                                  <a:srgbClr val="FFFF00"/>
                                </a:solidFill>
                                <a:latin typeface="Cambria Math"/>
                              </a:rPr>
                            </m:ctrlPr>
                          </m:dPr>
                          <m:e>
                            <m:f>
                              <m:fPr>
                                <m:ctrlPr>
                                  <a:rPr lang="en-US" sz="3800" b="1" i="1" smtClean="0">
                                    <a:solidFill>
                                      <a:srgbClr val="FFFF00"/>
                                    </a:solidFill>
                                    <a:latin typeface="Cambria Math"/>
                                  </a:rPr>
                                </m:ctrlPr>
                              </m:fPr>
                              <m:num>
                                <m:sSup>
                                  <m:sSupPr>
                                    <m:ctrlPr>
                                      <a:rPr lang="en-US" sz="3800" b="1" i="1" smtClean="0">
                                        <a:solidFill>
                                          <a:srgbClr val="FFFF00"/>
                                        </a:solidFill>
                                        <a:latin typeface="Cambria Math"/>
                                      </a:rPr>
                                    </m:ctrlPr>
                                  </m:sSupPr>
                                  <m:e>
                                    <m:r>
                                      <a:rPr lang="en-US" sz="3800" b="1" i="1" smtClean="0">
                                        <a:solidFill>
                                          <a:srgbClr val="FFFF00"/>
                                        </a:solidFill>
                                        <a:latin typeface="Cambria Math"/>
                                      </a:rPr>
                                      <m:t>𝒙</m:t>
                                    </m:r>
                                  </m:e>
                                  <m:sup>
                                    <m:r>
                                      <a:rPr lang="en-US" sz="3800" b="1" i="1" smtClean="0">
                                        <a:solidFill>
                                          <a:srgbClr val="FFFF00"/>
                                        </a:solidFill>
                                        <a:latin typeface="Cambria Math"/>
                                      </a:rPr>
                                      <m:t>𝟑</m:t>
                                    </m:r>
                                  </m:sup>
                                </m:sSup>
                              </m:num>
                              <m:den>
                                <m:r>
                                  <a:rPr lang="en-US" sz="3800" b="1" i="1" smtClean="0">
                                    <a:solidFill>
                                      <a:srgbClr val="FFFF00"/>
                                    </a:solidFill>
                                    <a:latin typeface="Cambria Math"/>
                                  </a:rPr>
                                  <m:t>𝟑</m:t>
                                </m:r>
                              </m:den>
                            </m:f>
                          </m:e>
                        </m:d>
                      </m:e>
                      <m:sub>
                        <m:r>
                          <a:rPr lang="en-US" sz="3800" b="1" i="1" smtClean="0">
                            <a:solidFill>
                              <a:srgbClr val="FFFF00"/>
                            </a:solidFill>
                            <a:latin typeface="Cambria Math"/>
                          </a:rPr>
                          <m:t>𝟎</m:t>
                        </m:r>
                      </m:sub>
                      <m:sup>
                        <m:r>
                          <a:rPr lang="en-US" sz="3800" b="1" i="1" smtClean="0">
                            <a:solidFill>
                              <a:srgbClr val="FFFF00"/>
                            </a:solidFill>
                            <a:latin typeface="Cambria Math"/>
                          </a:rPr>
                          <m:t>𝟐</m:t>
                        </m:r>
                      </m:sup>
                    </m:sSubSup>
                    <m:r>
                      <a:rPr lang="en-US" sz="3800" b="1" i="1" smtClean="0">
                        <a:solidFill>
                          <a:srgbClr val="FFFF00"/>
                        </a:solidFill>
                        <a:latin typeface="Cambria Math"/>
                      </a:rPr>
                      <m:t>+</m:t>
                    </m:r>
                    <m:sSubSup>
                      <m:sSubSupPr>
                        <m:ctrlPr>
                          <a:rPr lang="en-US" sz="3800" b="1" i="1" smtClean="0">
                            <a:solidFill>
                              <a:srgbClr val="FFFF00"/>
                            </a:solidFill>
                            <a:latin typeface="Cambria Math"/>
                          </a:rPr>
                        </m:ctrlPr>
                      </m:sSubSupPr>
                      <m:e>
                        <m:d>
                          <m:dPr>
                            <m:begChr m:val=""/>
                            <m:endChr m:val="]"/>
                            <m:ctrlPr>
                              <a:rPr lang="en-US" sz="3800" b="1" i="1" smtClean="0">
                                <a:solidFill>
                                  <a:srgbClr val="FFFF00"/>
                                </a:solidFill>
                                <a:latin typeface="Cambria Math"/>
                              </a:rPr>
                            </m:ctrlPr>
                          </m:dPr>
                          <m:e>
                            <m:d>
                              <m:dPr>
                                <m:ctrlPr>
                                  <a:rPr lang="en-US" sz="3800" b="1" i="1" smtClean="0">
                                    <a:solidFill>
                                      <a:srgbClr val="FFFF00"/>
                                    </a:solidFill>
                                    <a:latin typeface="Cambria Math"/>
                                  </a:rPr>
                                </m:ctrlPr>
                              </m:dPr>
                              <m:e>
                                <m:f>
                                  <m:fPr>
                                    <m:ctrlPr>
                                      <a:rPr lang="en-US" sz="3800" b="1" i="1" smtClean="0">
                                        <a:solidFill>
                                          <a:srgbClr val="FFFF00"/>
                                        </a:solidFill>
                                        <a:latin typeface="Cambria Math"/>
                                      </a:rPr>
                                    </m:ctrlPr>
                                  </m:fPr>
                                  <m:num>
                                    <m:r>
                                      <a:rPr lang="en-US" sz="3800" b="1" i="1" smtClean="0">
                                        <a:solidFill>
                                          <a:srgbClr val="FFFF00"/>
                                        </a:solidFill>
                                        <a:latin typeface="Cambria Math"/>
                                      </a:rPr>
                                      <m:t>𝟑</m:t>
                                    </m:r>
                                    <m:sSup>
                                      <m:sSupPr>
                                        <m:ctrlPr>
                                          <a:rPr lang="en-US" sz="3800" b="1" i="1" smtClean="0">
                                            <a:solidFill>
                                              <a:srgbClr val="FFFF00"/>
                                            </a:solidFill>
                                            <a:latin typeface="Cambria Math"/>
                                          </a:rPr>
                                        </m:ctrlPr>
                                      </m:sSupPr>
                                      <m:e>
                                        <m:r>
                                          <a:rPr lang="en-US" sz="3800" b="1" i="1" smtClean="0">
                                            <a:solidFill>
                                              <a:srgbClr val="FFFF00"/>
                                            </a:solidFill>
                                            <a:latin typeface="Cambria Math"/>
                                          </a:rPr>
                                          <m:t>𝒙</m:t>
                                        </m:r>
                                      </m:e>
                                      <m:sup>
                                        <m:r>
                                          <a:rPr lang="en-US" sz="3800" b="1" i="1" smtClean="0">
                                            <a:solidFill>
                                              <a:srgbClr val="FFFF00"/>
                                            </a:solidFill>
                                            <a:latin typeface="Cambria Math"/>
                                          </a:rPr>
                                          <m:t>𝟐</m:t>
                                        </m:r>
                                      </m:sup>
                                    </m:sSup>
                                  </m:num>
                                  <m:den>
                                    <m:r>
                                      <a:rPr lang="en-US" sz="3800" b="1" i="1" smtClean="0">
                                        <a:solidFill>
                                          <a:srgbClr val="FFFF00"/>
                                        </a:solidFill>
                                        <a:latin typeface="Cambria Math"/>
                                      </a:rPr>
                                      <m:t>𝟐</m:t>
                                    </m:r>
                                  </m:den>
                                </m:f>
                                <m:r>
                                  <a:rPr lang="en-US" sz="3800" b="1" i="1" smtClean="0">
                                    <a:solidFill>
                                      <a:srgbClr val="FFFF00"/>
                                    </a:solidFill>
                                    <a:latin typeface="Cambria Math"/>
                                  </a:rPr>
                                  <m:t>−</m:t>
                                </m:r>
                                <m:r>
                                  <a:rPr lang="en-US" sz="3800" b="1" i="1" smtClean="0">
                                    <a:solidFill>
                                      <a:srgbClr val="FFFF00"/>
                                    </a:solidFill>
                                    <a:latin typeface="Cambria Math"/>
                                  </a:rPr>
                                  <m:t>𝟐</m:t>
                                </m:r>
                                <m:r>
                                  <a:rPr lang="en-US" sz="3800" b="1" i="1" smtClean="0">
                                    <a:solidFill>
                                      <a:srgbClr val="FFFF00"/>
                                    </a:solidFill>
                                    <a:latin typeface="Cambria Math"/>
                                  </a:rPr>
                                  <m:t>𝒙</m:t>
                                </m:r>
                              </m:e>
                            </m:d>
                          </m:e>
                        </m:d>
                      </m:e>
                      <m:sub>
                        <m:r>
                          <a:rPr lang="en-US" sz="3800" b="1" i="1" smtClean="0">
                            <a:solidFill>
                              <a:srgbClr val="FFFF00"/>
                            </a:solidFill>
                            <a:latin typeface="Cambria Math"/>
                          </a:rPr>
                          <m:t>𝟐</m:t>
                        </m:r>
                      </m:sub>
                      <m:sup>
                        <m:r>
                          <a:rPr lang="en-US" sz="3800" b="1" i="1" smtClean="0">
                            <a:solidFill>
                              <a:srgbClr val="FFFF00"/>
                            </a:solidFill>
                            <a:latin typeface="Cambria Math"/>
                          </a:rPr>
                          <m:t>𝟑</m:t>
                        </m:r>
                      </m:sup>
                    </m:sSubSup>
                  </m:oMath>
                </a14:m>
                <a:endParaRPr lang="en-US" sz="3800" b="1" i="1" dirty="0" smtClean="0">
                  <a:solidFill>
                    <a:srgbClr val="FFFF00"/>
                  </a:solidFill>
                  <a:latin typeface="Cambria Math"/>
                </a:endParaRPr>
              </a:p>
              <a:p>
                <a:pPr algn="l" rtl="0" eaLnBrk="0"/>
                <a:r>
                  <a:rPr lang="en-US" sz="3800" b="1" dirty="0" smtClean="0">
                    <a:solidFill>
                      <a:srgbClr val="FFFF00"/>
                    </a:solidFill>
                  </a:rPr>
                  <a:t>               </a:t>
                </a:r>
                <a14:m>
                  <m:oMath xmlns:m="http://schemas.openxmlformats.org/officeDocument/2006/math">
                    <m:r>
                      <a:rPr lang="en-US" sz="3800" b="1" i="1" smtClean="0">
                        <a:solidFill>
                          <a:srgbClr val="FFFF00"/>
                        </a:solidFill>
                        <a:latin typeface="Cambria Math"/>
                      </a:rPr>
                      <m:t>=</m:t>
                    </m:r>
                    <m:d>
                      <m:dPr>
                        <m:ctrlPr>
                          <a:rPr lang="en-US" sz="3800" b="1" i="1" smtClean="0">
                            <a:solidFill>
                              <a:srgbClr val="FFFF00"/>
                            </a:solidFill>
                            <a:latin typeface="Cambria Math"/>
                          </a:rPr>
                        </m:ctrlPr>
                      </m:dPr>
                      <m:e>
                        <m:f>
                          <m:fPr>
                            <m:ctrlPr>
                              <a:rPr lang="en-US" sz="3800" b="1" i="1" smtClean="0">
                                <a:solidFill>
                                  <a:srgbClr val="FFFF00"/>
                                </a:solidFill>
                                <a:latin typeface="Cambria Math"/>
                              </a:rPr>
                            </m:ctrlPr>
                          </m:fPr>
                          <m:num>
                            <m:r>
                              <a:rPr lang="en-US" sz="3800" b="1" i="1" smtClean="0">
                                <a:solidFill>
                                  <a:srgbClr val="FFFF00"/>
                                </a:solidFill>
                                <a:latin typeface="Cambria Math"/>
                              </a:rPr>
                              <m:t>𝟖</m:t>
                            </m:r>
                          </m:num>
                          <m:den>
                            <m:r>
                              <a:rPr lang="en-US" sz="3800" b="1" i="1" smtClean="0">
                                <a:solidFill>
                                  <a:srgbClr val="FFFF00"/>
                                </a:solidFill>
                                <a:latin typeface="Cambria Math"/>
                              </a:rPr>
                              <m:t>𝟑</m:t>
                            </m:r>
                          </m:den>
                        </m:f>
                        <m:r>
                          <a:rPr lang="en-US" sz="3800" b="1" i="1" smtClean="0">
                            <a:solidFill>
                              <a:srgbClr val="FFFF00"/>
                            </a:solidFill>
                            <a:latin typeface="Cambria Math"/>
                          </a:rPr>
                          <m:t>−</m:t>
                        </m:r>
                        <m:r>
                          <a:rPr lang="en-US" sz="3800" b="1" i="1" smtClean="0">
                            <a:solidFill>
                              <a:srgbClr val="FFFF00"/>
                            </a:solidFill>
                            <a:latin typeface="Cambria Math"/>
                          </a:rPr>
                          <m:t>𝟎</m:t>
                        </m:r>
                      </m:e>
                    </m:d>
                    <m:r>
                      <a:rPr lang="en-US" sz="3800" b="1" i="1" smtClean="0">
                        <a:solidFill>
                          <a:srgbClr val="FFFF00"/>
                        </a:solidFill>
                        <a:latin typeface="Cambria Math"/>
                      </a:rPr>
                      <m:t>+</m:t>
                    </m:r>
                    <m:d>
                      <m:dPr>
                        <m:ctrlPr>
                          <a:rPr lang="en-US" sz="3800" b="1" i="1" smtClean="0">
                            <a:solidFill>
                              <a:srgbClr val="FFFF00"/>
                            </a:solidFill>
                            <a:latin typeface="Cambria Math"/>
                          </a:rPr>
                        </m:ctrlPr>
                      </m:dPr>
                      <m:e>
                        <m:f>
                          <m:fPr>
                            <m:ctrlPr>
                              <a:rPr lang="en-US" sz="3800" b="1" i="1" smtClean="0">
                                <a:solidFill>
                                  <a:srgbClr val="FFFF00"/>
                                </a:solidFill>
                                <a:latin typeface="Cambria Math"/>
                              </a:rPr>
                            </m:ctrlPr>
                          </m:fPr>
                          <m:num>
                            <m:r>
                              <a:rPr lang="en-US" sz="3800" b="1" i="1" smtClean="0">
                                <a:solidFill>
                                  <a:srgbClr val="FFFF00"/>
                                </a:solidFill>
                                <a:latin typeface="Cambria Math"/>
                              </a:rPr>
                              <m:t>𝟏𝟓</m:t>
                            </m:r>
                          </m:num>
                          <m:den>
                            <m:r>
                              <a:rPr lang="en-US" sz="3800" b="1" i="1" smtClean="0">
                                <a:solidFill>
                                  <a:srgbClr val="FFFF00"/>
                                </a:solidFill>
                                <a:latin typeface="Cambria Math"/>
                              </a:rPr>
                              <m:t>𝟐</m:t>
                            </m:r>
                          </m:den>
                        </m:f>
                        <m:r>
                          <a:rPr lang="en-US" sz="3800" b="1" i="1" smtClean="0">
                            <a:solidFill>
                              <a:srgbClr val="FFFF00"/>
                            </a:solidFill>
                            <a:latin typeface="Cambria Math"/>
                          </a:rPr>
                          <m:t>−</m:t>
                        </m:r>
                        <m:r>
                          <a:rPr lang="en-US" sz="3800" b="1" i="1" smtClean="0">
                            <a:solidFill>
                              <a:srgbClr val="FFFF00"/>
                            </a:solidFill>
                            <a:latin typeface="Cambria Math"/>
                          </a:rPr>
                          <m:t>𝟐</m:t>
                        </m:r>
                      </m:e>
                    </m:d>
                    <m:r>
                      <a:rPr lang="en-US" sz="3800" b="1" i="1" smtClean="0">
                        <a:solidFill>
                          <a:srgbClr val="FFFF00"/>
                        </a:solidFill>
                        <a:latin typeface="Cambria Math"/>
                      </a:rPr>
                      <m:t>=</m:t>
                    </m:r>
                    <m:f>
                      <m:fPr>
                        <m:ctrlPr>
                          <a:rPr lang="en-US" sz="3800" b="1" i="1" smtClean="0">
                            <a:solidFill>
                              <a:srgbClr val="FFFF00"/>
                            </a:solidFill>
                            <a:latin typeface="Cambria Math"/>
                          </a:rPr>
                        </m:ctrlPr>
                      </m:fPr>
                      <m:num>
                        <m:r>
                          <a:rPr lang="en-US" sz="3800" b="1" i="1" smtClean="0">
                            <a:solidFill>
                              <a:srgbClr val="FFFF00"/>
                            </a:solidFill>
                            <a:latin typeface="Cambria Math"/>
                          </a:rPr>
                          <m:t>𝟒𝟗</m:t>
                        </m:r>
                      </m:num>
                      <m:den>
                        <m:r>
                          <a:rPr lang="en-US" sz="3800" b="1" i="1" smtClean="0">
                            <a:solidFill>
                              <a:srgbClr val="FFFF00"/>
                            </a:solidFill>
                            <a:latin typeface="Cambria Math"/>
                          </a:rPr>
                          <m:t>𝟔</m:t>
                        </m:r>
                      </m:den>
                    </m:f>
                  </m:oMath>
                </a14:m>
                <a:r>
                  <a:rPr lang="en-US" sz="4800" b="1" dirty="0">
                    <a:solidFill>
                      <a:srgbClr val="FFFF00"/>
                    </a:solidFill>
                  </a:rPr>
                  <a:t> </a:t>
                </a:r>
                <a:r>
                  <a:rPr lang="en-US" sz="4800" b="1" dirty="0"/>
                  <a:t>                       </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268760"/>
                <a:ext cx="9144000" cy="5589240"/>
              </a:xfrm>
              <a:blipFill rotWithShape="1">
                <a:blip r:embed="rId2"/>
                <a:stretch>
                  <a:fillRect l="-2800" t="-545"/>
                </a:stretch>
              </a:blipFill>
            </p:spPr>
            <p:txBody>
              <a:bodyPr/>
              <a:lstStyle/>
              <a:p>
                <a:r>
                  <a:rPr lang="en-US">
                    <a:noFill/>
                  </a:rPr>
                  <a:t> </a:t>
                </a:r>
              </a:p>
            </p:txBody>
          </p:sp>
        </mc:Fallback>
      </mc:AlternateContent>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01464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400" y="14496"/>
            <a:ext cx="9144000" cy="1470025"/>
          </a:xfrm>
        </p:spPr>
        <p:txBody>
          <a:bodyPr>
            <a:normAutofit/>
          </a:bodyPr>
          <a:lstStyle/>
          <a:p>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340768"/>
                <a:ext cx="9144000" cy="5517232"/>
              </a:xfrm>
            </p:spPr>
            <p:txBody>
              <a:bodyPr>
                <a:normAutofit fontScale="92500" lnSpcReduction="20000"/>
              </a:bodyPr>
              <a:lstStyle/>
              <a:p>
                <a:pPr marL="457200" indent="-457200" algn="l" rtl="0" eaLnBrk="0">
                  <a:buFont typeface="Wingdings" panose="05000000000000000000" pitchFamily="2" charset="2"/>
                  <a:buChar char="q"/>
                </a:pPr>
                <a:r>
                  <a:rPr lang="en-US" b="1" dirty="0" smtClean="0"/>
                  <a:t>The next theorem describes the method for evaluating definite integrals in which a substitution is required.</a:t>
                </a:r>
              </a:p>
              <a:p>
                <a:pPr algn="l" rtl="0" eaLnBrk="0"/>
                <a:endParaRPr lang="en-US" b="1" dirty="0"/>
              </a:p>
              <a:p>
                <a:pPr marL="457200" indent="-457200" algn="l" rtl="0" eaLnBrk="0">
                  <a:buFont typeface="Wingdings" panose="05000000000000000000" pitchFamily="2" charset="2"/>
                  <a:buChar char="q"/>
                </a:pPr>
                <a:r>
                  <a:rPr lang="en-US" b="1" dirty="0"/>
                  <a:t>Theorem: If </a:t>
                </a:r>
                <a14:m>
                  <m:oMath xmlns:m="http://schemas.openxmlformats.org/officeDocument/2006/math">
                    <m:r>
                      <a:rPr lang="en-US" b="1" i="1" smtClean="0">
                        <a:latin typeface="Cambria Math"/>
                      </a:rPr>
                      <m:t>𝒈</m:t>
                    </m:r>
                    <m:r>
                      <a:rPr lang="en-US" b="1" i="1" smtClean="0">
                        <a:latin typeface="Cambria Math"/>
                      </a:rPr>
                      <m:t>´</m:t>
                    </m:r>
                  </m:oMath>
                </a14:m>
                <a:r>
                  <a:rPr lang="en-US" b="1" dirty="0" smtClean="0"/>
                  <a:t> </a:t>
                </a:r>
                <a:r>
                  <a:rPr lang="en-US" b="1" dirty="0"/>
                  <a:t>is continuous on </a:t>
                </a:r>
                <a14:m>
                  <m:oMath xmlns:m="http://schemas.openxmlformats.org/officeDocument/2006/math">
                    <m:r>
                      <a:rPr lang="en-US" b="1" i="1" smtClean="0">
                        <a:latin typeface="Cambria Math"/>
                      </a:rPr>
                      <m:t>[</m:t>
                    </m:r>
                    <m:r>
                      <a:rPr lang="en-US" b="1" i="1" smtClean="0">
                        <a:latin typeface="Cambria Math"/>
                      </a:rPr>
                      <m:t>𝒂</m:t>
                    </m:r>
                    <m:r>
                      <a:rPr lang="en-US" b="1" i="1" smtClean="0">
                        <a:latin typeface="Cambria Math"/>
                      </a:rPr>
                      <m:t>,</m:t>
                    </m:r>
                    <m:r>
                      <a:rPr lang="en-US" b="1" i="1" smtClean="0">
                        <a:latin typeface="Cambria Math"/>
                      </a:rPr>
                      <m:t>𝒃</m:t>
                    </m:r>
                    <m:r>
                      <a:rPr lang="en-US" b="1" i="1" smtClean="0">
                        <a:latin typeface="Cambria Math"/>
                      </a:rPr>
                      <m:t>]</m:t>
                    </m:r>
                  </m:oMath>
                </a14:m>
                <a:r>
                  <a:rPr lang="en-US" b="1" dirty="0" smtClean="0"/>
                  <a:t> </a:t>
                </a:r>
                <a:r>
                  <a:rPr lang="en-US" b="1" dirty="0"/>
                  <a:t>and </a:t>
                </a:r>
                <a14:m>
                  <m:oMath xmlns:m="http://schemas.openxmlformats.org/officeDocument/2006/math">
                    <m:r>
                      <a:rPr lang="en-US" b="1" i="1" smtClean="0">
                        <a:latin typeface="Cambria Math"/>
                      </a:rPr>
                      <m:t>𝒇</m:t>
                    </m:r>
                  </m:oMath>
                </a14:m>
                <a:r>
                  <a:rPr lang="en-US" b="1" dirty="0" smtClean="0"/>
                  <a:t> </a:t>
                </a:r>
                <a:r>
                  <a:rPr lang="en-US" b="1" dirty="0"/>
                  <a:t>is continuous on an interval containing the values of </a:t>
                </a:r>
                <a14:m>
                  <m:oMath xmlns:m="http://schemas.openxmlformats.org/officeDocument/2006/math">
                    <m:r>
                      <a:rPr lang="en-US" b="1" i="1" smtClean="0">
                        <a:latin typeface="Cambria Math"/>
                      </a:rPr>
                      <m:t>𝒈</m:t>
                    </m:r>
                    <m:r>
                      <a:rPr lang="en-US" b="1" i="1" smtClean="0">
                        <a:latin typeface="Cambria Math"/>
                      </a:rPr>
                      <m:t>(</m:t>
                    </m:r>
                    <m:r>
                      <a:rPr lang="en-US" b="1" i="1" smtClean="0">
                        <a:latin typeface="Cambria Math"/>
                      </a:rPr>
                      <m:t>𝒙</m:t>
                    </m:r>
                    <m:r>
                      <a:rPr lang="en-US" b="1" i="1" smtClean="0">
                        <a:latin typeface="Cambria Math"/>
                      </a:rPr>
                      <m:t>)</m:t>
                    </m:r>
                  </m:oMath>
                </a14:m>
                <a:r>
                  <a:rPr lang="en-US" b="1" dirty="0" smtClean="0"/>
                  <a:t> </a:t>
                </a:r>
                <a:r>
                  <a:rPr lang="en-US" b="1" dirty="0"/>
                  <a:t>for </a:t>
                </a:r>
                <a14:m>
                  <m:oMath xmlns:m="http://schemas.openxmlformats.org/officeDocument/2006/math">
                    <m:r>
                      <a:rPr lang="en-US" b="1" i="1" smtClean="0">
                        <a:latin typeface="Cambria Math"/>
                      </a:rPr>
                      <m:t>𝒂</m:t>
                    </m:r>
                    <m:r>
                      <a:rPr lang="en-US" b="1" i="1" smtClean="0">
                        <a:latin typeface="Cambria Math"/>
                        <a:ea typeface="Cambria Math"/>
                      </a:rPr>
                      <m:t>≤</m:t>
                    </m:r>
                    <m:r>
                      <a:rPr lang="en-US" b="1" i="1" smtClean="0">
                        <a:latin typeface="Cambria Math"/>
                        <a:ea typeface="Cambria Math"/>
                      </a:rPr>
                      <m:t>𝒙</m:t>
                    </m:r>
                    <m:r>
                      <a:rPr lang="en-US" b="1" i="1" smtClean="0">
                        <a:latin typeface="Cambria Math"/>
                        <a:ea typeface="Cambria Math"/>
                      </a:rPr>
                      <m:t>≤</m:t>
                    </m:r>
                    <m:r>
                      <a:rPr lang="en-US" b="1" i="1" smtClean="0">
                        <a:latin typeface="Cambria Math"/>
                        <a:ea typeface="Cambria Math"/>
                      </a:rPr>
                      <m:t>𝒃</m:t>
                    </m:r>
                  </m:oMath>
                </a14:m>
                <a:r>
                  <a:rPr lang="en-US" b="1" dirty="0"/>
                  <a:t> , </a:t>
                </a:r>
                <a:r>
                  <a:rPr lang="en-US" b="1" dirty="0" smtClean="0"/>
                  <a:t>then</a:t>
                </a:r>
              </a:p>
              <a:p>
                <a:pPr algn="l" rtl="0" eaLnBrk="0"/>
                <a14:m>
                  <m:oMathPara xmlns:m="http://schemas.openxmlformats.org/officeDocument/2006/math">
                    <m:oMathParaPr>
                      <m:jc m:val="centerGroup"/>
                    </m:oMathParaPr>
                    <m:oMath xmlns:m="http://schemas.openxmlformats.org/officeDocument/2006/math">
                      <m:nary>
                        <m:naryPr>
                          <m:ctrlPr>
                            <a:rPr lang="en-US" b="1" i="1" smtClean="0">
                              <a:solidFill>
                                <a:srgbClr val="FFFF00"/>
                              </a:solidFill>
                              <a:latin typeface="Cambria Math"/>
                            </a:rPr>
                          </m:ctrlPr>
                        </m:naryPr>
                        <m:sub>
                          <m:r>
                            <m:rPr>
                              <m:brk m:alnAt="23"/>
                            </m:rPr>
                            <a:rPr lang="en-US" b="1" i="1" smtClean="0">
                              <a:solidFill>
                                <a:srgbClr val="FFFF00"/>
                              </a:solidFill>
                              <a:latin typeface="Cambria Math"/>
                            </a:rPr>
                            <m:t>𝒃</m:t>
                          </m:r>
                        </m:sub>
                        <m:sup>
                          <m:r>
                            <a:rPr lang="en-US" b="1" i="1" smtClean="0">
                              <a:solidFill>
                                <a:srgbClr val="FFFF00"/>
                              </a:solidFill>
                              <a:latin typeface="Cambria Math"/>
                            </a:rPr>
                            <m:t>𝒃</m:t>
                          </m:r>
                        </m:sup>
                        <m:e>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𝒈</m:t>
                              </m:r>
                              <m:d>
                                <m:dPr>
                                  <m:ctrlPr>
                                    <a:rPr lang="en-US" b="1" i="1" smtClean="0">
                                      <a:solidFill>
                                        <a:srgbClr val="FFFF00"/>
                                      </a:solidFill>
                                      <a:latin typeface="Cambria Math"/>
                                    </a:rPr>
                                  </m:ctrlPr>
                                </m:dPr>
                                <m:e>
                                  <m:r>
                                    <a:rPr lang="en-US" b="1" i="1" smtClean="0">
                                      <a:solidFill>
                                        <a:srgbClr val="FFFF00"/>
                                      </a:solidFill>
                                      <a:latin typeface="Cambria Math"/>
                                    </a:rPr>
                                    <m:t>𝒙</m:t>
                                  </m:r>
                                </m:e>
                              </m:d>
                            </m:e>
                          </m:d>
                          <m:r>
                            <a:rPr lang="en-US" b="1" i="1" smtClean="0">
                              <a:solidFill>
                                <a:srgbClr val="FFFF00"/>
                              </a:solidFill>
                              <a:latin typeface="Cambria Math"/>
                            </a:rPr>
                            <m:t>𝒈</m:t>
                          </m:r>
                          <m:r>
                            <a:rPr lang="en-US" b="1" i="1" smtClean="0">
                              <a:solidFill>
                                <a:srgbClr val="FFFF00"/>
                              </a:solidFill>
                              <a:latin typeface="Cambria Math"/>
                            </a:rPr>
                            <m:t>´</m:t>
                          </m:r>
                          <m:d>
                            <m:dPr>
                              <m:ctrlPr>
                                <a:rPr lang="en-US" b="1" i="1" smtClean="0">
                                  <a:solidFill>
                                    <a:srgbClr val="FFFF00"/>
                                  </a:solidFill>
                                  <a:latin typeface="Cambria Math"/>
                                </a:rPr>
                              </m:ctrlPr>
                            </m:dPr>
                            <m:e>
                              <m:r>
                                <a:rPr lang="en-US" b="1" i="1" smtClean="0">
                                  <a:solidFill>
                                    <a:srgbClr val="FFFF00"/>
                                  </a:solidFill>
                                  <a:latin typeface="Cambria Math"/>
                                </a:rPr>
                                <m:t>𝒙</m:t>
                              </m:r>
                            </m:e>
                          </m:d>
                          <m:r>
                            <a:rPr lang="en-US" b="1" i="1" smtClean="0">
                              <a:solidFill>
                                <a:srgbClr val="FFFF00"/>
                              </a:solidFill>
                              <a:latin typeface="Cambria Math"/>
                            </a:rPr>
                            <m:t>𝒅𝒙</m:t>
                          </m:r>
                        </m:e>
                      </m:nary>
                      <m:r>
                        <a:rPr lang="en-US" b="1" i="1" smtClean="0">
                          <a:solidFill>
                            <a:srgbClr val="FFFF00"/>
                          </a:solidFill>
                          <a:latin typeface="Cambria Math"/>
                        </a:rPr>
                        <m:t>=</m:t>
                      </m:r>
                      <m:nary>
                        <m:naryPr>
                          <m:ctrlPr>
                            <a:rPr lang="en-US" b="1" i="1" smtClean="0">
                              <a:solidFill>
                                <a:srgbClr val="FFFF00"/>
                              </a:solidFill>
                              <a:latin typeface="Cambria Math"/>
                            </a:rPr>
                          </m:ctrlPr>
                        </m:naryPr>
                        <m:sub>
                          <m:r>
                            <m:rPr>
                              <m:brk m:alnAt="23"/>
                            </m:rPr>
                            <a:rPr lang="en-US" b="1" i="1" smtClean="0">
                              <a:solidFill>
                                <a:srgbClr val="FFFF00"/>
                              </a:solidFill>
                              <a:latin typeface="Cambria Math"/>
                            </a:rPr>
                            <m:t>𝒈</m:t>
                          </m:r>
                          <m:r>
                            <m:rPr>
                              <m:brk m:alnAt="23"/>
                            </m:rPr>
                            <a:rPr lang="en-US" b="1" i="1" smtClean="0">
                              <a:solidFill>
                                <a:srgbClr val="FFFF00"/>
                              </a:solidFill>
                              <a:latin typeface="Cambria Math"/>
                            </a:rPr>
                            <m:t>(</m:t>
                          </m:r>
                          <m:r>
                            <m:rPr>
                              <m:brk m:alnAt="23"/>
                            </m:rPr>
                            <a:rPr lang="en-US" b="1" i="1" smtClean="0">
                              <a:solidFill>
                                <a:srgbClr val="FFFF00"/>
                              </a:solidFill>
                              <a:latin typeface="Cambria Math"/>
                            </a:rPr>
                            <m:t>𝒂</m:t>
                          </m:r>
                          <m:r>
                            <m:rPr>
                              <m:brk m:alnAt="23"/>
                            </m:rPr>
                            <a:rPr lang="en-US" b="1" i="1" smtClean="0">
                              <a:solidFill>
                                <a:srgbClr val="FFFF00"/>
                              </a:solidFill>
                              <a:latin typeface="Cambria Math"/>
                            </a:rPr>
                            <m:t>)</m:t>
                          </m:r>
                        </m:sub>
                        <m:sup>
                          <m:r>
                            <a:rPr lang="en-US" b="1" i="1" smtClean="0">
                              <a:solidFill>
                                <a:srgbClr val="FFFF00"/>
                              </a:solidFill>
                              <a:latin typeface="Cambria Math"/>
                            </a:rPr>
                            <m:t>𝒈</m:t>
                          </m:r>
                          <m:r>
                            <a:rPr lang="en-US" b="1" i="1" smtClean="0">
                              <a:solidFill>
                                <a:srgbClr val="FFFF00"/>
                              </a:solidFill>
                              <a:latin typeface="Cambria Math"/>
                            </a:rPr>
                            <m:t>(</m:t>
                          </m:r>
                          <m:r>
                            <a:rPr lang="en-US" b="1" i="1" smtClean="0">
                              <a:solidFill>
                                <a:srgbClr val="FFFF00"/>
                              </a:solidFill>
                              <a:latin typeface="Cambria Math"/>
                            </a:rPr>
                            <m:t>𝒃</m:t>
                          </m:r>
                          <m:r>
                            <a:rPr lang="en-US" b="1" i="1" smtClean="0">
                              <a:solidFill>
                                <a:srgbClr val="FFFF00"/>
                              </a:solidFill>
                              <a:latin typeface="Cambria Math"/>
                            </a:rPr>
                            <m:t>)</m:t>
                          </m:r>
                        </m:sup>
                        <m:e>
                          <m:r>
                            <a:rPr lang="en-US" b="1" i="1" smtClean="0">
                              <a:solidFill>
                                <a:srgbClr val="FFFF00"/>
                              </a:solidFill>
                              <a:latin typeface="Cambria Math"/>
                            </a:rPr>
                            <m:t>𝒇</m:t>
                          </m:r>
                          <m:d>
                            <m:dPr>
                              <m:ctrlPr>
                                <a:rPr lang="en-US" b="1" i="1" smtClean="0">
                                  <a:solidFill>
                                    <a:srgbClr val="FFFF00"/>
                                  </a:solidFill>
                                  <a:latin typeface="Cambria Math"/>
                                </a:rPr>
                              </m:ctrlPr>
                            </m:dPr>
                            <m:e>
                              <m:r>
                                <a:rPr lang="en-US" b="1" i="1" smtClean="0">
                                  <a:solidFill>
                                    <a:srgbClr val="FFFF00"/>
                                  </a:solidFill>
                                  <a:latin typeface="Cambria Math"/>
                                </a:rPr>
                                <m:t>𝒖</m:t>
                              </m:r>
                            </m:e>
                          </m:d>
                          <m:r>
                            <a:rPr lang="en-US" b="1" i="1" smtClean="0">
                              <a:solidFill>
                                <a:srgbClr val="FFFF00"/>
                              </a:solidFill>
                              <a:latin typeface="Cambria Math"/>
                            </a:rPr>
                            <m:t>𝒅𝒖</m:t>
                          </m:r>
                        </m:e>
                      </m:nary>
                    </m:oMath>
                  </m:oMathPara>
                </a14:m>
                <a:endParaRPr lang="en-US" b="1" dirty="0" smtClean="0"/>
              </a:p>
              <a:p>
                <a:pPr algn="l" rtl="0" eaLnBrk="0"/>
                <a:r>
                  <a:rPr lang="en-US" sz="5400" b="1" dirty="0"/>
                  <a:t>                        </a:t>
                </a:r>
              </a:p>
              <a:p>
                <a:pPr marL="457200" indent="-457200" algn="l" rtl="0" eaLnBrk="0">
                  <a:buFont typeface="Wingdings" panose="05000000000000000000" pitchFamily="2" charset="2"/>
                  <a:buChar char="q"/>
                </a:pPr>
                <a:r>
                  <a:rPr lang="en-US" b="1" dirty="0" smtClean="0"/>
                  <a:t>Example</a:t>
                </a:r>
                <a:r>
                  <a:rPr lang="en-US" b="1" dirty="0"/>
                  <a:t>: Evaluate </a:t>
                </a:r>
                <a14:m>
                  <m:oMath xmlns:m="http://schemas.openxmlformats.org/officeDocument/2006/math">
                    <m:nary>
                      <m:naryPr>
                        <m:ctrlPr>
                          <a:rPr lang="en-US" b="1" i="1" smtClean="0">
                            <a:latin typeface="Cambria Math"/>
                          </a:rPr>
                        </m:ctrlPr>
                      </m:naryPr>
                      <m:sub>
                        <m:r>
                          <m:rPr>
                            <m:brk m:alnAt="23"/>
                          </m:rPr>
                          <a:rPr lang="en-US" b="1" i="1" smtClean="0">
                            <a:latin typeface="Cambria Math"/>
                          </a:rPr>
                          <m:t>𝟎</m:t>
                        </m:r>
                      </m:sub>
                      <m:sup>
                        <m:r>
                          <a:rPr lang="en-US" b="1" i="1" smtClean="0">
                            <a:latin typeface="Cambria Math"/>
                          </a:rPr>
                          <m:t>𝟐</m:t>
                        </m:r>
                      </m:sup>
                      <m:e>
                        <m:r>
                          <a:rPr lang="en-US" b="1" i="1" smtClean="0">
                            <a:latin typeface="Cambria Math"/>
                          </a:rPr>
                          <m:t>𝒙</m:t>
                        </m:r>
                        <m:sSup>
                          <m:sSupPr>
                            <m:ctrlPr>
                              <a:rPr lang="en-US" b="1" i="1" smtClean="0">
                                <a:latin typeface="Cambria Math"/>
                              </a:rPr>
                            </m:ctrlPr>
                          </m:sSupPr>
                          <m:e>
                            <m:r>
                              <a:rPr lang="en-US" b="1" i="1" smtClean="0">
                                <a:latin typeface="Cambria Math"/>
                              </a:rPr>
                              <m:t>(</m:t>
                            </m:r>
                            <m:sSup>
                              <m:sSupPr>
                                <m:ctrlPr>
                                  <a:rPr lang="en-US" b="1" i="1" smtClean="0">
                                    <a:latin typeface="Cambria Math"/>
                                  </a:rPr>
                                </m:ctrlPr>
                              </m:sSupPr>
                              <m:e>
                                <m:r>
                                  <a:rPr lang="en-US" b="1" i="1" smtClean="0">
                                    <a:latin typeface="Cambria Math"/>
                                  </a:rPr>
                                  <m:t>𝒙</m:t>
                                </m:r>
                              </m:e>
                              <m:sup>
                                <m:r>
                                  <a:rPr lang="en-US" b="1" i="1" smtClean="0">
                                    <a:latin typeface="Cambria Math"/>
                                  </a:rPr>
                                  <m:t>𝟐</m:t>
                                </m:r>
                              </m:sup>
                            </m:sSup>
                            <m:r>
                              <a:rPr lang="en-US" b="1" i="1" smtClean="0">
                                <a:latin typeface="Cambria Math"/>
                              </a:rPr>
                              <m:t>+</m:t>
                            </m:r>
                            <m:r>
                              <a:rPr lang="en-US" b="1" i="1" smtClean="0">
                                <a:latin typeface="Cambria Math"/>
                              </a:rPr>
                              <m:t>𝟏</m:t>
                            </m:r>
                            <m:r>
                              <a:rPr lang="en-US" b="1" i="1" smtClean="0">
                                <a:latin typeface="Cambria Math"/>
                              </a:rPr>
                              <m:t>)</m:t>
                            </m:r>
                          </m:e>
                          <m:sup>
                            <m:r>
                              <a:rPr lang="en-US" b="1" i="1" smtClean="0">
                                <a:latin typeface="Cambria Math"/>
                              </a:rPr>
                              <m:t>𝟑</m:t>
                            </m:r>
                          </m:sup>
                        </m:sSup>
                        <m:r>
                          <a:rPr lang="en-US" b="1" i="1" smtClean="0">
                            <a:latin typeface="Cambria Math"/>
                          </a:rPr>
                          <m:t>𝒅𝒙</m:t>
                        </m:r>
                      </m:e>
                    </m:nary>
                  </m:oMath>
                </a14:m>
                <a:r>
                  <a:rPr lang="en-US" b="1" dirty="0" smtClean="0"/>
                  <a:t>.</a:t>
                </a:r>
                <a:endParaRPr lang="en-US" b="1" dirty="0"/>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340768"/>
                <a:ext cx="9144000" cy="5517232"/>
              </a:xfrm>
              <a:blipFill rotWithShape="1">
                <a:blip r:embed="rId2"/>
                <a:stretch>
                  <a:fillRect l="-3133" t="-2873" r="-14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363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1251</Words>
  <Application>Microsoft Office PowerPoint</Application>
  <PresentationFormat>On-screen Show (4:3)</PresentationFormat>
  <Paragraphs>104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سمة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six Integration</dc:title>
  <dc:creator>LAB-827</dc:creator>
  <cp:lastModifiedBy>WhiteBoard</cp:lastModifiedBy>
  <cp:revision>14</cp:revision>
  <dcterms:created xsi:type="dcterms:W3CDTF">2016-04-07T08:07:34Z</dcterms:created>
  <dcterms:modified xsi:type="dcterms:W3CDTF">2019-03-05T12:29:39Z</dcterms:modified>
</cp:coreProperties>
</file>