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990656" cy="3051770"/>
          </a:xfrm>
        </p:spPr>
        <p:txBody>
          <a:bodyPr>
            <a:normAutofit/>
          </a:bodyPr>
          <a:lstStyle/>
          <a:p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224" y="3212976"/>
            <a:ext cx="6400800" cy="1752600"/>
          </a:xfrm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Area </a:t>
            </a:r>
            <a:r>
              <a:rPr lang="en-US" b="1" dirty="0">
                <a:solidFill>
                  <a:srgbClr val="FFFF00"/>
                </a:solidFill>
              </a:rPr>
              <a:t>Between Two </a:t>
            </a:r>
            <a:r>
              <a:rPr lang="en-US" b="1" dirty="0" smtClean="0">
                <a:solidFill>
                  <a:srgbClr val="FFFF00"/>
                </a:solidFill>
              </a:rPr>
              <a:t>Curves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Definition: </a:t>
                </a: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continuous throughout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then the area of the region between the curves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the integral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:</a:t>
                </a:r>
                <a:endParaRPr lang="en-US" b="1" dirty="0"/>
              </a:p>
              <a:p>
                <a:pPr algn="l" rtl="0" eaLnBrk="0"/>
                <a:r>
                  <a:rPr lang="en-US" sz="4800" b="1" dirty="0"/>
                  <a:t>   </a:t>
                </a:r>
                <a14:m>
                  <m:oMath xmlns:m="http://schemas.openxmlformats.org/officeDocument/2006/math">
                    <m:r>
                      <a:rPr lang="en-US" sz="3500" b="1" i="1" smtClean="0">
                        <a:latin typeface="Cambria Math"/>
                      </a:rPr>
                      <m:t>𝑨</m:t>
                    </m:r>
                    <m:r>
                      <a:rPr lang="en-US" sz="3500" b="1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5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5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3500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5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500" b="1" i="1" smtClean="0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5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5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5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𝒈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3500" b="1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35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/>
                  <a:t>                  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When applying this definition it is helpful to graph the curves. It helps you find the limits of integration if they are not given.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You may need to find where the curves intersect to determine the limits of integration, and this may involve solving the equation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2667" t="-2873" r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08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Then you can integrate the function for the area between the intersections.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Find the area of the region bounded above by the curve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below by the curve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on the left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and on the right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The figure in the next slide displays the graphs of the curves and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region whose area we want to find.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1667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2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 eaLnBrk="0"/>
                <a:endParaRPr lang="en-US" b="1" dirty="0" smtClean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area between the curves over the interval is given by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𝒆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𝟗𝟎𝟓𝟏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90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534" y="1412776"/>
            <a:ext cx="308722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8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the area of the region bounded by the </a:t>
                </a:r>
                <a:r>
                  <a:rPr lang="en-US" b="1" dirty="0"/>
                  <a:t>curves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 , </a:t>
                </a:r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Solution</a:t>
                </a:r>
                <a:r>
                  <a:rPr lang="en-US" b="1" dirty="0"/>
                  <a:t>:</a:t>
                </a:r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 smtClean="0"/>
              </a:p>
              <a:p>
                <a:pPr algn="l" rtl="0" eaLnBrk="0"/>
                <a:endParaRPr lang="en-US" b="1" dirty="0" smtClean="0"/>
              </a:p>
              <a:p>
                <a:pPr algn="l" rtl="0" eaLnBrk="0"/>
                <a:endParaRPr lang="en-US" b="1" dirty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points of intersection occur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that is,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since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The intersection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subdivide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into two subintervals: </a:t>
                </a:r>
                <a:endParaRPr lang="en-US" b="1" dirty="0" smtClean="0"/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/>
                  <a:t> ,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on </a:t>
                </a:r>
                <a:r>
                  <a:rPr lang="en-US" b="1" dirty="0"/>
                  <a:t>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𝐜𝐨𝐬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1200" t="-221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9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768" y="2636912"/>
            <a:ext cx="3062287" cy="196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/>
              </a:bodyPr>
              <a:lstStyle/>
              <a:p>
                <a:pPr algn="l" rtl="0" eaLnBrk="0"/>
                <a:r>
                  <a:rPr lang="en-US" b="1" dirty="0" smtClean="0"/>
                  <a:t>We </a:t>
                </a:r>
                <a:r>
                  <a:rPr lang="en-US" b="1" dirty="0"/>
                  <a:t>integrate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each subinterval and add the absolute values of the calculated integrals.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  <m:e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2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8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800" b="1" dirty="0"/>
              </a:p>
              <a:p>
                <a:pPr algn="l" rtl="0" eaLnBrk="0"/>
                <a:r>
                  <a:rPr lang="en-US" b="1" dirty="0" smtClean="0"/>
                  <a:t>Therefore </a:t>
                </a:r>
                <a:r>
                  <a:rPr lang="en-US" b="1" dirty="0"/>
                  <a:t>the required area </a:t>
                </a:r>
                <a:r>
                  <a:rPr lang="en-US" b="1"/>
                  <a:t>is</a:t>
                </a:r>
                <a:r>
                  <a:rPr lang="en-US" b="1" smtClean="0"/>
                  <a:t>:</a:t>
                </a:r>
              </a:p>
              <a:p>
                <a:pPr algn="l" rtl="0" eaLnBrk="0"/>
                <a:endParaRPr lang="en-US" b="1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1667" t="-1326" r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65841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 you for your Attention</a:t>
            </a:r>
            <a:r>
              <a:rPr lang="ar-SA" dirty="0">
                <a:solidFill>
                  <a:schemeClr val="bg1"/>
                </a:solidFill>
              </a:rPr>
              <a:t/>
            </a:r>
            <a:br>
              <a:rPr lang="ar-SA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4169"/>
            <a:ext cx="3403601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In </a:t>
                </a:r>
                <a:r>
                  <a:rPr lang="en-US" b="1" dirty="0"/>
                  <a:t>this sequence we review and extend the use of definite integrals to represent plane areas.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Recall that the integral</a:t>
                </a:r>
              </a:p>
              <a:p>
                <a:pPr algn="l" rtl="0" eaLnBrk="0"/>
                <a:r>
                  <a:rPr lang="en-US" sz="4800" b="1" dirty="0"/>
                  <a:t> 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8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800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sz="48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/>
                  <a:t> </a:t>
                </a:r>
              </a:p>
              <a:p>
                <a:pPr algn="l" rtl="0" eaLnBrk="0"/>
                <a:r>
                  <a:rPr lang="en-US" b="1" dirty="0" smtClean="0"/>
                  <a:t>measures </a:t>
                </a:r>
                <a:r>
                  <a:rPr lang="en-US" b="1" dirty="0"/>
                  <a:t>the area between the 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and </a:t>
                </a:r>
                <a:r>
                  <a:rPr lang="en-US" b="1" dirty="0"/>
                  <a:t>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axis </a:t>
                </a:r>
                <a:r>
                  <a:rPr lang="en-US" b="1" dirty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but treats as negative any part of this area that lies below </a:t>
                </a:r>
                <a:r>
                  <a:rPr lang="en-US" b="1" dirty="0" smtClean="0"/>
                  <a:t>the</a:t>
                </a:r>
              </a:p>
              <a:p>
                <a:pPr algn="l" rtl="0" eaLnBrk="0"/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axis. </a:t>
                </a:r>
                <a:r>
                  <a:rPr lang="en-US" b="1" dirty="0"/>
                  <a:t>(We are assuming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.)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3000" t="-1418" r="-600" b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In order to express the total area bounded by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𝒚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𝒇</m:t>
                    </m:r>
                    <m:r>
                      <a:rPr lang="en-US" sz="3600" b="1" i="1" smtClean="0"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b="1" dirty="0" smtClean="0"/>
                  <a:t>,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𝒚</m:t>
                    </m:r>
                    <m:r>
                      <a:rPr lang="en-US" sz="3600" b="1" i="1" dirty="0" smtClean="0"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/>
                  <a:t> </a:t>
                </a:r>
                <a:r>
                  <a:rPr lang="en-US" sz="3600" b="1" dirty="0" smtClean="0"/>
                  <a:t>,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3600" b="1" dirty="0" smtClean="0"/>
                  <a:t>, </a:t>
                </a:r>
                <a:r>
                  <a:rPr lang="en-US" sz="3600" b="1" dirty="0"/>
                  <a:t>and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3600" b="1" dirty="0" smtClean="0"/>
                  <a:t>, </a:t>
                </a:r>
                <a:r>
                  <a:rPr lang="en-US" sz="3600" b="1" dirty="0"/>
                  <a:t>counting all of the area positively, we should integrate the absolute value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3600" b="1" dirty="0" smtClean="0"/>
                  <a:t>(</a:t>
                </a:r>
                <a:r>
                  <a:rPr lang="en-US" sz="3600" b="1" dirty="0"/>
                  <a:t>see the figure below):</a:t>
                </a:r>
              </a:p>
              <a:p>
                <a:pPr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r>
                          <a:rPr lang="en-US" sz="3600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 smtClean="0"/>
                  <a:t> </a:t>
                </a:r>
              </a:p>
              <a:p>
                <a:pPr algn="l" rtl="0" eaLnBrk="0"/>
                <a:r>
                  <a:rPr lang="en-US" sz="3600" b="1" dirty="0" smtClean="0"/>
                  <a:t>and </a:t>
                </a:r>
              </a:p>
              <a:p>
                <a:pPr algn="l" rtl="0" eaLnBrk="0"/>
                <a14:m>
                  <m:oMath xmlns:m="http://schemas.openxmlformats.org/officeDocument/2006/math">
                    <m:nary>
                      <m:nary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3600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3600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 smtClean="0"/>
                  <a:t>.</a:t>
                </a:r>
                <a:endParaRPr lang="en-US" sz="3600" b="1" dirty="0"/>
              </a:p>
              <a:p>
                <a:pPr algn="l"/>
                <a:endParaRPr lang="en-US" sz="3600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2000" t="-1657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6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2" y="3717032"/>
            <a:ext cx="3429000" cy="224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2800" b="1" dirty="0" smtClean="0"/>
                  <a:t>There is no rule for integrating</a:t>
                </a:r>
              </a:p>
              <a:p>
                <a:pPr algn="l" rtl="0" eaLnBrk="0"/>
                <a:r>
                  <a:rPr lang="en-US" sz="4282" b="1" dirty="0"/>
                  <a:t>          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282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282" b="1" i="1" smtClean="0"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282" b="1" i="1" smtClean="0">
                            <a:latin typeface="Cambria Math"/>
                          </a:rPr>
                          <m:t>𝒂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282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282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4282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4282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4282" b="1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4282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sz="2800" b="1" dirty="0"/>
              </a:p>
              <a:p>
                <a:pPr algn="l" rtl="0" eaLnBrk="0"/>
                <a:r>
                  <a:rPr lang="en-US" sz="2800" b="1" dirty="0" smtClean="0"/>
                  <a:t>one </a:t>
                </a:r>
                <a:r>
                  <a:rPr lang="en-US" sz="2800" b="1" dirty="0"/>
                  <a:t>must break the integral into a sum of integrals over intervals where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&gt;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, </a:t>
                </a:r>
                <a:r>
                  <a:rPr lang="en-US" sz="2800" b="1" dirty="0"/>
                  <a:t>and intervals where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/>
                      </a:rPr>
                      <m:t>&lt;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 smtClean="0"/>
                  <a:t> so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  <m:r>
                      <a:rPr lang="en-US" sz="2800" b="1" i="1">
                        <a:latin typeface="Cambria Math"/>
                      </a:rPr>
                      <m:t>(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.</a:t>
                </a:r>
                <a:endParaRPr lang="en-US" sz="2800" b="1" dirty="0"/>
              </a:p>
              <a:p>
                <a:pPr algn="l" rtl="0" eaLnBrk="0"/>
                <a:endParaRPr lang="en-US" sz="10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sz="2800" b="1" dirty="0"/>
                  <a:t>To find the area between the graph </a:t>
                </a:r>
                <a:r>
                  <a:rPr lang="en-US" sz="2800" b="1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and </a:t>
                </a:r>
                <a:r>
                  <a:rPr lang="en-US" sz="2800" b="1" dirty="0"/>
                  <a:t>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/>
                  <a:t>axis </a:t>
                </a:r>
                <a:r>
                  <a:rPr lang="en-US" sz="2800" b="1" dirty="0"/>
                  <a:t>over the interval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[</m:t>
                    </m:r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b="1" dirty="0" smtClean="0"/>
                  <a:t>:</a:t>
                </a:r>
                <a:endParaRPr lang="en-US" sz="28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/>
                  <a:t>Subdivide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[</m:t>
                    </m:r>
                    <m:r>
                      <a:rPr lang="en-US" sz="2500" b="1" i="1" smtClean="0">
                        <a:latin typeface="Cambria Math"/>
                      </a:rPr>
                      <m:t>𝒂</m:t>
                    </m:r>
                    <m:r>
                      <a:rPr lang="en-US" sz="2500" b="1" i="1" smtClean="0">
                        <a:latin typeface="Cambria Math"/>
                      </a:rPr>
                      <m:t>,</m:t>
                    </m:r>
                    <m:r>
                      <a:rPr lang="en-US" sz="2500" b="1" i="1" smtClean="0">
                        <a:latin typeface="Cambria Math"/>
                      </a:rPr>
                      <m:t>𝒃</m:t>
                    </m:r>
                    <m:r>
                      <a:rPr lang="en-US" sz="25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/>
                  <a:t>at the zeros of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500" b="1" dirty="0" smtClean="0"/>
                  <a:t>.</a:t>
                </a:r>
                <a:endParaRPr lang="en-US" sz="2500" b="1" dirty="0"/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/>
                  <a:t>Integrate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500" b="1" dirty="0" smtClean="0"/>
                  <a:t> </a:t>
                </a:r>
                <a:r>
                  <a:rPr lang="en-US" sz="2500" b="1" dirty="0"/>
                  <a:t>over each subinterval.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:r>
                  <a:rPr lang="en-US" sz="2500" b="1" dirty="0"/>
                  <a:t>Add the absolute values of the integrals.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2533" t="-994" b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8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The figure below shows the graph of the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between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:endParaRPr lang="en-US" b="1" dirty="0" smtClean="0"/>
              </a:p>
              <a:p>
                <a:pPr algn="l" rtl="0" eaLnBrk="0"/>
                <a:r>
                  <a:rPr lang="en-US" b="1" dirty="0"/>
                  <a:t> </a:t>
                </a:r>
                <a:r>
                  <a:rPr lang="en-US" b="1" dirty="0" smtClean="0"/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Compute the area between the graph of       and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axis </a:t>
                </a:r>
                <a:r>
                  <a:rPr lang="en-US" b="1" dirty="0"/>
                  <a:t>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First find the zeros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[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</a:t>
                </a:r>
              </a:p>
              <a:p>
                <a:pPr algn="l" rtl="0" eaLnBrk="0"/>
                <a:r>
                  <a:rPr lang="en-US" b="1" dirty="0" smtClean="0"/>
                  <a:t> </a:t>
                </a:r>
                <a:r>
                  <a:rPr lang="en-US" b="1" dirty="0"/>
                  <a:t>the zeros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 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533" t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7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031" y="3140968"/>
            <a:ext cx="326393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 eaLnBrk="0"/>
                <a:r>
                  <a:rPr lang="en-US" b="1" dirty="0" smtClean="0"/>
                  <a:t>So</a:t>
                </a:r>
                <a:r>
                  <a:rPr lang="en-US" b="1" dirty="0"/>
                  <a:t>, the area between the 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axis </a:t>
                </a:r>
                <a:r>
                  <a:rPr lang="en-US" b="1" dirty="0"/>
                  <a:t>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calculated by breaking up the domain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into two pieces: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which it is nonnegative and the interval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which it is </a:t>
                </a:r>
                <a:r>
                  <a:rPr lang="en-US" b="1" dirty="0" smtClean="0"/>
                  <a:t>non positive.</a:t>
                </a:r>
                <a:endParaRPr lang="en-US" b="1" dirty="0"/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p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func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p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p>
                      </m:sSubSup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func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func>
                        </m:e>
                      </m:d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:endParaRPr lang="en-US" sz="1600" b="1" dirty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second integral gives a negative value. The area between the graph and the axis is obtained by adding the absolute values </a:t>
                </a:r>
              </a:p>
              <a:p>
                <a:pPr algn="l" rtl="0" eaLnBrk="0"/>
                <a:r>
                  <a:rPr lang="en-US" b="1" dirty="0"/>
                  <a:t>Area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  </a:t>
                </a:r>
                <a:r>
                  <a:rPr lang="en-US" b="1" dirty="0"/>
                  <a:t>              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200" t="-1636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16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the area of the region between the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axis </a:t>
                </a:r>
                <a:r>
                  <a:rPr lang="en-US" b="1" dirty="0"/>
                  <a:t>and the graph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First find the zeros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Since</a:t>
                </a: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                                                            </a:t>
                </a:r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zeros are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(</a:t>
                </a:r>
                <a:r>
                  <a:rPr lang="en-US" b="1" dirty="0"/>
                  <a:t>see the figure below). 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67" t="-1418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8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3784529"/>
            <a:ext cx="3048000" cy="2576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zeros subdivide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into two </a:t>
                </a:r>
                <a:r>
                  <a:rPr lang="en-US" b="1" dirty="0" smtClean="0"/>
                  <a:t>subintervals: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on which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[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on which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We integrate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over each subinterval and add the absolute values of the calculated integrals.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 rtl="0" eaLnBrk="0"/>
                <a:endParaRPr lang="en-US" sz="1600" b="1" dirty="0"/>
              </a:p>
              <a:p>
                <a:pPr algn="l" rtl="0" eaLnBrk="0"/>
                <a:r>
                  <a:rPr lang="en-US" b="1" dirty="0" smtClean="0"/>
                  <a:t>The </a:t>
                </a:r>
                <a:r>
                  <a:rPr lang="en-US" b="1" dirty="0"/>
                  <a:t>total enclosed area is obtained by adding the absolute values of the calculated integrals</a:t>
                </a:r>
                <a:r>
                  <a:rPr lang="en-US" b="1" dirty="0" smtClean="0"/>
                  <a:t>.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𝑨𝒓𝒆𝒂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40768"/>
                <a:ext cx="9144000" cy="5517232"/>
              </a:xfrm>
              <a:blipFill rotWithShape="1">
                <a:blip r:embed="rId2"/>
                <a:stretch>
                  <a:fillRect l="-1200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b="1" dirty="0" smtClean="0"/>
                  <a:t>Areas Between Curves: Suppose we want to find the area of a region that is bounded above by the curve</a:t>
                </a:r>
                <a:r>
                  <a:rPr lang="en-US" b="1" dirty="0"/>
                  <a:t> 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below by the curve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on the left and right by the lines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(see figure below). The region might accidentally have a shape whose area we could find with geometry, but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algn="l"/>
                <a:r>
                  <a:rPr lang="en-US" b="1" dirty="0" smtClean="0"/>
                  <a:t>are </a:t>
                </a:r>
                <a:r>
                  <a:rPr lang="en-US" b="1" dirty="0"/>
                  <a:t>arbitrary continuous </a:t>
                </a:r>
                <a:endParaRPr lang="en-US" b="1" dirty="0" smtClean="0"/>
              </a:p>
              <a:p>
                <a:pPr algn="l"/>
                <a:r>
                  <a:rPr lang="en-US" b="1" dirty="0" smtClean="0"/>
                  <a:t>functions</a:t>
                </a:r>
                <a:r>
                  <a:rPr lang="en-US" b="1" dirty="0"/>
                  <a:t>, we usually have </a:t>
                </a:r>
                <a:r>
                  <a:rPr lang="en-US" b="1" dirty="0" smtClean="0"/>
                  <a:t>to</a:t>
                </a:r>
              </a:p>
              <a:p>
                <a:pPr algn="l"/>
                <a:r>
                  <a:rPr lang="en-US" b="1" dirty="0" smtClean="0"/>
                  <a:t> </a:t>
                </a:r>
                <a:r>
                  <a:rPr lang="en-US" b="1" dirty="0"/>
                  <a:t>find the area with an integral.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600" t="-1418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89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48064" y="4362549"/>
            <a:ext cx="2702379" cy="210185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937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six Integration</dc:title>
  <dc:creator>LAB-827</dc:creator>
  <cp:lastModifiedBy>WhiteBoard</cp:lastModifiedBy>
  <cp:revision>25</cp:revision>
  <dcterms:created xsi:type="dcterms:W3CDTF">2016-04-10T05:01:56Z</dcterms:created>
  <dcterms:modified xsi:type="dcterms:W3CDTF">2019-03-05T12:31:44Z</dcterms:modified>
</cp:coreProperties>
</file>