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63" r:id="rId2"/>
    <p:sldId id="264" r:id="rId3"/>
    <p:sldId id="265" r:id="rId4"/>
    <p:sldId id="266" r:id="rId5"/>
    <p:sldId id="267" r:id="rId6"/>
    <p:sldId id="268" r:id="rId7"/>
    <p:sldId id="269" r:id="rId8"/>
    <p:sldId id="270" r:id="rId9"/>
    <p:sldId id="271" r:id="rId10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110" d="100"/>
          <a:sy n="110" d="100"/>
        </p:scale>
        <p:origin x="-164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29/06/1440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29/06/1440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29/06/1440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29/06/1440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29/06/1440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29/06/1440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29/06/1440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29/06/1440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29/06/1440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29/06/1440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29/06/1440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8ABB09-4A1D-463E-8065-109CC2B7EFAA}" type="datetimeFigureOut">
              <a:rPr lang="ar-SA" smtClean="0"/>
              <a:t>29/06/1440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microsoft.com/office/2007/relationships/hdphoto" Target="../media/hdphoto1.wdp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microsoft.com/office/2007/relationships/hdphoto" Target="../media/hdphoto2.wdp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50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microsoft.com/office/2007/relationships/hdphoto" Target="../media/hdphoto3.wdp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4.wdp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microsoft.com/office/2007/relationships/hdphoto" Target="../media/hdphoto5.wdp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microsoft.com/office/2007/relationships/hdphoto" Target="../media/hdphoto6.wdp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17215" y="3284984"/>
            <a:ext cx="6400800" cy="1752600"/>
          </a:xfrm>
        </p:spPr>
        <p:txBody>
          <a:bodyPr>
            <a:normAutofit/>
          </a:bodyPr>
          <a:lstStyle/>
          <a:p>
            <a:endParaRPr lang="en-US" sz="4400" b="1" dirty="0" smtClean="0">
              <a:solidFill>
                <a:srgbClr val="FFFF00"/>
              </a:solidFill>
            </a:endParaRPr>
          </a:p>
          <a:p>
            <a:r>
              <a:rPr lang="en-US" sz="4400" b="1" dirty="0" smtClean="0">
                <a:solidFill>
                  <a:srgbClr val="FFFF00"/>
                </a:solidFill>
              </a:rPr>
              <a:t>Volumes</a:t>
            </a:r>
            <a:endParaRPr lang="ar-JO" sz="4400" b="1" dirty="0">
              <a:solidFill>
                <a:srgbClr val="FFFF00"/>
              </a:solidFill>
            </a:endParaRPr>
          </a:p>
          <a:p>
            <a:endParaRPr lang="en-US" sz="4400" b="1" dirty="0">
              <a:solidFill>
                <a:srgbClr val="FFFF0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00832" y="908720"/>
            <a:ext cx="3403601" cy="243840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53840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24368" y="0"/>
            <a:ext cx="9144000" cy="1470025"/>
          </a:xfrm>
        </p:spPr>
        <p:txBody>
          <a:bodyPr>
            <a:normAutofit/>
          </a:bodyPr>
          <a:lstStyle/>
          <a:p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836712"/>
            <a:ext cx="9144000" cy="6021288"/>
          </a:xfrm>
        </p:spPr>
        <p:txBody>
          <a:bodyPr/>
          <a:lstStyle/>
          <a:p>
            <a:pPr marL="457200" indent="-457200" algn="l" rtl="0">
              <a:lnSpc>
                <a:spcPct val="100000"/>
              </a:lnSpc>
              <a:buFont typeface="Wingdings" panose="05000000000000000000" pitchFamily="2" charset="2"/>
              <a:buChar char="q"/>
            </a:pPr>
            <a:r>
              <a:rPr lang="en-US" b="1" dirty="0"/>
              <a:t>In trying to find the volume of a solid we face the same type of problem as in finding areas. </a:t>
            </a:r>
          </a:p>
          <a:p>
            <a:pPr algn="l" rtl="0"/>
            <a:endParaRPr lang="en-US" b="1" dirty="0"/>
          </a:p>
          <a:p>
            <a:pPr marL="457200" indent="-457200" algn="l" rtl="0">
              <a:lnSpc>
                <a:spcPct val="100000"/>
              </a:lnSpc>
              <a:buFont typeface="Wingdings" panose="05000000000000000000" pitchFamily="2" charset="2"/>
              <a:buChar char="q"/>
            </a:pPr>
            <a:r>
              <a:rPr lang="en-US" b="1" dirty="0"/>
              <a:t>We have an intuitive idea of what volume means, but we must make this idea precise by using calculus to give an exact definition of volume.</a:t>
            </a:r>
          </a:p>
          <a:p>
            <a:pPr algn="l" rtl="0">
              <a:lnSpc>
                <a:spcPct val="100000"/>
              </a:lnSpc>
            </a:pPr>
            <a:endParaRPr lang="en-US" b="1" dirty="0"/>
          </a:p>
          <a:p>
            <a:pPr marL="457200" indent="-457200" algn="l" rtl="0">
              <a:buFont typeface="Wingdings" panose="05000000000000000000" pitchFamily="2" charset="2"/>
              <a:buChar char="q"/>
            </a:pPr>
            <a:r>
              <a:rPr lang="en-US" b="1" dirty="0"/>
              <a:t>The volume of a solid can be obtained by integrating the cross-sectional area from one end of the solid to the other.</a:t>
            </a:r>
          </a:p>
          <a:p>
            <a:pPr algn="l"/>
            <a:endParaRPr lang="en-US" b="1" dirty="0"/>
          </a:p>
        </p:txBody>
      </p:sp>
      <p:pic>
        <p:nvPicPr>
          <p:cNvPr id="4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5867399"/>
            <a:ext cx="1298222" cy="9477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4907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-11792"/>
            <a:ext cx="9144000" cy="14700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ubtitle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0" y="764704"/>
                <a:ext cx="9144000" cy="6093296"/>
              </a:xfrm>
            </p:spPr>
            <p:txBody>
              <a:bodyPr/>
              <a:lstStyle/>
              <a:p>
                <a:pPr algn="l" rtl="0" eaLnBrk="0"/>
                <a:r>
                  <a:rPr lang="en-US" b="1" dirty="0" smtClean="0"/>
                  <a:t>Let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𝑨</m:t>
                    </m:r>
                    <m:r>
                      <a:rPr lang="en-US" b="1" i="1" smtClean="0">
                        <a:latin typeface="Cambria Math"/>
                      </a:rPr>
                      <m:t>(</m:t>
                    </m:r>
                    <m:r>
                      <a:rPr lang="en-US" b="1" i="1" smtClean="0">
                        <a:latin typeface="Cambria Math"/>
                      </a:rPr>
                      <m:t>𝒙</m:t>
                    </m:r>
                    <m:r>
                      <a:rPr lang="en-US" b="1" i="1" smtClean="0">
                        <a:latin typeface="Cambria Math"/>
                      </a:rPr>
                      <m:t>)</m:t>
                    </m:r>
                  </m:oMath>
                </a14:m>
                <a:r>
                  <a:rPr lang="en-US" b="1" dirty="0" smtClean="0"/>
                  <a:t> </a:t>
                </a:r>
                <a:r>
                  <a:rPr lang="en-US" b="1" dirty="0"/>
                  <a:t>(</a:t>
                </a:r>
                <a:r>
                  <a:rPr lang="en-US" b="1" dirty="0" smtClean="0"/>
                  <a:t>where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𝑨</m:t>
                    </m:r>
                  </m:oMath>
                </a14:m>
                <a:r>
                  <a:rPr lang="en-US" b="1" dirty="0" smtClean="0"/>
                  <a:t> is </a:t>
                </a:r>
                <a:r>
                  <a:rPr lang="en-US" b="1" dirty="0"/>
                  <a:t>continuous) be the area of the cross-section of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𝑺</m:t>
                    </m:r>
                  </m:oMath>
                </a14:m>
                <a:r>
                  <a:rPr lang="en-US" b="1" dirty="0" smtClean="0"/>
                  <a:t> </a:t>
                </a:r>
                <a:r>
                  <a:rPr lang="en-US" b="1" dirty="0"/>
                  <a:t>in a plane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1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1" i="1" smtClean="0">
                            <a:latin typeface="Cambria Math"/>
                          </a:rPr>
                          <m:t>𝑷</m:t>
                        </m:r>
                      </m:e>
                      <m:sub>
                        <m:r>
                          <a:rPr lang="en-US" b="1" i="1" smtClean="0">
                            <a:latin typeface="Cambria Math"/>
                          </a:rPr>
                          <m:t>𝒙</m:t>
                        </m:r>
                      </m:sub>
                    </m:sSub>
                  </m:oMath>
                </a14:m>
                <a:r>
                  <a:rPr lang="en-US" b="1" dirty="0" smtClean="0"/>
                  <a:t> </a:t>
                </a:r>
                <a:r>
                  <a:rPr lang="en-US" b="1" dirty="0"/>
                  <a:t>perpendicular to the    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𝒙</m:t>
                    </m:r>
                    <m:r>
                      <a:rPr lang="en-US" b="1" i="1" smtClean="0">
                        <a:latin typeface="Cambria Math"/>
                      </a:rPr>
                      <m:t>−</m:t>
                    </m:r>
                  </m:oMath>
                </a14:m>
                <a:r>
                  <a:rPr lang="en-US" b="1" dirty="0" smtClean="0"/>
                  <a:t>axis </a:t>
                </a:r>
                <a:r>
                  <a:rPr lang="en-US" b="1" dirty="0"/>
                  <a:t>and passing through the point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𝒙</m:t>
                    </m:r>
                  </m:oMath>
                </a14:m>
                <a:r>
                  <a:rPr lang="en-US" b="1" dirty="0" smtClean="0"/>
                  <a:t>, </a:t>
                </a:r>
                <a:r>
                  <a:rPr lang="en-US" b="1" dirty="0"/>
                  <a:t>where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𝒂</m:t>
                    </m:r>
                    <m:r>
                      <a:rPr lang="en-US" b="1" i="1" smtClean="0">
                        <a:latin typeface="Cambria Math"/>
                        <a:ea typeface="Cambria Math"/>
                      </a:rPr>
                      <m:t>≤</m:t>
                    </m:r>
                    <m:r>
                      <a:rPr lang="en-US" b="1" i="1" smtClean="0">
                        <a:latin typeface="Cambria Math"/>
                        <a:ea typeface="Cambria Math"/>
                      </a:rPr>
                      <m:t>𝒙</m:t>
                    </m:r>
                    <m:r>
                      <a:rPr lang="en-US" b="1" i="1" smtClean="0">
                        <a:latin typeface="Cambria Math"/>
                        <a:ea typeface="Cambria Math"/>
                      </a:rPr>
                      <m:t>≤</m:t>
                    </m:r>
                    <m:r>
                      <a:rPr lang="en-US" b="1" i="1" smtClean="0">
                        <a:latin typeface="Cambria Math"/>
                        <a:ea typeface="Cambria Math"/>
                      </a:rPr>
                      <m:t>𝒃</m:t>
                    </m:r>
                  </m:oMath>
                </a14:m>
                <a:r>
                  <a:rPr lang="en-US" b="1" dirty="0" smtClean="0"/>
                  <a:t>. </a:t>
                </a:r>
                <a:r>
                  <a:rPr lang="en-US" b="1" dirty="0"/>
                  <a:t>Then the volume of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𝑺</m:t>
                    </m:r>
                  </m:oMath>
                </a14:m>
                <a:r>
                  <a:rPr lang="en-US" b="1" dirty="0" smtClean="0"/>
                  <a:t> </a:t>
                </a:r>
                <a:r>
                  <a:rPr lang="en-US" b="1" dirty="0"/>
                  <a:t>is</a:t>
                </a:r>
              </a:p>
              <a:p>
                <a:pPr algn="l" rtl="0" eaLnBrk="0"/>
                <a:r>
                  <a:rPr lang="en-US" sz="4800" b="1" dirty="0"/>
                  <a:t>              </a:t>
                </a:r>
                <a14:m>
                  <m:oMath xmlns:m="http://schemas.openxmlformats.org/officeDocument/2006/math">
                    <m:r>
                      <a:rPr lang="en-US" sz="4800" b="1" i="1" smtClean="0">
                        <a:solidFill>
                          <a:srgbClr val="FFFF00"/>
                        </a:solidFill>
                        <a:latin typeface="Cambria Math"/>
                      </a:rPr>
                      <m:t>𝑽</m:t>
                    </m:r>
                    <m:r>
                      <a:rPr lang="en-US" sz="4800" b="1" i="1" smtClean="0">
                        <a:solidFill>
                          <a:srgbClr val="FFFF00"/>
                        </a:solidFill>
                        <a:latin typeface="Cambria Math"/>
                      </a:rPr>
                      <m:t>=</m:t>
                    </m:r>
                    <m:nary>
                      <m:naryPr>
                        <m:ctrlPr>
                          <a:rPr lang="en-US" sz="48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sz="48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𝒃</m:t>
                        </m:r>
                      </m:sub>
                      <m:sup>
                        <m:r>
                          <a:rPr lang="en-US" sz="48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𝒂</m:t>
                        </m:r>
                      </m:sup>
                      <m:e>
                        <m:r>
                          <a:rPr lang="en-US" sz="48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𝑨</m:t>
                        </m:r>
                        <m:r>
                          <a:rPr lang="en-US" sz="48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(</m:t>
                        </m:r>
                        <m:r>
                          <a:rPr lang="en-US" sz="48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𝒙</m:t>
                        </m:r>
                        <m:r>
                          <a:rPr lang="en-US" sz="48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)</m:t>
                        </m:r>
                        <m:r>
                          <a:rPr lang="en-US" sz="48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𝒅𝒙</m:t>
                        </m:r>
                      </m:e>
                    </m:nary>
                  </m:oMath>
                </a14:m>
                <a:endParaRPr lang="en-US" sz="4800" b="1" dirty="0"/>
              </a:p>
              <a:p>
                <a:pPr algn="l"/>
                <a:endParaRPr lang="en-US" b="1" dirty="0"/>
              </a:p>
            </p:txBody>
          </p:sp>
        </mc:Choice>
        <mc:Fallback xmlns="">
          <p:sp>
            <p:nvSpPr>
              <p:cNvPr id="3" name="Subtit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0" y="764704"/>
                <a:ext cx="9144000" cy="6093296"/>
              </a:xfrm>
              <a:blipFill rotWithShape="1">
                <a:blip r:embed="rId2"/>
                <a:stretch>
                  <a:fillRect l="-3000" t="-1200" r="-9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7" descr="Picture4"/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rgbClr val="FFC000">
                <a:tint val="45000"/>
                <a:satMod val="400000"/>
              </a:srgbClr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contrast="-200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 bwMode="auto">
          <a:xfrm>
            <a:off x="2667000" y="4340542"/>
            <a:ext cx="3810000" cy="2460625"/>
          </a:xfrm>
          <a:prstGeom prst="rect">
            <a:avLst/>
          </a:prstGeom>
          <a:noFill/>
        </p:spPr>
      </p:pic>
      <p:pic>
        <p:nvPicPr>
          <p:cNvPr id="6" name="Picture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5867399"/>
            <a:ext cx="1298222" cy="9477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86507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24760" y="0"/>
            <a:ext cx="9144000" cy="14700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ubtitle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0" y="908720"/>
                <a:ext cx="9144000" cy="5949280"/>
              </a:xfrm>
            </p:spPr>
            <p:txBody>
              <a:bodyPr/>
              <a:lstStyle/>
              <a:p>
                <a:pPr marL="457200" indent="-457200" algn="l" rtl="0" eaLnBrk="0">
                  <a:buFont typeface="Wingdings" panose="05000000000000000000" pitchFamily="2" charset="2"/>
                  <a:buChar char="q"/>
                </a:pPr>
                <a:r>
                  <a:rPr lang="en-US" b="1" dirty="0" smtClean="0"/>
                  <a:t>Example: Derive the formula for the volume of a right pyramid whose altitude is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𝒉</m:t>
                    </m:r>
                  </m:oMath>
                </a14:m>
                <a:r>
                  <a:rPr lang="en-US" b="1" dirty="0" smtClean="0"/>
                  <a:t> </a:t>
                </a:r>
                <a:r>
                  <a:rPr lang="en-US" b="1" dirty="0"/>
                  <a:t>and whose base is a square with sides of length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𝒂</m:t>
                    </m:r>
                  </m:oMath>
                </a14:m>
                <a:r>
                  <a:rPr lang="en-US" b="1" dirty="0" smtClean="0"/>
                  <a:t>.</a:t>
                </a:r>
                <a:endParaRPr lang="en-US" b="1" dirty="0"/>
              </a:p>
              <a:p>
                <a:pPr marL="457200" indent="-457200" algn="l" rtl="0" eaLnBrk="0">
                  <a:buFont typeface="Wingdings" panose="05000000000000000000" pitchFamily="2" charset="2"/>
                  <a:buChar char="q"/>
                </a:pPr>
                <a:r>
                  <a:rPr lang="en-US" b="1" dirty="0"/>
                  <a:t>Solution: As illustrated in the figure, we introduce a rectangular coordinate system in which the  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𝒚</m:t>
                    </m:r>
                    <m:r>
                      <a:rPr lang="en-US" b="1" i="1" smtClean="0">
                        <a:latin typeface="Cambria Math"/>
                      </a:rPr>
                      <m:t>−</m:t>
                    </m:r>
                  </m:oMath>
                </a14:m>
                <a:r>
                  <a:rPr lang="en-US" b="1" dirty="0" smtClean="0"/>
                  <a:t>axis </a:t>
                </a:r>
                <a:r>
                  <a:rPr lang="en-US" b="1" dirty="0"/>
                  <a:t>passes through the apex and is perpendicular to the base, and the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𝒙</m:t>
                    </m:r>
                    <m:r>
                      <a:rPr lang="en-US" b="1" i="1" smtClean="0">
                        <a:latin typeface="Cambria Math"/>
                      </a:rPr>
                      <m:t>−</m:t>
                    </m:r>
                  </m:oMath>
                </a14:m>
                <a:r>
                  <a:rPr lang="en-US" b="1" dirty="0" smtClean="0"/>
                  <a:t>axis </a:t>
                </a:r>
                <a:r>
                  <a:rPr lang="en-US" b="1" dirty="0"/>
                  <a:t>passes through the base and is parallel to a side of the base.</a:t>
                </a:r>
              </a:p>
              <a:p>
                <a:pPr algn="l"/>
                <a:endParaRPr lang="en-US" b="1" dirty="0"/>
              </a:p>
            </p:txBody>
          </p:sp>
        </mc:Choice>
        <mc:Fallback xmlns="">
          <p:sp>
            <p:nvSpPr>
              <p:cNvPr id="3" name="Subtit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0" y="908720"/>
                <a:ext cx="9144000" cy="5949280"/>
              </a:xfrm>
              <a:blipFill rotWithShape="1">
                <a:blip r:embed="rId2"/>
                <a:stretch>
                  <a:fillRect l="-1467" t="-1332" r="-14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6"/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rgbClr val="FFC000">
                <a:tint val="45000"/>
                <a:satMod val="400000"/>
              </a:srgbClr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contrast="-200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 bwMode="auto">
          <a:xfrm>
            <a:off x="4381500" y="4900226"/>
            <a:ext cx="2514600" cy="1922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5867399"/>
            <a:ext cx="1298222" cy="9477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51793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9552" y="0"/>
            <a:ext cx="7772400" cy="14700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ubtitle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0" y="836712"/>
                <a:ext cx="9144000" cy="6021288"/>
              </a:xfrm>
            </p:spPr>
            <p:txBody>
              <a:bodyPr>
                <a:normAutofit fontScale="70000" lnSpcReduction="20000"/>
              </a:bodyPr>
              <a:lstStyle/>
              <a:p>
                <a:pPr algn="l" rtl="0" eaLnBrk="0">
                  <a:buFont typeface="Wingdings" pitchFamily="2" charset="2"/>
                  <a:buChar char="§"/>
                </a:pPr>
                <a:r>
                  <a:rPr lang="en-US" b="1" dirty="0" smtClean="0"/>
                  <a:t>At any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𝒚</m:t>
                    </m:r>
                  </m:oMath>
                </a14:m>
                <a:r>
                  <a:rPr lang="en-US" b="1" dirty="0" smtClean="0"/>
                  <a:t> in </a:t>
                </a:r>
                <a:r>
                  <a:rPr lang="en-US" b="1" dirty="0"/>
                  <a:t>the interval </a:t>
                </a:r>
                <a14:m>
                  <m:oMath xmlns:m="http://schemas.openxmlformats.org/officeDocument/2006/math">
                    <m:r>
                      <a:rPr lang="en-US" b="1" i="1">
                        <a:latin typeface="Cambria Math"/>
                      </a:rPr>
                      <m:t>[</m:t>
                    </m:r>
                    <m:r>
                      <a:rPr lang="en-US" b="1" i="1">
                        <a:latin typeface="Cambria Math"/>
                      </a:rPr>
                      <m:t>𝟎</m:t>
                    </m:r>
                    <m:r>
                      <a:rPr lang="en-US" b="1" i="1">
                        <a:latin typeface="Cambria Math"/>
                      </a:rPr>
                      <m:t>,</m:t>
                    </m:r>
                    <m:r>
                      <a:rPr lang="en-US" b="1" i="1">
                        <a:latin typeface="Cambria Math"/>
                      </a:rPr>
                      <m:t>𝒉</m:t>
                    </m:r>
                    <m:r>
                      <a:rPr lang="en-US" b="1" i="1">
                        <a:latin typeface="Cambria Math"/>
                      </a:rPr>
                      <m:t>]</m:t>
                    </m:r>
                  </m:oMath>
                </a14:m>
                <a:r>
                  <a:rPr lang="en-US" b="1" dirty="0"/>
                  <a:t> on the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𝒚</m:t>
                    </m:r>
                    <m:r>
                      <a:rPr lang="en-US" b="1" i="1" smtClean="0">
                        <a:latin typeface="Cambria Math"/>
                      </a:rPr>
                      <m:t>−</m:t>
                    </m:r>
                  </m:oMath>
                </a14:m>
                <a:r>
                  <a:rPr lang="en-US" b="1" dirty="0" smtClean="0"/>
                  <a:t>axis</a:t>
                </a:r>
                <a:r>
                  <a:rPr lang="en-US" b="1" dirty="0"/>
                  <a:t>, the cross section perpendicular to the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𝒚</m:t>
                    </m:r>
                    <m:r>
                      <a:rPr lang="en-US" b="1" i="1" smtClean="0">
                        <a:latin typeface="Cambria Math"/>
                      </a:rPr>
                      <m:t>−</m:t>
                    </m:r>
                  </m:oMath>
                </a14:m>
                <a:r>
                  <a:rPr lang="en-US" b="1" dirty="0" smtClean="0"/>
                  <a:t>axis </a:t>
                </a:r>
                <a:r>
                  <a:rPr lang="en-US" b="1" dirty="0"/>
                  <a:t>is a square.</a:t>
                </a:r>
              </a:p>
              <a:p>
                <a:pPr algn="l" rtl="0" eaLnBrk="0">
                  <a:buFont typeface="Wingdings" pitchFamily="2" charset="2"/>
                  <a:buChar char="§"/>
                </a:pPr>
                <a:r>
                  <a:rPr lang="en-US" b="1" dirty="0"/>
                  <a:t>If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𝒔</m:t>
                    </m:r>
                  </m:oMath>
                </a14:m>
                <a:r>
                  <a:rPr lang="en-US" b="1" dirty="0" smtClean="0"/>
                  <a:t> </a:t>
                </a:r>
                <a:r>
                  <a:rPr lang="en-US" b="1" dirty="0"/>
                  <a:t>denotes the length of a side of this square, then by similar triangles</a:t>
                </a:r>
              </a:p>
              <a:p>
                <a:pPr algn="l" rtl="0"/>
                <a:r>
                  <a:rPr lang="en-US" b="1" dirty="0" smtClean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b="1" i="1" smtClean="0">
                            <a:latin typeface="Cambria Math"/>
                          </a:rPr>
                        </m:ctrlPr>
                      </m:fPr>
                      <m:num>
                        <m:f>
                          <m:fPr>
                            <m:ctrlPr>
                              <a:rPr lang="en-US" b="1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b="1" i="1" smtClean="0">
                                <a:latin typeface="Cambria Math"/>
                              </a:rPr>
                              <m:t>𝟏</m:t>
                            </m:r>
                          </m:num>
                          <m:den>
                            <m:r>
                              <a:rPr lang="en-US" b="1" i="1" smtClean="0">
                                <a:latin typeface="Cambria Math"/>
                              </a:rPr>
                              <m:t>𝟐</m:t>
                            </m:r>
                          </m:den>
                        </m:f>
                        <m:r>
                          <a:rPr lang="en-US" b="1" i="1" smtClean="0">
                            <a:latin typeface="Cambria Math"/>
                          </a:rPr>
                          <m:t>𝒔</m:t>
                        </m:r>
                      </m:num>
                      <m:den>
                        <m:f>
                          <m:fPr>
                            <m:ctrlPr>
                              <a:rPr lang="en-US" b="1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b="1" i="1" smtClean="0">
                                <a:latin typeface="Cambria Math"/>
                              </a:rPr>
                              <m:t>𝟏</m:t>
                            </m:r>
                          </m:num>
                          <m:den>
                            <m:r>
                              <a:rPr lang="en-US" b="1" i="1" smtClean="0">
                                <a:latin typeface="Cambria Math"/>
                              </a:rPr>
                              <m:t>𝟐</m:t>
                            </m:r>
                          </m:den>
                        </m:f>
                        <m:r>
                          <a:rPr lang="en-US" b="1" i="1" smtClean="0">
                            <a:latin typeface="Cambria Math"/>
                          </a:rPr>
                          <m:t>𝒂</m:t>
                        </m:r>
                      </m:den>
                    </m:f>
                    <m:r>
                      <a:rPr lang="en-US" b="1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b="1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1" i="1" smtClean="0">
                            <a:latin typeface="Cambria Math"/>
                          </a:rPr>
                          <m:t>𝒉</m:t>
                        </m:r>
                        <m:r>
                          <a:rPr lang="en-US" b="1" i="1" smtClean="0">
                            <a:latin typeface="Cambria Math"/>
                          </a:rPr>
                          <m:t>−</m:t>
                        </m:r>
                        <m:r>
                          <a:rPr lang="en-US" b="1" i="1" smtClean="0">
                            <a:latin typeface="Cambria Math"/>
                          </a:rPr>
                          <m:t>𝒚</m:t>
                        </m:r>
                      </m:num>
                      <m:den>
                        <m:r>
                          <a:rPr lang="en-US" b="1" i="1" smtClean="0">
                            <a:latin typeface="Cambria Math"/>
                          </a:rPr>
                          <m:t>𝒉</m:t>
                        </m:r>
                      </m:den>
                    </m:f>
                    <m:r>
                      <a:rPr lang="en-US" b="1" i="1" smtClean="0">
                        <a:latin typeface="Cambria Math"/>
                      </a:rPr>
                      <m:t>   </m:t>
                    </m:r>
                    <m:r>
                      <a:rPr lang="en-US" b="1" i="1" smtClean="0">
                        <a:latin typeface="Cambria Math"/>
                      </a:rPr>
                      <m:t>𝒐𝒓</m:t>
                    </m:r>
                    <m:r>
                      <a:rPr lang="en-US" b="1" i="1" smtClean="0">
                        <a:latin typeface="Cambria Math"/>
                      </a:rPr>
                      <m:t>   </m:t>
                    </m:r>
                    <m:r>
                      <a:rPr lang="en-US" b="1" i="1" smtClean="0">
                        <a:latin typeface="Cambria Math"/>
                      </a:rPr>
                      <m:t>𝒔</m:t>
                    </m:r>
                    <m:r>
                      <a:rPr lang="en-US" b="1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b="1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1" i="1" smtClean="0">
                            <a:latin typeface="Cambria Math"/>
                          </a:rPr>
                          <m:t>𝒂</m:t>
                        </m:r>
                      </m:num>
                      <m:den>
                        <m:r>
                          <a:rPr lang="en-US" b="1" i="1" smtClean="0">
                            <a:latin typeface="Cambria Math"/>
                          </a:rPr>
                          <m:t>𝒉</m:t>
                        </m:r>
                      </m:den>
                    </m:f>
                    <m:r>
                      <a:rPr lang="en-US" b="1" i="1" smtClean="0">
                        <a:latin typeface="Cambria Math"/>
                      </a:rPr>
                      <m:t>(</m:t>
                    </m:r>
                    <m:r>
                      <a:rPr lang="en-US" b="1" i="1" smtClean="0">
                        <a:latin typeface="Cambria Math"/>
                      </a:rPr>
                      <m:t>𝒉</m:t>
                    </m:r>
                    <m:r>
                      <a:rPr lang="en-US" b="1" i="1" smtClean="0">
                        <a:latin typeface="Cambria Math"/>
                      </a:rPr>
                      <m:t>−</m:t>
                    </m:r>
                    <m:r>
                      <a:rPr lang="en-US" b="1" i="1" smtClean="0">
                        <a:latin typeface="Cambria Math"/>
                      </a:rPr>
                      <m:t>𝒚</m:t>
                    </m:r>
                    <m:r>
                      <a:rPr lang="en-US" b="1" i="1" smtClean="0">
                        <a:latin typeface="Cambria Math"/>
                      </a:rPr>
                      <m:t>)</m:t>
                    </m:r>
                  </m:oMath>
                </a14:m>
                <a:endParaRPr lang="en-US" b="1" dirty="0"/>
              </a:p>
              <a:p>
                <a:pPr algn="l" rtl="0" eaLnBrk="0">
                  <a:buFont typeface="Wingdings" pitchFamily="2" charset="2"/>
                  <a:buChar char="§"/>
                </a:pPr>
                <a:r>
                  <a:rPr lang="en-US" b="1" dirty="0"/>
                  <a:t>Thus, the area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𝑨</m:t>
                    </m:r>
                    <m:r>
                      <a:rPr lang="en-US" b="1" i="1" smtClean="0">
                        <a:latin typeface="Cambria Math"/>
                      </a:rPr>
                      <m:t>(</m:t>
                    </m:r>
                    <m:r>
                      <a:rPr lang="en-US" b="1" i="1" smtClean="0">
                        <a:latin typeface="Cambria Math"/>
                      </a:rPr>
                      <m:t>𝒚</m:t>
                    </m:r>
                    <m:r>
                      <a:rPr lang="en-US" b="1" i="1" smtClean="0">
                        <a:latin typeface="Cambria Math"/>
                      </a:rPr>
                      <m:t>)</m:t>
                    </m:r>
                  </m:oMath>
                </a14:m>
                <a:r>
                  <a:rPr lang="en-US" b="1" dirty="0" smtClean="0"/>
                  <a:t> </a:t>
                </a:r>
                <a:r>
                  <a:rPr lang="en-US" b="1" dirty="0"/>
                  <a:t>of the cross section at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𝒚</m:t>
                    </m:r>
                  </m:oMath>
                </a14:m>
                <a:r>
                  <a:rPr lang="en-US" b="1" dirty="0" smtClean="0"/>
                  <a:t> </a:t>
                </a:r>
                <a:r>
                  <a:rPr lang="en-US" b="1" dirty="0"/>
                  <a:t>is</a:t>
                </a:r>
              </a:p>
              <a:p>
                <a:pPr algn="l" rtl="0" eaLnBrk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latin typeface="Cambria Math"/>
                        </a:rPr>
                        <m:t>𝑨</m:t>
                      </m:r>
                      <m:d>
                        <m:dPr>
                          <m:ctrlPr>
                            <a:rPr lang="en-US" b="1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1" i="1" smtClean="0">
                              <a:latin typeface="Cambria Math"/>
                            </a:rPr>
                            <m:t>𝒚</m:t>
                          </m:r>
                        </m:e>
                      </m:d>
                      <m:r>
                        <a:rPr lang="en-US" b="1" i="1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US" b="1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b="1" i="1" smtClean="0">
                              <a:latin typeface="Cambria Math"/>
                            </a:rPr>
                            <m:t>𝒔</m:t>
                          </m:r>
                        </m:e>
                        <m:sup>
                          <m:r>
                            <a:rPr lang="en-US" b="1" i="1" smtClean="0">
                              <a:latin typeface="Cambria Math"/>
                            </a:rPr>
                            <m:t>𝟐</m:t>
                          </m:r>
                        </m:sup>
                      </m:sSup>
                      <m:r>
                        <a:rPr lang="en-US" b="1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b="1" i="1" smtClean="0">
                              <a:latin typeface="Cambria Math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b="1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b="1" i="1" smtClean="0">
                                  <a:latin typeface="Cambria Math"/>
                                </a:rPr>
                                <m:t>𝒂</m:t>
                              </m:r>
                            </m:e>
                            <m:sup>
                              <m:r>
                                <a:rPr lang="en-US" b="1" i="1" smtClean="0">
                                  <a:latin typeface="Cambria Math"/>
                                </a:rPr>
                                <m:t>𝟐</m:t>
                              </m:r>
                            </m:sup>
                          </m:sSup>
                        </m:num>
                        <m:den>
                          <m:sSup>
                            <m:sSupPr>
                              <m:ctrlPr>
                                <a:rPr lang="en-US" b="1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b="1" i="1" smtClean="0">
                                  <a:latin typeface="Cambria Math"/>
                                </a:rPr>
                                <m:t>𝒉</m:t>
                              </m:r>
                            </m:e>
                            <m:sup>
                              <m:r>
                                <a:rPr lang="en-US" b="1" i="1" smtClean="0">
                                  <a:latin typeface="Cambria Math"/>
                                </a:rPr>
                                <m:t>𝟐</m:t>
                              </m:r>
                            </m:sup>
                          </m:sSup>
                        </m:den>
                      </m:f>
                      <m:sSup>
                        <m:sSupPr>
                          <m:ctrlPr>
                            <a:rPr lang="en-US" b="1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b="1" i="1" smtClean="0">
                              <a:latin typeface="Cambria Math"/>
                            </a:rPr>
                            <m:t>(</m:t>
                          </m:r>
                          <m:r>
                            <a:rPr lang="en-US" b="1" i="1" smtClean="0">
                              <a:latin typeface="Cambria Math"/>
                            </a:rPr>
                            <m:t>𝒉</m:t>
                          </m:r>
                          <m:r>
                            <a:rPr lang="en-US" b="1" i="1" smtClean="0">
                              <a:latin typeface="Cambria Math"/>
                            </a:rPr>
                            <m:t>−</m:t>
                          </m:r>
                          <m:r>
                            <a:rPr lang="en-US" b="1" i="1" smtClean="0">
                              <a:latin typeface="Cambria Math"/>
                            </a:rPr>
                            <m:t>𝒚</m:t>
                          </m:r>
                          <m:r>
                            <a:rPr lang="en-US" b="1" i="1" smtClean="0">
                              <a:latin typeface="Cambria Math"/>
                            </a:rPr>
                            <m:t>)</m:t>
                          </m:r>
                        </m:e>
                        <m:sup>
                          <m:r>
                            <a:rPr lang="en-US" b="1" i="1" smtClean="0">
                              <a:latin typeface="Cambria Math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en-US" b="1" dirty="0"/>
              </a:p>
              <a:p>
                <a:pPr algn="l" rtl="0" eaLnBrk="0"/>
                <a:r>
                  <a:rPr lang="en-US" b="1" dirty="0" smtClean="0"/>
                  <a:t>and </a:t>
                </a:r>
                <a:r>
                  <a:rPr lang="en-US" b="1" dirty="0"/>
                  <a:t>the volume is</a:t>
                </a:r>
              </a:p>
              <a:p>
                <a:pPr algn="l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𝑽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nary>
                        <m:nary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𝟎</m:t>
                          </m:r>
                        </m:sub>
                        <m:sup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𝒉</m:t>
                          </m:r>
                        </m:sup>
                        <m:e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𝑨</m:t>
                          </m:r>
                          <m:d>
                            <m:dPr>
                              <m:ctrlP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𝒚</m:t>
                              </m:r>
                            </m:e>
                          </m:d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𝒅𝒚</m:t>
                          </m:r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=</m:t>
                          </m:r>
                          <m:nary>
                            <m:naryPr>
                              <m:ctrlP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23"/>
                                </m:rP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𝟎</m:t>
                              </m:r>
                            </m:sub>
                            <m:sup>
                              <m: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𝒉</m:t>
                              </m:r>
                            </m:sup>
                            <m:e>
                              <m:f>
                                <m:fPr>
                                  <m:ctrlPr>
                                    <a:rPr lang="en-US" b="1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sSup>
                                    <m:sSupPr>
                                      <m:ctrlPr>
                                        <a:rPr lang="en-US" b="1" i="1">
                                          <a:solidFill>
                                            <a:srgbClr val="FFFF00"/>
                                          </a:solidFill>
                                          <a:latin typeface="Cambria Math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b="1" i="1">
                                          <a:solidFill>
                                            <a:srgbClr val="FFFF00"/>
                                          </a:solidFill>
                                          <a:latin typeface="Cambria Math"/>
                                        </a:rPr>
                                        <m:t>𝒂</m:t>
                                      </m:r>
                                    </m:e>
                                    <m:sup>
                                      <m:r>
                                        <a:rPr lang="en-US" b="1" i="1">
                                          <a:solidFill>
                                            <a:srgbClr val="FFFF00"/>
                                          </a:solidFill>
                                          <a:latin typeface="Cambria Math"/>
                                        </a:rPr>
                                        <m:t>𝟐</m:t>
                                      </m:r>
                                    </m:sup>
                                  </m:sSup>
                                </m:num>
                                <m:den>
                                  <m:sSup>
                                    <m:sSupPr>
                                      <m:ctrlPr>
                                        <a:rPr lang="en-US" b="1" i="1">
                                          <a:solidFill>
                                            <a:srgbClr val="FFFF00"/>
                                          </a:solidFill>
                                          <a:latin typeface="Cambria Math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b="1" i="1">
                                          <a:solidFill>
                                            <a:srgbClr val="FFFF00"/>
                                          </a:solidFill>
                                          <a:latin typeface="Cambria Math"/>
                                        </a:rPr>
                                        <m:t>𝒉</m:t>
                                      </m:r>
                                    </m:e>
                                    <m:sup>
                                      <m:r>
                                        <a:rPr lang="en-US" b="1" i="1">
                                          <a:solidFill>
                                            <a:srgbClr val="FFFF00"/>
                                          </a:solidFill>
                                          <a:latin typeface="Cambria Math"/>
                                        </a:rPr>
                                        <m:t>𝟐</m:t>
                                      </m:r>
                                    </m:sup>
                                  </m:sSup>
                                </m:den>
                              </m:f>
                              <m:sSup>
                                <m:sSupPr>
                                  <m:ctrlPr>
                                    <a:rPr lang="en-US" b="1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US" b="1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(</m:t>
                                  </m:r>
                                  <m:r>
                                    <a:rPr lang="en-US" b="1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𝒉</m:t>
                                  </m:r>
                                  <m:r>
                                    <a:rPr lang="en-US" b="1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−</m:t>
                                  </m:r>
                                  <m:r>
                                    <a:rPr lang="en-US" b="1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𝒚</m:t>
                                  </m:r>
                                  <m:r>
                                    <a:rPr lang="en-US" b="1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)</m:t>
                                  </m:r>
                                </m:e>
                                <m:sup>
                                  <m:r>
                                    <a:rPr lang="en-US" b="1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𝟐</m:t>
                                  </m:r>
                                </m:sup>
                              </m:sSup>
                              <m: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𝒅𝒚</m:t>
                              </m:r>
                            </m:e>
                          </m:nary>
                        </m:e>
                      </m:nary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𝒂</m:t>
                              </m:r>
                            </m:e>
                            <m:sup>
                              <m:r>
                                <a:rPr lang="en-US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p>
                          </m:sSup>
                        </m:num>
                        <m:den>
                          <m:sSup>
                            <m:sSupPr>
                              <m:ctrlPr>
                                <a:rPr lang="en-US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𝒉</m:t>
                              </m:r>
                            </m:e>
                            <m:sup>
                              <m:r>
                                <a:rPr lang="en-US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p>
                          </m:sSup>
                        </m:den>
                      </m:f>
                      <m:nary>
                        <m:nary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𝟎</m:t>
                          </m:r>
                        </m:sub>
                        <m:sup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𝒉</m:t>
                          </m:r>
                        </m:sup>
                        <m:e>
                          <m:sSup>
                            <m:sSupPr>
                              <m:ctrlPr>
                                <a:rPr lang="en-US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(</m:t>
                              </m:r>
                              <m:r>
                                <a:rPr lang="en-US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𝒉</m:t>
                              </m:r>
                              <m:r>
                                <a:rPr lang="en-US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−</m:t>
                              </m:r>
                              <m:r>
                                <a:rPr lang="en-US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𝒚</m:t>
                              </m:r>
                              <m:r>
                                <a:rPr lang="en-US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)</m:t>
                              </m:r>
                            </m:e>
                            <m:sup>
                              <m:r>
                                <a:rPr lang="en-US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𝒅𝒚</m:t>
                          </m:r>
                        </m:e>
                      </m:nary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𝒂</m:t>
                              </m:r>
                            </m:e>
                            <m:sup>
                              <m:r>
                                <a:rPr lang="en-US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p>
                          </m:sSup>
                        </m:num>
                        <m:den>
                          <m:sSup>
                            <m:sSupPr>
                              <m:ctrlPr>
                                <a:rPr lang="en-US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𝒉</m:t>
                              </m:r>
                            </m:e>
                            <m:sup>
                              <m:r>
                                <a:rPr lang="en-US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p>
                          </m:sSup>
                        </m:den>
                      </m:f>
                      <m:sSubSup>
                        <m:sSubSup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sSubSupPr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b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US" b="1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US" b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𝟏</m:t>
                                  </m:r>
                                </m:num>
                                <m:den>
                                  <m:r>
                                    <a:rPr lang="en-US" b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𝟑</m:t>
                                  </m:r>
                                </m:den>
                              </m:f>
                              <m:sSup>
                                <m:sSupPr>
                                  <m:ctrlPr>
                                    <a:rPr lang="en-US" b="1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US" b="1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(</m:t>
                                  </m:r>
                                  <m:r>
                                    <a:rPr lang="en-US" b="1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𝒉</m:t>
                                  </m:r>
                                  <m:r>
                                    <a:rPr lang="en-US" b="1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−</m:t>
                                  </m:r>
                                  <m:r>
                                    <a:rPr lang="en-US" b="1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𝒚</m:t>
                                  </m:r>
                                  <m:r>
                                    <a:rPr lang="en-US" b="1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)</m:t>
                                  </m:r>
                                </m:e>
                                <m:sup>
                                  <m:r>
                                    <a:rPr lang="en-US" b="1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𝟑</m:t>
                                  </m:r>
                                </m:sup>
                              </m:sSup>
                            </m:e>
                          </m:d>
                        </m:e>
                        <m:sub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𝒚</m:t>
                          </m:r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=</m:t>
                          </m:r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𝟎</m:t>
                          </m:r>
                        </m:sub>
                        <m:sup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𝒉</m:t>
                          </m:r>
                        </m:sup>
                      </m:sSubSup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𝒂</m:t>
                              </m:r>
                            </m:e>
                            <m:sup>
                              <m:r>
                                <a:rPr lang="en-US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p>
                          </m:sSup>
                        </m:num>
                        <m:den>
                          <m:sSup>
                            <m:sSupPr>
                              <m:ctrlPr>
                                <a:rPr lang="en-US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𝒉</m:t>
                              </m:r>
                            </m:e>
                            <m:sup>
                              <m:r>
                                <a:rPr lang="en-US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p>
                          </m:sSup>
                        </m:den>
                      </m:f>
                      <m:d>
                        <m:dPr>
                          <m:begChr m:val="["/>
                          <m:endChr m:val="]"/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𝟎</m:t>
                          </m:r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+</m:t>
                          </m:r>
                          <m:f>
                            <m:fPr>
                              <m:ctrlP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𝟏</m:t>
                              </m:r>
                            </m:num>
                            <m:den>
                              <m: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𝟑</m:t>
                              </m:r>
                            </m:den>
                          </m:f>
                          <m:sSup>
                            <m:sSupPr>
                              <m:ctrlP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𝒉</m:t>
                              </m:r>
                            </m:e>
                            <m:sup>
                              <m: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𝟑</m:t>
                              </m:r>
                            </m:sup>
                          </m:sSup>
                        </m:e>
                      </m:d>
                    </m:oMath>
                  </m:oMathPara>
                </a14:m>
                <a:endParaRPr lang="en-US" b="1" i="1" dirty="0" smtClean="0">
                  <a:solidFill>
                    <a:srgbClr val="FFFF00"/>
                  </a:solidFill>
                  <a:latin typeface="Cambria Math"/>
                </a:endParaRPr>
              </a:p>
              <a:p>
                <a:pPr algn="l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𝟑</m:t>
                          </m:r>
                        </m:den>
                      </m:f>
                      <m:sSup>
                        <m:sSup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𝒂</m:t>
                          </m:r>
                        </m:e>
                        <m:sup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𝟐</m:t>
                          </m:r>
                        </m:sup>
                      </m:sSup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𝒉</m:t>
                      </m:r>
                    </m:oMath>
                  </m:oMathPara>
                </a14:m>
                <a:endParaRPr lang="en-US" b="1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3" name="Subtit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0" y="836712"/>
                <a:ext cx="9144000" cy="6021288"/>
              </a:xfrm>
              <a:blipFill rotWithShape="1">
                <a:blip r:embed="rId2"/>
                <a:stretch>
                  <a:fillRect l="-800" t="-161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Picture 12"/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rgbClr val="FFC000">
                <a:tint val="45000"/>
                <a:satMod val="400000"/>
              </a:srgbClr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contrast="-200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 bwMode="auto">
          <a:xfrm>
            <a:off x="7676162" y="1988840"/>
            <a:ext cx="1447800" cy="20094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5867399"/>
            <a:ext cx="1298222" cy="9477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6649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576" y="29736"/>
            <a:ext cx="7772400" cy="14700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764704"/>
            <a:ext cx="9144000" cy="6093296"/>
          </a:xfrm>
        </p:spPr>
        <p:txBody>
          <a:bodyPr/>
          <a:lstStyle/>
          <a:p>
            <a:pPr algn="l"/>
            <a:r>
              <a:rPr lang="en-US" b="1" dirty="0"/>
              <a:t>Solids of revolution: a solid of revolution is a solid that is generated by revolving a plane region about a line that lies in the same plane as the region; the line is called the axis of revolution.</a:t>
            </a:r>
          </a:p>
          <a:p>
            <a:pPr algn="l"/>
            <a:endParaRPr lang="en-US" b="1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duotone>
              <a:prstClr val="black"/>
              <a:srgbClr val="FFC000">
                <a:tint val="45000"/>
                <a:satMod val="400000"/>
              </a:srgbClr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contrast="-200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 bwMode="auto">
          <a:xfrm>
            <a:off x="1652776" y="3140968"/>
            <a:ext cx="5791200" cy="2942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5867399"/>
            <a:ext cx="1298222" cy="9477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71121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29736"/>
            <a:ext cx="7772400" cy="14700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ubtitle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0" y="764704"/>
                <a:ext cx="9144000" cy="6093296"/>
              </a:xfrm>
            </p:spPr>
            <p:txBody>
              <a:bodyPr/>
              <a:lstStyle/>
              <a:p>
                <a:pPr marL="457200" indent="-457200" algn="l" rtl="0" eaLnBrk="0">
                  <a:buFont typeface="Wingdings" panose="05000000000000000000" pitchFamily="2" charset="2"/>
                  <a:buChar char="q"/>
                </a:pPr>
                <a:r>
                  <a:rPr lang="en-US" b="1" dirty="0" smtClean="0"/>
                  <a:t>Theorem: Let    be continuous and nonnegative on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[</m:t>
                    </m:r>
                    <m:r>
                      <a:rPr lang="en-US" b="1" i="1" smtClean="0">
                        <a:latin typeface="Cambria Math"/>
                      </a:rPr>
                      <m:t>𝒂</m:t>
                    </m:r>
                    <m:r>
                      <a:rPr lang="en-US" b="1" i="1" smtClean="0">
                        <a:latin typeface="Cambria Math"/>
                      </a:rPr>
                      <m:t>,</m:t>
                    </m:r>
                    <m:r>
                      <a:rPr lang="en-US" b="1" i="1" smtClean="0">
                        <a:latin typeface="Cambria Math"/>
                      </a:rPr>
                      <m:t>𝒃</m:t>
                    </m:r>
                    <m:r>
                      <a:rPr lang="en-US" b="1" i="1" smtClean="0">
                        <a:latin typeface="Cambria Math"/>
                      </a:rPr>
                      <m:t>]</m:t>
                    </m:r>
                  </m:oMath>
                </a14:m>
                <a:r>
                  <a:rPr lang="en-US" b="1" dirty="0" smtClean="0"/>
                  <a:t>, </a:t>
                </a:r>
                <a:r>
                  <a:rPr lang="en-US" b="1" dirty="0"/>
                  <a:t>and let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𝑹</m:t>
                    </m:r>
                  </m:oMath>
                </a14:m>
                <a:r>
                  <a:rPr lang="en-US" b="1" dirty="0" smtClean="0"/>
                  <a:t> </a:t>
                </a:r>
                <a:r>
                  <a:rPr lang="en-US" b="1" dirty="0"/>
                  <a:t>be the region that is bounded above by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𝒚</m:t>
                    </m:r>
                    <m:r>
                      <a:rPr lang="en-US" b="1" i="1" smtClean="0">
                        <a:latin typeface="Cambria Math"/>
                      </a:rPr>
                      <m:t>=</m:t>
                    </m:r>
                    <m:r>
                      <a:rPr lang="en-US" b="1" i="1" smtClean="0">
                        <a:latin typeface="Cambria Math"/>
                      </a:rPr>
                      <m:t>𝒇</m:t>
                    </m:r>
                    <m:r>
                      <a:rPr lang="en-US" b="1" i="1" smtClean="0">
                        <a:latin typeface="Cambria Math"/>
                      </a:rPr>
                      <m:t>(</m:t>
                    </m:r>
                    <m:r>
                      <a:rPr lang="en-US" b="1" i="1" smtClean="0">
                        <a:latin typeface="Cambria Math"/>
                      </a:rPr>
                      <m:t>𝒙</m:t>
                    </m:r>
                    <m:r>
                      <a:rPr lang="en-US" b="1" i="1" smtClean="0">
                        <a:latin typeface="Cambria Math"/>
                      </a:rPr>
                      <m:t>)</m:t>
                    </m:r>
                  </m:oMath>
                </a14:m>
                <a:r>
                  <a:rPr lang="en-US" b="1" dirty="0" smtClean="0"/>
                  <a:t>, </a:t>
                </a:r>
                <a:r>
                  <a:rPr lang="en-US" b="1" dirty="0"/>
                  <a:t>below by the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𝒙</m:t>
                    </m:r>
                    <m:r>
                      <a:rPr lang="en-US" b="1" i="1" smtClean="0">
                        <a:latin typeface="Cambria Math"/>
                      </a:rPr>
                      <m:t>−</m:t>
                    </m:r>
                  </m:oMath>
                </a14:m>
                <a:r>
                  <a:rPr lang="en-US" b="1" dirty="0" smtClean="0"/>
                  <a:t>axis</a:t>
                </a:r>
                <a:r>
                  <a:rPr lang="en-US" b="1" dirty="0"/>
                  <a:t>, and on the sides by the lines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𝒙</m:t>
                    </m:r>
                    <m:r>
                      <a:rPr lang="en-US" b="1" i="1" smtClean="0">
                        <a:latin typeface="Cambria Math"/>
                      </a:rPr>
                      <m:t>=</m:t>
                    </m:r>
                    <m:r>
                      <a:rPr lang="en-US" b="1" i="1" smtClean="0">
                        <a:latin typeface="Cambria Math"/>
                      </a:rPr>
                      <m:t>𝒂</m:t>
                    </m:r>
                  </m:oMath>
                </a14:m>
                <a:r>
                  <a:rPr lang="en-US" b="1" dirty="0" smtClean="0"/>
                  <a:t> </a:t>
                </a:r>
                <a:r>
                  <a:rPr lang="en-US" b="1" dirty="0"/>
                  <a:t>and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𝒙</m:t>
                    </m:r>
                    <m:r>
                      <a:rPr lang="en-US" b="1" i="1" smtClean="0">
                        <a:latin typeface="Cambria Math"/>
                      </a:rPr>
                      <m:t>=</m:t>
                    </m:r>
                    <m:r>
                      <a:rPr lang="en-US" b="1" i="1" smtClean="0">
                        <a:latin typeface="Cambria Math"/>
                      </a:rPr>
                      <m:t>𝒃</m:t>
                    </m:r>
                  </m:oMath>
                </a14:m>
                <a:r>
                  <a:rPr lang="en-US" b="1" dirty="0" smtClean="0"/>
                  <a:t>. </a:t>
                </a:r>
                <a:r>
                  <a:rPr lang="en-US" b="1" dirty="0"/>
                  <a:t>The volume of the solid of revolution that is generated by revolving the region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𝑹</m:t>
                    </m:r>
                  </m:oMath>
                </a14:m>
                <a:r>
                  <a:rPr lang="en-US" b="1" dirty="0" smtClean="0"/>
                  <a:t> </a:t>
                </a:r>
                <a:r>
                  <a:rPr lang="en-US" b="1" dirty="0"/>
                  <a:t>about the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𝒙</m:t>
                    </m:r>
                    <m:r>
                      <a:rPr lang="en-US" b="1" i="1" smtClean="0">
                        <a:latin typeface="Cambria Math"/>
                      </a:rPr>
                      <m:t>−</m:t>
                    </m:r>
                  </m:oMath>
                </a14:m>
                <a:r>
                  <a:rPr lang="en-US" b="1" dirty="0" smtClean="0"/>
                  <a:t>axis </a:t>
                </a:r>
                <a:r>
                  <a:rPr lang="en-US" b="1" dirty="0"/>
                  <a:t>is</a:t>
                </a:r>
              </a:p>
              <a:p>
                <a:pPr algn="l" rtl="0" eaLnBrk="0"/>
                <a:r>
                  <a:rPr lang="en-US" sz="4800" b="1" dirty="0"/>
                  <a:t>        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𝑽</m:t>
                    </m:r>
                    <m:r>
                      <a:rPr lang="en-US" b="1" i="1" smtClean="0">
                        <a:latin typeface="Cambria Math"/>
                      </a:rPr>
                      <m:t>=</m:t>
                    </m:r>
                    <m:r>
                      <a:rPr lang="en-US" b="1" i="1" smtClean="0">
                        <a:latin typeface="Cambria Math"/>
                        <a:ea typeface="Cambria Math"/>
                      </a:rPr>
                      <m:t>𝝅</m:t>
                    </m:r>
                    <m:nary>
                      <m:naryPr>
                        <m:ctrlPr>
                          <a:rPr lang="en-US" b="1" i="1" smtClean="0">
                            <a:latin typeface="Cambria Math"/>
                            <a:ea typeface="Cambria Math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b="1" i="1" smtClean="0">
                            <a:latin typeface="Cambria Math"/>
                            <a:ea typeface="Cambria Math"/>
                          </a:rPr>
                          <m:t>𝒂</m:t>
                        </m:r>
                      </m:sub>
                      <m:sup>
                        <m:r>
                          <a:rPr lang="en-US" b="1" i="1" smtClean="0">
                            <a:latin typeface="Cambria Math"/>
                            <a:ea typeface="Cambria Math"/>
                          </a:rPr>
                          <m:t>𝒃</m:t>
                        </m:r>
                      </m:sup>
                      <m:e>
                        <m:sSup>
                          <m:sSupPr>
                            <m:ctrlPr>
                              <a:rPr lang="en-US" b="1" i="1" smtClean="0">
                                <a:latin typeface="Cambria Math"/>
                                <a:ea typeface="Cambria Math"/>
                              </a:rPr>
                            </m:ctrlPr>
                          </m:sSupPr>
                          <m:e>
                            <m:d>
                              <m:dPr>
                                <m:begChr m:val="["/>
                                <m:endChr m:val="]"/>
                                <m:ctrlPr>
                                  <a:rPr lang="en-US" b="1" i="1" smtClean="0">
                                    <a:latin typeface="Cambria Math"/>
                                    <a:ea typeface="Cambria Math"/>
                                  </a:rPr>
                                </m:ctrlPr>
                              </m:dPr>
                              <m:e>
                                <m:r>
                                  <a:rPr lang="en-US" b="1" i="1" smtClean="0">
                                    <a:latin typeface="Cambria Math"/>
                                    <a:ea typeface="Cambria Math"/>
                                  </a:rPr>
                                  <m:t>𝒇</m:t>
                                </m:r>
                                <m:d>
                                  <m:dPr>
                                    <m:ctrlPr>
                                      <a:rPr lang="en-US" b="1" i="1" smtClean="0">
                                        <a:latin typeface="Cambria Math"/>
                                        <a:ea typeface="Cambria Math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b="1" i="1" smtClean="0">
                                        <a:latin typeface="Cambria Math"/>
                                        <a:ea typeface="Cambria Math"/>
                                      </a:rPr>
                                      <m:t>𝒙</m:t>
                                    </m:r>
                                  </m:e>
                                </m:d>
                              </m:e>
                            </m:d>
                          </m:e>
                          <m:sup>
                            <m:r>
                              <a:rPr lang="en-US" b="1" i="1" smtClean="0">
                                <a:latin typeface="Cambria Math"/>
                                <a:ea typeface="Cambria Math"/>
                              </a:rPr>
                              <m:t>𝟐</m:t>
                            </m:r>
                          </m:sup>
                        </m:sSup>
                        <m:r>
                          <a:rPr lang="en-US" b="1" i="1" smtClean="0">
                            <a:latin typeface="Cambria Math"/>
                            <a:ea typeface="Cambria Math"/>
                          </a:rPr>
                          <m:t>𝒅𝒙</m:t>
                        </m:r>
                      </m:e>
                    </m:nary>
                  </m:oMath>
                </a14:m>
                <a:r>
                  <a:rPr lang="en-US" sz="4800" b="1" dirty="0"/>
                  <a:t>         </a:t>
                </a:r>
              </a:p>
              <a:p>
                <a:pPr algn="l"/>
                <a:endParaRPr lang="en-US" b="1" dirty="0"/>
              </a:p>
            </p:txBody>
          </p:sp>
        </mc:Choice>
        <mc:Fallback xmlns="">
          <p:sp>
            <p:nvSpPr>
              <p:cNvPr id="3" name="Subtit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0" y="764704"/>
                <a:ext cx="9144000" cy="6093296"/>
              </a:xfrm>
              <a:blipFill rotWithShape="1">
                <a:blip r:embed="rId2"/>
                <a:stretch>
                  <a:fillRect l="-3000" t="-1300" r="-22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12"/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rgbClr val="FFC000">
                <a:tint val="45000"/>
                <a:satMod val="400000"/>
              </a:srgbClr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contrast="-200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 bwMode="auto">
          <a:xfrm>
            <a:off x="1763688" y="4797152"/>
            <a:ext cx="4988379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5867399"/>
            <a:ext cx="1298222" cy="9477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80654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29736"/>
            <a:ext cx="7772400" cy="14700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ubtitle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0" y="764704"/>
                <a:ext cx="9144000" cy="6093296"/>
              </a:xfrm>
            </p:spPr>
            <p:txBody>
              <a:bodyPr>
                <a:normAutofit fontScale="92500"/>
              </a:bodyPr>
              <a:lstStyle/>
              <a:p>
                <a:pPr marL="457200" indent="-457200" algn="l" rtl="0" eaLnBrk="0">
                  <a:buFont typeface="Wingdings" panose="05000000000000000000" pitchFamily="2" charset="2"/>
                  <a:buChar char="q"/>
                </a:pPr>
                <a:r>
                  <a:rPr lang="en-US" b="1" dirty="0" smtClean="0"/>
                  <a:t>Example: Find the volume of the solid that is obtained when the region under the curve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𝒚</m:t>
                    </m:r>
                    <m:r>
                      <a:rPr lang="en-US" b="1" i="1" smtClean="0">
                        <a:latin typeface="Cambria Math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b="1" i="1" smtClean="0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en-US" b="1" i="1" smtClean="0">
                            <a:latin typeface="Cambria Math"/>
                          </a:rPr>
                          <m:t>𝒙</m:t>
                        </m:r>
                      </m:e>
                    </m:rad>
                  </m:oMath>
                </a14:m>
                <a:r>
                  <a:rPr lang="en-US" b="1" dirty="0" smtClean="0"/>
                  <a:t> </a:t>
                </a:r>
                <a:r>
                  <a:rPr lang="en-US" b="1" dirty="0"/>
                  <a:t>over the interval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[</m:t>
                    </m:r>
                    <m:r>
                      <a:rPr lang="en-US" b="1" i="1" smtClean="0">
                        <a:latin typeface="Cambria Math"/>
                      </a:rPr>
                      <m:t>𝟏</m:t>
                    </m:r>
                    <m:r>
                      <a:rPr lang="en-US" b="1" i="1" smtClean="0">
                        <a:latin typeface="Cambria Math"/>
                      </a:rPr>
                      <m:t>,</m:t>
                    </m:r>
                    <m:r>
                      <a:rPr lang="en-US" b="1" i="1" smtClean="0">
                        <a:latin typeface="Cambria Math"/>
                      </a:rPr>
                      <m:t>𝟒</m:t>
                    </m:r>
                    <m:r>
                      <a:rPr lang="en-US" b="1" i="1" smtClean="0">
                        <a:latin typeface="Cambria Math"/>
                      </a:rPr>
                      <m:t>]</m:t>
                    </m:r>
                  </m:oMath>
                </a14:m>
                <a:r>
                  <a:rPr lang="en-US" b="1" dirty="0" smtClean="0"/>
                  <a:t> </a:t>
                </a:r>
                <a:r>
                  <a:rPr lang="en-US" b="1" dirty="0"/>
                  <a:t>is revolved about the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𝒙</m:t>
                    </m:r>
                    <m:r>
                      <a:rPr lang="en-US" b="1" i="1" smtClean="0">
                        <a:latin typeface="Cambria Math"/>
                      </a:rPr>
                      <m:t>−</m:t>
                    </m:r>
                  </m:oMath>
                </a14:m>
                <a:r>
                  <a:rPr lang="en-US" b="1" dirty="0" smtClean="0"/>
                  <a:t>axis</a:t>
                </a:r>
                <a:r>
                  <a:rPr lang="en-US" b="1" dirty="0"/>
                  <a:t>.</a:t>
                </a:r>
              </a:p>
              <a:p>
                <a:pPr marL="457200" indent="-457200" algn="l" rtl="0" eaLnBrk="0">
                  <a:buFont typeface="Wingdings" panose="05000000000000000000" pitchFamily="2" charset="2"/>
                  <a:buChar char="q"/>
                </a:pPr>
                <a:r>
                  <a:rPr lang="en-US" b="1" dirty="0"/>
                  <a:t>Solution:</a:t>
                </a:r>
              </a:p>
              <a:p>
                <a:pPr algn="l"/>
                <a14:m>
                  <m:oMath xmlns:m="http://schemas.openxmlformats.org/officeDocument/2006/math"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𝑽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=</m:t>
                    </m:r>
                    <m:r>
                      <a:rPr lang="en-US" b="1" i="1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𝝅</m:t>
                    </m:r>
                    <m:nary>
                      <m:naryPr>
                        <m:ctrlPr>
                          <a:rPr lang="en-US" b="1" i="1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b="1" i="1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𝒂</m:t>
                        </m:r>
                      </m:sub>
                      <m:sup>
                        <m:r>
                          <a:rPr lang="en-US" b="1" i="1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𝒃</m:t>
                        </m:r>
                      </m:sup>
                      <m:e>
                        <m:sSup>
                          <m:sSupPr>
                            <m:ctrlPr>
                              <a:rPr lang="en-US" b="1" i="1">
                                <a:solidFill>
                                  <a:srgbClr val="FFFF00"/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sSupPr>
                          <m:e>
                            <m:d>
                              <m:dPr>
                                <m:begChr m:val="["/>
                                <m:endChr m:val="]"/>
                                <m:ctrlPr>
                                  <a:rPr lang="en-US" b="1" i="1">
                                    <a:solidFill>
                                      <a:srgbClr val="FFFF00"/>
                                    </a:solidFill>
                                    <a:latin typeface="Cambria Math"/>
                                    <a:ea typeface="Cambria Math"/>
                                  </a:rPr>
                                </m:ctrlPr>
                              </m:dPr>
                              <m:e>
                                <m:r>
                                  <a:rPr lang="en-US" b="1" i="1">
                                    <a:solidFill>
                                      <a:srgbClr val="FFFF00"/>
                                    </a:solidFill>
                                    <a:latin typeface="Cambria Math"/>
                                    <a:ea typeface="Cambria Math"/>
                                  </a:rPr>
                                  <m:t>𝒇</m:t>
                                </m:r>
                                <m:d>
                                  <m:dPr>
                                    <m:ctrlPr>
                                      <a:rPr lang="en-US" b="1" i="1">
                                        <a:solidFill>
                                          <a:srgbClr val="FFFF00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b="1" i="1">
                                        <a:solidFill>
                                          <a:srgbClr val="FFFF00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𝒙</m:t>
                                    </m:r>
                                  </m:e>
                                </m:d>
                              </m:e>
                            </m:d>
                          </m:e>
                          <m:sup>
                            <m:r>
                              <a:rPr lang="en-US" b="1" i="1">
                                <a:solidFill>
                                  <a:srgbClr val="FFFF00"/>
                                </a:solidFill>
                                <a:latin typeface="Cambria Math"/>
                                <a:ea typeface="Cambria Math"/>
                              </a:rPr>
                              <m:t>𝟐</m:t>
                            </m:r>
                          </m:sup>
                        </m:sSup>
                        <m:r>
                          <a:rPr lang="en-US" b="1" i="1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𝒅𝒙</m:t>
                        </m:r>
                      </m:e>
                    </m:nary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=</m:t>
                    </m:r>
                    <m:nary>
                      <m:naryPr>
                        <m:ctrlP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𝟏</m:t>
                        </m:r>
                      </m:sub>
                      <m:sup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𝟒</m:t>
                        </m:r>
                      </m:sup>
                      <m:e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𝝅</m:t>
                        </m:r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𝒙𝒅𝒙</m:t>
                        </m:r>
                      </m:e>
                    </m:nary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=</m:t>
                    </m:r>
                    <m:sSubSup>
                      <m:sSubSupPr>
                        <m:ctrlP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</m:ctrlPr>
                      </m:sSubSupPr>
                      <m:e>
                        <m:d>
                          <m:dPr>
                            <m:begChr m:val=""/>
                            <m:endChr m:val="]"/>
                            <m:ctrlP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US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  <a:ea typeface="Cambria Math"/>
                                  </a:rPr>
                                </m:ctrlPr>
                              </m:fPr>
                              <m:num>
                                <m:r>
                                  <a:rPr lang="en-US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  <a:ea typeface="Cambria Math"/>
                                  </a:rPr>
                                  <m:t>𝝅</m:t>
                                </m:r>
                                <m:sSup>
                                  <m:sSupPr>
                                    <m:ctrlPr>
                                      <a:rPr lang="en-US" b="1" i="1" smtClean="0">
                                        <a:solidFill>
                                          <a:srgbClr val="FFFF00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b="1" i="1" smtClean="0">
                                        <a:solidFill>
                                          <a:srgbClr val="FFFF00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𝒙</m:t>
                                    </m:r>
                                  </m:e>
                                  <m:sup>
                                    <m:r>
                                      <a:rPr lang="en-US" b="1" i="1" smtClean="0">
                                        <a:solidFill>
                                          <a:srgbClr val="FFFF00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𝟐</m:t>
                                    </m:r>
                                  </m:sup>
                                </m:sSup>
                              </m:num>
                              <m:den>
                                <m:r>
                                  <a:rPr lang="en-US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  <a:ea typeface="Cambria Math"/>
                                  </a:rPr>
                                  <m:t>𝟐</m:t>
                                </m:r>
                              </m:den>
                            </m:f>
                          </m:e>
                        </m:d>
                      </m:e>
                      <m:sub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𝟏</m:t>
                        </m:r>
                      </m:sub>
                      <m:sup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𝟒</m:t>
                        </m:r>
                      </m:sup>
                    </m:sSubSup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=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𝟖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𝝅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−</m:t>
                    </m:r>
                    <m:f>
                      <m:fPr>
                        <m:ctrlP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𝝅</m:t>
                        </m:r>
                      </m:num>
                      <m:den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𝟐</m:t>
                        </m:r>
                      </m:den>
                    </m:f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=</m:t>
                    </m:r>
                    <m:f>
                      <m:fPr>
                        <m:ctrlP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𝟏𝟓</m:t>
                        </m:r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𝝅</m:t>
                        </m:r>
                      </m:num>
                      <m:den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𝟐</m:t>
                        </m:r>
                      </m:den>
                    </m:f>
                  </m:oMath>
                </a14:m>
                <a:r>
                  <a:rPr lang="en-US" sz="4800" b="1" dirty="0"/>
                  <a:t> </a:t>
                </a:r>
                <a:endParaRPr lang="en-US" b="1" dirty="0"/>
              </a:p>
            </p:txBody>
          </p:sp>
        </mc:Choice>
        <mc:Fallback xmlns="">
          <p:sp>
            <p:nvSpPr>
              <p:cNvPr id="3" name="Subtit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0" y="764704"/>
                <a:ext cx="9144000" cy="6093296"/>
              </a:xfrm>
              <a:blipFill rotWithShape="1">
                <a:blip r:embed="rId2"/>
                <a:stretch>
                  <a:fillRect l="-1333" t="-1200" r="-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Picture 8"/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rgbClr val="FFC000">
                <a:tint val="45000"/>
                <a:satMod val="400000"/>
              </a:srgbClr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contrast="-200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 bwMode="auto">
          <a:xfrm>
            <a:off x="3200400" y="4267200"/>
            <a:ext cx="2743200" cy="22936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5867399"/>
            <a:ext cx="1298222" cy="9477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26851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435280" cy="3946450"/>
          </a:xfrm>
        </p:spPr>
        <p:txBody>
          <a:bodyPr/>
          <a:lstStyle/>
          <a:p>
            <a:r>
              <a:rPr lang="en-US" b="1" dirty="0">
                <a:solidFill>
                  <a:srgbClr val="FF0000"/>
                </a:solidFill>
              </a:rPr>
              <a:t>Thank you for your Attention</a:t>
            </a:r>
            <a:r>
              <a:rPr lang="ar-SA" dirty="0">
                <a:solidFill>
                  <a:schemeClr val="bg1"/>
                </a:solidFill>
              </a:rPr>
              <a:t/>
            </a:r>
            <a:br>
              <a:rPr lang="ar-SA" dirty="0">
                <a:solidFill>
                  <a:schemeClr val="bg1"/>
                </a:solidFill>
              </a:rPr>
            </a:b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0" y="2874169"/>
            <a:ext cx="3403601" cy="243840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76713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505</Words>
  <Application>Microsoft Office PowerPoint</Application>
  <PresentationFormat>On-screen Show (4:3)</PresentationFormat>
  <Paragraphs>26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سمة Office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Thank you for your Attention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Session six Integration</dc:title>
  <dc:creator>LAB-827</dc:creator>
  <cp:lastModifiedBy>WhiteBoard</cp:lastModifiedBy>
  <cp:revision>9</cp:revision>
  <dcterms:created xsi:type="dcterms:W3CDTF">2016-04-06T08:09:06Z</dcterms:created>
  <dcterms:modified xsi:type="dcterms:W3CDTF">2019-03-06T10:55:51Z</dcterms:modified>
</cp:coreProperties>
</file>